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34"/>
  </p:notesMasterIdLst>
  <p:sldIdLst>
    <p:sldId id="256" r:id="rId2"/>
    <p:sldId id="280" r:id="rId3"/>
    <p:sldId id="270" r:id="rId4"/>
    <p:sldId id="288" r:id="rId5"/>
    <p:sldId id="293" r:id="rId6"/>
    <p:sldId id="271" r:id="rId7"/>
    <p:sldId id="287" r:id="rId8"/>
    <p:sldId id="300" r:id="rId9"/>
    <p:sldId id="296" r:id="rId10"/>
    <p:sldId id="301" r:id="rId11"/>
    <p:sldId id="276" r:id="rId12"/>
    <p:sldId id="299" r:id="rId13"/>
    <p:sldId id="275" r:id="rId14"/>
    <p:sldId id="279" r:id="rId15"/>
    <p:sldId id="281" r:id="rId16"/>
    <p:sldId id="282" r:id="rId17"/>
    <p:sldId id="283" r:id="rId18"/>
    <p:sldId id="297" r:id="rId19"/>
    <p:sldId id="313" r:id="rId20"/>
    <p:sldId id="284" r:id="rId21"/>
    <p:sldId id="305" r:id="rId22"/>
    <p:sldId id="285" r:id="rId23"/>
    <p:sldId id="286" r:id="rId24"/>
    <p:sldId id="304" r:id="rId25"/>
    <p:sldId id="303" r:id="rId26"/>
    <p:sldId id="277" r:id="rId27"/>
    <p:sldId id="289" r:id="rId28"/>
    <p:sldId id="312" r:id="rId29"/>
    <p:sldId id="302" r:id="rId30"/>
    <p:sldId id="274" r:id="rId31"/>
    <p:sldId id="311" r:id="rId32"/>
    <p:sldId id="310" r:id="rId3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27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63" autoAdjust="0"/>
    <p:restoredTop sz="94614" autoAdjust="0"/>
  </p:normalViewPr>
  <p:slideViewPr>
    <p:cSldViewPr snapToGrid="0" snapToObjects="1" showGuides="1">
      <p:cViewPr varScale="1">
        <p:scale>
          <a:sx n="90" d="100"/>
          <a:sy n="90" d="100"/>
        </p:scale>
        <p:origin x="1680" y="184"/>
      </p:cViewPr>
      <p:guideLst>
        <p:guide orient="horz" pos="2169"/>
        <p:guide pos="2714"/>
      </p:guideLst>
    </p:cSldViewPr>
  </p:slideViewPr>
  <p:outlineViewPr>
    <p:cViewPr>
      <p:scale>
        <a:sx n="33" d="100"/>
        <a:sy n="33" d="100"/>
      </p:scale>
      <p:origin x="0" y="5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F59E6-B242-0F44-BD59-B1CF96E88662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BD390-EF18-C247-9EB0-24398B4C2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39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D390-EF18-C247-9EB0-24398B4C228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26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11/14/19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11/14/19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11/14/19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11/14/19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11/14/19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11/14/19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11/14/19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github.com/mholtrop/QMPytho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wes.wordpress.com/2017/04/21/teaching-quantum-mechanics-with-python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6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pktWhH6m_DM&amp;list=PLhm1bauLfPNsjPsWda8RnYReOyXBs2kdW&amp;index=1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Kvanttimekaniikka</a:t>
            </a:r>
            <a:r>
              <a:rPr lang="en-US" dirty="0"/>
              <a:t>: </a:t>
            </a:r>
            <a:r>
              <a:rPr lang="en-US" dirty="0" err="1"/>
              <a:t>Luento</a:t>
            </a:r>
            <a:r>
              <a:rPr lang="en-US" dirty="0"/>
              <a:t> 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Martikainen</a:t>
            </a:r>
            <a:r>
              <a:rPr lang="en-US" dirty="0"/>
              <a:t> </a:t>
            </a:r>
            <a:r>
              <a:rPr lang="en-US" dirty="0" err="1"/>
              <a:t>Jani</a:t>
            </a:r>
            <a:r>
              <a:rPr lang="en-US" dirty="0"/>
              <a:t>-Petri</a:t>
            </a:r>
          </a:p>
        </p:txBody>
      </p:sp>
    </p:spTree>
    <p:extLst>
      <p:ext uri="{BB962C8B-B14F-4D97-AF65-F5344CB8AC3E}">
        <p14:creationId xmlns:p14="http://schemas.microsoft.com/office/powerpoint/2010/main" val="1521889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Itse</a:t>
            </a:r>
            <a:r>
              <a:rPr lang="en-US" dirty="0"/>
              <a:t> </a:t>
            </a:r>
            <a:r>
              <a:rPr lang="en-US" dirty="0" err="1"/>
              <a:t>asiassa</a:t>
            </a:r>
            <a:r>
              <a:rPr lang="en-US" dirty="0"/>
              <a:t>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1570"/>
            <a:ext cx="7620000" cy="4657859"/>
          </a:xfrm>
        </p:spPr>
      </p:pic>
    </p:spTree>
    <p:extLst>
      <p:ext uri="{BB962C8B-B14F-4D97-AF65-F5344CB8AC3E}">
        <p14:creationId xmlns:p14="http://schemas.microsoft.com/office/powerpoint/2010/main" val="263586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Makroskooppinen</a:t>
            </a:r>
            <a:r>
              <a:rPr lang="en-US" dirty="0"/>
              <a:t> </a:t>
            </a:r>
            <a:r>
              <a:rPr lang="en-US" dirty="0" err="1"/>
              <a:t>harmoninen</a:t>
            </a:r>
            <a:r>
              <a:rPr lang="en-US" dirty="0"/>
              <a:t> </a:t>
            </a:r>
            <a:r>
              <a:rPr lang="en-US" dirty="0" err="1"/>
              <a:t>oskillaattori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764" y="1947141"/>
            <a:ext cx="2566720" cy="3406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3196">
            <a:off x="901732" y="3101373"/>
            <a:ext cx="3594100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1071236">
            <a:off x="5499152" y="5590995"/>
            <a:ext cx="1763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Pieni</a:t>
            </a:r>
            <a:r>
              <a:rPr lang="en-US" sz="3200" b="1" dirty="0"/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986" y="1505541"/>
            <a:ext cx="21463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8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Harmoninen</a:t>
            </a:r>
            <a:r>
              <a:rPr lang="en-US" dirty="0"/>
              <a:t> </a:t>
            </a:r>
            <a:r>
              <a:rPr lang="en-US" dirty="0" err="1"/>
              <a:t>oskillaattori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Ratkaistaan</a:t>
            </a:r>
            <a:r>
              <a:rPr lang="en-US" dirty="0"/>
              <a:t> </a:t>
            </a:r>
            <a:r>
              <a:rPr lang="en-US" dirty="0" err="1"/>
              <a:t>nyt</a:t>
            </a:r>
            <a:r>
              <a:rPr lang="en-US" dirty="0"/>
              <a:t> </a:t>
            </a:r>
            <a:r>
              <a:rPr lang="en-US" dirty="0" err="1"/>
              <a:t>harmonisen</a:t>
            </a:r>
            <a:r>
              <a:rPr lang="en-US" dirty="0"/>
              <a:t> </a:t>
            </a:r>
            <a:r>
              <a:rPr lang="en-US" dirty="0" err="1"/>
              <a:t>oskillaattorin</a:t>
            </a:r>
            <a:r>
              <a:rPr lang="en-US" dirty="0"/>
              <a:t> </a:t>
            </a:r>
            <a:r>
              <a:rPr lang="en-US" dirty="0" err="1"/>
              <a:t>ominaistilat</a:t>
            </a:r>
            <a:r>
              <a:rPr lang="en-US" dirty="0"/>
              <a:t> </a:t>
            </a:r>
            <a:r>
              <a:rPr lang="en-US" dirty="0" err="1"/>
              <a:t>algebrallisesti</a:t>
            </a:r>
            <a:endParaRPr lang="en-US" dirty="0"/>
          </a:p>
          <a:p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näyttää</a:t>
            </a:r>
            <a:r>
              <a:rPr lang="en-US" dirty="0"/>
              <a:t> </a:t>
            </a:r>
            <a:r>
              <a:rPr lang="en-US" dirty="0" err="1"/>
              <a:t>omituiselta</a:t>
            </a:r>
            <a:r>
              <a:rPr lang="en-US" dirty="0"/>
              <a:t>, </a:t>
            </a:r>
            <a:r>
              <a:rPr lang="en-US" dirty="0" err="1"/>
              <a:t>mutta</a:t>
            </a:r>
            <a:r>
              <a:rPr lang="en-US" dirty="0"/>
              <a:t> tapa </a:t>
            </a:r>
            <a:r>
              <a:rPr lang="en-US" dirty="0" err="1"/>
              <a:t>osoittautuu</a:t>
            </a:r>
            <a:r>
              <a:rPr lang="en-US" dirty="0"/>
              <a:t> </a:t>
            </a:r>
            <a:r>
              <a:rPr lang="en-US" dirty="0" err="1"/>
              <a:t>todella</a:t>
            </a:r>
            <a:r>
              <a:rPr lang="en-US" dirty="0"/>
              <a:t> </a:t>
            </a:r>
            <a:r>
              <a:rPr lang="en-US" dirty="0" err="1"/>
              <a:t>hyödylliseksi</a:t>
            </a:r>
            <a:r>
              <a:rPr lang="en-US" dirty="0"/>
              <a:t> </a:t>
            </a:r>
            <a:r>
              <a:rPr lang="en-US" dirty="0" err="1"/>
              <a:t>myöhemmin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973">
            <a:off x="986588" y="3279520"/>
            <a:ext cx="5795211" cy="31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30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Luomis</a:t>
            </a:r>
            <a:r>
              <a:rPr lang="en-US" dirty="0"/>
              <a:t>-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hävitysoperaattorit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Määritellään</a:t>
            </a:r>
            <a:r>
              <a:rPr lang="en-US" dirty="0"/>
              <a:t> </a:t>
            </a:r>
            <a:r>
              <a:rPr lang="en-US" dirty="0" err="1"/>
              <a:t>operaattorit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Näillä</a:t>
            </a:r>
            <a:r>
              <a:rPr lang="en-US" dirty="0"/>
              <a:t> </a:t>
            </a:r>
            <a:r>
              <a:rPr lang="en-US" dirty="0" err="1"/>
              <a:t>kommutaatiorelaatiot</a:t>
            </a:r>
            <a:r>
              <a:rPr lang="en-US" dirty="0"/>
              <a:t> (</a:t>
            </a:r>
            <a:r>
              <a:rPr lang="en-US" dirty="0" err="1"/>
              <a:t>tarkista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itse</a:t>
            </a:r>
            <a:r>
              <a:rPr lang="en-US" dirty="0"/>
              <a:t>!!):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98" y="2085797"/>
            <a:ext cx="5651500" cy="749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98" y="2998543"/>
            <a:ext cx="5156200" cy="749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57" y="4826377"/>
            <a:ext cx="2123443" cy="615799"/>
          </a:xfrm>
          <a:prstGeom prst="rect">
            <a:avLst/>
          </a:prstGeom>
        </p:spPr>
      </p:pic>
      <p:pic>
        <p:nvPicPr>
          <p:cNvPr id="8" name="Picture 7" descr="keep-calm-and-remember-me-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4281">
            <a:off x="6292981" y="4419314"/>
            <a:ext cx="1955880" cy="228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8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Harmoninen</a:t>
            </a:r>
            <a:r>
              <a:rPr lang="en-US" dirty="0"/>
              <a:t> </a:t>
            </a:r>
            <a:r>
              <a:rPr lang="en-US" dirty="0" err="1"/>
              <a:t>oskillaattori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Näiden</a:t>
            </a:r>
            <a:r>
              <a:rPr lang="en-US" dirty="0"/>
              <a:t> </a:t>
            </a:r>
            <a:r>
              <a:rPr lang="en-US" dirty="0" err="1"/>
              <a:t>operaattoreiden</a:t>
            </a:r>
            <a:r>
              <a:rPr lang="en-US" dirty="0"/>
              <a:t> </a:t>
            </a:r>
            <a:r>
              <a:rPr lang="en-US" dirty="0" err="1"/>
              <a:t>avulla</a:t>
            </a:r>
            <a:r>
              <a:rPr lang="en-US" dirty="0"/>
              <a:t> </a:t>
            </a:r>
            <a:r>
              <a:rPr lang="en-US" dirty="0" err="1"/>
              <a:t>voimme</a:t>
            </a:r>
            <a:r>
              <a:rPr lang="en-US" dirty="0"/>
              <a:t> </a:t>
            </a:r>
            <a:r>
              <a:rPr lang="en-US" dirty="0" err="1"/>
              <a:t>lausua</a:t>
            </a:r>
            <a:r>
              <a:rPr lang="en-US" dirty="0"/>
              <a:t> </a:t>
            </a:r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operaattorin</a:t>
            </a:r>
            <a:r>
              <a:rPr lang="en-US" dirty="0"/>
              <a:t> </a:t>
            </a:r>
            <a:r>
              <a:rPr lang="en-US" dirty="0" err="1"/>
              <a:t>uudessa</a:t>
            </a:r>
            <a:r>
              <a:rPr lang="en-US" dirty="0"/>
              <a:t> </a:t>
            </a:r>
            <a:r>
              <a:rPr lang="en-US" dirty="0" err="1"/>
              <a:t>muodossa</a:t>
            </a:r>
            <a:r>
              <a:rPr lang="en-US" dirty="0"/>
              <a:t> (</a:t>
            </a:r>
            <a:r>
              <a:rPr lang="en-US" dirty="0" err="1"/>
              <a:t>laskareissa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Ongelma</a:t>
            </a:r>
            <a:r>
              <a:rPr lang="en-US" dirty="0"/>
              <a:t> </a:t>
            </a:r>
            <a:r>
              <a:rPr lang="en-US" dirty="0" err="1"/>
              <a:t>H:n</a:t>
            </a:r>
            <a:r>
              <a:rPr lang="en-US" dirty="0"/>
              <a:t> </a:t>
            </a:r>
            <a:r>
              <a:rPr lang="en-US" dirty="0" err="1"/>
              <a:t>ominaistiloista</a:t>
            </a:r>
            <a:r>
              <a:rPr lang="en-US" dirty="0"/>
              <a:t> on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kuin</a:t>
            </a:r>
            <a:r>
              <a:rPr lang="en-US" dirty="0"/>
              <a:t> </a:t>
            </a:r>
            <a:r>
              <a:rPr lang="en-US" dirty="0" err="1"/>
              <a:t>ongelma</a:t>
            </a:r>
            <a:r>
              <a:rPr lang="en-US" dirty="0"/>
              <a:t> </a:t>
            </a:r>
            <a:r>
              <a:rPr lang="en-US" dirty="0" err="1"/>
              <a:t>operaattorin</a:t>
            </a:r>
            <a:endParaRPr lang="en-US" dirty="0"/>
          </a:p>
          <a:p>
            <a:endParaRPr lang="en-US" dirty="0"/>
          </a:p>
          <a:p>
            <a:pPr marL="114300" indent="0">
              <a:buNone/>
            </a:pPr>
            <a:r>
              <a:rPr lang="en-US" dirty="0" err="1"/>
              <a:t>ominaistiloista</a:t>
            </a:r>
            <a:r>
              <a:rPr lang="en-US" dirty="0"/>
              <a:t>.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71" y="2633447"/>
            <a:ext cx="5744690" cy="706636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694" y="4371647"/>
            <a:ext cx="1273253" cy="347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3072" y="5404781"/>
            <a:ext cx="669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 on ns. </a:t>
            </a:r>
            <a:r>
              <a:rPr lang="en-US" sz="2400" dirty="0" err="1">
                <a:solidFill>
                  <a:srgbClr val="FF0000"/>
                </a:solidFill>
              </a:rPr>
              <a:t>numero-operaattori</a:t>
            </a:r>
            <a:r>
              <a:rPr lang="en-US" sz="2400" dirty="0">
                <a:solidFill>
                  <a:srgbClr val="FF0000"/>
                </a:solidFill>
              </a:rPr>
              <a:t>. </a:t>
            </a:r>
            <a:r>
              <a:rPr lang="en-US" sz="2400" dirty="0" err="1">
                <a:solidFill>
                  <a:srgbClr val="FF0000"/>
                </a:solidFill>
              </a:rPr>
              <a:t>Kohta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selviää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miksi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11211" y="15075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259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Harmoninen</a:t>
            </a:r>
            <a:r>
              <a:rPr lang="en-US" dirty="0"/>
              <a:t> </a:t>
            </a:r>
            <a:r>
              <a:rPr lang="en-US" dirty="0" err="1"/>
              <a:t>oskillaattori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Haetaan</a:t>
            </a:r>
            <a:r>
              <a:rPr lang="en-US" dirty="0"/>
              <a:t> </a:t>
            </a:r>
            <a:r>
              <a:rPr lang="en-US" dirty="0" err="1"/>
              <a:t>N:n</a:t>
            </a:r>
            <a:r>
              <a:rPr lang="en-US" dirty="0"/>
              <a:t> </a:t>
            </a:r>
            <a:r>
              <a:rPr lang="en-US" dirty="0" err="1"/>
              <a:t>ominaistiloja</a:t>
            </a:r>
            <a:r>
              <a:rPr lang="en-US" dirty="0"/>
              <a:t> </a:t>
            </a:r>
            <a:r>
              <a:rPr lang="en-US" dirty="0" err="1"/>
              <a:t>joilla</a:t>
            </a:r>
            <a:r>
              <a:rPr lang="en-US" dirty="0"/>
              <a:t> </a:t>
            </a:r>
            <a:r>
              <a:rPr lang="en-US" dirty="0" err="1"/>
              <a:t>ominaisarvo</a:t>
            </a:r>
            <a:r>
              <a:rPr lang="en-US" dirty="0"/>
              <a:t> 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Toisaalta</a:t>
            </a:r>
            <a:r>
              <a:rPr lang="en-US" dirty="0"/>
              <a:t> (</a:t>
            </a:r>
            <a:r>
              <a:rPr lang="en-US" dirty="0" err="1"/>
              <a:t>ks</a:t>
            </a:r>
            <a:r>
              <a:rPr lang="en-US" dirty="0"/>
              <a:t>. </a:t>
            </a:r>
            <a:r>
              <a:rPr lang="en-US" dirty="0" err="1"/>
              <a:t>muistiinpanot</a:t>
            </a:r>
            <a:r>
              <a:rPr lang="en-US" dirty="0"/>
              <a:t>!)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Eli            </a:t>
            </a:r>
            <a:r>
              <a:rPr lang="en-US" dirty="0" err="1"/>
              <a:t>oli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N:n</a:t>
            </a:r>
            <a:r>
              <a:rPr lang="en-US" dirty="0"/>
              <a:t> </a:t>
            </a:r>
            <a:r>
              <a:rPr lang="en-US" dirty="0" err="1"/>
              <a:t>ominaistila</a:t>
            </a:r>
            <a:r>
              <a:rPr lang="en-US" dirty="0"/>
              <a:t>, </a:t>
            </a:r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ominaisarvolla</a:t>
            </a:r>
            <a:r>
              <a:rPr lang="en-US" dirty="0"/>
              <a:t> n-1</a:t>
            </a:r>
          </a:p>
          <a:p>
            <a:r>
              <a:rPr lang="en-US" dirty="0" err="1"/>
              <a:t>Siis</a:t>
            </a:r>
            <a:r>
              <a:rPr lang="en-US" dirty="0"/>
              <a:t>                             </a:t>
            </a:r>
            <a:r>
              <a:rPr lang="en-US" dirty="0" err="1"/>
              <a:t>kunhan</a:t>
            </a:r>
            <a:r>
              <a:rPr lang="en-US" dirty="0"/>
              <a:t> </a:t>
            </a:r>
            <a:r>
              <a:rPr lang="en-US" dirty="0" err="1"/>
              <a:t>muistamme</a:t>
            </a:r>
            <a:r>
              <a:rPr lang="en-US" dirty="0"/>
              <a:t> </a:t>
            </a:r>
            <a:r>
              <a:rPr lang="en-US" dirty="0" err="1"/>
              <a:t>vielä</a:t>
            </a:r>
            <a:r>
              <a:rPr lang="en-US" dirty="0"/>
              <a:t> </a:t>
            </a:r>
            <a:r>
              <a:rPr lang="en-US" dirty="0" err="1"/>
              <a:t>normalisoida</a:t>
            </a:r>
            <a:endParaRPr lang="en-US" dirty="0"/>
          </a:p>
          <a:p>
            <a:r>
              <a:rPr lang="en-US" dirty="0" err="1"/>
              <a:t>Vastaavasti</a:t>
            </a:r>
            <a:r>
              <a:rPr lang="en-US" dirty="0"/>
              <a:t> </a:t>
            </a:r>
            <a:r>
              <a:rPr lang="en-US" dirty="0" err="1"/>
              <a:t>luomisoperaattorilla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78" y="2097716"/>
            <a:ext cx="2157807" cy="52147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44" y="3420801"/>
            <a:ext cx="6362700" cy="3810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72" y="4027978"/>
            <a:ext cx="3670300" cy="3175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25" y="4516894"/>
            <a:ext cx="482600" cy="2921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909" y="4926429"/>
            <a:ext cx="1536700" cy="2921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01" y="5755052"/>
            <a:ext cx="2567771" cy="54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36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Harmoninen</a:t>
            </a:r>
            <a:r>
              <a:rPr lang="en-US" dirty="0"/>
              <a:t> </a:t>
            </a:r>
            <a:r>
              <a:rPr lang="en-US" dirty="0" err="1"/>
              <a:t>oskillaattori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Harmoninen</a:t>
            </a:r>
            <a:r>
              <a:rPr lang="en-US" dirty="0"/>
              <a:t> </a:t>
            </a:r>
            <a:r>
              <a:rPr lang="en-US" dirty="0" err="1"/>
              <a:t>oskillaattori</a:t>
            </a:r>
            <a:r>
              <a:rPr lang="en-US" dirty="0"/>
              <a:t> </a:t>
            </a:r>
            <a:r>
              <a:rPr lang="en-US" dirty="0" err="1"/>
              <a:t>oli</a:t>
            </a:r>
            <a:r>
              <a:rPr lang="en-US" dirty="0"/>
              <a:t> </a:t>
            </a:r>
            <a:r>
              <a:rPr lang="en-US" dirty="0" err="1"/>
              <a:t>kahden</a:t>
            </a:r>
            <a:r>
              <a:rPr lang="en-US" dirty="0"/>
              <a:t> </a:t>
            </a:r>
            <a:r>
              <a:rPr lang="en-US" dirty="0" err="1"/>
              <a:t>hermiittisen</a:t>
            </a:r>
            <a:r>
              <a:rPr lang="en-US" dirty="0"/>
              <a:t> </a:t>
            </a:r>
            <a:r>
              <a:rPr lang="en-US" dirty="0" err="1"/>
              <a:t>operaattorin</a:t>
            </a:r>
            <a:r>
              <a:rPr lang="en-US" dirty="0"/>
              <a:t> </a:t>
            </a:r>
            <a:r>
              <a:rPr lang="en-US" dirty="0" err="1"/>
              <a:t>neliöiden</a:t>
            </a:r>
            <a:r>
              <a:rPr lang="en-US" dirty="0"/>
              <a:t> summa</a:t>
            </a:r>
          </a:p>
          <a:p>
            <a:r>
              <a:rPr lang="en-US" dirty="0" err="1"/>
              <a:t>Hermiittisillä</a:t>
            </a:r>
            <a:r>
              <a:rPr lang="en-US" dirty="0"/>
              <a:t> </a:t>
            </a:r>
            <a:r>
              <a:rPr lang="en-US" dirty="0" err="1"/>
              <a:t>reaaliset</a:t>
            </a:r>
            <a:r>
              <a:rPr lang="en-US" dirty="0"/>
              <a:t> </a:t>
            </a:r>
            <a:r>
              <a:rPr lang="en-US" dirty="0" err="1"/>
              <a:t>ominaisarvot</a:t>
            </a:r>
            <a:r>
              <a:rPr lang="en-US" dirty="0"/>
              <a:t> </a:t>
            </a:r>
            <a:r>
              <a:rPr lang="en-US" dirty="0" err="1"/>
              <a:t>joten</a:t>
            </a:r>
            <a:r>
              <a:rPr lang="en-US" dirty="0"/>
              <a:t> </a:t>
            </a:r>
            <a:r>
              <a:rPr lang="en-US" dirty="0" err="1"/>
              <a:t>voimme</a:t>
            </a:r>
            <a:r>
              <a:rPr lang="en-US" dirty="0"/>
              <a:t> olla </a:t>
            </a:r>
            <a:r>
              <a:rPr lang="en-US" dirty="0" err="1"/>
              <a:t>varmoja</a:t>
            </a:r>
            <a:r>
              <a:rPr lang="en-US" dirty="0"/>
              <a:t>, </a:t>
            </a:r>
            <a:r>
              <a:rPr lang="en-US" dirty="0" err="1"/>
              <a:t>että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Tästä</a:t>
            </a:r>
            <a:r>
              <a:rPr lang="en-US" dirty="0"/>
              <a:t> </a:t>
            </a:r>
            <a:r>
              <a:rPr lang="en-US" dirty="0" err="1"/>
              <a:t>saamme</a:t>
            </a:r>
            <a:r>
              <a:rPr lang="en-US" dirty="0"/>
              <a:t> </a:t>
            </a:r>
            <a:r>
              <a:rPr lang="en-US" dirty="0" err="1"/>
              <a:t>myös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38" y="3123167"/>
            <a:ext cx="1551178" cy="567504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810" y="4722459"/>
            <a:ext cx="1897179" cy="364842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054" y="5647906"/>
            <a:ext cx="3587834" cy="542896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56" y="3936564"/>
            <a:ext cx="4579680" cy="52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04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Harmoninen</a:t>
            </a:r>
            <a:r>
              <a:rPr lang="en-US" dirty="0"/>
              <a:t> </a:t>
            </a:r>
            <a:r>
              <a:rPr lang="en-US" dirty="0" err="1"/>
              <a:t>oskillaattori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Siispä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…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N:n</a:t>
            </a:r>
            <a:r>
              <a:rPr lang="en-US" dirty="0"/>
              <a:t> </a:t>
            </a:r>
            <a:r>
              <a:rPr lang="en-US" dirty="0" err="1"/>
              <a:t>ominaisarvo</a:t>
            </a:r>
            <a:r>
              <a:rPr lang="en-US" dirty="0"/>
              <a:t> </a:t>
            </a:r>
            <a:r>
              <a:rPr lang="en-US" dirty="0" err="1"/>
              <a:t>tuolla</a:t>
            </a:r>
            <a:r>
              <a:rPr lang="en-US" dirty="0"/>
              <a:t> </a:t>
            </a:r>
            <a:r>
              <a:rPr lang="en-US" dirty="0" err="1"/>
              <a:t>tilalla</a:t>
            </a:r>
            <a:r>
              <a:rPr lang="en-US" dirty="0"/>
              <a:t> </a:t>
            </a:r>
            <a:r>
              <a:rPr lang="en-US" dirty="0" err="1"/>
              <a:t>oli</a:t>
            </a:r>
            <a:r>
              <a:rPr lang="en-US" dirty="0"/>
              <a:t> n=0.</a:t>
            </a:r>
          </a:p>
          <a:p>
            <a:r>
              <a:rPr lang="en-US" dirty="0" err="1"/>
              <a:t>Siitä</a:t>
            </a:r>
            <a:r>
              <a:rPr lang="en-US" dirty="0"/>
              <a:t> </a:t>
            </a:r>
            <a:r>
              <a:rPr lang="en-US" dirty="0" err="1"/>
              <a:t>eteenpäin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Eli        :</a:t>
            </a:r>
            <a:r>
              <a:rPr lang="en-US" dirty="0" err="1"/>
              <a:t>llä</a:t>
            </a:r>
            <a:r>
              <a:rPr lang="en-US" dirty="0"/>
              <a:t> </a:t>
            </a:r>
            <a:r>
              <a:rPr lang="en-US" dirty="0" err="1"/>
              <a:t>ominaisarvo</a:t>
            </a:r>
            <a:r>
              <a:rPr lang="en-US" dirty="0"/>
              <a:t> 1…</a:t>
            </a:r>
            <a:r>
              <a:rPr lang="en-US" dirty="0" err="1"/>
              <a:t>jne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N:n</a:t>
            </a:r>
            <a:r>
              <a:rPr lang="en-US" dirty="0"/>
              <a:t> </a:t>
            </a:r>
            <a:r>
              <a:rPr lang="en-US" dirty="0" err="1"/>
              <a:t>ominaisarvot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kokonaislukuja</a:t>
            </a:r>
            <a:r>
              <a:rPr lang="en-US" dirty="0"/>
              <a:t> </a:t>
            </a:r>
            <a:r>
              <a:rPr lang="en-US" dirty="0" err="1"/>
              <a:t>nollasta</a:t>
            </a:r>
            <a:r>
              <a:rPr lang="en-US" dirty="0"/>
              <a:t> </a:t>
            </a:r>
            <a:r>
              <a:rPr lang="en-US" dirty="0" err="1"/>
              <a:t>ylöspäin</a:t>
            </a:r>
            <a:endParaRPr lang="en-US" dirty="0"/>
          </a:p>
          <a:p>
            <a:r>
              <a:rPr lang="en-US" dirty="0" err="1"/>
              <a:t>Energian</a:t>
            </a:r>
            <a:r>
              <a:rPr lang="en-US" dirty="0"/>
              <a:t> </a:t>
            </a:r>
            <a:r>
              <a:rPr lang="en-US" dirty="0" err="1"/>
              <a:t>ominaisarvot</a:t>
            </a:r>
            <a:r>
              <a:rPr lang="en-US" dirty="0"/>
              <a:t> </a:t>
            </a:r>
            <a:r>
              <a:rPr lang="en-US" dirty="0" err="1"/>
              <a:t>siis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392" y="2131832"/>
            <a:ext cx="2616200" cy="368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40" y="3713983"/>
            <a:ext cx="5274772" cy="405752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05" y="4477208"/>
            <a:ext cx="279400" cy="2921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68" y="5754259"/>
            <a:ext cx="2596509" cy="34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61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Energiatilat</a:t>
            </a:r>
            <a:endParaRPr lang="en-US" dirty="0"/>
          </a:p>
        </p:txBody>
      </p:sp>
      <p:pic>
        <p:nvPicPr>
          <p:cNvPr id="4" name="Content Placeholder 3" descr="hosc_equalspacing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32" r="-25132"/>
          <a:stretch>
            <a:fillRect/>
          </a:stretch>
        </p:blipFill>
        <p:spPr>
          <a:xfrm>
            <a:off x="489284" y="1299411"/>
            <a:ext cx="7620000" cy="4800600"/>
          </a:xfrm>
        </p:spPr>
      </p:pic>
    </p:spTree>
    <p:extLst>
      <p:ext uri="{BB962C8B-B14F-4D97-AF65-F5344CB8AC3E}">
        <p14:creationId xmlns:p14="http://schemas.microsoft.com/office/powerpoint/2010/main" val="3017690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CF7E0-6AD5-0D41-B030-3F864EB24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Muistatko mustankappaleen?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94A13-C286-1543-A256-9503DCF53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5" y="2502165"/>
            <a:ext cx="6552717" cy="38044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594ED8-76D8-3541-BAAE-F5FF81FF15F4}"/>
              </a:ext>
            </a:extLst>
          </p:cNvPr>
          <p:cNvSpPr txBox="1"/>
          <p:nvPr/>
        </p:nvSpPr>
        <p:spPr>
          <a:xfrm>
            <a:off x="457200" y="1555539"/>
            <a:ext cx="457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Planck</a:t>
            </a:r>
            <a:r>
              <a:rPr lang="fi-FI" dirty="0"/>
              <a:t> oletti kullekin taajuudelle diskreetit tilat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017330-3032-4249-B016-CE7817117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073" y="1555539"/>
            <a:ext cx="19939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89CF5C-9BC6-2648-8690-D368E609A6C6}"/>
              </a:ext>
            </a:extLst>
          </p:cNvPr>
          <p:cNvSpPr txBox="1"/>
          <p:nvPr/>
        </p:nvSpPr>
        <p:spPr>
          <a:xfrm>
            <a:off x="4744561" y="6200477"/>
            <a:ext cx="3637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SM kenttä</a:t>
            </a:r>
            <a:r>
              <a:rPr lang="fi-FI" dirty="0">
                <a:sym typeface="Wingdings" pitchFamily="2" charset="2"/>
              </a:rPr>
              <a:t> harmoniset </a:t>
            </a:r>
            <a:r>
              <a:rPr lang="fi-FI" dirty="0" err="1">
                <a:sym typeface="Wingdings" pitchFamily="2" charset="2"/>
              </a:rPr>
              <a:t>oskillaatorit</a:t>
            </a:r>
            <a:endParaRPr lang="fi-FI" dirty="0">
              <a:sym typeface="Wingdings" pitchFamily="2" charset="2"/>
            </a:endParaRPr>
          </a:p>
          <a:p>
            <a:r>
              <a:rPr lang="fi-FI" dirty="0">
                <a:sym typeface="Wingdings" pitchFamily="2" charset="2"/>
              </a:rPr>
              <a:t> It </a:t>
            </a:r>
            <a:r>
              <a:rPr lang="fi-FI" dirty="0" err="1">
                <a:sym typeface="Wingdings" pitchFamily="2" charset="2"/>
              </a:rPr>
              <a:t>all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makes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sense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now</a:t>
            </a:r>
            <a:r>
              <a:rPr lang="fi-FI" dirty="0">
                <a:sym typeface="Wingdings" pitchFamily="2" charset="2"/>
              </a:rPr>
              <a:t>!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85576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Viimeksi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1988935"/>
          </a:xfrm>
        </p:spPr>
        <p:txBody>
          <a:bodyPr/>
          <a:lstStyle/>
          <a:p>
            <a:r>
              <a:rPr lang="en-US" dirty="0" err="1"/>
              <a:t>Aikakehitystä</a:t>
            </a:r>
            <a:endParaRPr lang="en-US" dirty="0"/>
          </a:p>
          <a:p>
            <a:r>
              <a:rPr lang="en-US" dirty="0" err="1"/>
              <a:t>Ehrenfestin</a:t>
            </a:r>
            <a:r>
              <a:rPr lang="en-US" dirty="0"/>
              <a:t> </a:t>
            </a:r>
            <a:r>
              <a:rPr lang="en-US" dirty="0" err="1"/>
              <a:t>periaate</a:t>
            </a:r>
            <a:r>
              <a:rPr lang="en-US" dirty="0"/>
              <a:t> (</a:t>
            </a:r>
            <a:r>
              <a:rPr lang="en-US" dirty="0" err="1"/>
              <a:t>sovellus</a:t>
            </a:r>
            <a:r>
              <a:rPr lang="en-US" dirty="0"/>
              <a:t> </a:t>
            </a:r>
            <a:r>
              <a:rPr lang="en-US" dirty="0" err="1"/>
              <a:t>liikemäärälle</a:t>
            </a:r>
            <a:r>
              <a:rPr lang="en-US" dirty="0"/>
              <a:t> </a:t>
            </a:r>
            <a:r>
              <a:rPr lang="en-US" dirty="0" err="1"/>
              <a:t>antoi</a:t>
            </a:r>
            <a:r>
              <a:rPr lang="en-US" dirty="0"/>
              <a:t> </a:t>
            </a:r>
            <a:r>
              <a:rPr lang="en-US" dirty="0" err="1"/>
              <a:t>jotain</a:t>
            </a:r>
            <a:r>
              <a:rPr lang="en-US" dirty="0"/>
              <a:t> </a:t>
            </a:r>
            <a:r>
              <a:rPr lang="en-US" dirty="0" err="1"/>
              <a:t>mikä</a:t>
            </a:r>
            <a:r>
              <a:rPr lang="en-US" dirty="0"/>
              <a:t> </a:t>
            </a:r>
            <a:r>
              <a:rPr lang="en-US" dirty="0" err="1"/>
              <a:t>näytti</a:t>
            </a:r>
            <a:r>
              <a:rPr lang="en-US" dirty="0"/>
              <a:t> Newton </a:t>
            </a:r>
            <a:r>
              <a:rPr lang="en-US" dirty="0" err="1"/>
              <a:t>II:lta</a:t>
            </a:r>
            <a:r>
              <a:rPr lang="en-US" dirty="0"/>
              <a:t>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3426060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Tänään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3974" y="4569060"/>
            <a:ext cx="7620000" cy="1988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Harmoninen</a:t>
            </a:r>
            <a:r>
              <a:rPr lang="en-US" dirty="0"/>
              <a:t> </a:t>
            </a:r>
            <a:r>
              <a:rPr lang="en-US" dirty="0" err="1"/>
              <a:t>oskillaattori</a:t>
            </a:r>
            <a:endParaRPr lang="en-US" dirty="0"/>
          </a:p>
          <a:p>
            <a:r>
              <a:rPr lang="en-US" dirty="0" err="1"/>
              <a:t>Luomis</a:t>
            </a:r>
            <a:r>
              <a:rPr lang="en-US" dirty="0"/>
              <a:t>-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hävitysoperaattorit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00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Harmoninen</a:t>
            </a:r>
            <a:r>
              <a:rPr lang="en-US" dirty="0"/>
              <a:t> </a:t>
            </a:r>
            <a:r>
              <a:rPr lang="en-US" dirty="0" err="1"/>
              <a:t>oskillaattori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mutta</a:t>
            </a:r>
            <a:r>
              <a:rPr lang="en-US" dirty="0"/>
              <a:t> ….</a:t>
            </a:r>
            <a:r>
              <a:rPr lang="en-US" dirty="0" err="1"/>
              <a:t>oliko</a:t>
            </a:r>
            <a:r>
              <a:rPr lang="en-US" dirty="0"/>
              <a:t> </a:t>
            </a:r>
            <a:r>
              <a:rPr lang="en-US" dirty="0" err="1"/>
              <a:t>yhtälöllä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r>
              <a:rPr lang="en-US" dirty="0" err="1"/>
              <a:t>ratkaisua</a:t>
            </a:r>
            <a:r>
              <a:rPr lang="en-US" dirty="0"/>
              <a:t>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Muunnos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682" y="2195342"/>
            <a:ext cx="3063309" cy="463527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655" y="3474759"/>
            <a:ext cx="3136900" cy="749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765" y="4504193"/>
            <a:ext cx="1054100" cy="3175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765" y="5739154"/>
            <a:ext cx="4834466" cy="988177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92" y="4973359"/>
            <a:ext cx="26035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8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073" y="0"/>
            <a:ext cx="7620000" cy="1143000"/>
          </a:xfrm>
        </p:spPr>
        <p:txBody>
          <a:bodyPr/>
          <a:lstStyle/>
          <a:p>
            <a:r>
              <a:rPr lang="en-US" dirty="0" err="1"/>
              <a:t>Perustilalle</a:t>
            </a:r>
            <a:r>
              <a:rPr lang="en-US" dirty="0"/>
              <a:t> </a:t>
            </a:r>
            <a:r>
              <a:rPr lang="en-US" dirty="0" err="1"/>
              <a:t>oikeasti</a:t>
            </a:r>
            <a:r>
              <a:rPr lang="en-US" dirty="0"/>
              <a:t>? : </a:t>
            </a:r>
            <a:r>
              <a:rPr lang="en-US" sz="3200" dirty="0" err="1"/>
              <a:t>esimerkki</a:t>
            </a:r>
            <a:endParaRPr lang="en-US" sz="3200" dirty="0"/>
          </a:p>
        </p:txBody>
      </p:sp>
      <p:pic>
        <p:nvPicPr>
          <p:cNvPr id="4" name="revBEC_formation_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821" y="1417638"/>
            <a:ext cx="60960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4541772" y="6218238"/>
            <a:ext cx="3553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Ketterle</a:t>
            </a:r>
            <a:r>
              <a:rPr lang="en-US" dirty="0"/>
              <a:t> et al. </a:t>
            </a:r>
            <a:r>
              <a:rPr lang="en-US" dirty="0" err="1"/>
              <a:t>käyttäen</a:t>
            </a:r>
            <a:r>
              <a:rPr lang="en-US" dirty="0"/>
              <a:t> </a:t>
            </a:r>
            <a:r>
              <a:rPr lang="en-US" dirty="0" err="1"/>
              <a:t>jäähdytystä</a:t>
            </a:r>
            <a:r>
              <a:rPr lang="en-US" dirty="0"/>
              <a:t> </a:t>
            </a:r>
          </a:p>
          <a:p>
            <a:r>
              <a:rPr lang="en-US" dirty="0"/>
              <a:t>ja </a:t>
            </a:r>
            <a:r>
              <a:rPr lang="en-US" dirty="0" err="1"/>
              <a:t>optista</a:t>
            </a:r>
            <a:r>
              <a:rPr lang="en-US" dirty="0"/>
              <a:t> </a:t>
            </a:r>
            <a:r>
              <a:rPr lang="en-US" dirty="0" err="1"/>
              <a:t>dipoliloukkua</a:t>
            </a:r>
            <a:r>
              <a:rPr lang="en-US" dirty="0"/>
              <a:t> (</a:t>
            </a:r>
            <a:r>
              <a:rPr lang="en-US" dirty="0" err="1"/>
              <a:t>luento</a:t>
            </a:r>
            <a:r>
              <a:rPr lang="en-US" dirty="0"/>
              <a:t> 10?)</a:t>
            </a:r>
          </a:p>
        </p:txBody>
      </p:sp>
    </p:spTree>
    <p:extLst>
      <p:ext uri="{BB962C8B-B14F-4D97-AF65-F5344CB8AC3E}">
        <p14:creationId xmlns:p14="http://schemas.microsoft.com/office/powerpoint/2010/main" val="162190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Harmoninen</a:t>
            </a:r>
            <a:r>
              <a:rPr lang="en-US" dirty="0"/>
              <a:t> </a:t>
            </a:r>
            <a:r>
              <a:rPr lang="en-US" dirty="0" err="1"/>
              <a:t>oskilaattori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Muut</a:t>
            </a:r>
            <a:r>
              <a:rPr lang="en-US" dirty="0"/>
              <a:t> (</a:t>
            </a:r>
            <a:r>
              <a:rPr lang="en-US" dirty="0" err="1"/>
              <a:t>normitetut</a:t>
            </a:r>
            <a:r>
              <a:rPr lang="en-US" dirty="0"/>
              <a:t>) </a:t>
            </a:r>
            <a:r>
              <a:rPr lang="en-US" dirty="0" err="1"/>
              <a:t>ominaistilat</a:t>
            </a:r>
            <a:r>
              <a:rPr lang="en-US" dirty="0"/>
              <a:t> </a:t>
            </a:r>
            <a:r>
              <a:rPr lang="en-US" dirty="0" err="1"/>
              <a:t>saa</a:t>
            </a:r>
            <a:r>
              <a:rPr lang="en-US" dirty="0"/>
              <a:t> </a:t>
            </a:r>
            <a:r>
              <a:rPr lang="en-US" dirty="0" err="1"/>
              <a:t>perustilasta</a:t>
            </a:r>
            <a:r>
              <a:rPr lang="en-US" dirty="0"/>
              <a:t> </a:t>
            </a:r>
            <a:r>
              <a:rPr lang="en-US" dirty="0" err="1"/>
              <a:t>operoimalla</a:t>
            </a:r>
            <a:r>
              <a:rPr lang="en-US" dirty="0"/>
              <a:t> </a:t>
            </a:r>
            <a:r>
              <a:rPr lang="en-US" dirty="0" err="1"/>
              <a:t>luomisoperaattorilla</a:t>
            </a:r>
            <a:r>
              <a:rPr lang="en-US" dirty="0"/>
              <a:t> (</a:t>
            </a:r>
            <a:r>
              <a:rPr lang="en-US" dirty="0" err="1"/>
              <a:t>miksi</a:t>
            </a:r>
            <a:r>
              <a:rPr lang="en-US" dirty="0"/>
              <a:t>? </a:t>
            </a:r>
            <a:r>
              <a:rPr lang="en-US" dirty="0" err="1"/>
              <a:t>taululla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Rakenne</a:t>
            </a:r>
            <a:r>
              <a:rPr lang="en-US" dirty="0"/>
              <a:t> 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Missä</a:t>
            </a:r>
            <a:r>
              <a:rPr lang="en-US" dirty="0"/>
              <a:t> </a:t>
            </a:r>
            <a:r>
              <a:rPr lang="en-US" dirty="0" err="1"/>
              <a:t>H_n</a:t>
            </a:r>
            <a:r>
              <a:rPr lang="en-US" dirty="0"/>
              <a:t> on </a:t>
            </a:r>
            <a:r>
              <a:rPr lang="en-US" dirty="0" err="1"/>
              <a:t>Hermiten</a:t>
            </a:r>
            <a:r>
              <a:rPr lang="en-US" dirty="0"/>
              <a:t>  </a:t>
            </a:r>
            <a:r>
              <a:rPr lang="en-US" dirty="0" err="1"/>
              <a:t>polynomi</a:t>
            </a:r>
            <a:r>
              <a:rPr lang="en-US" dirty="0"/>
              <a:t>. Ne </a:t>
            </a:r>
            <a:r>
              <a:rPr lang="en-US" dirty="0" err="1"/>
              <a:t>löytää</a:t>
            </a:r>
            <a:r>
              <a:rPr lang="en-US" dirty="0"/>
              <a:t> </a:t>
            </a:r>
            <a:r>
              <a:rPr lang="en-US" dirty="0" err="1"/>
              <a:t>taulukoista</a:t>
            </a:r>
            <a:r>
              <a:rPr lang="en-US" dirty="0"/>
              <a:t>, </a:t>
            </a:r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pari</a:t>
            </a:r>
            <a:r>
              <a:rPr lang="en-US" dirty="0"/>
              <a:t> </a:t>
            </a:r>
            <a:r>
              <a:rPr lang="en-US" dirty="0" err="1"/>
              <a:t>alhaisinta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toki</a:t>
            </a:r>
            <a:r>
              <a:rPr lang="en-US" dirty="0"/>
              <a:t> </a:t>
            </a:r>
            <a:r>
              <a:rPr lang="en-US" dirty="0" err="1"/>
              <a:t>laskea</a:t>
            </a:r>
            <a:r>
              <a:rPr lang="en-US" dirty="0"/>
              <a:t> </a:t>
            </a:r>
            <a:r>
              <a:rPr lang="en-US" dirty="0" err="1"/>
              <a:t>suoraan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508" y="2567569"/>
            <a:ext cx="4152640" cy="924677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658" y="4090964"/>
            <a:ext cx="3818961" cy="457703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755833"/>
            <a:ext cx="8106202" cy="4944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98723" y="6442922"/>
            <a:ext cx="3879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Demo </a:t>
            </a:r>
            <a:r>
              <a:rPr lang="en-US" dirty="0" err="1"/>
              <a:t>näistä</a:t>
            </a:r>
            <a:r>
              <a:rPr lang="en-US" dirty="0"/>
              <a:t> </a:t>
            </a:r>
            <a:r>
              <a:rPr lang="en-US" dirty="0" err="1"/>
              <a:t>mathematicalla</a:t>
            </a:r>
            <a:r>
              <a:rPr lang="en-US" dirty="0"/>
              <a:t>/</a:t>
            </a:r>
            <a:r>
              <a:rPr lang="en-US" dirty="0" err="1"/>
              <a:t>matlabilla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12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Harmoninen</a:t>
            </a:r>
            <a:r>
              <a:rPr lang="en-US" dirty="0"/>
              <a:t> </a:t>
            </a:r>
            <a:r>
              <a:rPr lang="en-US" dirty="0" err="1"/>
              <a:t>oskillaattori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4263"/>
            <a:ext cx="7620000" cy="4800600"/>
          </a:xfrm>
        </p:spPr>
        <p:txBody>
          <a:bodyPr/>
          <a:lstStyle/>
          <a:p>
            <a:r>
              <a:rPr lang="en-US" dirty="0" err="1"/>
              <a:t>Normituksen</a:t>
            </a:r>
            <a:r>
              <a:rPr lang="en-US" dirty="0"/>
              <a:t> </a:t>
            </a:r>
            <a:r>
              <a:rPr lang="en-US" dirty="0" err="1"/>
              <a:t>jälkeen</a:t>
            </a:r>
            <a:r>
              <a:rPr lang="en-US" dirty="0"/>
              <a:t> </a:t>
            </a:r>
            <a:r>
              <a:rPr lang="en-US" dirty="0" err="1"/>
              <a:t>nämä</a:t>
            </a:r>
            <a:r>
              <a:rPr lang="en-US" dirty="0"/>
              <a:t> </a:t>
            </a:r>
            <a:r>
              <a:rPr lang="en-US" dirty="0" err="1"/>
              <a:t>ominaistilat</a:t>
            </a:r>
            <a:r>
              <a:rPr lang="en-US" dirty="0"/>
              <a:t> </a:t>
            </a:r>
            <a:r>
              <a:rPr lang="en-US" dirty="0" err="1"/>
              <a:t>muodostavat</a:t>
            </a:r>
            <a:r>
              <a:rPr lang="en-US" dirty="0"/>
              <a:t> </a:t>
            </a:r>
            <a:r>
              <a:rPr lang="en-US" dirty="0" err="1"/>
              <a:t>ortonormeeratun</a:t>
            </a:r>
            <a:r>
              <a:rPr lang="en-US" dirty="0"/>
              <a:t> </a:t>
            </a:r>
            <a:r>
              <a:rPr lang="en-US" dirty="0" err="1"/>
              <a:t>kannan</a:t>
            </a:r>
            <a:r>
              <a:rPr lang="en-US" dirty="0"/>
              <a:t>, </a:t>
            </a:r>
            <a:r>
              <a:rPr lang="en-US" dirty="0" err="1"/>
              <a:t>jonka</a:t>
            </a:r>
            <a:r>
              <a:rPr lang="en-US" dirty="0"/>
              <a:t> </a:t>
            </a:r>
            <a:r>
              <a:rPr lang="en-US" dirty="0" err="1"/>
              <a:t>avulla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periaatteessa</a:t>
            </a:r>
            <a:r>
              <a:rPr lang="en-US" dirty="0"/>
              <a:t> </a:t>
            </a:r>
            <a:r>
              <a:rPr lang="en-US" dirty="0" err="1"/>
              <a:t>esittää</a:t>
            </a:r>
            <a:r>
              <a:rPr lang="en-US" dirty="0"/>
              <a:t> </a:t>
            </a:r>
            <a:r>
              <a:rPr lang="en-US" dirty="0" err="1"/>
              <a:t>minkä</a:t>
            </a:r>
            <a:r>
              <a:rPr lang="en-US" dirty="0"/>
              <a:t> </a:t>
            </a:r>
            <a:r>
              <a:rPr lang="en-US" dirty="0" err="1"/>
              <a:t>tahansa</a:t>
            </a:r>
            <a:r>
              <a:rPr lang="en-US" dirty="0"/>
              <a:t> </a:t>
            </a:r>
            <a:r>
              <a:rPr lang="en-US" dirty="0" err="1"/>
              <a:t>funtion</a:t>
            </a:r>
            <a:r>
              <a:rPr lang="en-US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9" y="3052512"/>
            <a:ext cx="3336757" cy="25025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536" y="2809374"/>
            <a:ext cx="4220411" cy="316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03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Harmoninen</a:t>
            </a:r>
            <a:r>
              <a:rPr lang="en-US" dirty="0"/>
              <a:t> </a:t>
            </a:r>
            <a:r>
              <a:rPr lang="en-US" dirty="0" err="1"/>
              <a:t>oskillaattori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4263"/>
            <a:ext cx="7620000" cy="4800600"/>
          </a:xfrm>
        </p:spPr>
        <p:txBody>
          <a:bodyPr/>
          <a:lstStyle/>
          <a:p>
            <a:r>
              <a:rPr lang="en-US" dirty="0" err="1"/>
              <a:t>Saman</a:t>
            </a:r>
            <a:r>
              <a:rPr lang="en-US" dirty="0"/>
              <a:t> </a:t>
            </a:r>
            <a:r>
              <a:rPr lang="en-US" dirty="0" err="1"/>
              <a:t>funktion</a:t>
            </a:r>
            <a:r>
              <a:rPr lang="en-US" dirty="0"/>
              <a:t> </a:t>
            </a:r>
            <a:r>
              <a:rPr lang="en-US" dirty="0" err="1"/>
              <a:t>sarjakehitelmä</a:t>
            </a:r>
            <a:r>
              <a:rPr lang="en-US" dirty="0"/>
              <a:t> </a:t>
            </a:r>
            <a:r>
              <a:rPr lang="en-US" dirty="0" err="1"/>
              <a:t>laatikon</a:t>
            </a:r>
            <a:r>
              <a:rPr lang="en-US" dirty="0"/>
              <a:t> </a:t>
            </a:r>
            <a:r>
              <a:rPr lang="en-US" dirty="0" err="1"/>
              <a:t>ominaistilat</a:t>
            </a:r>
            <a:r>
              <a:rPr lang="en-US" dirty="0"/>
              <a:t> vs. </a:t>
            </a:r>
            <a:r>
              <a:rPr lang="en-US" dirty="0" err="1"/>
              <a:t>harmonisen</a:t>
            </a:r>
            <a:r>
              <a:rPr lang="en-US" dirty="0"/>
              <a:t> </a:t>
            </a:r>
            <a:r>
              <a:rPr lang="en-US" dirty="0" err="1"/>
              <a:t>oskillaattorin</a:t>
            </a:r>
            <a:r>
              <a:rPr lang="en-US" dirty="0"/>
              <a:t> </a:t>
            </a:r>
            <a:r>
              <a:rPr lang="en-US" dirty="0" err="1"/>
              <a:t>ominaistilat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2" y="2691063"/>
            <a:ext cx="4096084" cy="3072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86" y="2691063"/>
            <a:ext cx="4007852" cy="300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9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Harmoninen</a:t>
            </a:r>
            <a:r>
              <a:rPr lang="en-US" dirty="0"/>
              <a:t> </a:t>
            </a:r>
            <a:r>
              <a:rPr lang="en-US" dirty="0" err="1"/>
              <a:t>oskillaattori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Helpotetaan</a:t>
            </a:r>
            <a:r>
              <a:rPr lang="en-US" dirty="0"/>
              <a:t> </a:t>
            </a:r>
            <a:r>
              <a:rPr lang="en-US" dirty="0" err="1"/>
              <a:t>notaatiota</a:t>
            </a:r>
            <a:r>
              <a:rPr lang="en-US" dirty="0"/>
              <a:t> </a:t>
            </a:r>
            <a:r>
              <a:rPr lang="en-US" dirty="0" err="1"/>
              <a:t>määrittelemällä</a:t>
            </a:r>
            <a:endParaRPr lang="en-US" dirty="0"/>
          </a:p>
          <a:p>
            <a:r>
              <a:rPr lang="en-US" dirty="0" err="1"/>
              <a:t>Luomis</a:t>
            </a:r>
            <a:r>
              <a:rPr lang="en-US" dirty="0"/>
              <a:t>-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hävitysoperaattoreilla</a:t>
            </a:r>
            <a:r>
              <a:rPr lang="en-US" dirty="0"/>
              <a:t> mm. </a:t>
            </a:r>
            <a:r>
              <a:rPr lang="en-US" dirty="0" err="1"/>
              <a:t>seuraavat</a:t>
            </a:r>
            <a:r>
              <a:rPr lang="en-US" dirty="0"/>
              <a:t> </a:t>
            </a:r>
            <a:r>
              <a:rPr lang="en-US" dirty="0" err="1"/>
              <a:t>tärkeät</a:t>
            </a:r>
            <a:r>
              <a:rPr lang="en-US" dirty="0"/>
              <a:t> </a:t>
            </a:r>
            <a:r>
              <a:rPr lang="en-US" dirty="0" err="1"/>
              <a:t>ominaisuudet</a:t>
            </a:r>
            <a:r>
              <a:rPr lang="en-US" dirty="0"/>
              <a:t> (</a:t>
            </a:r>
            <a:r>
              <a:rPr lang="en-US" dirty="0" err="1"/>
              <a:t>taululla,muistiinpanot</a:t>
            </a:r>
            <a:r>
              <a:rPr lang="en-US" dirty="0"/>
              <a:t>)…</a:t>
            </a:r>
            <a:r>
              <a:rPr lang="en-US" dirty="0" err="1"/>
              <a:t>ymmärrä</a:t>
            </a:r>
            <a:r>
              <a:rPr lang="en-US" dirty="0"/>
              <a:t> </a:t>
            </a:r>
            <a:r>
              <a:rPr lang="en-US" dirty="0" err="1"/>
              <a:t>nämä</a:t>
            </a:r>
            <a:r>
              <a:rPr lang="en-US" dirty="0"/>
              <a:t>!</a:t>
            </a:r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59" y="1656121"/>
            <a:ext cx="1338344" cy="36368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59" y="3324738"/>
            <a:ext cx="3575486" cy="522262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59" y="4277714"/>
            <a:ext cx="4543889" cy="57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42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443"/>
            <a:ext cx="7620000" cy="1143000"/>
          </a:xfrm>
        </p:spPr>
        <p:txBody>
          <a:bodyPr/>
          <a:lstStyle/>
          <a:p>
            <a:r>
              <a:rPr lang="en-US" dirty="0" err="1"/>
              <a:t>Luomis</a:t>
            </a:r>
            <a:r>
              <a:rPr lang="en-US" dirty="0"/>
              <a:t>-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hävitysoperaattorit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8221"/>
            <a:ext cx="7620000" cy="4800600"/>
          </a:xfrm>
        </p:spPr>
        <p:txBody>
          <a:bodyPr/>
          <a:lstStyle/>
          <a:p>
            <a:r>
              <a:rPr lang="en-US" dirty="0" err="1"/>
              <a:t>Miten</a:t>
            </a:r>
            <a:r>
              <a:rPr lang="en-US" dirty="0"/>
              <a:t> </a:t>
            </a:r>
            <a:r>
              <a:rPr lang="en-US" dirty="0" err="1"/>
              <a:t>luomis</a:t>
            </a:r>
            <a:r>
              <a:rPr lang="en-US" dirty="0"/>
              <a:t>- ja </a:t>
            </a:r>
            <a:r>
              <a:rPr lang="en-US" dirty="0" err="1"/>
              <a:t>hävitysoperaattoreita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käyttää</a:t>
            </a:r>
            <a:r>
              <a:rPr lang="en-US" dirty="0"/>
              <a:t> </a:t>
            </a:r>
            <a:r>
              <a:rPr lang="en-US" dirty="0" err="1"/>
              <a:t>odotusarvojen</a:t>
            </a:r>
            <a:r>
              <a:rPr lang="en-US" dirty="0"/>
              <a:t> </a:t>
            </a:r>
            <a:r>
              <a:rPr lang="en-US" dirty="0" err="1"/>
              <a:t>laskemiseen</a:t>
            </a:r>
            <a:r>
              <a:rPr lang="en-US" dirty="0"/>
              <a:t>? </a:t>
            </a:r>
          </a:p>
          <a:p>
            <a:r>
              <a:rPr lang="en-US" dirty="0"/>
              <a:t>…</a:t>
            </a:r>
            <a:r>
              <a:rPr lang="en-US" dirty="0" err="1"/>
              <a:t>helppoa</a:t>
            </a:r>
            <a:r>
              <a:rPr lang="en-US" dirty="0"/>
              <a:t> (</a:t>
            </a:r>
            <a:r>
              <a:rPr lang="en-US" dirty="0" err="1"/>
              <a:t>taululla</a:t>
            </a:r>
            <a:r>
              <a:rPr lang="en-US" dirty="0"/>
              <a:t>…video MyCourses)</a:t>
            </a:r>
          </a:p>
        </p:txBody>
      </p:sp>
      <p:pic>
        <p:nvPicPr>
          <p:cNvPr id="4" name="Picture 3" descr="Matrix_EasyFig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89" y="3678521"/>
            <a:ext cx="7100211" cy="306729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691875" y="2906889"/>
            <a:ext cx="592668" cy="903111"/>
          </a:xfrm>
          <a:prstGeom prst="straightConnector1">
            <a:avLst/>
          </a:prstGeom>
          <a:ln w="5715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77118" y="2354123"/>
            <a:ext cx="128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Opettaja</a:t>
            </a:r>
            <a:endParaRPr lang="en-US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84648" y="3496319"/>
            <a:ext cx="1080273" cy="627362"/>
          </a:xfrm>
          <a:prstGeom prst="straightConnector1">
            <a:avLst/>
          </a:prstGeom>
          <a:ln w="5715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67668" y="2951805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Opiskelija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9680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Klassinen</a:t>
            </a:r>
            <a:r>
              <a:rPr lang="en-US" dirty="0"/>
              <a:t> vs. </a:t>
            </a:r>
            <a:r>
              <a:rPr lang="en-US" dirty="0" err="1"/>
              <a:t>kvantti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Kun </a:t>
            </a:r>
            <a:r>
              <a:rPr lang="en-US" dirty="0" err="1"/>
              <a:t>tarkastelemme</a:t>
            </a:r>
            <a:r>
              <a:rPr lang="en-US" dirty="0"/>
              <a:t> </a:t>
            </a:r>
            <a:r>
              <a:rPr lang="en-US" dirty="0" err="1"/>
              <a:t>korkeampia</a:t>
            </a:r>
            <a:r>
              <a:rPr lang="en-US" dirty="0"/>
              <a:t> </a:t>
            </a:r>
            <a:r>
              <a:rPr lang="en-US" dirty="0" err="1"/>
              <a:t>viritystiloja</a:t>
            </a:r>
            <a:r>
              <a:rPr lang="en-US" dirty="0"/>
              <a:t>, </a:t>
            </a:r>
            <a:r>
              <a:rPr lang="en-US" dirty="0" err="1"/>
              <a:t>todennäköisyysjakauma</a:t>
            </a:r>
            <a:r>
              <a:rPr lang="en-US" dirty="0"/>
              <a:t> </a:t>
            </a:r>
            <a:r>
              <a:rPr lang="en-US" dirty="0" err="1"/>
              <a:t>alkaa</a:t>
            </a:r>
            <a:r>
              <a:rPr lang="en-US" dirty="0"/>
              <a:t> </a:t>
            </a:r>
            <a:r>
              <a:rPr lang="en-US" dirty="0" err="1"/>
              <a:t>muuten</a:t>
            </a:r>
            <a:r>
              <a:rPr lang="en-US" dirty="0"/>
              <a:t> </a:t>
            </a:r>
            <a:r>
              <a:rPr lang="en-US" dirty="0" err="1"/>
              <a:t>näyttää</a:t>
            </a:r>
            <a:r>
              <a:rPr lang="en-US" dirty="0"/>
              <a:t> </a:t>
            </a:r>
            <a:r>
              <a:rPr lang="en-US" dirty="0" err="1"/>
              <a:t>yhä</a:t>
            </a:r>
            <a:r>
              <a:rPr lang="en-US" dirty="0"/>
              <a:t> </a:t>
            </a:r>
            <a:r>
              <a:rPr lang="en-US" dirty="0" err="1"/>
              <a:t>klassisemmalta</a:t>
            </a:r>
            <a:r>
              <a:rPr lang="en-US" dirty="0"/>
              <a:t>!</a:t>
            </a:r>
          </a:p>
        </p:txBody>
      </p:sp>
      <p:pic>
        <p:nvPicPr>
          <p:cNvPr id="4" name="Picture 3" descr="Cl_vs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57" y="2732674"/>
            <a:ext cx="5319811" cy="398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73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D7CA0-5B48-9B46-BF37-D5153F52F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14" y="286670"/>
            <a:ext cx="8590547" cy="1143000"/>
          </a:xfrm>
        </p:spPr>
        <p:txBody>
          <a:bodyPr/>
          <a:lstStyle/>
          <a:p>
            <a:r>
              <a:rPr lang="fi-FI" dirty="0"/>
              <a:t>Kvanttimekaniikkaa: </a:t>
            </a:r>
            <a:r>
              <a:rPr lang="fi-FI" sz="3600" dirty="0" err="1"/>
              <a:t>Jupyter</a:t>
            </a:r>
            <a:r>
              <a:rPr lang="fi-FI" sz="3600" dirty="0"/>
              <a:t> </a:t>
            </a:r>
            <a:r>
              <a:rPr lang="fi-FI" sz="3600" dirty="0" err="1"/>
              <a:t>notebook</a:t>
            </a:r>
            <a:endParaRPr lang="fi-FI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7D8EF-92D0-D442-B736-EB56A4C9C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14" y="1636295"/>
            <a:ext cx="7620000" cy="4800600"/>
          </a:xfrm>
        </p:spPr>
        <p:txBody>
          <a:bodyPr/>
          <a:lstStyle/>
          <a:p>
            <a:r>
              <a:rPr lang="fi-FI" dirty="0"/>
              <a:t>Monia asioita on helppo laskea myös tietokoneella</a:t>
            </a:r>
          </a:p>
          <a:p>
            <a:r>
              <a:rPr lang="fi-FI" dirty="0" err="1"/>
              <a:t>Jupyter</a:t>
            </a:r>
            <a:r>
              <a:rPr lang="fi-FI" dirty="0"/>
              <a:t> </a:t>
            </a:r>
            <a:r>
              <a:rPr lang="fi-FI" dirty="0" err="1"/>
              <a:t>notebookit</a:t>
            </a:r>
            <a:r>
              <a:rPr lang="fi-FI" dirty="0"/>
              <a:t> ovat melko kätevä tapa yhdistää tekstiä, oikein editoituja kaavoja, </a:t>
            </a:r>
            <a:r>
              <a:rPr lang="fi-FI" dirty="0" err="1"/>
              <a:t>numeriikkaa</a:t>
            </a:r>
            <a:r>
              <a:rPr lang="fi-FI" dirty="0"/>
              <a:t> ja visualisointeja</a:t>
            </a:r>
          </a:p>
          <a:p>
            <a:r>
              <a:rPr lang="fi-FI" dirty="0"/>
              <a:t>Ihmiset jakaneet omia </a:t>
            </a:r>
            <a:r>
              <a:rPr lang="fi-FI" dirty="0" err="1"/>
              <a:t>notebookeja</a:t>
            </a:r>
            <a:r>
              <a:rPr lang="fi-FI" dirty="0"/>
              <a:t> joista pääsee liikkeelle</a:t>
            </a:r>
          </a:p>
          <a:p>
            <a:r>
              <a:rPr lang="fi-FI" dirty="0"/>
              <a:t>Esimerkiksi</a:t>
            </a:r>
            <a:r>
              <a:rPr lang="fi-FI" dirty="0">
                <a:hlinkClick r:id="rId2"/>
              </a:rPr>
              <a:t>: https://github.com/mholtrop/QMPython</a:t>
            </a:r>
            <a:endParaRPr lang="fi-FI" dirty="0"/>
          </a:p>
          <a:p>
            <a:r>
              <a:rPr lang="fi-FI" dirty="0"/>
              <a:t>Näitä käytetään ”oikeasti”. Esim. </a:t>
            </a:r>
            <a:r>
              <a:rPr lang="fi-FI" dirty="0" err="1"/>
              <a:t>QuTiP</a:t>
            </a:r>
            <a:r>
              <a:rPr lang="fi-FI" dirty="0"/>
              <a:t> paketti.</a:t>
            </a:r>
          </a:p>
          <a:p>
            <a:pPr marL="571500" indent="-457200">
              <a:buFont typeface="+mj-lt"/>
              <a:buAutoNum type="arabicPeriod"/>
            </a:pPr>
            <a:r>
              <a:rPr lang="fi-FI" dirty="0"/>
              <a:t>Asenna Python/</a:t>
            </a:r>
            <a:r>
              <a:rPr lang="fi-FI" dirty="0" err="1"/>
              <a:t>Jupyter</a:t>
            </a:r>
            <a:r>
              <a:rPr lang="fi-FI" dirty="0"/>
              <a:t> koneeseen (Jos asentaa </a:t>
            </a:r>
            <a:r>
              <a:rPr lang="fi-FI" dirty="0" err="1"/>
              <a:t>Anaconda</a:t>
            </a:r>
            <a:r>
              <a:rPr lang="fi-FI" dirty="0"/>
              <a:t> paketin, se sisältyy sinne. Polut kuntoon.) </a:t>
            </a:r>
          </a:p>
          <a:p>
            <a:pPr marL="571500" indent="-457200">
              <a:buFont typeface="+mj-lt"/>
              <a:buAutoNum type="arabicPeriod"/>
            </a:pPr>
            <a:r>
              <a:rPr lang="fi-FI" dirty="0" err="1"/>
              <a:t>Conda</a:t>
            </a:r>
            <a:r>
              <a:rPr lang="fi-FI" dirty="0"/>
              <a:t> </a:t>
            </a:r>
            <a:r>
              <a:rPr lang="fi-FI" dirty="0" err="1"/>
              <a:t>install</a:t>
            </a:r>
            <a:r>
              <a:rPr lang="fi-FI" dirty="0"/>
              <a:t> ”</a:t>
            </a:r>
            <a:r>
              <a:rPr lang="fi-FI" dirty="0" err="1"/>
              <a:t>package_name</a:t>
            </a:r>
            <a:r>
              <a:rPr lang="fi-FI" dirty="0"/>
              <a:t>” jos puuttuu</a:t>
            </a:r>
          </a:p>
          <a:p>
            <a:pPr marL="571500" indent="-457200">
              <a:buFont typeface="+mj-lt"/>
              <a:buAutoNum type="arabicPeriod"/>
            </a:pPr>
            <a:r>
              <a:rPr lang="fi-FI" dirty="0"/>
              <a:t>”</a:t>
            </a:r>
            <a:r>
              <a:rPr lang="fi-FI" dirty="0" err="1"/>
              <a:t>jupyter</a:t>
            </a:r>
            <a:r>
              <a:rPr lang="fi-FI" dirty="0"/>
              <a:t> </a:t>
            </a:r>
            <a:r>
              <a:rPr lang="fi-FI" dirty="0" err="1"/>
              <a:t>notebook</a:t>
            </a:r>
            <a:r>
              <a:rPr lang="fi-FI" dirty="0"/>
              <a:t>” ja selaimen kautta</a:t>
            </a:r>
          </a:p>
          <a:p>
            <a:pPr marL="114300" indent="0">
              <a:buNone/>
            </a:pPr>
            <a:r>
              <a:rPr lang="fi-FI" dirty="0"/>
              <a:t>       leikkimään.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C6343E-B2D3-1845-AAAD-182DD9441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5522">
            <a:off x="5666872" y="4528769"/>
            <a:ext cx="3284621" cy="23176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35CE5C-9DCA-5F4A-8AB1-3EB29B0532AD}"/>
              </a:ext>
            </a:extLst>
          </p:cNvPr>
          <p:cNvSpPr/>
          <p:nvPr/>
        </p:nvSpPr>
        <p:spPr>
          <a:xfrm>
            <a:off x="425634" y="60589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 err="1">
                <a:hlinkClick r:id="rId4"/>
              </a:rPr>
              <a:t>https</a:t>
            </a:r>
            <a:r>
              <a:rPr lang="fi-FI" dirty="0">
                <a:hlinkClick r:id="rId4"/>
              </a:rPr>
              <a:t>://</a:t>
            </a:r>
            <a:r>
              <a:rPr lang="fi-FI" dirty="0" err="1">
                <a:hlinkClick r:id="rId4"/>
              </a:rPr>
              <a:t>dawes.wordpress.com</a:t>
            </a:r>
            <a:r>
              <a:rPr lang="fi-FI" dirty="0">
                <a:hlinkClick r:id="rId4"/>
              </a:rPr>
              <a:t>/2017/04/21/</a:t>
            </a:r>
            <a:r>
              <a:rPr lang="fi-FI" dirty="0" err="1">
                <a:hlinkClick r:id="rId4"/>
              </a:rPr>
              <a:t>teaching</a:t>
            </a:r>
            <a:r>
              <a:rPr lang="fi-FI" dirty="0">
                <a:hlinkClick r:id="rId4"/>
              </a:rPr>
              <a:t>-</a:t>
            </a:r>
            <a:r>
              <a:rPr lang="fi-FI" dirty="0" err="1">
                <a:hlinkClick r:id="rId4"/>
              </a:rPr>
              <a:t>quantum</a:t>
            </a:r>
            <a:r>
              <a:rPr lang="fi-FI" dirty="0">
                <a:hlinkClick r:id="rId4"/>
              </a:rPr>
              <a:t>-</a:t>
            </a:r>
            <a:r>
              <a:rPr lang="fi-FI" dirty="0" err="1">
                <a:hlinkClick r:id="rId4"/>
              </a:rPr>
              <a:t>mechanics</a:t>
            </a:r>
            <a:r>
              <a:rPr lang="fi-FI" dirty="0">
                <a:hlinkClick r:id="rId4"/>
              </a:rPr>
              <a:t>-</a:t>
            </a:r>
            <a:r>
              <a:rPr lang="fi-FI" dirty="0" err="1">
                <a:hlinkClick r:id="rId4"/>
              </a:rPr>
              <a:t>with</a:t>
            </a:r>
            <a:r>
              <a:rPr lang="fi-FI" dirty="0">
                <a:hlinkClick r:id="rId4"/>
              </a:rPr>
              <a:t>-python/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9879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Mikä</a:t>
            </a:r>
            <a:r>
              <a:rPr lang="en-US" dirty="0"/>
              <a:t> </a:t>
            </a:r>
            <a:r>
              <a:rPr lang="en-US" dirty="0" err="1"/>
              <a:t>siellä</a:t>
            </a:r>
            <a:r>
              <a:rPr lang="en-US" dirty="0"/>
              <a:t> </a:t>
            </a:r>
            <a:r>
              <a:rPr lang="en-US" dirty="0" err="1"/>
              <a:t>muuten</a:t>
            </a:r>
            <a:r>
              <a:rPr lang="en-US" dirty="0"/>
              <a:t> </a:t>
            </a:r>
            <a:r>
              <a:rPr lang="en-US" dirty="0" err="1"/>
              <a:t>oskilloi</a:t>
            </a:r>
            <a:r>
              <a:rPr lang="en-US" dirty="0"/>
              <a:t>?</a:t>
            </a:r>
          </a:p>
        </p:txBody>
      </p:sp>
      <p:pic>
        <p:nvPicPr>
          <p:cNvPr id="4" name="oskilloik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463" y="1417638"/>
            <a:ext cx="3276600" cy="4800600"/>
          </a:xfrm>
        </p:spPr>
      </p:pic>
      <p:pic>
        <p:nvPicPr>
          <p:cNvPr id="5" name="oskilloiko.ipa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34138" y="1417639"/>
            <a:ext cx="4643914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4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Harmoninen</a:t>
            </a:r>
            <a:r>
              <a:rPr lang="en-US" dirty="0"/>
              <a:t> </a:t>
            </a:r>
            <a:r>
              <a:rPr lang="en-US" dirty="0" err="1"/>
              <a:t>oskillaattori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95" y="1417638"/>
            <a:ext cx="7620000" cy="4800600"/>
          </a:xfrm>
        </p:spPr>
        <p:txBody>
          <a:bodyPr/>
          <a:lstStyle/>
          <a:p>
            <a:r>
              <a:rPr lang="en-US" dirty="0" err="1"/>
              <a:t>Potentiaali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Ajasta</a:t>
            </a:r>
            <a:r>
              <a:rPr lang="en-US" dirty="0"/>
              <a:t> </a:t>
            </a:r>
            <a:r>
              <a:rPr lang="en-US" dirty="0" err="1"/>
              <a:t>riippumaton</a:t>
            </a:r>
            <a:r>
              <a:rPr lang="en-US" dirty="0"/>
              <a:t> </a:t>
            </a:r>
            <a:r>
              <a:rPr lang="en-US" dirty="0" err="1"/>
              <a:t>Schrödingerin</a:t>
            </a:r>
            <a:r>
              <a:rPr lang="en-US" dirty="0"/>
              <a:t> </a:t>
            </a:r>
            <a:r>
              <a:rPr lang="en-US" dirty="0" err="1"/>
              <a:t>yhtälö</a:t>
            </a:r>
            <a:r>
              <a:rPr lang="en-US" dirty="0"/>
              <a:t> </a:t>
            </a:r>
            <a:r>
              <a:rPr lang="en-US" dirty="0" err="1"/>
              <a:t>energian</a:t>
            </a:r>
            <a:r>
              <a:rPr lang="en-US" dirty="0"/>
              <a:t> </a:t>
            </a:r>
            <a:r>
              <a:rPr lang="en-US" dirty="0" err="1"/>
              <a:t>ominaistiloille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64" y="1620840"/>
            <a:ext cx="2449851" cy="827881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26" y="3445172"/>
            <a:ext cx="5475757" cy="823043"/>
          </a:xfrm>
          <a:prstGeom prst="rect">
            <a:avLst/>
          </a:prstGeom>
        </p:spPr>
      </p:pic>
      <p:pic>
        <p:nvPicPr>
          <p:cNvPr id="6" name="Picture 5" descr="Hopotenti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515" y="4307686"/>
            <a:ext cx="3408534" cy="255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96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33502" y="276626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Tänään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61046" y="1419626"/>
            <a:ext cx="7620000" cy="1988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Harmoninen</a:t>
            </a:r>
            <a:r>
              <a:rPr lang="en-US" dirty="0"/>
              <a:t> </a:t>
            </a:r>
            <a:r>
              <a:rPr lang="en-US" dirty="0" err="1"/>
              <a:t>oskillaattori</a:t>
            </a:r>
            <a:endParaRPr lang="en-US" dirty="0"/>
          </a:p>
          <a:p>
            <a:r>
              <a:rPr lang="en-US" dirty="0" err="1"/>
              <a:t>Luomis</a:t>
            </a:r>
            <a:r>
              <a:rPr lang="en-US" dirty="0"/>
              <a:t>-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hävitysoperaattorit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0290" y="3191062"/>
            <a:ext cx="45403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Kaikki selvää?</a:t>
            </a:r>
          </a:p>
        </p:txBody>
      </p:sp>
      <p:pic>
        <p:nvPicPr>
          <p:cNvPr id="3" name="Picture 2" descr="GetI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025">
            <a:off x="5194302" y="2786261"/>
            <a:ext cx="35306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5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Harmoninen</a:t>
            </a:r>
            <a:r>
              <a:rPr lang="en-US" dirty="0"/>
              <a:t> </a:t>
            </a:r>
            <a:r>
              <a:rPr lang="en-US" dirty="0" err="1"/>
              <a:t>oskillaattori</a:t>
            </a:r>
            <a:r>
              <a:rPr lang="en-US" dirty="0"/>
              <a:t>:</a:t>
            </a:r>
            <a:br>
              <a:rPr lang="en-US" dirty="0"/>
            </a:br>
            <a:r>
              <a:rPr lang="en-US" sz="3200" dirty="0" err="1"/>
              <a:t>kaukana</a:t>
            </a:r>
            <a:r>
              <a:rPr lang="en-US" sz="3200" dirty="0"/>
              <a:t> </a:t>
            </a:r>
            <a:r>
              <a:rPr lang="en-US" sz="3200" dirty="0" err="1"/>
              <a:t>origosta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Jos </a:t>
            </a:r>
            <a:r>
              <a:rPr lang="en-US" dirty="0" err="1"/>
              <a:t>lähdemme</a:t>
            </a:r>
            <a:r>
              <a:rPr lang="en-US" dirty="0"/>
              <a:t> </a:t>
            </a:r>
            <a:r>
              <a:rPr lang="en-US" dirty="0" err="1"/>
              <a:t>hakemaan</a:t>
            </a:r>
            <a:r>
              <a:rPr lang="en-US" dirty="0"/>
              <a:t> </a:t>
            </a:r>
            <a:r>
              <a:rPr lang="en-US" dirty="0" err="1"/>
              <a:t>ratkaisuja</a:t>
            </a:r>
            <a:r>
              <a:rPr lang="en-US" dirty="0"/>
              <a:t>, </a:t>
            </a:r>
            <a:r>
              <a:rPr lang="en-US" dirty="0" err="1"/>
              <a:t>pari</a:t>
            </a:r>
            <a:r>
              <a:rPr lang="en-US" dirty="0"/>
              <a:t> </a:t>
            </a:r>
            <a:r>
              <a:rPr lang="en-US" dirty="0" err="1"/>
              <a:t>asiaa</a:t>
            </a:r>
            <a:r>
              <a:rPr lang="en-US" dirty="0"/>
              <a:t> </a:t>
            </a:r>
            <a:r>
              <a:rPr lang="en-US" dirty="0" err="1"/>
              <a:t>vaikuttaa</a:t>
            </a:r>
            <a:r>
              <a:rPr lang="en-US" dirty="0"/>
              <a:t> </a:t>
            </a:r>
            <a:r>
              <a:rPr lang="en-US" dirty="0" err="1"/>
              <a:t>selvältä</a:t>
            </a:r>
            <a:endParaRPr lang="en-US" dirty="0"/>
          </a:p>
          <a:p>
            <a:r>
              <a:rPr lang="en-US" dirty="0" err="1"/>
              <a:t>Aaltofunktioiden</a:t>
            </a:r>
            <a:r>
              <a:rPr lang="en-US" dirty="0"/>
              <a:t> </a:t>
            </a:r>
            <a:r>
              <a:rPr lang="en-US" dirty="0" err="1"/>
              <a:t>täytyy</a:t>
            </a:r>
            <a:r>
              <a:rPr lang="en-US" dirty="0"/>
              <a:t> </a:t>
            </a:r>
            <a:r>
              <a:rPr lang="en-US" dirty="0" err="1"/>
              <a:t>kadota</a:t>
            </a:r>
            <a:r>
              <a:rPr lang="en-US" dirty="0"/>
              <a:t> </a:t>
            </a:r>
            <a:r>
              <a:rPr lang="en-US" dirty="0" err="1"/>
              <a:t>äärettömyydessä</a:t>
            </a:r>
            <a:r>
              <a:rPr lang="en-US" dirty="0"/>
              <a:t>.</a:t>
            </a:r>
          </a:p>
          <a:p>
            <a:r>
              <a:rPr lang="en-US" dirty="0" err="1"/>
              <a:t>Siinä</a:t>
            </a:r>
            <a:r>
              <a:rPr lang="en-US" dirty="0"/>
              <a:t> </a:t>
            </a:r>
            <a:r>
              <a:rPr lang="en-US" dirty="0" err="1"/>
              <a:t>välillä</a:t>
            </a:r>
            <a:r>
              <a:rPr lang="en-US" dirty="0"/>
              <a:t> ne </a:t>
            </a:r>
            <a:r>
              <a:rPr lang="en-US" dirty="0" err="1"/>
              <a:t>voivat</a:t>
            </a:r>
            <a:r>
              <a:rPr lang="en-US" dirty="0"/>
              <a:t> </a:t>
            </a:r>
            <a:r>
              <a:rPr lang="en-US" dirty="0" err="1"/>
              <a:t>oskilloida</a:t>
            </a:r>
            <a:r>
              <a:rPr lang="en-US" dirty="0"/>
              <a:t> </a:t>
            </a:r>
            <a:r>
              <a:rPr lang="en-US" dirty="0" err="1"/>
              <a:t>mikäli</a:t>
            </a:r>
            <a:r>
              <a:rPr lang="en-US" dirty="0"/>
              <a:t> </a:t>
            </a:r>
            <a:r>
              <a:rPr lang="en-US" dirty="0" err="1"/>
              <a:t>energia</a:t>
            </a:r>
            <a:r>
              <a:rPr lang="en-US" dirty="0"/>
              <a:t> on </a:t>
            </a:r>
            <a:r>
              <a:rPr lang="en-US" dirty="0" err="1"/>
              <a:t>potentiaalia</a:t>
            </a:r>
            <a:endParaRPr lang="en-US" dirty="0"/>
          </a:p>
          <a:p>
            <a:pPr marL="114300" indent="0">
              <a:buNone/>
            </a:pPr>
            <a:r>
              <a:rPr lang="en-US" dirty="0" err="1"/>
              <a:t>suurempi</a:t>
            </a:r>
            <a:r>
              <a:rPr lang="en-US" dirty="0"/>
              <a:t> (</a:t>
            </a:r>
            <a:r>
              <a:rPr lang="en-US" dirty="0" err="1"/>
              <a:t>miksi</a:t>
            </a:r>
            <a:r>
              <a:rPr lang="en-US" dirty="0"/>
              <a:t> ?)</a:t>
            </a:r>
          </a:p>
          <a:p>
            <a:r>
              <a:rPr lang="en-US" dirty="0"/>
              <a:t>Jos </a:t>
            </a:r>
            <a:r>
              <a:rPr lang="en-US" dirty="0" err="1"/>
              <a:t>potentiaali</a:t>
            </a:r>
            <a:r>
              <a:rPr lang="en-US" dirty="0"/>
              <a:t> on </a:t>
            </a:r>
            <a:r>
              <a:rPr lang="en-US" dirty="0" err="1"/>
              <a:t>energiaa</a:t>
            </a:r>
            <a:r>
              <a:rPr lang="en-US" dirty="0"/>
              <a:t> </a:t>
            </a:r>
            <a:r>
              <a:rPr lang="en-US" dirty="0" err="1"/>
              <a:t>suurempi</a:t>
            </a:r>
            <a:r>
              <a:rPr lang="en-US" dirty="0"/>
              <a:t>, </a:t>
            </a:r>
            <a:r>
              <a:rPr lang="en-US" dirty="0" err="1"/>
              <a:t>jonkinlainen</a:t>
            </a:r>
            <a:r>
              <a:rPr lang="en-US" dirty="0"/>
              <a:t> </a:t>
            </a:r>
            <a:r>
              <a:rPr lang="en-US" dirty="0" err="1"/>
              <a:t>eksponentiaalinen</a:t>
            </a:r>
            <a:r>
              <a:rPr lang="en-US" dirty="0"/>
              <a:t> (</a:t>
            </a:r>
            <a:r>
              <a:rPr lang="en-US" dirty="0" err="1"/>
              <a:t>ehkä</a:t>
            </a:r>
            <a:r>
              <a:rPr lang="en-US" dirty="0"/>
              <a:t>) </a:t>
            </a:r>
            <a:r>
              <a:rPr lang="en-US" dirty="0" err="1"/>
              <a:t>katoaminen</a:t>
            </a:r>
            <a:r>
              <a:rPr lang="en-US" dirty="0"/>
              <a:t> </a:t>
            </a:r>
            <a:r>
              <a:rPr lang="en-US" dirty="0" err="1"/>
              <a:t>lienee</a:t>
            </a:r>
            <a:r>
              <a:rPr lang="en-US" dirty="0"/>
              <a:t> </a:t>
            </a:r>
            <a:r>
              <a:rPr lang="en-US" dirty="0" err="1"/>
              <a:t>kohtalona</a:t>
            </a:r>
            <a:r>
              <a:rPr lang="en-US" dirty="0"/>
              <a:t>…</a:t>
            </a:r>
          </a:p>
          <a:p>
            <a:r>
              <a:rPr lang="en-US" dirty="0"/>
              <a:t>Kun</a:t>
            </a:r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93" y="4269185"/>
            <a:ext cx="1663700" cy="673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93" y="5111595"/>
            <a:ext cx="4241800" cy="685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93" y="5898054"/>
            <a:ext cx="6619276" cy="56036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36884" y="6231243"/>
            <a:ext cx="673769" cy="0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598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1668" cy="1143000"/>
          </a:xfrm>
        </p:spPr>
        <p:txBody>
          <a:bodyPr/>
          <a:lstStyle/>
          <a:p>
            <a:r>
              <a:rPr lang="en-US" sz="4400" dirty="0" err="1"/>
              <a:t>Harmoninen</a:t>
            </a:r>
            <a:r>
              <a:rPr lang="en-US" sz="4400" dirty="0"/>
              <a:t> </a:t>
            </a:r>
            <a:r>
              <a:rPr lang="en-US" sz="4400" dirty="0" err="1"/>
              <a:t>oskillaattori:kuinka</a:t>
            </a:r>
            <a:r>
              <a:rPr lang="en-US" sz="44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Ratkaistaan</a:t>
            </a:r>
            <a:r>
              <a:rPr lang="en-US" dirty="0"/>
              <a:t> </a:t>
            </a:r>
            <a:r>
              <a:rPr lang="en-US" dirty="0" err="1"/>
              <a:t>numeerisesti</a:t>
            </a:r>
            <a:r>
              <a:rPr lang="en-US" dirty="0"/>
              <a:t> (</a:t>
            </a:r>
            <a:r>
              <a:rPr lang="en-US" dirty="0" err="1"/>
              <a:t>ks</a:t>
            </a:r>
            <a:r>
              <a:rPr lang="en-US" dirty="0"/>
              <a:t>. </a:t>
            </a:r>
            <a:r>
              <a:rPr lang="en-US" dirty="0" err="1"/>
              <a:t>Matlab</a:t>
            </a:r>
            <a:r>
              <a:rPr lang="en-US" dirty="0"/>
              <a:t> macro </a:t>
            </a:r>
            <a:r>
              <a:rPr lang="en-US" dirty="0" err="1"/>
              <a:t>MyCoursesissa</a:t>
            </a:r>
            <a:r>
              <a:rPr lang="en-US" dirty="0"/>
              <a:t>)</a:t>
            </a:r>
          </a:p>
          <a:p>
            <a:r>
              <a:rPr lang="en-US" dirty="0"/>
              <a:t>Demo </a:t>
            </a:r>
            <a:r>
              <a:rPr lang="en-US" dirty="0" err="1"/>
              <a:t>ajasta</a:t>
            </a:r>
            <a:r>
              <a:rPr lang="en-US" dirty="0"/>
              <a:t> </a:t>
            </a:r>
            <a:r>
              <a:rPr lang="en-US" dirty="0" err="1"/>
              <a:t>riippumattoman</a:t>
            </a:r>
            <a:r>
              <a:rPr lang="en-US" dirty="0"/>
              <a:t> </a:t>
            </a:r>
            <a:r>
              <a:rPr lang="en-US" dirty="0" err="1"/>
              <a:t>Schrödingerin</a:t>
            </a:r>
            <a:r>
              <a:rPr lang="en-US" dirty="0"/>
              <a:t> </a:t>
            </a:r>
            <a:r>
              <a:rPr lang="en-US" dirty="0" err="1"/>
              <a:t>yhtälön</a:t>
            </a:r>
            <a:r>
              <a:rPr lang="en-US" dirty="0"/>
              <a:t> </a:t>
            </a:r>
            <a:r>
              <a:rPr lang="en-US" dirty="0" err="1"/>
              <a:t>ratkaisusta</a:t>
            </a:r>
            <a:r>
              <a:rPr lang="en-US" dirty="0"/>
              <a:t> </a:t>
            </a:r>
            <a:r>
              <a:rPr lang="en-US" dirty="0" err="1"/>
              <a:t>matlabilla</a:t>
            </a:r>
            <a:r>
              <a:rPr lang="en-US" dirty="0"/>
              <a:t> (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ehkä</a:t>
            </a:r>
            <a:r>
              <a:rPr lang="en-US" dirty="0"/>
              <a:t> </a:t>
            </a:r>
            <a:r>
              <a:rPr lang="en-US" dirty="0" err="1"/>
              <a:t>aikaa</a:t>
            </a:r>
            <a:r>
              <a:rPr lang="en-US" dirty="0"/>
              <a:t> </a:t>
            </a:r>
            <a:r>
              <a:rPr lang="en-US" dirty="0" err="1"/>
              <a:t>nyt</a:t>
            </a:r>
            <a:r>
              <a:rPr lang="en-US" dirty="0"/>
              <a:t>…)</a:t>
            </a:r>
          </a:p>
        </p:txBody>
      </p:sp>
      <p:pic>
        <p:nvPicPr>
          <p:cNvPr id="4" name="Picture 3" descr="Harmosc_Dem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18" y="2804226"/>
            <a:ext cx="5417932" cy="405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9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Klassinen</a:t>
            </a:r>
            <a:r>
              <a:rPr lang="en-US" dirty="0"/>
              <a:t> vs. </a:t>
            </a:r>
            <a:r>
              <a:rPr lang="en-US" dirty="0" err="1"/>
              <a:t>kvantti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Kvanttimekaniikassa</a:t>
            </a:r>
            <a:r>
              <a:rPr lang="en-US" dirty="0"/>
              <a:t> ns. ”zero-point energy”</a:t>
            </a:r>
            <a:r>
              <a:rPr lang="en-US" b="1" dirty="0"/>
              <a:t>: </a:t>
            </a:r>
            <a:r>
              <a:rPr lang="en-US" b="1" dirty="0" err="1"/>
              <a:t>perustilan</a:t>
            </a:r>
            <a:r>
              <a:rPr lang="en-US" b="1" dirty="0"/>
              <a:t> </a:t>
            </a:r>
            <a:r>
              <a:rPr lang="en-US" b="1" dirty="0" err="1"/>
              <a:t>energia</a:t>
            </a:r>
            <a:r>
              <a:rPr lang="en-US" b="1" dirty="0"/>
              <a:t> </a:t>
            </a:r>
            <a:r>
              <a:rPr lang="en-US" b="1" dirty="0" err="1"/>
              <a:t>ei</a:t>
            </a:r>
            <a:r>
              <a:rPr lang="en-US" b="1" dirty="0"/>
              <a:t> ole </a:t>
            </a:r>
            <a:r>
              <a:rPr lang="en-US" b="1" dirty="0" err="1"/>
              <a:t>nolla</a:t>
            </a:r>
            <a:endParaRPr lang="en-US" b="1" dirty="0"/>
          </a:p>
          <a:p>
            <a:r>
              <a:rPr lang="en-US" dirty="0" err="1"/>
              <a:t>Tilojen</a:t>
            </a:r>
            <a:r>
              <a:rPr lang="en-US" dirty="0"/>
              <a:t> </a:t>
            </a:r>
            <a:r>
              <a:rPr lang="en-US" b="1" dirty="0" err="1"/>
              <a:t>kvantittuminen</a:t>
            </a:r>
            <a:endParaRPr lang="en-US" b="1" dirty="0"/>
          </a:p>
          <a:p>
            <a:r>
              <a:rPr lang="en-US" dirty="0" err="1"/>
              <a:t>Todennäköisyysjakauma</a:t>
            </a:r>
            <a:r>
              <a:rPr lang="en-US" dirty="0"/>
              <a:t> </a:t>
            </a:r>
            <a:r>
              <a:rPr lang="en-US" dirty="0" err="1"/>
              <a:t>hiukkasten</a:t>
            </a:r>
            <a:r>
              <a:rPr lang="en-US" dirty="0"/>
              <a:t> </a:t>
            </a:r>
            <a:r>
              <a:rPr lang="en-US" dirty="0" err="1"/>
              <a:t>paikalle</a:t>
            </a:r>
            <a:r>
              <a:rPr lang="en-US" dirty="0"/>
              <a:t>? </a:t>
            </a:r>
            <a:r>
              <a:rPr lang="en-US" dirty="0" err="1"/>
              <a:t>Yhdessä</a:t>
            </a:r>
            <a:r>
              <a:rPr lang="en-US" dirty="0"/>
              <a:t>…</a:t>
            </a:r>
          </a:p>
          <a:p>
            <a:r>
              <a:rPr lang="en-US" dirty="0"/>
              <a:t>…</a:t>
            </a:r>
            <a:r>
              <a:rPr lang="en-US" dirty="0" err="1"/>
              <a:t>hyvin</a:t>
            </a:r>
            <a:r>
              <a:rPr lang="en-US" dirty="0"/>
              <a:t> </a:t>
            </a:r>
            <a:r>
              <a:rPr lang="en-US" dirty="0" err="1"/>
              <a:t>erilainen</a:t>
            </a:r>
            <a:r>
              <a:rPr lang="en-US" dirty="0"/>
              <a:t>…</a:t>
            </a:r>
          </a:p>
        </p:txBody>
      </p:sp>
      <p:pic>
        <p:nvPicPr>
          <p:cNvPr id="4" name="Picture 3" descr="Cl_vs_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92" y="3429001"/>
            <a:ext cx="45720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484" y="4391527"/>
            <a:ext cx="4083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Todennäköisyysjakauma</a:t>
            </a:r>
            <a:r>
              <a:rPr lang="en-US" dirty="0"/>
              <a:t> </a:t>
            </a:r>
          </a:p>
          <a:p>
            <a:r>
              <a:rPr lang="en-US" dirty="0" err="1"/>
              <a:t>löytää</a:t>
            </a:r>
            <a:r>
              <a:rPr lang="en-US" dirty="0"/>
              <a:t> </a:t>
            </a:r>
            <a:r>
              <a:rPr lang="en-US" dirty="0" err="1"/>
              <a:t>hiukkanen</a:t>
            </a:r>
            <a:r>
              <a:rPr lang="en-US" dirty="0"/>
              <a:t> </a:t>
            </a:r>
            <a:r>
              <a:rPr lang="en-US" dirty="0" err="1"/>
              <a:t>jossain</a:t>
            </a:r>
            <a:r>
              <a:rPr lang="en-US" dirty="0"/>
              <a:t> </a:t>
            </a:r>
            <a:r>
              <a:rPr lang="en-US" dirty="0" err="1"/>
              <a:t>harmonisessa</a:t>
            </a:r>
            <a:endParaRPr lang="en-US" dirty="0"/>
          </a:p>
          <a:p>
            <a:r>
              <a:rPr lang="en-US" dirty="0" err="1"/>
              <a:t>oskillaattorissa</a:t>
            </a:r>
            <a:r>
              <a:rPr lang="en-US" dirty="0"/>
              <a:t>…</a:t>
            </a:r>
            <a:r>
              <a:rPr lang="en-US" dirty="0" err="1"/>
              <a:t>Miksi</a:t>
            </a:r>
            <a:r>
              <a:rPr lang="en-US" dirty="0"/>
              <a:t> </a:t>
            </a:r>
            <a:r>
              <a:rPr lang="en-US" dirty="0" err="1"/>
              <a:t>klassinen</a:t>
            </a:r>
            <a:r>
              <a:rPr lang="en-US" dirty="0"/>
              <a:t> </a:t>
            </a:r>
            <a:r>
              <a:rPr lang="en-US" dirty="0" err="1"/>
              <a:t>näyttää</a:t>
            </a:r>
            <a:endParaRPr lang="en-US" dirty="0"/>
          </a:p>
          <a:p>
            <a:r>
              <a:rPr lang="en-US" dirty="0" err="1"/>
              <a:t>tuolta</a:t>
            </a:r>
            <a:r>
              <a:rPr lang="en-US" dirty="0"/>
              <a:t>? </a:t>
            </a:r>
            <a:r>
              <a:rPr lang="en-US" dirty="0" err="1"/>
              <a:t>Miksi</a:t>
            </a:r>
            <a:r>
              <a:rPr lang="en-US" dirty="0"/>
              <a:t> </a:t>
            </a:r>
            <a:r>
              <a:rPr lang="en-US" dirty="0" err="1"/>
              <a:t>divergenssi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282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52875" cy="1143000"/>
          </a:xfrm>
        </p:spPr>
        <p:txBody>
          <a:bodyPr/>
          <a:lstStyle/>
          <a:p>
            <a:r>
              <a:rPr lang="en-US" sz="4000" dirty="0" err="1"/>
              <a:t>Harmoninen</a:t>
            </a:r>
            <a:r>
              <a:rPr lang="en-US" sz="4000" dirty="0"/>
              <a:t> </a:t>
            </a:r>
            <a:r>
              <a:rPr lang="en-US" sz="4000" dirty="0" err="1"/>
              <a:t>oskillaattori</a:t>
            </a:r>
            <a:r>
              <a:rPr lang="en-US" sz="4000" dirty="0"/>
              <a:t> …</a:t>
            </a:r>
            <a:r>
              <a:rPr lang="en-US" sz="4000" dirty="0" err="1"/>
              <a:t>miksi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17" y="2217821"/>
            <a:ext cx="5932320" cy="4519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1456" y="1639079"/>
            <a:ext cx="4509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Materiaalifysiikan</a:t>
            </a:r>
            <a:r>
              <a:rPr lang="en-US" sz="2400" b="1" dirty="0"/>
              <a:t> </a:t>
            </a:r>
            <a:r>
              <a:rPr lang="en-US" sz="2400" b="1" dirty="0" err="1"/>
              <a:t>kurssin</a:t>
            </a:r>
            <a:r>
              <a:rPr lang="en-US" sz="2400" b="1" dirty="0"/>
              <a:t> </a:t>
            </a:r>
            <a:r>
              <a:rPr lang="en-US" sz="2400" b="1" dirty="0" err="1"/>
              <a:t>alusta</a:t>
            </a:r>
            <a:r>
              <a:rPr lang="en-US" sz="24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46824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Harmoninen</a:t>
            </a:r>
            <a:r>
              <a:rPr lang="en-US" sz="4400" dirty="0"/>
              <a:t> </a:t>
            </a:r>
            <a:r>
              <a:rPr lang="en-US" sz="4400" dirty="0" err="1"/>
              <a:t>oskillaattori:miksi</a:t>
            </a:r>
            <a:r>
              <a:rPr lang="en-US" sz="44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Ratkeaa</a:t>
            </a:r>
            <a:r>
              <a:rPr lang="en-US" dirty="0"/>
              <a:t> </a:t>
            </a:r>
            <a:r>
              <a:rPr lang="en-US" dirty="0" err="1"/>
              <a:t>analyyttisesti</a:t>
            </a:r>
            <a:endParaRPr lang="en-US" dirty="0"/>
          </a:p>
          <a:p>
            <a:r>
              <a:rPr lang="en-US" dirty="0" err="1"/>
              <a:t>Voit</a:t>
            </a:r>
            <a:r>
              <a:rPr lang="en-US" dirty="0"/>
              <a:t> </a:t>
            </a:r>
            <a:r>
              <a:rPr lang="en-US" dirty="0" err="1"/>
              <a:t>approksimoida</a:t>
            </a:r>
            <a:r>
              <a:rPr lang="en-US" dirty="0"/>
              <a:t> </a:t>
            </a:r>
            <a:r>
              <a:rPr lang="en-US" dirty="0" err="1"/>
              <a:t>monia</a:t>
            </a:r>
            <a:r>
              <a:rPr lang="en-US" dirty="0"/>
              <a:t> </a:t>
            </a:r>
            <a:r>
              <a:rPr lang="en-US" dirty="0" err="1"/>
              <a:t>hankalampia</a:t>
            </a:r>
            <a:r>
              <a:rPr lang="en-US" dirty="0"/>
              <a:t> </a:t>
            </a:r>
            <a:r>
              <a:rPr lang="en-US" dirty="0" err="1"/>
              <a:t>potentiaaleja</a:t>
            </a:r>
            <a:r>
              <a:rPr lang="en-US" dirty="0"/>
              <a:t> </a:t>
            </a:r>
            <a:r>
              <a:rPr lang="en-US" dirty="0" err="1"/>
              <a:t>sillä</a:t>
            </a:r>
            <a:endParaRPr lang="en-US" dirty="0"/>
          </a:p>
          <a:p>
            <a:r>
              <a:rPr lang="en-US" dirty="0" err="1"/>
              <a:t>Sähkömagneettisen</a:t>
            </a:r>
            <a:r>
              <a:rPr lang="en-US" dirty="0"/>
              <a:t> </a:t>
            </a:r>
            <a:r>
              <a:rPr lang="en-US" dirty="0" err="1"/>
              <a:t>kentän</a:t>
            </a:r>
            <a:r>
              <a:rPr lang="en-US" dirty="0"/>
              <a:t> </a:t>
            </a:r>
            <a:r>
              <a:rPr lang="en-US" dirty="0" err="1"/>
              <a:t>energiatiheys</a:t>
            </a:r>
            <a:r>
              <a:rPr lang="en-US" dirty="0"/>
              <a:t>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Huomaa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kunhan</a:t>
            </a:r>
            <a:r>
              <a:rPr lang="en-US" dirty="0"/>
              <a:t> </a:t>
            </a:r>
            <a:r>
              <a:rPr lang="en-US" dirty="0" err="1"/>
              <a:t>määrittelet</a:t>
            </a:r>
            <a:r>
              <a:rPr lang="en-US" dirty="0"/>
              <a:t> </a:t>
            </a:r>
          </a:p>
          <a:p>
            <a:pPr marL="114300" indent="0">
              <a:buNone/>
            </a:pPr>
            <a:r>
              <a:rPr lang="en-US" dirty="0" err="1"/>
              <a:t>muuttujat</a:t>
            </a:r>
            <a:r>
              <a:rPr lang="en-US" dirty="0"/>
              <a:t> </a:t>
            </a:r>
            <a:r>
              <a:rPr lang="en-US" dirty="0" err="1"/>
              <a:t>sopivasti</a:t>
            </a:r>
            <a:r>
              <a:rPr lang="en-US" dirty="0"/>
              <a:t> </a:t>
            </a:r>
            <a:r>
              <a:rPr lang="en-US" dirty="0" err="1"/>
              <a:t>tämä</a:t>
            </a:r>
            <a:r>
              <a:rPr lang="en-US" dirty="0"/>
              <a:t> </a:t>
            </a:r>
            <a:r>
              <a:rPr lang="en-US" dirty="0" err="1"/>
              <a:t>näyttää</a:t>
            </a:r>
            <a:r>
              <a:rPr lang="en-US" dirty="0"/>
              <a:t> </a:t>
            </a:r>
          </a:p>
          <a:p>
            <a:pPr marL="114300" indent="0">
              <a:buNone/>
            </a:pPr>
            <a:r>
              <a:rPr lang="en-US" dirty="0" err="1"/>
              <a:t>harmoniselta</a:t>
            </a:r>
            <a:r>
              <a:rPr lang="en-US" dirty="0"/>
              <a:t> </a:t>
            </a:r>
            <a:r>
              <a:rPr lang="en-US" dirty="0" err="1"/>
              <a:t>oskillaattorilta</a:t>
            </a:r>
            <a:endParaRPr lang="en-US" dirty="0"/>
          </a:p>
          <a:p>
            <a:r>
              <a:rPr lang="en-US" dirty="0" err="1"/>
              <a:t>Kentän</a:t>
            </a:r>
            <a:r>
              <a:rPr lang="en-US" dirty="0"/>
              <a:t> </a:t>
            </a:r>
            <a:r>
              <a:rPr lang="en-US" dirty="0" err="1"/>
              <a:t>kvantisointi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harmonisia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oskillaattoreita</a:t>
            </a:r>
            <a:r>
              <a:rPr lang="en-US" dirty="0">
                <a:sym typeface="Wingdings"/>
              </a:rPr>
              <a:t>!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25" y="3154904"/>
            <a:ext cx="3724090" cy="1011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843" y="2708996"/>
            <a:ext cx="2731168" cy="28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8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Harmoninen</a:t>
            </a:r>
            <a:r>
              <a:rPr lang="en-US" sz="4400" dirty="0"/>
              <a:t> </a:t>
            </a:r>
            <a:r>
              <a:rPr lang="en-US" sz="4400" dirty="0" err="1"/>
              <a:t>oskillaattori:miksi</a:t>
            </a:r>
            <a:r>
              <a:rPr lang="en-US" sz="4400" dirty="0"/>
              <a:t>?</a:t>
            </a:r>
          </a:p>
        </p:txBody>
      </p:sp>
      <p:pic>
        <p:nvPicPr>
          <p:cNvPr id="4" name="Content Placeholder 3" descr="Las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24" r="-9524"/>
          <a:stretch>
            <a:fillRect/>
          </a:stretch>
        </p:blipFill>
        <p:spPr>
          <a:xfrm>
            <a:off x="457200" y="1912503"/>
            <a:ext cx="7620000" cy="4800600"/>
          </a:xfrm>
        </p:spPr>
      </p:pic>
      <p:sp>
        <p:nvSpPr>
          <p:cNvPr id="5" name="TextBox 4"/>
          <p:cNvSpPr txBox="1"/>
          <p:nvPr/>
        </p:nvSpPr>
        <p:spPr>
          <a:xfrm>
            <a:off x="2375172" y="1417638"/>
            <a:ext cx="3155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Lasereiden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ymmärrys</a:t>
            </a:r>
            <a:r>
              <a:rPr lang="en-US" sz="2400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182790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65695" cy="1143000"/>
          </a:xfrm>
        </p:spPr>
        <p:txBody>
          <a:bodyPr/>
          <a:lstStyle/>
          <a:p>
            <a:r>
              <a:rPr lang="en-US" sz="4000" dirty="0" err="1"/>
              <a:t>Harmoninen</a:t>
            </a:r>
            <a:r>
              <a:rPr lang="en-US" sz="4000" dirty="0"/>
              <a:t> </a:t>
            </a:r>
            <a:r>
              <a:rPr lang="en-US" sz="4000" dirty="0" err="1"/>
              <a:t>oskillaattori</a:t>
            </a:r>
            <a:r>
              <a:rPr lang="en-US" sz="4000" dirty="0"/>
              <a:t>:</a:t>
            </a:r>
            <a:br>
              <a:rPr lang="en-US" sz="4000" dirty="0"/>
            </a:br>
            <a:r>
              <a:rPr lang="en-US" sz="4000" dirty="0" err="1"/>
              <a:t>normaalimoodit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621" y="2118226"/>
            <a:ext cx="3459747" cy="1816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9" y="1656012"/>
            <a:ext cx="3491705" cy="1833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07" y="4189745"/>
            <a:ext cx="3825914" cy="200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90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" y="346076"/>
            <a:ext cx="8686800" cy="1143000"/>
          </a:xfrm>
        </p:spPr>
        <p:txBody>
          <a:bodyPr/>
          <a:lstStyle/>
          <a:p>
            <a:r>
              <a:rPr lang="en-US" dirty="0" err="1"/>
              <a:t>Tätä</a:t>
            </a:r>
            <a:r>
              <a:rPr lang="en-US" dirty="0"/>
              <a:t> </a:t>
            </a:r>
            <a:r>
              <a:rPr lang="en-US" dirty="0" err="1"/>
              <a:t>sivuavaa</a:t>
            </a:r>
            <a:r>
              <a:rPr lang="en-US" dirty="0"/>
              <a:t> </a:t>
            </a:r>
            <a:r>
              <a:rPr lang="en-US" dirty="0" err="1"/>
              <a:t>Aallossa</a:t>
            </a:r>
            <a:r>
              <a:rPr lang="en-US" dirty="0"/>
              <a:t> ja </a:t>
            </a:r>
            <a:r>
              <a:rPr lang="en-US" dirty="0" err="1"/>
              <a:t>muualla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Physical Review Letters </a:t>
            </a:r>
            <a:r>
              <a:rPr lang="en-US" dirty="0" err="1"/>
              <a:t>Sillanpää</a:t>
            </a:r>
            <a:r>
              <a:rPr lang="en-US" dirty="0"/>
              <a:t> et al.</a:t>
            </a:r>
          </a:p>
          <a:p>
            <a:r>
              <a:rPr lang="en-US" dirty="0" err="1"/>
              <a:t>Mikromekaaninen</a:t>
            </a:r>
            <a:r>
              <a:rPr lang="en-US" dirty="0"/>
              <a:t> </a:t>
            </a:r>
            <a:r>
              <a:rPr lang="en-US" dirty="0" err="1"/>
              <a:t>resonaattori</a:t>
            </a:r>
            <a:r>
              <a:rPr lang="en-US" dirty="0"/>
              <a:t> </a:t>
            </a:r>
            <a:r>
              <a:rPr lang="en-US" dirty="0" err="1"/>
              <a:t>jäähdytetään</a:t>
            </a:r>
            <a:r>
              <a:rPr lang="en-US" dirty="0"/>
              <a:t> </a:t>
            </a:r>
            <a:r>
              <a:rPr lang="en-US" dirty="0" err="1"/>
              <a:t>melkein</a:t>
            </a:r>
            <a:r>
              <a:rPr lang="en-US" dirty="0"/>
              <a:t> </a:t>
            </a:r>
            <a:r>
              <a:rPr lang="en-US" dirty="0" err="1"/>
              <a:t>perustilaan</a:t>
            </a:r>
            <a:endParaRPr lang="en-US" dirty="0"/>
          </a:p>
          <a:p>
            <a:r>
              <a:rPr lang="en-US" dirty="0"/>
              <a:t>Doing </a:t>
            </a:r>
            <a:r>
              <a:rPr lang="en-US" dirty="0">
                <a:hlinkClick r:id="rId2"/>
              </a:rPr>
              <a:t>the impossible video…</a:t>
            </a:r>
            <a:r>
              <a:rPr lang="en-US" dirty="0"/>
              <a:t> </a:t>
            </a:r>
            <a:r>
              <a:rPr lang="en-US" sz="1400" dirty="0"/>
              <a:t>(https://</a:t>
            </a:r>
            <a:r>
              <a:rPr lang="en-US" sz="1400" dirty="0" err="1"/>
              <a:t>www.youtube.com</a:t>
            </a:r>
            <a:r>
              <a:rPr lang="en-US" sz="1400" dirty="0"/>
              <a:t>/</a:t>
            </a:r>
            <a:r>
              <a:rPr lang="en-US" sz="1400" dirty="0" err="1"/>
              <a:t>watch?v</a:t>
            </a:r>
            <a:r>
              <a:rPr lang="en-US" sz="1400" dirty="0"/>
              <a:t>=pktWhH6m_DM&amp;list=PLhm1bauLfPNsjPsWda8RnYReOyXBs2kdW&amp;index=11)</a:t>
            </a:r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Screen Shot 2015-11-13 at 14.29.40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882" y="3695471"/>
            <a:ext cx="4947955" cy="30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914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2468</TotalTime>
  <Words>722</Words>
  <Application>Microsoft Macintosh PowerPoint</Application>
  <PresentationFormat>On-screen Show (4:3)</PresentationFormat>
  <Paragraphs>174</Paragraphs>
  <Slides>32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Cambria</vt:lpstr>
      <vt:lpstr>Wingdings</vt:lpstr>
      <vt:lpstr>Adjacency</vt:lpstr>
      <vt:lpstr>Kvanttimekaniikka: Luento 8</vt:lpstr>
      <vt:lpstr>Viimeksi</vt:lpstr>
      <vt:lpstr>Harmoninen oskillaattori</vt:lpstr>
      <vt:lpstr>Klassinen vs. kvantti</vt:lpstr>
      <vt:lpstr>Harmoninen oskillaattori …miksi</vt:lpstr>
      <vt:lpstr>Harmoninen oskillaattori:miksi?</vt:lpstr>
      <vt:lpstr>Harmoninen oskillaattori:miksi?</vt:lpstr>
      <vt:lpstr>Harmoninen oskillaattori: normaalimoodit</vt:lpstr>
      <vt:lpstr>Tätä sivuavaa Aallossa ja muualla</vt:lpstr>
      <vt:lpstr>Itse asiassa…</vt:lpstr>
      <vt:lpstr>Makroskooppinen harmoninen oskillaattori</vt:lpstr>
      <vt:lpstr>Harmoninen oskillaattori</vt:lpstr>
      <vt:lpstr>Luomis- ja hävitysoperaattorit</vt:lpstr>
      <vt:lpstr>Harmoninen oskillaattori</vt:lpstr>
      <vt:lpstr>Harmoninen oskillaattori</vt:lpstr>
      <vt:lpstr>Harmoninen oskillaattori</vt:lpstr>
      <vt:lpstr>Harmoninen oskillaattori</vt:lpstr>
      <vt:lpstr>Energiatilat</vt:lpstr>
      <vt:lpstr>Muistatko mustankappaleen?</vt:lpstr>
      <vt:lpstr>Harmoninen oskillaattori</vt:lpstr>
      <vt:lpstr>Perustilalle oikeasti? : esimerkki</vt:lpstr>
      <vt:lpstr>Harmoninen oskilaattori</vt:lpstr>
      <vt:lpstr>Harmoninen oskillaattori</vt:lpstr>
      <vt:lpstr>Harmoninen oskillaattori</vt:lpstr>
      <vt:lpstr>Harmoninen oskillaattori</vt:lpstr>
      <vt:lpstr>Luomis- ja hävitysoperaattorit</vt:lpstr>
      <vt:lpstr>Klassinen vs. kvantti</vt:lpstr>
      <vt:lpstr>Kvanttimekaniikkaa: Jupyter notebook</vt:lpstr>
      <vt:lpstr>Mikä siellä muuten oskilloi?</vt:lpstr>
      <vt:lpstr>PowerPoint Presentation</vt:lpstr>
      <vt:lpstr>Harmoninen oskillaattori: kaukana origosta</vt:lpstr>
      <vt:lpstr>Harmoninen oskillaattori:kuinka?</vt:lpstr>
    </vt:vector>
  </TitlesOfParts>
  <Company>Aalto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Kvanttimekaniikka: Luento 1</dc:title>
  <dc:creator>Jani-Petri Martikainen</dc:creator>
  <cp:lastModifiedBy>Martikainen Jani-Petri</cp:lastModifiedBy>
  <cp:revision>260</cp:revision>
  <cp:lastPrinted>2019-11-14T08:28:31Z</cp:lastPrinted>
  <dcterms:created xsi:type="dcterms:W3CDTF">2013-10-21T06:22:51Z</dcterms:created>
  <dcterms:modified xsi:type="dcterms:W3CDTF">2019-11-14T08:32:59Z</dcterms:modified>
</cp:coreProperties>
</file>