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notesMasterIdLst>
    <p:notesMasterId r:id="rId29"/>
  </p:notesMasterIdLst>
  <p:sldIdLst>
    <p:sldId id="256" r:id="rId2"/>
    <p:sldId id="269" r:id="rId3"/>
    <p:sldId id="292" r:id="rId4"/>
    <p:sldId id="272" r:id="rId5"/>
    <p:sldId id="291" r:id="rId6"/>
    <p:sldId id="274" r:id="rId7"/>
    <p:sldId id="275" r:id="rId8"/>
    <p:sldId id="279" r:id="rId9"/>
    <p:sldId id="276" r:id="rId10"/>
    <p:sldId id="280" r:id="rId11"/>
    <p:sldId id="289" r:id="rId12"/>
    <p:sldId id="278" r:id="rId13"/>
    <p:sldId id="282" r:id="rId14"/>
    <p:sldId id="283" r:id="rId15"/>
    <p:sldId id="284" r:id="rId16"/>
    <p:sldId id="285" r:id="rId17"/>
    <p:sldId id="281" r:id="rId18"/>
    <p:sldId id="271" r:id="rId19"/>
    <p:sldId id="296" r:id="rId20"/>
    <p:sldId id="270" r:id="rId21"/>
    <p:sldId id="295" r:id="rId22"/>
    <p:sldId id="286" r:id="rId23"/>
    <p:sldId id="288" r:id="rId24"/>
    <p:sldId id="290" r:id="rId25"/>
    <p:sldId id="287" r:id="rId26"/>
    <p:sldId id="273" r:id="rId27"/>
    <p:sldId id="294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9">
          <p15:clr>
            <a:srgbClr val="A4A3A4"/>
          </p15:clr>
        </p15:guide>
        <p15:guide id="2" pos="271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88" autoAdjust="0"/>
    <p:restoredTop sz="94614"/>
  </p:normalViewPr>
  <p:slideViewPr>
    <p:cSldViewPr snapToGrid="0" snapToObjects="1" showGuides="1">
      <p:cViewPr varScale="1">
        <p:scale>
          <a:sx n="90" d="100"/>
          <a:sy n="90" d="100"/>
        </p:scale>
        <p:origin x="1792" y="184"/>
      </p:cViewPr>
      <p:guideLst>
        <p:guide orient="horz" pos="2169"/>
        <p:guide pos="27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6B6EF-643E-E24F-915D-F0E277AE5137}" type="datetimeFigureOut">
              <a:rPr lang="en-US" smtClean="0"/>
              <a:t>11/14/19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2F25B-0EC1-A749-9770-6D72DC3D88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05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2F25B-0EC1-A749-9770-6D72DC3D885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477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2F25B-0EC1-A749-9770-6D72DC3D885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084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11/14/19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11/14/19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11/14/19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11/14/19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11/14/19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11/14/19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11/14/19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11/14/19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11/14/19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11/14/19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11/14/19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11/14/19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phet.colorado.edu/en/simulation/quantum-tunnelin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ynmanlectures.caltech.edu/III_toc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e/e3/Quantum_tunnel_effect_and_its_application_to_the_scanning_tunneling_microscope.ogv" TargetMode="External"/><Relationship Id="rId5" Type="http://schemas.openxmlformats.org/officeDocument/2006/relationships/hyperlink" Target="http://hyperphysics.phy-astr.gsu.edu/hbase/Solids/Squid.html" TargetMode="External"/><Relationship Id="rId4" Type="http://schemas.openxmlformats.org/officeDocument/2006/relationships/image" Target="../media/image40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ocw.mit.edu/courses/electrical-engineering-and-computer-science/6-007-electromagnetic-energy-from-motors-to-lasers-spring-2011/lecture-notes/MIT6_007S11_lec43.pdf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Rectangular_potential_barrier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Kvanttimekaniikka</a:t>
            </a:r>
            <a:r>
              <a:rPr lang="en-US" dirty="0"/>
              <a:t>: </a:t>
            </a:r>
            <a:r>
              <a:rPr lang="en-US" dirty="0" err="1"/>
              <a:t>Luento</a:t>
            </a:r>
            <a:r>
              <a:rPr lang="en-US" dirty="0"/>
              <a:t> 9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Martikainen</a:t>
            </a:r>
            <a:r>
              <a:rPr lang="en-US" dirty="0"/>
              <a:t> </a:t>
            </a:r>
            <a:r>
              <a:rPr lang="en-US" dirty="0" err="1"/>
              <a:t>Jani</a:t>
            </a:r>
            <a:r>
              <a:rPr lang="en-US" dirty="0"/>
              <a:t>-Petri</a:t>
            </a:r>
          </a:p>
        </p:txBody>
      </p:sp>
    </p:spTree>
    <p:extLst>
      <p:ext uri="{BB962C8B-B14F-4D97-AF65-F5344CB8AC3E}">
        <p14:creationId xmlns:p14="http://schemas.microsoft.com/office/powerpoint/2010/main" val="1521889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Sironta</a:t>
            </a:r>
            <a:r>
              <a:rPr lang="en-US" dirty="0"/>
              <a:t> </a:t>
            </a:r>
            <a:r>
              <a:rPr lang="en-US" dirty="0" err="1"/>
              <a:t>potentiaalista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Samalla</a:t>
            </a:r>
            <a:r>
              <a:rPr lang="en-US" dirty="0"/>
              <a:t> </a:t>
            </a:r>
            <a:r>
              <a:rPr lang="en-US" dirty="0" err="1"/>
              <a:t>tavalla</a:t>
            </a:r>
            <a:r>
              <a:rPr lang="en-US" dirty="0"/>
              <a:t> </a:t>
            </a:r>
            <a:r>
              <a:rPr lang="en-US" dirty="0" err="1"/>
              <a:t>saamme</a:t>
            </a:r>
            <a:r>
              <a:rPr lang="en-US" dirty="0"/>
              <a:t> </a:t>
            </a:r>
            <a:r>
              <a:rPr lang="en-US" dirty="0" err="1"/>
              <a:t>läpäisykertoimeksi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Huomaa</a:t>
            </a:r>
            <a:r>
              <a:rPr lang="en-US" dirty="0"/>
              <a:t>: </a:t>
            </a:r>
            <a:r>
              <a:rPr lang="en-US" dirty="0" err="1"/>
              <a:t>ei</a:t>
            </a:r>
            <a:r>
              <a:rPr lang="en-US" dirty="0"/>
              <a:t> </a:t>
            </a:r>
            <a:r>
              <a:rPr lang="en-US" dirty="0" err="1"/>
              <a:t>aina</a:t>
            </a:r>
            <a:r>
              <a:rPr lang="en-US" dirty="0"/>
              <a:t> </a:t>
            </a:r>
            <a:r>
              <a:rPr lang="en-US" dirty="0" err="1"/>
              <a:t>läpäise</a:t>
            </a:r>
            <a:r>
              <a:rPr lang="en-US" dirty="0"/>
              <a:t> </a:t>
            </a:r>
            <a:r>
              <a:rPr lang="en-US" dirty="0" err="1"/>
              <a:t>vaikka</a:t>
            </a:r>
            <a:r>
              <a:rPr lang="en-US" dirty="0"/>
              <a:t> </a:t>
            </a:r>
            <a:r>
              <a:rPr lang="en-US" dirty="0" err="1"/>
              <a:t>energia</a:t>
            </a:r>
            <a:r>
              <a:rPr lang="en-US" dirty="0"/>
              <a:t> </a:t>
            </a:r>
            <a:r>
              <a:rPr lang="en-US" dirty="0" err="1"/>
              <a:t>askelta</a:t>
            </a:r>
            <a:r>
              <a:rPr lang="en-US" dirty="0"/>
              <a:t> </a:t>
            </a:r>
            <a:r>
              <a:rPr lang="en-US" dirty="0" err="1"/>
              <a:t>korkeampi</a:t>
            </a:r>
            <a:r>
              <a:rPr lang="en-US" dirty="0"/>
              <a:t>! (</a:t>
            </a:r>
            <a:r>
              <a:rPr lang="en-US" dirty="0" err="1">
                <a:solidFill>
                  <a:srgbClr val="0070C0"/>
                </a:solidFill>
              </a:rPr>
              <a:t>Läpäisykerroin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sinisellä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768" y="2276286"/>
            <a:ext cx="3149600" cy="685800"/>
          </a:xfrm>
          <a:prstGeom prst="rect">
            <a:avLst/>
          </a:prstGeom>
        </p:spPr>
      </p:pic>
      <p:pic>
        <p:nvPicPr>
          <p:cNvPr id="5" name="Picture 4" descr="TRfromastep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168" y="3930482"/>
            <a:ext cx="3802187" cy="284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03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Sironta</a:t>
            </a:r>
            <a:r>
              <a:rPr lang="en-US" dirty="0"/>
              <a:t> </a:t>
            </a:r>
            <a:r>
              <a:rPr lang="en-US" dirty="0" err="1"/>
              <a:t>potentiaalista</a:t>
            </a:r>
            <a:r>
              <a:rPr lang="en-US" dirty="0"/>
              <a:t>: E&lt;V</a:t>
            </a:r>
          </a:p>
        </p:txBody>
      </p:sp>
      <p:pic>
        <p:nvPicPr>
          <p:cNvPr id="4" name="Content Placeholder 3" descr="Screen Shot 2014-11-20 at 08.49.16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007" b="-900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8974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Sironta</a:t>
            </a:r>
            <a:r>
              <a:rPr lang="en-US" dirty="0"/>
              <a:t> </a:t>
            </a:r>
            <a:r>
              <a:rPr lang="en-US" dirty="0" err="1"/>
              <a:t>potentiaalista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Entä</a:t>
            </a:r>
            <a:r>
              <a:rPr lang="en-US" dirty="0"/>
              <a:t> </a:t>
            </a:r>
            <a:r>
              <a:rPr lang="en-US" dirty="0" err="1"/>
              <a:t>jos</a:t>
            </a:r>
            <a:r>
              <a:rPr lang="en-US" dirty="0"/>
              <a:t> E&lt;V?</a:t>
            </a:r>
          </a:p>
          <a:p>
            <a:r>
              <a:rPr lang="en-US" dirty="0" err="1"/>
              <a:t>Tällöin</a:t>
            </a:r>
            <a:r>
              <a:rPr lang="en-US" dirty="0"/>
              <a:t> </a:t>
            </a:r>
            <a:r>
              <a:rPr lang="en-US" dirty="0" err="1"/>
              <a:t>Schrödingerin</a:t>
            </a:r>
            <a:r>
              <a:rPr lang="en-US" dirty="0"/>
              <a:t> </a:t>
            </a:r>
            <a:r>
              <a:rPr lang="en-US" dirty="0" err="1"/>
              <a:t>yhtälön</a:t>
            </a:r>
            <a:r>
              <a:rPr lang="en-US" dirty="0"/>
              <a:t> </a:t>
            </a:r>
            <a:r>
              <a:rPr lang="en-US" dirty="0" err="1"/>
              <a:t>ratkaisu</a:t>
            </a:r>
            <a:r>
              <a:rPr lang="en-US" dirty="0"/>
              <a:t> </a:t>
            </a:r>
            <a:r>
              <a:rPr lang="en-US" dirty="0" err="1"/>
              <a:t>potentiaalin</a:t>
            </a:r>
            <a:r>
              <a:rPr lang="en-US" dirty="0"/>
              <a:t> </a:t>
            </a:r>
            <a:r>
              <a:rPr lang="en-US" dirty="0" err="1"/>
              <a:t>kohdalla</a:t>
            </a:r>
            <a:r>
              <a:rPr lang="en-US" dirty="0"/>
              <a:t> </a:t>
            </a:r>
            <a:r>
              <a:rPr lang="en-US" dirty="0" err="1"/>
              <a:t>antaisi</a:t>
            </a:r>
            <a:r>
              <a:rPr lang="en-US" dirty="0"/>
              <a:t> </a:t>
            </a:r>
            <a:r>
              <a:rPr lang="en-US" dirty="0" err="1"/>
              <a:t>imaginäärisen</a:t>
            </a:r>
            <a:r>
              <a:rPr lang="en-US" dirty="0"/>
              <a:t> k-</a:t>
            </a:r>
            <a:r>
              <a:rPr lang="en-US" dirty="0" err="1"/>
              <a:t>vektorin</a:t>
            </a:r>
            <a:r>
              <a:rPr lang="en-US" dirty="0"/>
              <a:t>. </a:t>
            </a:r>
          </a:p>
          <a:p>
            <a:r>
              <a:rPr lang="en-US" dirty="0" err="1"/>
              <a:t>Toisaalta</a:t>
            </a:r>
            <a:r>
              <a:rPr lang="en-US" dirty="0"/>
              <a:t> </a:t>
            </a:r>
            <a:r>
              <a:rPr lang="en-US" dirty="0" err="1"/>
              <a:t>aaltofunktion</a:t>
            </a:r>
            <a:r>
              <a:rPr lang="en-US" dirty="0"/>
              <a:t> </a:t>
            </a:r>
            <a:r>
              <a:rPr lang="en-US" dirty="0" err="1"/>
              <a:t>täytyy</a:t>
            </a:r>
            <a:r>
              <a:rPr lang="en-US" dirty="0"/>
              <a:t> </a:t>
            </a:r>
            <a:r>
              <a:rPr lang="en-US" dirty="0" err="1"/>
              <a:t>hävitä</a:t>
            </a:r>
            <a:r>
              <a:rPr lang="en-US" dirty="0"/>
              <a:t> </a:t>
            </a:r>
            <a:r>
              <a:rPr lang="en-US" dirty="0" err="1"/>
              <a:t>kaukana</a:t>
            </a:r>
            <a:r>
              <a:rPr lang="en-US" dirty="0"/>
              <a:t> </a:t>
            </a:r>
            <a:r>
              <a:rPr lang="en-US" dirty="0" err="1"/>
              <a:t>oikealla</a:t>
            </a:r>
            <a:r>
              <a:rPr lang="en-US" dirty="0"/>
              <a:t>…</a:t>
            </a:r>
            <a:r>
              <a:rPr lang="en-US" dirty="0" err="1"/>
              <a:t>siispä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Jatkuvuus</a:t>
            </a:r>
            <a:r>
              <a:rPr lang="en-US" dirty="0"/>
              <a:t> </a:t>
            </a:r>
            <a:r>
              <a:rPr lang="en-US" dirty="0" err="1"/>
              <a:t>ja</a:t>
            </a:r>
            <a:r>
              <a:rPr lang="en-US" dirty="0"/>
              <a:t> </a:t>
            </a:r>
            <a:r>
              <a:rPr lang="en-US" dirty="0" err="1"/>
              <a:t>derivaatan</a:t>
            </a:r>
            <a:r>
              <a:rPr lang="en-US" dirty="0"/>
              <a:t> </a:t>
            </a:r>
            <a:r>
              <a:rPr lang="en-US" dirty="0" err="1"/>
              <a:t>jatkuvuus</a:t>
            </a:r>
            <a:r>
              <a:rPr lang="en-US" dirty="0"/>
              <a:t> x=0:ssa…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078" y="3329513"/>
            <a:ext cx="6172200" cy="3810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71" y="4512117"/>
            <a:ext cx="2552700" cy="6985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71" y="5385971"/>
            <a:ext cx="3327400" cy="736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16334" y="4795118"/>
            <a:ext cx="33608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Reaalinen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funktio</a:t>
            </a:r>
            <a:r>
              <a:rPr lang="en-US" sz="2400" dirty="0">
                <a:solidFill>
                  <a:srgbClr val="FF0000"/>
                </a:solidFill>
              </a:rPr>
              <a:t> x&gt;0:ssa</a:t>
            </a:r>
          </a:p>
          <a:p>
            <a:r>
              <a:rPr lang="en-US" sz="2400" dirty="0">
                <a:solidFill>
                  <a:srgbClr val="FF0000"/>
                </a:solidFill>
                <a:sym typeface="Wingdings"/>
              </a:rPr>
              <a:t> </a:t>
            </a:r>
            <a:r>
              <a:rPr lang="en-US" sz="2400" dirty="0" err="1">
                <a:solidFill>
                  <a:srgbClr val="FF0000"/>
                </a:solidFill>
                <a:sym typeface="Wingdings"/>
              </a:rPr>
              <a:t>virrantiheys</a:t>
            </a:r>
            <a:r>
              <a:rPr lang="en-US" sz="2400" dirty="0">
                <a:solidFill>
                  <a:srgbClr val="FF0000"/>
                </a:solidFill>
                <a:sym typeface="Wingdings"/>
              </a:rPr>
              <a:t> </a:t>
            </a:r>
            <a:r>
              <a:rPr lang="en-US" sz="2400" dirty="0" err="1">
                <a:solidFill>
                  <a:srgbClr val="FF0000"/>
                </a:solidFill>
                <a:sym typeface="Wingdings"/>
              </a:rPr>
              <a:t>häviää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019" y="5849531"/>
            <a:ext cx="1742403" cy="52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54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Potentiaalivalli</a:t>
            </a:r>
            <a:r>
              <a:rPr lang="en-US" dirty="0"/>
              <a:t> </a:t>
            </a:r>
            <a:r>
              <a:rPr lang="en-US" dirty="0" err="1"/>
              <a:t>välillä</a:t>
            </a:r>
            <a:r>
              <a:rPr lang="en-US" dirty="0"/>
              <a:t> –L…L</a:t>
            </a:r>
          </a:p>
        </p:txBody>
      </p:sp>
      <p:pic>
        <p:nvPicPr>
          <p:cNvPr id="10" name="Picture 9" descr="Screen Shot 2014-11-20 at 10.05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83" y="1417638"/>
            <a:ext cx="7154817" cy="50014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33250" y="6234397"/>
            <a:ext cx="314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34948" y="6234397"/>
            <a:ext cx="408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-L</a:t>
            </a:r>
          </a:p>
        </p:txBody>
      </p:sp>
    </p:spTree>
    <p:extLst>
      <p:ext uri="{BB962C8B-B14F-4D97-AF65-F5344CB8AC3E}">
        <p14:creationId xmlns:p14="http://schemas.microsoft.com/office/powerpoint/2010/main" val="1980933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Potentiaalivalli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6368"/>
            <a:ext cx="7620000" cy="4800600"/>
          </a:xfrm>
        </p:spPr>
        <p:txBody>
          <a:bodyPr/>
          <a:lstStyle/>
          <a:p>
            <a:r>
              <a:rPr lang="en-US" dirty="0" err="1"/>
              <a:t>Alueessa</a:t>
            </a:r>
            <a:r>
              <a:rPr lang="en-US" dirty="0"/>
              <a:t> I: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Alueessa</a:t>
            </a:r>
            <a:r>
              <a:rPr lang="en-US" dirty="0"/>
              <a:t> II: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Alueessa</a:t>
            </a:r>
            <a:r>
              <a:rPr lang="en-US" dirty="0"/>
              <a:t> III: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Jos </a:t>
            </a:r>
            <a:r>
              <a:rPr lang="en-US" dirty="0" err="1"/>
              <a:t>voimme</a:t>
            </a:r>
            <a:r>
              <a:rPr lang="en-US" dirty="0"/>
              <a:t> </a:t>
            </a:r>
            <a:r>
              <a:rPr lang="en-US" dirty="0" err="1"/>
              <a:t>laskea</a:t>
            </a:r>
            <a:r>
              <a:rPr lang="en-US" dirty="0"/>
              <a:t> </a:t>
            </a:r>
            <a:r>
              <a:rPr lang="en-US" dirty="0" err="1"/>
              <a:t>etuvakiot</a:t>
            </a:r>
            <a:r>
              <a:rPr lang="en-US" dirty="0"/>
              <a:t>, </a:t>
            </a:r>
            <a:r>
              <a:rPr lang="en-US" dirty="0" err="1"/>
              <a:t>saamme</a:t>
            </a:r>
            <a:r>
              <a:rPr lang="en-US" dirty="0"/>
              <a:t> </a:t>
            </a:r>
            <a:r>
              <a:rPr lang="en-US" dirty="0" err="1"/>
              <a:t>heijastus</a:t>
            </a:r>
            <a:r>
              <a:rPr lang="en-US" dirty="0"/>
              <a:t>- </a:t>
            </a:r>
            <a:r>
              <a:rPr lang="en-US" dirty="0" err="1"/>
              <a:t>ja</a:t>
            </a:r>
            <a:r>
              <a:rPr lang="en-US" dirty="0"/>
              <a:t> </a:t>
            </a:r>
            <a:r>
              <a:rPr lang="en-US" dirty="0" err="1"/>
              <a:t>läpäisykertoimet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993" y="1986301"/>
            <a:ext cx="5054480" cy="507197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994" y="4418207"/>
            <a:ext cx="3576554" cy="560649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652" y="5820916"/>
            <a:ext cx="4456821" cy="95883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98240" y="4234864"/>
            <a:ext cx="22286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</a:rPr>
              <a:t>Huomaa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tuo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termi</a:t>
            </a:r>
            <a:r>
              <a:rPr lang="en-US" sz="2000" b="1" dirty="0">
                <a:solidFill>
                  <a:srgbClr val="FF0000"/>
                </a:solidFill>
              </a:rPr>
              <a:t>!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6516510" y="3795359"/>
            <a:ext cx="551398" cy="4896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993" y="3152702"/>
            <a:ext cx="5186700" cy="48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79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Potentiaalivalli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Nyt</a:t>
            </a:r>
            <a:r>
              <a:rPr lang="en-US" b="1" dirty="0"/>
              <a:t> </a:t>
            </a:r>
            <a:r>
              <a:rPr lang="en-US" b="1" dirty="0" err="1"/>
              <a:t>vaaditaan</a:t>
            </a:r>
            <a:r>
              <a:rPr lang="en-US" b="1" dirty="0"/>
              <a:t> </a:t>
            </a:r>
            <a:r>
              <a:rPr lang="en-US" b="1" dirty="0" err="1"/>
              <a:t>taas</a:t>
            </a:r>
            <a:r>
              <a:rPr lang="en-US" b="1" dirty="0"/>
              <a:t> </a:t>
            </a:r>
            <a:r>
              <a:rPr lang="en-US" b="1" dirty="0" err="1"/>
              <a:t>jatkuvuutta</a:t>
            </a:r>
            <a:r>
              <a:rPr lang="en-US" b="1" dirty="0"/>
              <a:t> (</a:t>
            </a:r>
            <a:r>
              <a:rPr lang="en-US" b="1" dirty="0" err="1"/>
              <a:t>ja</a:t>
            </a:r>
            <a:r>
              <a:rPr lang="en-US" b="1" dirty="0"/>
              <a:t> </a:t>
            </a:r>
            <a:r>
              <a:rPr lang="en-US" b="1" dirty="0" err="1"/>
              <a:t>derivaattojen</a:t>
            </a:r>
            <a:r>
              <a:rPr lang="en-US" b="1" dirty="0"/>
              <a:t> </a:t>
            </a:r>
            <a:r>
              <a:rPr lang="en-US" b="1" dirty="0" err="1"/>
              <a:t>jatkuvuutta</a:t>
            </a:r>
            <a:r>
              <a:rPr lang="en-US" b="1" dirty="0"/>
              <a:t>)</a:t>
            </a:r>
          </a:p>
          <a:p>
            <a:r>
              <a:rPr lang="en-US" dirty="0" err="1"/>
              <a:t>Kiinnostavat</a:t>
            </a:r>
            <a:r>
              <a:rPr lang="en-US" dirty="0"/>
              <a:t> </a:t>
            </a:r>
            <a:r>
              <a:rPr lang="en-US" dirty="0" err="1"/>
              <a:t>paikat</a:t>
            </a:r>
            <a:r>
              <a:rPr lang="en-US" dirty="0"/>
              <a:t> </a:t>
            </a:r>
            <a:r>
              <a:rPr lang="en-US" dirty="0" err="1"/>
              <a:t>ovat</a:t>
            </a:r>
            <a:r>
              <a:rPr lang="en-US" dirty="0"/>
              <a:t> x=L </a:t>
            </a:r>
            <a:r>
              <a:rPr lang="en-US" dirty="0" err="1"/>
              <a:t>ja</a:t>
            </a:r>
            <a:r>
              <a:rPr lang="en-US" dirty="0"/>
              <a:t> x=-L</a:t>
            </a:r>
          </a:p>
          <a:p>
            <a:r>
              <a:rPr lang="en-US" dirty="0" err="1"/>
              <a:t>Kaiken</a:t>
            </a:r>
            <a:r>
              <a:rPr lang="en-US" dirty="0"/>
              <a:t> </a:t>
            </a:r>
            <a:r>
              <a:rPr lang="en-US" dirty="0" err="1"/>
              <a:t>kaikkiaan</a:t>
            </a:r>
            <a:r>
              <a:rPr lang="en-US" dirty="0"/>
              <a:t> </a:t>
            </a:r>
            <a:r>
              <a:rPr lang="en-US" dirty="0" err="1"/>
              <a:t>neljä</a:t>
            </a:r>
            <a:r>
              <a:rPr lang="en-US" dirty="0"/>
              <a:t> </a:t>
            </a:r>
            <a:r>
              <a:rPr lang="en-US" dirty="0" err="1"/>
              <a:t>yhtälöä</a:t>
            </a:r>
            <a:r>
              <a:rPr lang="en-US" dirty="0"/>
              <a:t> ja </a:t>
            </a:r>
            <a:r>
              <a:rPr lang="en-US" dirty="0" err="1"/>
              <a:t>koska</a:t>
            </a:r>
            <a:r>
              <a:rPr lang="en-US" dirty="0"/>
              <a:t> </a:t>
            </a:r>
            <a:r>
              <a:rPr lang="en-US" dirty="0" err="1"/>
              <a:t>katsomme</a:t>
            </a:r>
            <a:r>
              <a:rPr lang="en-US" dirty="0"/>
              <a:t> </a:t>
            </a:r>
            <a:r>
              <a:rPr lang="en-US" dirty="0" err="1"/>
              <a:t>asioita</a:t>
            </a:r>
            <a:r>
              <a:rPr lang="en-US" dirty="0"/>
              <a:t> </a:t>
            </a:r>
            <a:r>
              <a:rPr lang="en-US" dirty="0" err="1"/>
              <a:t>suhteessa</a:t>
            </a:r>
            <a:r>
              <a:rPr lang="en-US" dirty="0"/>
              <a:t> A</a:t>
            </a:r>
            <a:r>
              <a:rPr lang="en-US" baseline="-25000" dirty="0"/>
              <a:t>1</a:t>
            </a:r>
            <a:r>
              <a:rPr lang="en-US" dirty="0"/>
              <a:t>:een </a:t>
            </a:r>
            <a:r>
              <a:rPr lang="en-US" dirty="0" err="1"/>
              <a:t>saamme</a:t>
            </a:r>
            <a:r>
              <a:rPr lang="en-US" dirty="0"/>
              <a:t> </a:t>
            </a:r>
            <a:r>
              <a:rPr lang="en-US" dirty="0" err="1"/>
              <a:t>ratkaisun</a:t>
            </a:r>
            <a:r>
              <a:rPr lang="en-US" dirty="0"/>
              <a:t> (</a:t>
            </a:r>
            <a:r>
              <a:rPr lang="en-US" sz="1800" dirty="0" err="1"/>
              <a:t>ks</a:t>
            </a:r>
            <a:r>
              <a:rPr lang="en-US" sz="1800" dirty="0"/>
              <a:t>. </a:t>
            </a:r>
            <a:r>
              <a:rPr lang="en-US" sz="1800" dirty="0" err="1"/>
              <a:t>Kirjasta</a:t>
            </a:r>
            <a:r>
              <a:rPr lang="en-US" sz="1800" dirty="0"/>
              <a:t>/</a:t>
            </a:r>
            <a:r>
              <a:rPr lang="en-US" sz="1800" dirty="0" err="1"/>
              <a:t>muistiinpanoista</a:t>
            </a:r>
            <a:r>
              <a:rPr lang="en-US" sz="1800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Jos E&gt;V? </a:t>
            </a:r>
            <a:r>
              <a:rPr lang="en-US" dirty="0" err="1"/>
              <a:t>lasku</a:t>
            </a:r>
            <a:r>
              <a:rPr lang="en-US" dirty="0"/>
              <a:t> </a:t>
            </a:r>
            <a:r>
              <a:rPr lang="en-US" dirty="0" err="1"/>
              <a:t>menee</a:t>
            </a:r>
            <a:r>
              <a:rPr lang="en-US" dirty="0"/>
              <a:t> </a:t>
            </a:r>
            <a:r>
              <a:rPr lang="en-US" dirty="0" err="1"/>
              <a:t>samalla</a:t>
            </a:r>
            <a:r>
              <a:rPr lang="en-US" dirty="0"/>
              <a:t> </a:t>
            </a:r>
            <a:r>
              <a:rPr lang="en-US" dirty="0" err="1"/>
              <a:t>tavalla</a:t>
            </a:r>
            <a:r>
              <a:rPr lang="en-US" dirty="0"/>
              <a:t> </a:t>
            </a:r>
            <a:r>
              <a:rPr lang="en-US" dirty="0" err="1"/>
              <a:t>paitsi</a:t>
            </a:r>
            <a:r>
              <a:rPr lang="en-US" dirty="0"/>
              <a:t> </a:t>
            </a:r>
            <a:r>
              <a:rPr lang="en-US" dirty="0" err="1"/>
              <a:t>alueessa</a:t>
            </a:r>
            <a:r>
              <a:rPr lang="en-US" dirty="0"/>
              <a:t> II on </a:t>
            </a:r>
            <a:r>
              <a:rPr lang="en-US" dirty="0" err="1"/>
              <a:t>oltava</a:t>
            </a:r>
            <a:endParaRPr lang="en-US" dirty="0"/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155007"/>
            <a:ext cx="7912100" cy="3810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586" y="5775123"/>
            <a:ext cx="3848100" cy="8128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349" y="3264428"/>
            <a:ext cx="56515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0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753"/>
            <a:ext cx="7620000" cy="755546"/>
          </a:xfrm>
        </p:spPr>
        <p:txBody>
          <a:bodyPr/>
          <a:lstStyle/>
          <a:p>
            <a:r>
              <a:rPr lang="en-US" dirty="0" err="1"/>
              <a:t>Tunneloituminen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Tässä</a:t>
            </a:r>
            <a:r>
              <a:rPr lang="en-US" dirty="0"/>
              <a:t> </a:t>
            </a:r>
            <a:r>
              <a:rPr lang="en-US" dirty="0" err="1"/>
              <a:t>meillä</a:t>
            </a:r>
            <a:r>
              <a:rPr lang="en-US" dirty="0"/>
              <a:t> on </a:t>
            </a:r>
            <a:r>
              <a:rPr lang="en-US" b="1" dirty="0" err="1"/>
              <a:t>esimerkki</a:t>
            </a:r>
            <a:r>
              <a:rPr lang="en-US" b="1" dirty="0"/>
              <a:t> </a:t>
            </a:r>
            <a:r>
              <a:rPr lang="en-US" b="1" dirty="0" err="1"/>
              <a:t>tunneloitumisesta</a:t>
            </a:r>
            <a:r>
              <a:rPr lang="en-US" dirty="0"/>
              <a:t>!</a:t>
            </a:r>
          </a:p>
          <a:p>
            <a:r>
              <a:rPr lang="en-US" dirty="0" err="1"/>
              <a:t>Hiukkasella</a:t>
            </a:r>
            <a:r>
              <a:rPr lang="en-US" dirty="0"/>
              <a:t> </a:t>
            </a:r>
            <a:r>
              <a:rPr lang="en-US" dirty="0" err="1"/>
              <a:t>oli</a:t>
            </a:r>
            <a:r>
              <a:rPr lang="en-US" dirty="0"/>
              <a:t> </a:t>
            </a:r>
            <a:r>
              <a:rPr lang="en-US" dirty="0" err="1"/>
              <a:t>nollasta</a:t>
            </a:r>
            <a:r>
              <a:rPr lang="en-US" dirty="0"/>
              <a:t> </a:t>
            </a:r>
            <a:r>
              <a:rPr lang="en-US" dirty="0" err="1"/>
              <a:t>poikkeava</a:t>
            </a:r>
            <a:r>
              <a:rPr lang="en-US" dirty="0"/>
              <a:t> </a:t>
            </a:r>
            <a:r>
              <a:rPr lang="en-US" dirty="0" err="1"/>
              <a:t>todennäköisyys</a:t>
            </a:r>
            <a:r>
              <a:rPr lang="en-US" dirty="0"/>
              <a:t> </a:t>
            </a:r>
            <a:r>
              <a:rPr lang="en-US" dirty="0" err="1"/>
              <a:t>siirtyä</a:t>
            </a:r>
            <a:r>
              <a:rPr lang="en-US" dirty="0"/>
              <a:t> </a:t>
            </a:r>
            <a:r>
              <a:rPr lang="en-US" dirty="0" err="1"/>
              <a:t>esteen</a:t>
            </a:r>
            <a:r>
              <a:rPr lang="en-US" dirty="0"/>
              <a:t> </a:t>
            </a:r>
            <a:r>
              <a:rPr lang="en-US" dirty="0" err="1"/>
              <a:t>toiselle</a:t>
            </a:r>
            <a:r>
              <a:rPr lang="en-US" dirty="0"/>
              <a:t> </a:t>
            </a:r>
            <a:r>
              <a:rPr lang="en-US" dirty="0" err="1"/>
              <a:t>puolelle</a:t>
            </a:r>
            <a:r>
              <a:rPr lang="en-US" dirty="0"/>
              <a:t> </a:t>
            </a:r>
            <a:r>
              <a:rPr lang="en-US" dirty="0" err="1"/>
              <a:t>olkoonkin</a:t>
            </a:r>
            <a:r>
              <a:rPr lang="en-US" dirty="0"/>
              <a:t>, </a:t>
            </a:r>
            <a:r>
              <a:rPr lang="en-US" dirty="0" err="1"/>
              <a:t>että</a:t>
            </a:r>
            <a:r>
              <a:rPr lang="en-US" dirty="0"/>
              <a:t> </a:t>
            </a:r>
            <a:r>
              <a:rPr lang="en-US" dirty="0" err="1"/>
              <a:t>klassisesti</a:t>
            </a:r>
            <a:r>
              <a:rPr lang="en-US" dirty="0"/>
              <a:t> </a:t>
            </a:r>
            <a:r>
              <a:rPr lang="en-US" dirty="0" err="1"/>
              <a:t>liikeyhtälöt</a:t>
            </a:r>
            <a:r>
              <a:rPr lang="en-US" dirty="0"/>
              <a:t> </a:t>
            </a:r>
            <a:r>
              <a:rPr lang="en-US" dirty="0" err="1"/>
              <a:t>eivät</a:t>
            </a:r>
            <a:r>
              <a:rPr lang="en-US" dirty="0"/>
              <a:t> </a:t>
            </a:r>
            <a:r>
              <a:rPr lang="en-US" dirty="0" err="1"/>
              <a:t>olisi</a:t>
            </a:r>
            <a:r>
              <a:rPr lang="en-US" dirty="0"/>
              <a:t> </a:t>
            </a:r>
            <a:r>
              <a:rPr lang="en-US" dirty="0" err="1"/>
              <a:t>sitä</a:t>
            </a:r>
            <a:r>
              <a:rPr lang="en-US" dirty="0"/>
              <a:t> </a:t>
            </a:r>
            <a:r>
              <a:rPr lang="en-US" dirty="0" err="1"/>
              <a:t>mahdollistaneet</a:t>
            </a:r>
            <a:r>
              <a:rPr lang="en-US" dirty="0"/>
              <a:t>.</a:t>
            </a:r>
          </a:p>
        </p:txBody>
      </p:sp>
      <p:pic>
        <p:nvPicPr>
          <p:cNvPr id="4" name="Picture 3" descr="TransmissionBarri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68" y="3319467"/>
            <a:ext cx="4516044" cy="3378968"/>
          </a:xfrm>
          <a:prstGeom prst="rect">
            <a:avLst/>
          </a:prstGeom>
        </p:spPr>
      </p:pic>
      <p:pic>
        <p:nvPicPr>
          <p:cNvPr id="6" name="Picture 5" descr="quantumtunnel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963" y="3677488"/>
            <a:ext cx="4536246" cy="2485204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638" y="835193"/>
            <a:ext cx="4580884" cy="6533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900583"/>
            <a:ext cx="2027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Kun E/V&lt;&lt;1 </a:t>
            </a:r>
            <a:r>
              <a:rPr lang="en-US" dirty="0" err="1"/>
              <a:t>ja</a:t>
            </a:r>
            <a:r>
              <a:rPr lang="en-US" dirty="0"/>
              <a:t> α&gt;&gt;1</a:t>
            </a:r>
          </a:p>
        </p:txBody>
      </p:sp>
    </p:spTree>
    <p:extLst>
      <p:ext uri="{BB962C8B-B14F-4D97-AF65-F5344CB8AC3E}">
        <p14:creationId xmlns:p14="http://schemas.microsoft.com/office/powerpoint/2010/main" val="1054773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Sironta</a:t>
            </a:r>
            <a:r>
              <a:rPr lang="en-US" dirty="0"/>
              <a:t> </a:t>
            </a:r>
            <a:r>
              <a:rPr lang="en-US" dirty="0" err="1"/>
              <a:t>potentiaalista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7850"/>
            <a:ext cx="7620000" cy="4800600"/>
          </a:xfrm>
        </p:spPr>
        <p:txBody>
          <a:bodyPr/>
          <a:lstStyle/>
          <a:p>
            <a:r>
              <a:rPr lang="en-US" dirty="0" err="1"/>
              <a:t>Perusidea</a:t>
            </a:r>
            <a:r>
              <a:rPr lang="en-US" dirty="0"/>
              <a:t> on </a:t>
            </a:r>
            <a:r>
              <a:rPr lang="en-US" dirty="0" err="1"/>
              <a:t>osattava</a:t>
            </a:r>
            <a:r>
              <a:rPr lang="en-US" dirty="0"/>
              <a:t>. </a:t>
            </a:r>
          </a:p>
          <a:p>
            <a:r>
              <a:rPr lang="en-US" dirty="0" err="1"/>
              <a:t>Kuinka</a:t>
            </a:r>
            <a:r>
              <a:rPr lang="en-US" dirty="0"/>
              <a:t> </a:t>
            </a:r>
            <a:r>
              <a:rPr lang="en-US" dirty="0" err="1"/>
              <a:t>yhälöt</a:t>
            </a:r>
            <a:r>
              <a:rPr lang="en-US" dirty="0"/>
              <a:t> </a:t>
            </a:r>
            <a:r>
              <a:rPr lang="en-US" dirty="0" err="1"/>
              <a:t>muodostetaan</a:t>
            </a:r>
            <a:r>
              <a:rPr lang="en-US" dirty="0"/>
              <a:t>, </a:t>
            </a:r>
            <a:r>
              <a:rPr lang="en-US" dirty="0" err="1"/>
              <a:t>yhteys</a:t>
            </a:r>
            <a:r>
              <a:rPr lang="en-US" dirty="0"/>
              <a:t> </a:t>
            </a:r>
            <a:r>
              <a:rPr lang="en-US" dirty="0" err="1"/>
              <a:t>heijastus</a:t>
            </a:r>
            <a:r>
              <a:rPr lang="en-US" dirty="0"/>
              <a:t>- ja </a:t>
            </a:r>
            <a:r>
              <a:rPr lang="en-US" dirty="0" err="1"/>
              <a:t>läpäisykertoimiin</a:t>
            </a:r>
            <a:r>
              <a:rPr lang="en-US" dirty="0"/>
              <a:t>?</a:t>
            </a:r>
          </a:p>
        </p:txBody>
      </p:sp>
      <p:pic>
        <p:nvPicPr>
          <p:cNvPr id="4" name="Picture 3" descr="neverforgetdinossaur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93" y="2653064"/>
            <a:ext cx="5021119" cy="406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345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Tunneloituminen</a:t>
            </a:r>
            <a:r>
              <a:rPr lang="en-US" dirty="0"/>
              <a:t>: demo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err="1">
                <a:hlinkClick r:id="rId2"/>
              </a:rPr>
              <a:t>phet.colorado.edu</a:t>
            </a:r>
            <a:r>
              <a:rPr lang="en-US" dirty="0">
                <a:hlinkClick r:id="rId2"/>
              </a:rPr>
              <a:t>/en/simulation/quantum-tunneling</a:t>
            </a:r>
            <a:endParaRPr lang="en-US" dirty="0"/>
          </a:p>
        </p:txBody>
      </p:sp>
      <p:pic>
        <p:nvPicPr>
          <p:cNvPr id="5" name="Picture 4" descr="Screen Shot 2013-11-09 at 19.49.2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017" y="2187347"/>
            <a:ext cx="6021765" cy="451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63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4041F-C390-6D4E-9F52-2BF914018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Tunneloituminen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E1D990-0CE0-0B4E-B68C-5B4A8F47E5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189" y="1588984"/>
            <a:ext cx="5396582" cy="4547120"/>
          </a:xfrm>
        </p:spPr>
      </p:pic>
    </p:spTree>
    <p:extLst>
      <p:ext uri="{BB962C8B-B14F-4D97-AF65-F5344CB8AC3E}">
        <p14:creationId xmlns:p14="http://schemas.microsoft.com/office/powerpoint/2010/main" val="222602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Viimeksi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1988935"/>
          </a:xfrm>
        </p:spPr>
        <p:txBody>
          <a:bodyPr/>
          <a:lstStyle/>
          <a:p>
            <a:r>
              <a:rPr lang="en-US" dirty="0" err="1"/>
              <a:t>Harmoninen</a:t>
            </a:r>
            <a:r>
              <a:rPr lang="en-US" dirty="0"/>
              <a:t> </a:t>
            </a:r>
            <a:r>
              <a:rPr lang="en-US" dirty="0" err="1"/>
              <a:t>oskillaattori</a:t>
            </a:r>
            <a:endParaRPr lang="en-US" dirty="0"/>
          </a:p>
          <a:p>
            <a:r>
              <a:rPr lang="en-US" dirty="0" err="1"/>
              <a:t>Luomis</a:t>
            </a:r>
            <a:r>
              <a:rPr lang="en-US" dirty="0"/>
              <a:t>- </a:t>
            </a:r>
            <a:r>
              <a:rPr lang="en-US" dirty="0" err="1"/>
              <a:t>ja</a:t>
            </a:r>
            <a:r>
              <a:rPr lang="en-US" dirty="0"/>
              <a:t> </a:t>
            </a:r>
            <a:r>
              <a:rPr lang="en-US" dirty="0" err="1"/>
              <a:t>hävitysoperaattorit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589135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Tänään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83974" y="4569060"/>
            <a:ext cx="7620000" cy="1988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Sironta</a:t>
            </a:r>
            <a:r>
              <a:rPr lang="en-US" dirty="0"/>
              <a:t> </a:t>
            </a:r>
            <a:r>
              <a:rPr lang="en-US" dirty="0" err="1"/>
              <a:t>potentiaalista</a:t>
            </a:r>
            <a:endParaRPr lang="en-US" dirty="0"/>
          </a:p>
          <a:p>
            <a:r>
              <a:rPr lang="en-US" dirty="0" err="1"/>
              <a:t>Tunneloituminen</a:t>
            </a:r>
            <a:endParaRPr lang="en-US" dirty="0"/>
          </a:p>
          <a:p>
            <a:r>
              <a:rPr lang="en-US" dirty="0" err="1"/>
              <a:t>Tunnelointi</a:t>
            </a:r>
            <a:r>
              <a:rPr lang="en-US" dirty="0"/>
              <a:t>- </a:t>
            </a:r>
            <a:r>
              <a:rPr lang="en-US" dirty="0" err="1"/>
              <a:t>ja</a:t>
            </a:r>
            <a:r>
              <a:rPr lang="en-US" dirty="0"/>
              <a:t> </a:t>
            </a:r>
            <a:r>
              <a:rPr lang="en-US" dirty="0" err="1"/>
              <a:t>heijastustodennäköisyys</a:t>
            </a:r>
            <a:r>
              <a:rPr lang="en-US" dirty="0"/>
              <a:t> </a:t>
            </a:r>
          </a:p>
        </p:txBody>
      </p:sp>
      <p:pic>
        <p:nvPicPr>
          <p:cNvPr id="4" name="Picture 3" descr="tunnel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100" y="3670474"/>
            <a:ext cx="2857500" cy="2857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11936" y="2625036"/>
            <a:ext cx="5259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Vihje</a:t>
            </a:r>
            <a:r>
              <a:rPr lang="en-US" dirty="0"/>
              <a:t>: Feynman lectures online</a:t>
            </a:r>
          </a:p>
          <a:p>
            <a:r>
              <a:rPr lang="en-US" dirty="0">
                <a:hlinkClick r:id="rId3"/>
              </a:rPr>
              <a:t>http://</a:t>
            </a:r>
            <a:r>
              <a:rPr lang="en-US" dirty="0" err="1">
                <a:hlinkClick r:id="rId3"/>
              </a:rPr>
              <a:t>www.feynmanlectures.caltech.edu</a:t>
            </a:r>
            <a:r>
              <a:rPr lang="en-US" dirty="0">
                <a:hlinkClick r:id="rId3"/>
              </a:rPr>
              <a:t>/</a:t>
            </a:r>
            <a:r>
              <a:rPr lang="en-US" dirty="0" err="1">
                <a:hlinkClick r:id="rId3"/>
              </a:rPr>
              <a:t>III_toc.html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43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041"/>
            <a:ext cx="7620000" cy="1143000"/>
          </a:xfrm>
        </p:spPr>
        <p:txBody>
          <a:bodyPr/>
          <a:lstStyle/>
          <a:p>
            <a:r>
              <a:rPr lang="en-US" dirty="0" err="1"/>
              <a:t>Tunneloituminen</a:t>
            </a:r>
            <a:r>
              <a:rPr lang="en-US" dirty="0"/>
              <a:t>: real world</a:t>
            </a:r>
          </a:p>
        </p:txBody>
      </p:sp>
      <p:pic>
        <p:nvPicPr>
          <p:cNvPr id="6" name="Content Placeholder 5" descr="sun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702" r="-25702"/>
          <a:stretch>
            <a:fillRect/>
          </a:stretch>
        </p:blipFill>
        <p:spPr>
          <a:xfrm>
            <a:off x="2579252" y="1220041"/>
            <a:ext cx="3016494" cy="1900391"/>
          </a:xfrm>
        </p:spPr>
      </p:pic>
      <p:pic>
        <p:nvPicPr>
          <p:cNvPr id="4" name="Picture 3" descr="STM-microscop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64398"/>
            <a:ext cx="3095203" cy="3111493"/>
          </a:xfrm>
          <a:prstGeom prst="rect">
            <a:avLst/>
          </a:prstGeom>
        </p:spPr>
      </p:pic>
      <p:pic>
        <p:nvPicPr>
          <p:cNvPr id="5" name="Picture 4" descr="JosephsonTunnel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86" y="3480750"/>
            <a:ext cx="3020314" cy="30951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72318" y="3095066"/>
            <a:ext cx="794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SQUID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99627" y="1746124"/>
            <a:ext cx="3102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Aurinko</a:t>
            </a:r>
            <a:r>
              <a:rPr lang="en-US" dirty="0"/>
              <a:t>: </a:t>
            </a:r>
            <a:r>
              <a:rPr lang="en-US" dirty="0" err="1"/>
              <a:t>fuusion</a:t>
            </a:r>
            <a:r>
              <a:rPr lang="en-US" dirty="0"/>
              <a:t> </a:t>
            </a:r>
            <a:r>
              <a:rPr lang="en-US" dirty="0" err="1"/>
              <a:t>mahdollisuus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92865" y="2935766"/>
            <a:ext cx="600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6"/>
              </a:rPr>
              <a:t>STM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35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Tunneloituminen</a:t>
            </a:r>
            <a:r>
              <a:rPr lang="en-US" dirty="0"/>
              <a:t>: flash-</a:t>
            </a:r>
            <a:r>
              <a:rPr lang="en-US" dirty="0" err="1"/>
              <a:t>muisti</a:t>
            </a:r>
            <a:endParaRPr lang="en-US" dirty="0"/>
          </a:p>
        </p:txBody>
      </p:sp>
      <p:pic>
        <p:nvPicPr>
          <p:cNvPr id="6" name="Content Placeholder 5" descr="Photo 27.11.2015 18.36.0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57" r="-10757"/>
          <a:stretch>
            <a:fillRect/>
          </a:stretch>
        </p:blipFill>
        <p:spPr/>
      </p:pic>
      <p:sp>
        <p:nvSpPr>
          <p:cNvPr id="7" name="TextBox 6"/>
          <p:cNvSpPr txBox="1"/>
          <p:nvPr/>
        </p:nvSpPr>
        <p:spPr>
          <a:xfrm>
            <a:off x="6568943" y="6400800"/>
            <a:ext cx="1147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MIT: OCW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204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Yleinen</a:t>
            </a:r>
            <a:r>
              <a:rPr lang="en-US" dirty="0"/>
              <a:t> idea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377943"/>
            <a:ext cx="85356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err="1"/>
              <a:t>Huom</a:t>
            </a:r>
            <a:r>
              <a:rPr lang="en-US" sz="2400" dirty="0"/>
              <a:t>: </a:t>
            </a:r>
            <a:r>
              <a:rPr lang="en-US" sz="2400" dirty="0" err="1"/>
              <a:t>tässä</a:t>
            </a:r>
            <a:r>
              <a:rPr lang="en-US" sz="2400" dirty="0"/>
              <a:t> </a:t>
            </a:r>
            <a:r>
              <a:rPr lang="en-US" sz="2400" dirty="0" err="1"/>
              <a:t>esitetyllä</a:t>
            </a:r>
            <a:r>
              <a:rPr lang="en-US" sz="2400" dirty="0"/>
              <a:t> </a:t>
            </a:r>
            <a:r>
              <a:rPr lang="en-US" sz="2400" dirty="0" err="1"/>
              <a:t>tavalla</a:t>
            </a:r>
            <a:r>
              <a:rPr lang="en-US" sz="2400" dirty="0"/>
              <a:t> </a:t>
            </a:r>
            <a:r>
              <a:rPr lang="en-US" sz="2400" dirty="0" err="1"/>
              <a:t>voi</a:t>
            </a:r>
            <a:r>
              <a:rPr lang="en-US" sz="2400" dirty="0"/>
              <a:t> </a:t>
            </a:r>
            <a:r>
              <a:rPr lang="en-US" sz="2400" dirty="0" err="1"/>
              <a:t>ratkoa</a:t>
            </a:r>
            <a:r>
              <a:rPr lang="en-US" sz="2400" dirty="0"/>
              <a:t> </a:t>
            </a:r>
            <a:r>
              <a:rPr lang="en-US" sz="2400" dirty="0" err="1"/>
              <a:t>Schrödingerin</a:t>
            </a:r>
            <a:r>
              <a:rPr lang="en-US" sz="2400" dirty="0"/>
              <a:t> </a:t>
            </a:r>
            <a:r>
              <a:rPr lang="en-US" sz="2400" dirty="0" err="1"/>
              <a:t>yhtälöitä</a:t>
            </a:r>
            <a:r>
              <a:rPr lang="en-US" sz="2400" dirty="0"/>
              <a:t> </a:t>
            </a:r>
            <a:r>
              <a:rPr lang="en-US" sz="2400" dirty="0" err="1"/>
              <a:t>tilanteissa</a:t>
            </a:r>
            <a:r>
              <a:rPr lang="en-US" sz="2400" dirty="0"/>
              <a:t> </a:t>
            </a:r>
            <a:r>
              <a:rPr lang="en-US" sz="2400" dirty="0" err="1"/>
              <a:t>missä</a:t>
            </a:r>
            <a:r>
              <a:rPr lang="en-US" sz="2400" dirty="0"/>
              <a:t> </a:t>
            </a:r>
            <a:r>
              <a:rPr lang="en-US" sz="2400" dirty="0" err="1"/>
              <a:t>potentiaali</a:t>
            </a:r>
            <a:r>
              <a:rPr lang="en-US" sz="2400" dirty="0"/>
              <a:t> on </a:t>
            </a:r>
            <a:r>
              <a:rPr lang="en-US" sz="2400" dirty="0" err="1"/>
              <a:t>vakio</a:t>
            </a:r>
            <a:r>
              <a:rPr lang="en-US" sz="2400" dirty="0"/>
              <a:t> </a:t>
            </a:r>
            <a:r>
              <a:rPr lang="en-US" sz="2400" dirty="0" err="1"/>
              <a:t>eri</a:t>
            </a:r>
            <a:r>
              <a:rPr lang="en-US" sz="2400" dirty="0"/>
              <a:t> </a:t>
            </a:r>
            <a:r>
              <a:rPr lang="en-US" sz="2400" dirty="0" err="1"/>
              <a:t>alueissa</a:t>
            </a:r>
            <a:r>
              <a:rPr lang="en-US" sz="2400" dirty="0"/>
              <a:t>.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err="1"/>
              <a:t>Rajapinnoissa</a:t>
            </a:r>
            <a:r>
              <a:rPr lang="en-US" sz="2400" dirty="0"/>
              <a:t> </a:t>
            </a:r>
            <a:r>
              <a:rPr lang="en-US" sz="2400" dirty="0" err="1"/>
              <a:t>sovelletaan</a:t>
            </a:r>
            <a:r>
              <a:rPr lang="en-US" sz="2400" dirty="0"/>
              <a:t> </a:t>
            </a:r>
            <a:r>
              <a:rPr lang="en-US" sz="2400" dirty="0" err="1"/>
              <a:t>reunaehtoja</a:t>
            </a:r>
            <a:r>
              <a:rPr lang="en-US" sz="2400" dirty="0"/>
              <a:t>, </a:t>
            </a:r>
            <a:r>
              <a:rPr lang="en-US" sz="2400" dirty="0" err="1"/>
              <a:t>niistä</a:t>
            </a:r>
            <a:r>
              <a:rPr lang="en-US" sz="2400" dirty="0"/>
              <a:t> </a:t>
            </a:r>
            <a:r>
              <a:rPr lang="en-US" sz="2400" dirty="0" err="1"/>
              <a:t>saadaan</a:t>
            </a:r>
            <a:r>
              <a:rPr lang="en-US" sz="2400" dirty="0"/>
              <a:t> </a:t>
            </a:r>
            <a:r>
              <a:rPr lang="en-US" sz="2400" dirty="0" err="1"/>
              <a:t>yhtälöryhmiä</a:t>
            </a:r>
            <a:r>
              <a:rPr lang="en-US" sz="2400" dirty="0"/>
              <a:t> ja ne </a:t>
            </a:r>
            <a:r>
              <a:rPr lang="en-US" sz="2400" dirty="0" err="1"/>
              <a:t>voidaan</a:t>
            </a:r>
            <a:r>
              <a:rPr lang="en-US" sz="2400" dirty="0"/>
              <a:t> </a:t>
            </a:r>
            <a:r>
              <a:rPr lang="en-US" sz="2400" dirty="0" err="1"/>
              <a:t>ratkaista</a:t>
            </a:r>
            <a:r>
              <a:rPr lang="en-US" sz="2400" dirty="0"/>
              <a:t>.</a:t>
            </a:r>
          </a:p>
          <a:p>
            <a:pPr marL="742950" lvl="1" indent="-285750">
              <a:buFont typeface="Arial"/>
              <a:buChar char="•"/>
            </a:pPr>
            <a:r>
              <a:rPr lang="en-US" sz="2400" dirty="0" err="1"/>
              <a:t>Aaltofunktio</a:t>
            </a:r>
            <a:r>
              <a:rPr lang="en-US" sz="2400" dirty="0"/>
              <a:t> </a:t>
            </a:r>
            <a:r>
              <a:rPr lang="en-US" sz="2400" dirty="0" err="1"/>
              <a:t>jatkuva</a:t>
            </a:r>
            <a:endParaRPr lang="en-US" sz="2400" dirty="0"/>
          </a:p>
          <a:p>
            <a:pPr marL="742950" lvl="1" indent="-285750">
              <a:buFont typeface="Arial"/>
              <a:buChar char="•"/>
            </a:pPr>
            <a:r>
              <a:rPr lang="en-US" sz="2400" dirty="0" err="1"/>
              <a:t>Derivaatat</a:t>
            </a:r>
            <a:r>
              <a:rPr lang="en-US" sz="2400" dirty="0"/>
              <a:t> </a:t>
            </a:r>
            <a:r>
              <a:rPr lang="en-US" sz="2400" dirty="0" err="1"/>
              <a:t>myös</a:t>
            </a:r>
            <a:r>
              <a:rPr lang="en-US" sz="2400" dirty="0"/>
              <a:t> </a:t>
            </a:r>
            <a:r>
              <a:rPr lang="en-US" sz="2400" dirty="0" err="1"/>
              <a:t>jatkuvia</a:t>
            </a:r>
            <a:endParaRPr lang="en-US" sz="2400" dirty="0"/>
          </a:p>
          <a:p>
            <a:pPr marL="285750" indent="-285750">
              <a:buFont typeface="Arial"/>
              <a:buChar char="•"/>
            </a:pPr>
            <a:r>
              <a:rPr lang="en-US" sz="2400" dirty="0" err="1"/>
              <a:t>Ratkaistavien</a:t>
            </a:r>
            <a:r>
              <a:rPr lang="en-US" sz="2400" dirty="0"/>
              <a:t> </a:t>
            </a:r>
            <a:r>
              <a:rPr lang="en-US" sz="2400" dirty="0" err="1"/>
              <a:t>yhtälöiden</a:t>
            </a:r>
            <a:r>
              <a:rPr lang="en-US" sz="2400" dirty="0"/>
              <a:t> </a:t>
            </a:r>
            <a:r>
              <a:rPr lang="en-US" sz="2400" dirty="0" err="1"/>
              <a:t>määrä</a:t>
            </a:r>
            <a:r>
              <a:rPr lang="en-US" sz="2400" dirty="0"/>
              <a:t> </a:t>
            </a:r>
            <a:r>
              <a:rPr lang="en-US" sz="2400" dirty="0" err="1"/>
              <a:t>kasvaa</a:t>
            </a:r>
            <a:r>
              <a:rPr lang="en-US" sz="2400" dirty="0"/>
              <a:t> </a:t>
            </a:r>
            <a:r>
              <a:rPr lang="en-US" sz="2400" dirty="0" err="1"/>
              <a:t>rajapintojen</a:t>
            </a:r>
            <a:r>
              <a:rPr lang="en-US" sz="2400" dirty="0"/>
              <a:t> </a:t>
            </a:r>
            <a:r>
              <a:rPr lang="en-US" sz="2400" dirty="0" err="1"/>
              <a:t>mukana</a:t>
            </a:r>
            <a:r>
              <a:rPr lang="en-US" sz="2400" dirty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err="1"/>
              <a:t>Numeerinen</a:t>
            </a:r>
            <a:r>
              <a:rPr lang="en-US" sz="2400" dirty="0"/>
              <a:t> </a:t>
            </a:r>
            <a:r>
              <a:rPr lang="en-US" sz="2400" dirty="0" err="1"/>
              <a:t>ratkaisu</a:t>
            </a:r>
            <a:r>
              <a:rPr lang="en-US" sz="2400" dirty="0"/>
              <a:t> </a:t>
            </a:r>
            <a:r>
              <a:rPr lang="en-US" sz="2400" dirty="0" err="1"/>
              <a:t>pian</a:t>
            </a:r>
            <a:r>
              <a:rPr lang="en-US" sz="2400" dirty="0"/>
              <a:t> </a:t>
            </a:r>
            <a:r>
              <a:rPr lang="en-US" sz="2400" dirty="0" err="1"/>
              <a:t>helpompi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62184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r>
              <a:rPr lang="en-US" dirty="0" err="1"/>
              <a:t>Potentiaalivalli</a:t>
            </a:r>
            <a:r>
              <a:rPr lang="en-US" dirty="0"/>
              <a:t>: E&gt;V ??</a:t>
            </a:r>
          </a:p>
        </p:txBody>
      </p:sp>
      <p:pic>
        <p:nvPicPr>
          <p:cNvPr id="4" name="Picture 3" descr="TransmissionBarrier_large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9932"/>
            <a:ext cx="4818726" cy="36054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978266"/>
            <a:ext cx="8080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Häh</a:t>
            </a:r>
            <a:r>
              <a:rPr lang="en-US" sz="2400" dirty="0">
                <a:solidFill>
                  <a:srgbClr val="FF0000"/>
                </a:solidFill>
              </a:rPr>
              <a:t>? </a:t>
            </a:r>
            <a:r>
              <a:rPr lang="en-US" sz="2400" dirty="0" err="1">
                <a:solidFill>
                  <a:srgbClr val="FF0000"/>
                </a:solidFill>
              </a:rPr>
              <a:t>Maksimeja</a:t>
            </a:r>
            <a:r>
              <a:rPr lang="en-US" sz="2400" dirty="0">
                <a:solidFill>
                  <a:srgbClr val="FF0000"/>
                </a:solidFill>
              </a:rPr>
              <a:t>, kun </a:t>
            </a:r>
            <a:r>
              <a:rPr lang="en-US" sz="2400" dirty="0" err="1">
                <a:solidFill>
                  <a:srgbClr val="FF0000"/>
                </a:solidFill>
              </a:rPr>
              <a:t>energia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kasvaa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424" y="2284694"/>
            <a:ext cx="4023480" cy="588802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40" y="5817751"/>
            <a:ext cx="4567861" cy="5890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81048" y="5264946"/>
            <a:ext cx="3770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Toisaalta</a:t>
            </a:r>
            <a:r>
              <a:rPr lang="en-US" sz="2400" dirty="0"/>
              <a:t> </a:t>
            </a:r>
            <a:r>
              <a:rPr lang="en-US" sz="2400" dirty="0" err="1"/>
              <a:t>potentiaalikaivossa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 rot="19879816">
            <a:off x="4843581" y="3777324"/>
            <a:ext cx="3840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“</a:t>
            </a:r>
            <a:r>
              <a:rPr lang="en-US" dirty="0" err="1">
                <a:solidFill>
                  <a:srgbClr val="FF0000"/>
                </a:solidFill>
              </a:rPr>
              <a:t>Seisovat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aallot</a:t>
            </a:r>
            <a:r>
              <a:rPr lang="en-US" dirty="0">
                <a:solidFill>
                  <a:srgbClr val="FF0000"/>
                </a:solidFill>
              </a:rPr>
              <a:t>” </a:t>
            </a:r>
            <a:r>
              <a:rPr lang="en-US" dirty="0" err="1">
                <a:solidFill>
                  <a:srgbClr val="FF0000"/>
                </a:solidFill>
              </a:rPr>
              <a:t>vaikuttavat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läpäisyyn</a:t>
            </a:r>
            <a:r>
              <a:rPr lang="en-US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14261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745" y="33813"/>
            <a:ext cx="7620000" cy="1143000"/>
          </a:xfrm>
        </p:spPr>
        <p:txBody>
          <a:bodyPr/>
          <a:lstStyle/>
          <a:p>
            <a:r>
              <a:rPr lang="en-US" dirty="0" err="1"/>
              <a:t>Klassisesti</a:t>
            </a:r>
            <a:r>
              <a:rPr lang="en-US" dirty="0"/>
              <a:t> btw… </a:t>
            </a:r>
            <a:r>
              <a:rPr lang="en-US" dirty="0" err="1"/>
              <a:t>hiukan</a:t>
            </a:r>
            <a:r>
              <a:rPr lang="en-US" dirty="0"/>
              <a:t> </a:t>
            </a:r>
            <a:r>
              <a:rPr lang="en-US" dirty="0" err="1"/>
              <a:t>vastaavaa</a:t>
            </a:r>
            <a:r>
              <a:rPr lang="en-US" dirty="0"/>
              <a:t> </a:t>
            </a:r>
            <a:r>
              <a:rPr lang="en-US" dirty="0" err="1"/>
              <a:t>nesteissä</a:t>
            </a:r>
            <a:endParaRPr lang="en-US" dirty="0"/>
          </a:p>
        </p:txBody>
      </p:sp>
      <p:pic>
        <p:nvPicPr>
          <p:cNvPr id="4" name="Picture 3" descr="Screen Shot 2014-11-20 at 15.31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722" y="1176813"/>
            <a:ext cx="5426109" cy="2431736"/>
          </a:xfrm>
          <a:prstGeom prst="rect">
            <a:avLst/>
          </a:prstGeom>
        </p:spPr>
      </p:pic>
      <p:pic>
        <p:nvPicPr>
          <p:cNvPr id="5" name="Picture 4" descr="Screen Shot 2014-11-20 at 15.31.1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861" y="1305645"/>
            <a:ext cx="4947970" cy="518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45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r>
              <a:rPr lang="en-US" dirty="0" err="1"/>
              <a:t>Yleistä</a:t>
            </a:r>
            <a:r>
              <a:rPr lang="en-US" dirty="0"/>
              <a:t>: </a:t>
            </a:r>
            <a:r>
              <a:rPr lang="en-US" dirty="0" err="1"/>
              <a:t>sidotut</a:t>
            </a:r>
            <a:r>
              <a:rPr lang="en-US" dirty="0"/>
              <a:t> </a:t>
            </a:r>
            <a:r>
              <a:rPr lang="en-US" dirty="0" err="1"/>
              <a:t>tilat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7620000" cy="4800600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err="1"/>
              <a:t>Esim</a:t>
            </a:r>
            <a:r>
              <a:rPr lang="en-US" sz="2400" dirty="0"/>
              <a:t>. </a:t>
            </a:r>
            <a:r>
              <a:rPr lang="en-US" sz="2400" dirty="0" err="1"/>
              <a:t>äärellinen</a:t>
            </a:r>
            <a:r>
              <a:rPr lang="en-US" sz="2400" dirty="0"/>
              <a:t> </a:t>
            </a:r>
            <a:r>
              <a:rPr lang="en-US" sz="2400" dirty="0" err="1"/>
              <a:t>potentiaalikaivo</a:t>
            </a:r>
            <a:r>
              <a:rPr lang="en-US" sz="2400" dirty="0"/>
              <a:t> on </a:t>
            </a:r>
            <a:r>
              <a:rPr lang="en-US" sz="2400" dirty="0" err="1"/>
              <a:t>suhteellisen</a:t>
            </a:r>
            <a:r>
              <a:rPr lang="en-US" sz="2400" dirty="0"/>
              <a:t> </a:t>
            </a:r>
            <a:r>
              <a:rPr lang="en-US" sz="2400" dirty="0" err="1"/>
              <a:t>helppo</a:t>
            </a:r>
            <a:r>
              <a:rPr lang="en-US" sz="2400" dirty="0"/>
              <a:t> </a:t>
            </a:r>
            <a:r>
              <a:rPr lang="en-US" sz="2400" dirty="0" err="1"/>
              <a:t>ratkaista</a:t>
            </a:r>
            <a:r>
              <a:rPr lang="en-US" sz="2400" dirty="0"/>
              <a:t> </a:t>
            </a:r>
            <a:r>
              <a:rPr lang="en-US" sz="2400" dirty="0" err="1"/>
              <a:t>ominaistiloille</a:t>
            </a:r>
            <a:r>
              <a:rPr lang="en-US" sz="2400" dirty="0"/>
              <a:t>. </a:t>
            </a:r>
            <a:r>
              <a:rPr lang="en-US" sz="2400" dirty="0" err="1"/>
              <a:t>Katso</a:t>
            </a:r>
            <a:r>
              <a:rPr lang="en-US" sz="2400" dirty="0"/>
              <a:t> </a:t>
            </a:r>
            <a:r>
              <a:rPr lang="en-US" sz="2400" dirty="0" err="1"/>
              <a:t>kirjasta</a:t>
            </a:r>
            <a:r>
              <a:rPr lang="en-US" sz="2400" dirty="0"/>
              <a:t> tai </a:t>
            </a:r>
            <a:r>
              <a:rPr lang="en-US" sz="2400" dirty="0" err="1"/>
              <a:t>netistä</a:t>
            </a:r>
            <a:r>
              <a:rPr lang="en-US" sz="2400" dirty="0"/>
              <a:t>, </a:t>
            </a:r>
            <a:r>
              <a:rPr lang="en-US" sz="2400" dirty="0" err="1"/>
              <a:t>jos</a:t>
            </a:r>
            <a:r>
              <a:rPr lang="en-US" sz="2400" dirty="0"/>
              <a:t> </a:t>
            </a:r>
            <a:r>
              <a:rPr lang="en-US" sz="2400" dirty="0" err="1"/>
              <a:t>ei</a:t>
            </a:r>
            <a:r>
              <a:rPr lang="en-US" sz="2400" dirty="0"/>
              <a:t> </a:t>
            </a:r>
            <a:r>
              <a:rPr lang="en-US" sz="2400" dirty="0" err="1"/>
              <a:t>aikaa</a:t>
            </a:r>
            <a:r>
              <a:rPr lang="en-US" sz="2400" dirty="0"/>
              <a:t> </a:t>
            </a:r>
            <a:r>
              <a:rPr lang="en-US" sz="2400" dirty="0" err="1"/>
              <a:t>luennolla</a:t>
            </a:r>
            <a:r>
              <a:rPr lang="en-US" sz="2400" dirty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err="1"/>
              <a:t>Olennainen</a:t>
            </a:r>
            <a:r>
              <a:rPr lang="en-US" sz="2400" dirty="0"/>
              <a:t> </a:t>
            </a:r>
            <a:r>
              <a:rPr lang="en-US" sz="2400" dirty="0" err="1"/>
              <a:t>ero</a:t>
            </a:r>
            <a:r>
              <a:rPr lang="en-US" sz="2400" dirty="0"/>
              <a:t>: </a:t>
            </a:r>
            <a:r>
              <a:rPr lang="en-US" sz="2400" b="1" dirty="0"/>
              <a:t>kun </a:t>
            </a:r>
            <a:r>
              <a:rPr lang="en-US" sz="2400" b="1" dirty="0" err="1"/>
              <a:t>haemme</a:t>
            </a:r>
            <a:r>
              <a:rPr lang="en-US" sz="2400" b="1" dirty="0"/>
              <a:t> </a:t>
            </a:r>
            <a:r>
              <a:rPr lang="en-US" sz="2400" b="1" dirty="0" err="1"/>
              <a:t>sidottuja</a:t>
            </a:r>
            <a:r>
              <a:rPr lang="en-US" sz="2400" b="1" dirty="0"/>
              <a:t> </a:t>
            </a:r>
            <a:r>
              <a:rPr lang="en-US" sz="2400" b="1" dirty="0" err="1"/>
              <a:t>tiloja</a:t>
            </a:r>
            <a:r>
              <a:rPr lang="en-US" sz="2400" b="1" dirty="0"/>
              <a:t> (</a:t>
            </a:r>
            <a:r>
              <a:rPr lang="en-US" sz="2400" b="1" dirty="0" err="1"/>
              <a:t>aaltofunktio</a:t>
            </a:r>
            <a:r>
              <a:rPr lang="en-US" sz="2400" b="1" dirty="0"/>
              <a:t> </a:t>
            </a:r>
            <a:r>
              <a:rPr lang="en-US" sz="2400" b="1" dirty="0" err="1"/>
              <a:t>painuu</a:t>
            </a:r>
            <a:r>
              <a:rPr lang="en-US" sz="2400" b="1" dirty="0"/>
              <a:t> </a:t>
            </a:r>
            <a:r>
              <a:rPr lang="en-US" sz="2400" b="1" dirty="0" err="1"/>
              <a:t>nollaan</a:t>
            </a:r>
            <a:r>
              <a:rPr lang="en-US" sz="2400" b="1" dirty="0"/>
              <a:t> </a:t>
            </a:r>
            <a:r>
              <a:rPr lang="en-US" sz="2400" b="1" dirty="0" err="1"/>
              <a:t>äärettömyydessä</a:t>
            </a:r>
            <a:r>
              <a:rPr lang="en-US" sz="2400" dirty="0"/>
              <a:t>), </a:t>
            </a:r>
            <a:r>
              <a:rPr lang="en-US" sz="2400" dirty="0" err="1"/>
              <a:t>ei</a:t>
            </a:r>
            <a:r>
              <a:rPr lang="en-US" sz="2400" dirty="0"/>
              <a:t> </a:t>
            </a:r>
            <a:r>
              <a:rPr lang="en-US" sz="2400" dirty="0" err="1"/>
              <a:t>energia</a:t>
            </a:r>
            <a:r>
              <a:rPr lang="en-US" sz="2400" dirty="0"/>
              <a:t> </a:t>
            </a:r>
            <a:r>
              <a:rPr lang="en-US" sz="2400" dirty="0" err="1"/>
              <a:t>voi</a:t>
            </a:r>
            <a:r>
              <a:rPr lang="en-US" sz="2400" dirty="0"/>
              <a:t> olla </a:t>
            </a:r>
            <a:r>
              <a:rPr lang="en-US" sz="2400" dirty="0" err="1"/>
              <a:t>mitä</a:t>
            </a:r>
            <a:r>
              <a:rPr lang="en-US" sz="2400" dirty="0"/>
              <a:t> </a:t>
            </a:r>
            <a:r>
              <a:rPr lang="en-US" sz="2400" dirty="0" err="1"/>
              <a:t>tahansa</a:t>
            </a:r>
            <a:r>
              <a:rPr lang="en-US" sz="2400" dirty="0"/>
              <a:t>. </a:t>
            </a:r>
            <a:r>
              <a:rPr lang="en-US" sz="2400" dirty="0" err="1"/>
              <a:t>Energia</a:t>
            </a:r>
            <a:r>
              <a:rPr lang="en-US" sz="2400" dirty="0"/>
              <a:t> </a:t>
            </a:r>
            <a:r>
              <a:rPr lang="en-US" sz="2400" dirty="0" err="1"/>
              <a:t>ei</a:t>
            </a:r>
            <a:r>
              <a:rPr lang="en-US" sz="2400" dirty="0"/>
              <a:t> ole input-</a:t>
            </a:r>
            <a:r>
              <a:rPr lang="en-US" sz="2400" dirty="0" err="1"/>
              <a:t>parametri</a:t>
            </a:r>
            <a:r>
              <a:rPr lang="en-US" sz="2400" dirty="0"/>
              <a:t>!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/>
              <a:t>…</a:t>
            </a:r>
            <a:r>
              <a:rPr lang="en-US" sz="2400" dirty="0" err="1"/>
              <a:t>esim</a:t>
            </a:r>
            <a:r>
              <a:rPr lang="en-US" sz="2400" dirty="0"/>
              <a:t>. </a:t>
            </a:r>
            <a:r>
              <a:rPr lang="en-US" sz="2400" dirty="0" err="1"/>
              <a:t>yhtälöryhmän</a:t>
            </a:r>
            <a:r>
              <a:rPr lang="en-US" sz="2400" dirty="0"/>
              <a:t> </a:t>
            </a:r>
            <a:r>
              <a:rPr lang="en-US" sz="2400" dirty="0" err="1"/>
              <a:t>determi</a:t>
            </a:r>
            <a:r>
              <a:rPr lang="en-US" sz="2400" dirty="0"/>
              <a:t>-</a:t>
            </a:r>
          </a:p>
          <a:p>
            <a:pPr marL="0" indent="0">
              <a:buNone/>
            </a:pPr>
            <a:r>
              <a:rPr lang="en-US" sz="2400" dirty="0" err="1"/>
              <a:t>nantin</a:t>
            </a:r>
            <a:r>
              <a:rPr lang="en-US" sz="2400" dirty="0"/>
              <a:t> </a:t>
            </a:r>
            <a:r>
              <a:rPr lang="en-US" sz="2400" dirty="0" err="1"/>
              <a:t>oltava</a:t>
            </a:r>
            <a:r>
              <a:rPr lang="en-US" sz="2400" dirty="0"/>
              <a:t> </a:t>
            </a:r>
            <a:r>
              <a:rPr lang="en-US" sz="2400" dirty="0" err="1"/>
              <a:t>nolla</a:t>
            </a:r>
            <a:r>
              <a:rPr lang="en-US" sz="2400" dirty="0">
                <a:sym typeface="Wingdings"/>
              </a:rPr>
              <a:t> </a:t>
            </a:r>
            <a:r>
              <a:rPr lang="en-US" sz="2400" dirty="0" err="1">
                <a:sym typeface="Wingdings"/>
              </a:rPr>
              <a:t>tästä</a:t>
            </a:r>
            <a:r>
              <a:rPr lang="en-US" sz="2400" dirty="0">
                <a:sym typeface="Wingdings"/>
              </a:rPr>
              <a:t> </a:t>
            </a:r>
            <a:r>
              <a:rPr lang="en-US" sz="2400" dirty="0" err="1">
                <a:sym typeface="Wingdings"/>
              </a:rPr>
              <a:t>saamme</a:t>
            </a:r>
            <a:r>
              <a:rPr lang="en-US" sz="2400" dirty="0">
                <a:sym typeface="Wingdings"/>
              </a:rPr>
              <a:t> </a:t>
            </a:r>
          </a:p>
          <a:p>
            <a:pPr marL="0" indent="0">
              <a:buNone/>
            </a:pPr>
            <a:r>
              <a:rPr lang="en-US" sz="2400" b="1" dirty="0" err="1">
                <a:sym typeface="Wingdings"/>
              </a:rPr>
              <a:t>sidotut</a:t>
            </a:r>
            <a:r>
              <a:rPr lang="en-US" sz="2400" b="1" dirty="0">
                <a:sym typeface="Wingdings"/>
              </a:rPr>
              <a:t> </a:t>
            </a:r>
            <a:r>
              <a:rPr lang="en-US" sz="2400" b="1" dirty="0" err="1">
                <a:sym typeface="Wingdings"/>
              </a:rPr>
              <a:t>ominaistilat</a:t>
            </a:r>
            <a:r>
              <a:rPr lang="en-US" sz="2400" b="1" dirty="0">
                <a:sym typeface="Wingdings"/>
              </a:rPr>
              <a:t> </a:t>
            </a:r>
            <a:r>
              <a:rPr lang="en-US" sz="2400" dirty="0" err="1">
                <a:sym typeface="Wingdings"/>
              </a:rPr>
              <a:t>ja</a:t>
            </a:r>
            <a:r>
              <a:rPr lang="en-US" sz="2400" dirty="0">
                <a:sym typeface="Wingdings"/>
              </a:rPr>
              <a:t> </a:t>
            </a:r>
            <a:r>
              <a:rPr lang="en-US" sz="2400" dirty="0" err="1">
                <a:sym typeface="Wingdings"/>
              </a:rPr>
              <a:t>niiden</a:t>
            </a:r>
            <a:r>
              <a:rPr lang="en-US" sz="2400" dirty="0">
                <a:sym typeface="Wingdings"/>
              </a:rPr>
              <a:t> </a:t>
            </a:r>
          </a:p>
          <a:p>
            <a:pPr marL="0" indent="0">
              <a:buNone/>
            </a:pPr>
            <a:r>
              <a:rPr lang="en-US" sz="2400" dirty="0" err="1">
                <a:sym typeface="Wingdings"/>
              </a:rPr>
              <a:t>diskreetit</a:t>
            </a:r>
            <a:r>
              <a:rPr lang="en-US" sz="2400" dirty="0">
                <a:sym typeface="Wingdings"/>
              </a:rPr>
              <a:t> </a:t>
            </a:r>
            <a:r>
              <a:rPr lang="en-US" sz="2400" dirty="0" err="1">
                <a:sym typeface="Wingdings"/>
              </a:rPr>
              <a:t>energiat</a:t>
            </a:r>
            <a:endParaRPr lang="en-US" sz="2400" dirty="0">
              <a:sym typeface="Wingdings"/>
            </a:endParaRPr>
          </a:p>
          <a:p>
            <a:endParaRPr lang="en-US" sz="2400" dirty="0"/>
          </a:p>
        </p:txBody>
      </p:sp>
      <p:pic>
        <p:nvPicPr>
          <p:cNvPr id="4" name="Picture 3" descr="PotentialWe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540" y="3573379"/>
            <a:ext cx="4144470" cy="31009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3522" y="5678983"/>
            <a:ext cx="2166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Numeerinen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esimerkki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8099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473891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Tänään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41200" y="1721430"/>
            <a:ext cx="7620000" cy="1988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Sironta</a:t>
            </a:r>
            <a:r>
              <a:rPr lang="en-US" dirty="0"/>
              <a:t> </a:t>
            </a:r>
            <a:r>
              <a:rPr lang="en-US" dirty="0" err="1"/>
              <a:t>potentiaalista</a:t>
            </a:r>
            <a:endParaRPr lang="en-US" dirty="0"/>
          </a:p>
          <a:p>
            <a:r>
              <a:rPr lang="en-US" dirty="0" err="1"/>
              <a:t>Tunneloituminen</a:t>
            </a:r>
            <a:endParaRPr lang="en-US" dirty="0"/>
          </a:p>
          <a:p>
            <a:r>
              <a:rPr lang="en-US" dirty="0" err="1"/>
              <a:t>Tunnelointi</a:t>
            </a:r>
            <a:r>
              <a:rPr lang="en-US" dirty="0"/>
              <a:t>- </a:t>
            </a:r>
            <a:r>
              <a:rPr lang="en-US" dirty="0" err="1"/>
              <a:t>ja</a:t>
            </a:r>
            <a:r>
              <a:rPr lang="en-US" dirty="0"/>
              <a:t> </a:t>
            </a:r>
            <a:r>
              <a:rPr lang="en-US" dirty="0" err="1"/>
              <a:t>heijastustodennäköisyys</a:t>
            </a:r>
            <a:r>
              <a:rPr lang="en-US" dirty="0"/>
              <a:t> </a:t>
            </a:r>
          </a:p>
        </p:txBody>
      </p:sp>
      <p:pic>
        <p:nvPicPr>
          <p:cNvPr id="2" name="Picture 1" descr="NemoDoYouhaveAProblem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00" y="3226525"/>
            <a:ext cx="5803305" cy="324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878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Materiaalia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Sirontaongelmista</a:t>
            </a:r>
            <a:r>
              <a:rPr lang="en-US" dirty="0"/>
              <a:t> ja </a:t>
            </a:r>
            <a:r>
              <a:rPr lang="en-US" dirty="0" err="1"/>
              <a:t>tunneloitumisesta</a:t>
            </a:r>
            <a:r>
              <a:rPr lang="en-US" dirty="0"/>
              <a:t> </a:t>
            </a:r>
            <a:r>
              <a:rPr lang="en-US" dirty="0" err="1"/>
              <a:t>Liboff</a:t>
            </a:r>
            <a:r>
              <a:rPr lang="en-US" dirty="0"/>
              <a:t> </a:t>
            </a:r>
            <a:r>
              <a:rPr lang="en-US" dirty="0" err="1"/>
              <a:t>osat</a:t>
            </a:r>
            <a:r>
              <a:rPr lang="en-US" dirty="0"/>
              <a:t> 7.5-7.9</a:t>
            </a:r>
          </a:p>
          <a:p>
            <a:r>
              <a:rPr lang="en-US" dirty="0" err="1"/>
              <a:t>Tästä</a:t>
            </a:r>
            <a:r>
              <a:rPr lang="en-US" dirty="0"/>
              <a:t> </a:t>
            </a:r>
            <a:r>
              <a:rPr lang="en-US" dirty="0" err="1"/>
              <a:t>yksinkertaisesta</a:t>
            </a:r>
            <a:r>
              <a:rPr lang="en-US" dirty="0"/>
              <a:t> </a:t>
            </a:r>
            <a:r>
              <a:rPr lang="en-US" dirty="0" err="1"/>
              <a:t>sirontaongelmasta</a:t>
            </a:r>
            <a:r>
              <a:rPr lang="en-US" dirty="0"/>
              <a:t> on </a:t>
            </a:r>
            <a:r>
              <a:rPr lang="en-US" dirty="0" err="1"/>
              <a:t>Griffithsin</a:t>
            </a:r>
            <a:r>
              <a:rPr lang="en-US" dirty="0"/>
              <a:t> </a:t>
            </a:r>
            <a:r>
              <a:rPr lang="en-US" dirty="0" err="1"/>
              <a:t>kirjassa</a:t>
            </a:r>
            <a:r>
              <a:rPr lang="en-US" dirty="0"/>
              <a:t> </a:t>
            </a:r>
            <a:r>
              <a:rPr lang="en-US" dirty="0" err="1"/>
              <a:t>vähemmän</a:t>
            </a:r>
            <a:r>
              <a:rPr lang="en-US" dirty="0"/>
              <a:t>. </a:t>
            </a:r>
            <a:r>
              <a:rPr lang="en-US" dirty="0" err="1"/>
              <a:t>Wikipediassa</a:t>
            </a:r>
            <a:r>
              <a:rPr lang="en-US" dirty="0"/>
              <a:t> </a:t>
            </a:r>
            <a:r>
              <a:rPr lang="en-US" dirty="0" err="1"/>
              <a:t>näyttää</a:t>
            </a:r>
            <a:r>
              <a:rPr lang="en-US" dirty="0"/>
              <a:t> </a:t>
            </a:r>
            <a:r>
              <a:rPr lang="en-US" dirty="0" err="1"/>
              <a:t>olevan</a:t>
            </a:r>
            <a:r>
              <a:rPr lang="en-US" dirty="0"/>
              <a:t> </a:t>
            </a:r>
            <a:r>
              <a:rPr lang="en-US" dirty="0" err="1"/>
              <a:t>perusideat</a:t>
            </a:r>
            <a:r>
              <a:rPr lang="en-US" dirty="0"/>
              <a:t> </a:t>
            </a:r>
            <a:r>
              <a:rPr lang="en-US" dirty="0" err="1"/>
              <a:t>siitä</a:t>
            </a:r>
            <a:r>
              <a:rPr lang="en-US" dirty="0"/>
              <a:t> </a:t>
            </a:r>
            <a:r>
              <a:rPr lang="en-US" dirty="0" err="1"/>
              <a:t>mitä</a:t>
            </a:r>
            <a:r>
              <a:rPr lang="en-US" dirty="0"/>
              <a:t> </a:t>
            </a:r>
            <a:r>
              <a:rPr lang="en-US" dirty="0" err="1"/>
              <a:t>teimme</a:t>
            </a:r>
            <a:r>
              <a:rPr lang="en-US" dirty="0"/>
              <a:t> </a:t>
            </a:r>
            <a:r>
              <a:rPr lang="en-US" dirty="0" err="1"/>
              <a:t>nyt</a:t>
            </a:r>
            <a:r>
              <a:rPr lang="en-US" dirty="0"/>
              <a:t>. </a:t>
            </a:r>
            <a:r>
              <a:rPr lang="en-US" dirty="0">
                <a:hlinkClick r:id="rId2"/>
              </a:rPr>
              <a:t>https://</a:t>
            </a:r>
            <a:r>
              <a:rPr lang="en-US" dirty="0" err="1">
                <a:hlinkClick r:id="rId2"/>
              </a:rPr>
              <a:t>en.wikipedia.org</a:t>
            </a:r>
            <a:r>
              <a:rPr lang="en-US" dirty="0">
                <a:hlinkClick r:id="rId2"/>
              </a:rPr>
              <a:t>/wiki/</a:t>
            </a:r>
            <a:r>
              <a:rPr lang="en-US" dirty="0" err="1">
                <a:hlinkClick r:id="rId2"/>
              </a:rPr>
              <a:t>Rectangular_potential_barrier</a:t>
            </a:r>
            <a:endParaRPr lang="en-US" dirty="0"/>
          </a:p>
          <a:p>
            <a:r>
              <a:rPr lang="en-US" dirty="0" err="1"/>
              <a:t>Äärellisen</a:t>
            </a:r>
            <a:r>
              <a:rPr lang="en-US" dirty="0"/>
              <a:t> </a:t>
            </a:r>
            <a:r>
              <a:rPr lang="en-US" dirty="0" err="1"/>
              <a:t>potentiaalikuopan</a:t>
            </a:r>
            <a:r>
              <a:rPr lang="en-US" dirty="0"/>
              <a:t> </a:t>
            </a:r>
            <a:r>
              <a:rPr lang="en-US" dirty="0" err="1"/>
              <a:t>sidotut</a:t>
            </a:r>
            <a:r>
              <a:rPr lang="en-US" dirty="0"/>
              <a:t> </a:t>
            </a:r>
            <a:r>
              <a:rPr lang="en-US" dirty="0" err="1"/>
              <a:t>tilat</a:t>
            </a:r>
            <a:r>
              <a:rPr lang="en-US" dirty="0"/>
              <a:t> </a:t>
            </a:r>
            <a:r>
              <a:rPr lang="en-US" dirty="0" err="1"/>
              <a:t>Liboff</a:t>
            </a:r>
            <a:r>
              <a:rPr lang="en-US" dirty="0"/>
              <a:t> 8.1 ja Griffiths 2.6</a:t>
            </a:r>
          </a:p>
        </p:txBody>
      </p:sp>
    </p:spTree>
    <p:extLst>
      <p:ext uri="{BB962C8B-B14F-4D97-AF65-F5344CB8AC3E}">
        <p14:creationId xmlns:p14="http://schemas.microsoft.com/office/powerpoint/2010/main" val="1657567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7" y="106196"/>
            <a:ext cx="7952875" cy="1143000"/>
          </a:xfrm>
        </p:spPr>
        <p:txBody>
          <a:bodyPr/>
          <a:lstStyle/>
          <a:p>
            <a:r>
              <a:rPr lang="en-US" sz="4000" dirty="0" err="1"/>
              <a:t>Harmoninen</a:t>
            </a:r>
            <a:r>
              <a:rPr lang="en-US" sz="4000" dirty="0"/>
              <a:t> </a:t>
            </a:r>
            <a:r>
              <a:rPr lang="en-US" sz="4000" dirty="0" err="1"/>
              <a:t>oskillaattori</a:t>
            </a:r>
            <a:r>
              <a:rPr lang="en-US" sz="4000" dirty="0"/>
              <a:t> 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3" y="1630849"/>
            <a:ext cx="6868743" cy="39878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5549" y="5702967"/>
            <a:ext cx="77961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Sähkömagneettinen</a:t>
            </a:r>
            <a:r>
              <a:rPr lang="en-US" dirty="0"/>
              <a:t> </a:t>
            </a:r>
            <a:r>
              <a:rPr lang="en-US" dirty="0" err="1"/>
              <a:t>kenttä</a:t>
            </a:r>
            <a:r>
              <a:rPr lang="en-US" dirty="0">
                <a:sym typeface="Wingdings"/>
              </a:rPr>
              <a:t> </a:t>
            </a:r>
            <a:r>
              <a:rPr lang="en-US" dirty="0" err="1">
                <a:sym typeface="Wingdings"/>
              </a:rPr>
              <a:t>kvantisointi</a:t>
            </a:r>
            <a:r>
              <a:rPr lang="en-US" dirty="0">
                <a:sym typeface="Wingdings"/>
              </a:rPr>
              <a:t>  </a:t>
            </a:r>
            <a:r>
              <a:rPr lang="en-US" dirty="0" err="1">
                <a:sym typeface="Wingdings"/>
              </a:rPr>
              <a:t>Planckin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hatusta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vetämien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oletusten</a:t>
            </a:r>
            <a:endParaRPr lang="en-US" dirty="0">
              <a:sym typeface="Wingdings"/>
            </a:endParaRPr>
          </a:p>
          <a:p>
            <a:r>
              <a:rPr lang="en-US" dirty="0" err="1">
                <a:sym typeface="Wingdings"/>
              </a:rPr>
              <a:t>perustelut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harmonisen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oskillaattorin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ominaistilojen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kautta</a:t>
            </a:r>
            <a:r>
              <a:rPr lang="en-US" dirty="0">
                <a:sym typeface="Wingdings"/>
              </a:rPr>
              <a:t>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20953803">
            <a:off x="5568143" y="1071806"/>
            <a:ext cx="29193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It all makes sense!</a:t>
            </a:r>
          </a:p>
        </p:txBody>
      </p:sp>
    </p:spTree>
    <p:extLst>
      <p:ext uri="{BB962C8B-B14F-4D97-AF65-F5344CB8AC3E}">
        <p14:creationId xmlns:p14="http://schemas.microsoft.com/office/powerpoint/2010/main" val="1856799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Sironta</a:t>
            </a:r>
            <a:r>
              <a:rPr lang="en-US" dirty="0"/>
              <a:t> </a:t>
            </a:r>
            <a:r>
              <a:rPr lang="en-US" dirty="0" err="1"/>
              <a:t>potentiaalista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Potentiaaliaskel</a:t>
            </a:r>
            <a:r>
              <a:rPr lang="en-US" dirty="0"/>
              <a:t>: </a:t>
            </a:r>
            <a:r>
              <a:rPr lang="en-US" dirty="0" err="1"/>
              <a:t>mitä</a:t>
            </a:r>
            <a:r>
              <a:rPr lang="en-US" dirty="0"/>
              <a:t> </a:t>
            </a:r>
            <a:r>
              <a:rPr lang="en-US" dirty="0" err="1"/>
              <a:t>tapahtuu</a:t>
            </a:r>
            <a:r>
              <a:rPr lang="en-US" dirty="0"/>
              <a:t> kun </a:t>
            </a:r>
            <a:r>
              <a:rPr lang="en-US" dirty="0" err="1"/>
              <a:t>hiukkanen</a:t>
            </a:r>
            <a:r>
              <a:rPr lang="en-US" dirty="0"/>
              <a:t> </a:t>
            </a:r>
            <a:r>
              <a:rPr lang="en-US" dirty="0" err="1"/>
              <a:t>osuu</a:t>
            </a:r>
            <a:r>
              <a:rPr lang="en-US" dirty="0"/>
              <a:t> </a:t>
            </a:r>
            <a:r>
              <a:rPr lang="en-US" dirty="0" err="1"/>
              <a:t>siihen</a:t>
            </a:r>
            <a:r>
              <a:rPr lang="en-US" dirty="0"/>
              <a:t>?</a:t>
            </a:r>
          </a:p>
          <a:p>
            <a:r>
              <a:rPr lang="en-US" b="1" dirty="0" err="1"/>
              <a:t>Tilat</a:t>
            </a:r>
            <a:r>
              <a:rPr lang="en-US" b="1" dirty="0"/>
              <a:t> </a:t>
            </a:r>
            <a:r>
              <a:rPr lang="en-US" b="1" dirty="0" err="1"/>
              <a:t>eivät</a:t>
            </a:r>
            <a:r>
              <a:rPr lang="en-US" b="1" dirty="0"/>
              <a:t> </a:t>
            </a:r>
            <a:r>
              <a:rPr lang="en-US" b="1" dirty="0" err="1"/>
              <a:t>välttämättä</a:t>
            </a:r>
            <a:r>
              <a:rPr lang="en-US" b="1" dirty="0"/>
              <a:t> ole </a:t>
            </a:r>
            <a:r>
              <a:rPr lang="en-US" b="1" dirty="0" err="1"/>
              <a:t>sidottuja</a:t>
            </a:r>
            <a:r>
              <a:rPr lang="en-US" b="1" dirty="0"/>
              <a:t> </a:t>
            </a:r>
            <a:r>
              <a:rPr lang="en-US" b="1" dirty="0" err="1"/>
              <a:t>eli</a:t>
            </a:r>
            <a:r>
              <a:rPr lang="en-US" b="1" dirty="0"/>
              <a:t> </a:t>
            </a:r>
            <a:r>
              <a:rPr lang="en-US" b="1" dirty="0" err="1"/>
              <a:t>aaltofunktio</a:t>
            </a:r>
            <a:r>
              <a:rPr lang="en-US" b="1" dirty="0"/>
              <a:t> </a:t>
            </a:r>
            <a:r>
              <a:rPr lang="en-US" b="1" dirty="0" err="1"/>
              <a:t>ei</a:t>
            </a:r>
            <a:r>
              <a:rPr lang="en-US" b="1" dirty="0"/>
              <a:t> </a:t>
            </a:r>
            <a:r>
              <a:rPr lang="en-US" b="1" dirty="0" err="1"/>
              <a:t>häviä</a:t>
            </a:r>
            <a:r>
              <a:rPr lang="en-US" b="1" dirty="0"/>
              <a:t> </a:t>
            </a:r>
            <a:r>
              <a:rPr lang="en-US" b="1" dirty="0" err="1"/>
              <a:t>äärettömyydessä</a:t>
            </a:r>
            <a:endParaRPr lang="en-US" b="1" dirty="0"/>
          </a:p>
          <a:p>
            <a:r>
              <a:rPr lang="en-US" dirty="0" err="1"/>
              <a:t>Kuinka</a:t>
            </a:r>
            <a:r>
              <a:rPr lang="en-US" dirty="0"/>
              <a:t> </a:t>
            </a:r>
            <a:r>
              <a:rPr lang="en-US" dirty="0" err="1"/>
              <a:t>tätä</a:t>
            </a:r>
            <a:r>
              <a:rPr lang="en-US" dirty="0"/>
              <a:t> </a:t>
            </a:r>
            <a:r>
              <a:rPr lang="en-US" dirty="0" err="1"/>
              <a:t>pitäisi</a:t>
            </a:r>
            <a:r>
              <a:rPr lang="en-US" dirty="0"/>
              <a:t> </a:t>
            </a:r>
            <a:r>
              <a:rPr lang="en-US" dirty="0" err="1"/>
              <a:t>käsitellä</a:t>
            </a:r>
            <a:r>
              <a:rPr lang="en-US" dirty="0"/>
              <a:t>?</a:t>
            </a:r>
          </a:p>
          <a:p>
            <a:r>
              <a:rPr lang="en-US" dirty="0" err="1"/>
              <a:t>Mikä</a:t>
            </a:r>
            <a:r>
              <a:rPr lang="en-US" dirty="0"/>
              <a:t> </a:t>
            </a:r>
            <a:r>
              <a:rPr lang="en-US" dirty="0" err="1"/>
              <a:t>Schrödingerin</a:t>
            </a:r>
            <a:r>
              <a:rPr lang="en-US" dirty="0"/>
              <a:t> </a:t>
            </a:r>
            <a:r>
              <a:rPr lang="en-US" dirty="0" err="1"/>
              <a:t>yhtälön</a:t>
            </a:r>
            <a:r>
              <a:rPr lang="en-US" dirty="0"/>
              <a:t> </a:t>
            </a:r>
            <a:r>
              <a:rPr lang="en-US" dirty="0" err="1"/>
              <a:t>ratkaisu</a:t>
            </a:r>
            <a:r>
              <a:rPr lang="en-US" dirty="0"/>
              <a:t> on?</a:t>
            </a:r>
          </a:p>
        </p:txBody>
      </p:sp>
      <p:pic>
        <p:nvPicPr>
          <p:cNvPr id="5" name="Picture 4" descr="Screen Shot 2014-11-20 at 08.48.0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988" y="3644067"/>
            <a:ext cx="4775895" cy="294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00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Jatkuvuus</a:t>
            </a:r>
            <a:r>
              <a:rPr lang="en-US" dirty="0"/>
              <a:t> </a:t>
            </a:r>
            <a:r>
              <a:rPr lang="en-US" dirty="0" err="1"/>
              <a:t>yhtälö</a:t>
            </a:r>
            <a:r>
              <a:rPr lang="en-US" dirty="0"/>
              <a:t>/</a:t>
            </a:r>
            <a:r>
              <a:rPr lang="en-US" dirty="0" err="1"/>
              <a:t>Virrantiheys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Mikä</a:t>
            </a:r>
            <a:r>
              <a:rPr lang="en-US" dirty="0"/>
              <a:t> </a:t>
            </a:r>
            <a:r>
              <a:rPr lang="en-US" dirty="0" err="1"/>
              <a:t>fysikaalinen</a:t>
            </a:r>
            <a:r>
              <a:rPr lang="en-US" dirty="0"/>
              <a:t> </a:t>
            </a:r>
            <a:r>
              <a:rPr lang="en-US" dirty="0" err="1"/>
              <a:t>tilanne</a:t>
            </a:r>
            <a:r>
              <a:rPr lang="en-US" dirty="0"/>
              <a:t> </a:t>
            </a:r>
            <a:r>
              <a:rPr lang="en-US" dirty="0" err="1"/>
              <a:t>meillä</a:t>
            </a:r>
            <a:r>
              <a:rPr lang="en-US" dirty="0"/>
              <a:t> on </a:t>
            </a:r>
            <a:r>
              <a:rPr lang="en-US" dirty="0" err="1"/>
              <a:t>mielessä</a:t>
            </a:r>
            <a:r>
              <a:rPr lang="en-US" dirty="0"/>
              <a:t>?</a:t>
            </a:r>
          </a:p>
          <a:p>
            <a:r>
              <a:rPr lang="en-US" dirty="0" err="1"/>
              <a:t>Taululla</a:t>
            </a:r>
            <a:r>
              <a:rPr lang="en-US" dirty="0"/>
              <a:t>. </a:t>
            </a:r>
            <a:r>
              <a:rPr lang="en-US" dirty="0" err="1"/>
              <a:t>ks</a:t>
            </a:r>
            <a:r>
              <a:rPr lang="en-US" dirty="0"/>
              <a:t>. </a:t>
            </a:r>
            <a:r>
              <a:rPr lang="en-US" dirty="0" err="1"/>
              <a:t>Muistiinpanot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8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Sironta</a:t>
            </a:r>
            <a:r>
              <a:rPr lang="en-US" dirty="0"/>
              <a:t> </a:t>
            </a:r>
            <a:r>
              <a:rPr lang="en-US" dirty="0" err="1"/>
              <a:t>potentiaalista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Kussakin</a:t>
            </a:r>
            <a:r>
              <a:rPr lang="en-US" dirty="0"/>
              <a:t> </a:t>
            </a:r>
            <a:r>
              <a:rPr lang="en-US" dirty="0" err="1"/>
              <a:t>alueessa</a:t>
            </a:r>
            <a:r>
              <a:rPr lang="en-US" dirty="0"/>
              <a:t> </a:t>
            </a:r>
            <a:r>
              <a:rPr lang="en-US" dirty="0" err="1"/>
              <a:t>missä</a:t>
            </a:r>
            <a:r>
              <a:rPr lang="en-US" dirty="0"/>
              <a:t> </a:t>
            </a:r>
            <a:r>
              <a:rPr lang="en-US" dirty="0" err="1"/>
              <a:t>potentiaali</a:t>
            </a:r>
            <a:r>
              <a:rPr lang="en-US" dirty="0"/>
              <a:t> on </a:t>
            </a:r>
            <a:r>
              <a:rPr lang="en-US" dirty="0" err="1"/>
              <a:t>vakio</a:t>
            </a:r>
            <a:r>
              <a:rPr lang="en-US" dirty="0"/>
              <a:t>. </a:t>
            </a:r>
            <a:r>
              <a:rPr lang="en-US" dirty="0" err="1"/>
              <a:t>Ratkaisun</a:t>
            </a:r>
            <a:r>
              <a:rPr lang="en-US" dirty="0"/>
              <a:t> </a:t>
            </a:r>
            <a:r>
              <a:rPr lang="en-US" dirty="0" err="1"/>
              <a:t>muoto</a:t>
            </a:r>
            <a:r>
              <a:rPr lang="en-US" dirty="0"/>
              <a:t> </a:t>
            </a:r>
            <a:r>
              <a:rPr lang="en-US" dirty="0" err="1"/>
              <a:t>tunnetaan</a:t>
            </a:r>
            <a:r>
              <a:rPr lang="en-US" dirty="0"/>
              <a:t>. </a:t>
            </a:r>
            <a:r>
              <a:rPr lang="en-US" dirty="0" err="1"/>
              <a:t>Joko</a:t>
            </a:r>
            <a:r>
              <a:rPr lang="en-US" dirty="0"/>
              <a:t> </a:t>
            </a:r>
            <a:r>
              <a:rPr lang="en-US" dirty="0" err="1"/>
              <a:t>eksponenttifunktioita</a:t>
            </a:r>
            <a:r>
              <a:rPr lang="en-US" dirty="0"/>
              <a:t> tai </a:t>
            </a:r>
            <a:r>
              <a:rPr lang="en-US" dirty="0" err="1"/>
              <a:t>oskilloivia</a:t>
            </a:r>
            <a:r>
              <a:rPr lang="en-US" dirty="0"/>
              <a:t> (</a:t>
            </a:r>
            <a:r>
              <a:rPr lang="en-US" dirty="0" err="1"/>
              <a:t>eksponentteja</a:t>
            </a:r>
            <a:r>
              <a:rPr lang="en-US" dirty="0"/>
              <a:t> </a:t>
            </a:r>
            <a:r>
              <a:rPr lang="en-US" dirty="0" err="1"/>
              <a:t>toki</a:t>
            </a:r>
            <a:r>
              <a:rPr lang="en-US" dirty="0"/>
              <a:t> </a:t>
            </a:r>
            <a:r>
              <a:rPr lang="en-US" dirty="0" err="1"/>
              <a:t>nekin</a:t>
            </a:r>
            <a:r>
              <a:rPr lang="en-US" dirty="0"/>
              <a:t>) </a:t>
            </a:r>
          </a:p>
          <a:p>
            <a:r>
              <a:rPr lang="en-US" dirty="0" err="1"/>
              <a:t>Oletetaan</a:t>
            </a:r>
            <a:r>
              <a:rPr lang="en-US" dirty="0"/>
              <a:t> </a:t>
            </a:r>
            <a:r>
              <a:rPr lang="en-US" dirty="0" err="1"/>
              <a:t>ensin</a:t>
            </a:r>
            <a:r>
              <a:rPr lang="en-US" dirty="0"/>
              <a:t>, </a:t>
            </a:r>
            <a:r>
              <a:rPr lang="en-US" dirty="0" err="1"/>
              <a:t>että</a:t>
            </a:r>
            <a:r>
              <a:rPr lang="en-US" dirty="0"/>
              <a:t> E&gt;V</a:t>
            </a:r>
          </a:p>
          <a:p>
            <a:r>
              <a:rPr lang="en-US" dirty="0"/>
              <a:t>Kun x&lt;0: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Kun x&gt;0: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5032" y="6190802"/>
            <a:ext cx="6685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ikx-termit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oikealle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meneviä</a:t>
            </a:r>
            <a:r>
              <a:rPr lang="en-US" sz="2400" dirty="0">
                <a:solidFill>
                  <a:srgbClr val="FF0000"/>
                </a:solidFill>
              </a:rPr>
              <a:t> , -</a:t>
            </a:r>
            <a:r>
              <a:rPr lang="en-US" sz="2400" dirty="0" err="1">
                <a:solidFill>
                  <a:srgbClr val="FF0000"/>
                </a:solidFill>
              </a:rPr>
              <a:t>ikx-termit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vasemmalle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32" y="3543013"/>
            <a:ext cx="6908800" cy="850900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32" y="5209767"/>
            <a:ext cx="81280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89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Sironta</a:t>
            </a:r>
            <a:r>
              <a:rPr lang="en-US" dirty="0"/>
              <a:t> </a:t>
            </a:r>
            <a:r>
              <a:rPr lang="en-US" dirty="0" err="1"/>
              <a:t>potentiaalista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Aaltofunktion</a:t>
            </a:r>
            <a:r>
              <a:rPr lang="en-US" dirty="0"/>
              <a:t> </a:t>
            </a:r>
            <a:r>
              <a:rPr lang="en-US" dirty="0" err="1"/>
              <a:t>tulee</a:t>
            </a:r>
            <a:r>
              <a:rPr lang="en-US" dirty="0"/>
              <a:t> olla </a:t>
            </a:r>
            <a:r>
              <a:rPr lang="en-US" dirty="0" err="1"/>
              <a:t>jatkuva</a:t>
            </a:r>
            <a:r>
              <a:rPr lang="en-US" dirty="0"/>
              <a:t> </a:t>
            </a:r>
            <a:r>
              <a:rPr lang="en-US" dirty="0" err="1"/>
              <a:t>kaikkialla</a:t>
            </a:r>
            <a:r>
              <a:rPr lang="en-US" dirty="0"/>
              <a:t> </a:t>
            </a:r>
            <a:r>
              <a:rPr lang="en-US" dirty="0" err="1"/>
              <a:t>ja</a:t>
            </a:r>
            <a:r>
              <a:rPr lang="en-US" dirty="0"/>
              <a:t> </a:t>
            </a:r>
            <a:r>
              <a:rPr lang="en-US" dirty="0" err="1"/>
              <a:t>tässä</a:t>
            </a:r>
            <a:r>
              <a:rPr lang="en-US" dirty="0"/>
              <a:t> se </a:t>
            </a:r>
            <a:r>
              <a:rPr lang="en-US" dirty="0" err="1"/>
              <a:t>ongelmakohta</a:t>
            </a:r>
            <a:r>
              <a:rPr lang="en-US" dirty="0"/>
              <a:t> on </a:t>
            </a:r>
            <a:r>
              <a:rPr lang="en-US" dirty="0" err="1"/>
              <a:t>erityisesti</a:t>
            </a:r>
            <a:r>
              <a:rPr lang="en-US" dirty="0"/>
              <a:t> x=0</a:t>
            </a:r>
          </a:p>
          <a:p>
            <a:r>
              <a:rPr lang="en-US" dirty="0" err="1"/>
              <a:t>Samoin</a:t>
            </a:r>
            <a:r>
              <a:rPr lang="en-US" dirty="0"/>
              <a:t> </a:t>
            </a:r>
            <a:r>
              <a:rPr lang="en-US" dirty="0" err="1"/>
              <a:t>ensimmäisen</a:t>
            </a:r>
            <a:r>
              <a:rPr lang="en-US" dirty="0"/>
              <a:t> </a:t>
            </a:r>
            <a:r>
              <a:rPr lang="en-US" dirty="0" err="1"/>
              <a:t>derivaatan</a:t>
            </a:r>
            <a:r>
              <a:rPr lang="en-US" dirty="0"/>
              <a:t> </a:t>
            </a:r>
            <a:r>
              <a:rPr lang="en-US" dirty="0" err="1"/>
              <a:t>oltava</a:t>
            </a:r>
            <a:r>
              <a:rPr lang="en-US" dirty="0"/>
              <a:t> </a:t>
            </a:r>
            <a:r>
              <a:rPr lang="en-US" dirty="0" err="1"/>
              <a:t>jatkuva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Liikaa</a:t>
            </a:r>
            <a:r>
              <a:rPr lang="en-US" dirty="0"/>
              <a:t> </a:t>
            </a:r>
            <a:r>
              <a:rPr lang="en-US" dirty="0" err="1"/>
              <a:t>tuntemattomia</a:t>
            </a:r>
            <a:r>
              <a:rPr lang="en-US" dirty="0"/>
              <a:t>: </a:t>
            </a:r>
            <a:r>
              <a:rPr lang="en-US" dirty="0" err="1"/>
              <a:t>alkuehdossa</a:t>
            </a:r>
            <a:r>
              <a:rPr lang="en-US" dirty="0"/>
              <a:t> </a:t>
            </a:r>
            <a:r>
              <a:rPr lang="en-US" dirty="0" err="1"/>
              <a:t>hiukkanen</a:t>
            </a:r>
            <a:r>
              <a:rPr lang="en-US" dirty="0"/>
              <a:t> </a:t>
            </a:r>
            <a:r>
              <a:rPr lang="en-US" dirty="0" err="1"/>
              <a:t>tulee</a:t>
            </a:r>
            <a:r>
              <a:rPr lang="en-US" dirty="0"/>
              <a:t> </a:t>
            </a:r>
            <a:r>
              <a:rPr lang="en-US" dirty="0" err="1"/>
              <a:t>vasemmalta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</a:t>
            </a:r>
          </a:p>
          <a:p>
            <a:r>
              <a:rPr lang="en-US" dirty="0">
                <a:sym typeface="Wingdings"/>
              </a:rPr>
              <a:t>3 </a:t>
            </a:r>
            <a:r>
              <a:rPr lang="en-US" dirty="0" err="1">
                <a:sym typeface="Wingdings"/>
              </a:rPr>
              <a:t>tuntematonta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ja</a:t>
            </a:r>
            <a:r>
              <a:rPr lang="en-US" dirty="0">
                <a:sym typeface="Wingdings"/>
              </a:rPr>
              <a:t> 2 </a:t>
            </a:r>
            <a:r>
              <a:rPr lang="en-US" dirty="0" err="1">
                <a:sym typeface="Wingdings"/>
              </a:rPr>
              <a:t>yhtälöä</a:t>
            </a:r>
            <a:r>
              <a:rPr lang="en-US" dirty="0">
                <a:sym typeface="Wingdings"/>
              </a:rPr>
              <a:t>? </a:t>
            </a:r>
          </a:p>
          <a:p>
            <a:r>
              <a:rPr lang="en-US" dirty="0" err="1">
                <a:sym typeface="Wingdings"/>
              </a:rPr>
              <a:t>Huom</a:t>
            </a:r>
            <a:r>
              <a:rPr lang="en-US" dirty="0">
                <a:sym typeface="Wingdings"/>
              </a:rPr>
              <a:t>: </a:t>
            </a:r>
            <a:r>
              <a:rPr lang="en-US" dirty="0" err="1">
                <a:sym typeface="Wingdings"/>
              </a:rPr>
              <a:t>derivaatan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jatkuvuudelle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poikkeus</a:t>
            </a:r>
            <a:r>
              <a:rPr lang="en-US" dirty="0">
                <a:sym typeface="Wingdings"/>
              </a:rPr>
              <a:t>, kun </a:t>
            </a:r>
            <a:r>
              <a:rPr lang="en-US" dirty="0" err="1">
                <a:sym typeface="Wingdings"/>
              </a:rPr>
              <a:t>potentiaalin</a:t>
            </a:r>
            <a:r>
              <a:rPr lang="en-US" dirty="0">
                <a:sym typeface="Wingdings"/>
              </a:rPr>
              <a:t> </a:t>
            </a:r>
            <a:r>
              <a:rPr lang="en-US" dirty="0" err="1">
                <a:sym typeface="Wingdings"/>
              </a:rPr>
              <a:t>muutos</a:t>
            </a:r>
            <a:r>
              <a:rPr lang="en-US" dirty="0">
                <a:sym typeface="Wingdings"/>
              </a:rPr>
              <a:t> on </a:t>
            </a:r>
            <a:r>
              <a:rPr lang="en-US" dirty="0" err="1">
                <a:sym typeface="Wingdings"/>
              </a:rPr>
              <a:t>ääretön</a:t>
            </a:r>
            <a:r>
              <a:rPr lang="en-US" dirty="0">
                <a:sym typeface="Wingdings"/>
              </a:rPr>
              <a:t>.</a:t>
            </a: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35" y="2899551"/>
            <a:ext cx="7065662" cy="444941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929" y="3459659"/>
            <a:ext cx="7073900" cy="6477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335" y="4874380"/>
            <a:ext cx="9017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76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Virrantiheys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Kun </a:t>
            </a:r>
            <a:r>
              <a:rPr lang="en-US" dirty="0" err="1"/>
              <a:t>tunnemme</a:t>
            </a:r>
            <a:r>
              <a:rPr lang="en-US" dirty="0"/>
              <a:t> </a:t>
            </a:r>
            <a:r>
              <a:rPr lang="en-US" dirty="0" err="1"/>
              <a:t>aaltofunktion</a:t>
            </a:r>
            <a:r>
              <a:rPr lang="en-US" dirty="0"/>
              <a:t> </a:t>
            </a:r>
            <a:r>
              <a:rPr lang="en-US" dirty="0" err="1"/>
              <a:t>voimme</a:t>
            </a:r>
            <a:r>
              <a:rPr lang="en-US" dirty="0"/>
              <a:t> </a:t>
            </a:r>
            <a:r>
              <a:rPr lang="en-US" dirty="0" err="1"/>
              <a:t>laskea</a:t>
            </a:r>
            <a:r>
              <a:rPr lang="en-US" dirty="0"/>
              <a:t> </a:t>
            </a:r>
            <a:r>
              <a:rPr lang="en-US" dirty="0" err="1"/>
              <a:t>sitä</a:t>
            </a:r>
            <a:r>
              <a:rPr lang="en-US" dirty="0"/>
              <a:t> </a:t>
            </a:r>
            <a:r>
              <a:rPr lang="en-US" dirty="0" err="1"/>
              <a:t>vastaavan</a:t>
            </a:r>
            <a:r>
              <a:rPr lang="en-US" dirty="0"/>
              <a:t> </a:t>
            </a:r>
            <a:r>
              <a:rPr lang="en-US" b="1" dirty="0" err="1"/>
              <a:t>virrantiheyden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taululla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Sisääntulevalle</a:t>
            </a:r>
            <a:r>
              <a:rPr lang="en-US" dirty="0"/>
              <a:t> </a:t>
            </a:r>
            <a:r>
              <a:rPr lang="en-US" dirty="0" err="1"/>
              <a:t>osalle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Aika</a:t>
            </a:r>
            <a:r>
              <a:rPr lang="en-US" dirty="0"/>
              <a:t> </a:t>
            </a:r>
            <a:r>
              <a:rPr lang="en-US" dirty="0" err="1"/>
              <a:t>järkevää</a:t>
            </a:r>
            <a:r>
              <a:rPr lang="en-US" dirty="0"/>
              <a:t>: </a:t>
            </a:r>
            <a:r>
              <a:rPr lang="en-US" dirty="0" err="1"/>
              <a:t>muotoa</a:t>
            </a:r>
            <a:r>
              <a:rPr lang="en-US" dirty="0"/>
              <a:t> </a:t>
            </a:r>
            <a:r>
              <a:rPr lang="en-US" dirty="0" err="1"/>
              <a:t>nopeus</a:t>
            </a:r>
            <a:r>
              <a:rPr lang="en-US" dirty="0"/>
              <a:t>*</a:t>
            </a:r>
            <a:r>
              <a:rPr lang="en-US" dirty="0" err="1"/>
              <a:t>tiheys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Heijastuneelle</a:t>
            </a:r>
            <a:r>
              <a:rPr lang="en-US" dirty="0"/>
              <a:t> </a:t>
            </a:r>
            <a:r>
              <a:rPr lang="en-US" dirty="0" err="1"/>
              <a:t>osalle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Läpimenneelle</a:t>
            </a:r>
            <a:r>
              <a:rPr lang="en-US" dirty="0"/>
              <a:t> </a:t>
            </a:r>
            <a:r>
              <a:rPr lang="en-US" dirty="0" err="1"/>
              <a:t>osalle</a:t>
            </a:r>
            <a:endParaRPr lang="en-US" dirty="0"/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195" y="2493758"/>
            <a:ext cx="3365500" cy="647700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846" y="5020105"/>
            <a:ext cx="2438400" cy="6477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270" y="3426347"/>
            <a:ext cx="2095500" cy="647700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816" y="5852592"/>
            <a:ext cx="23622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79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Sironta</a:t>
            </a:r>
            <a:r>
              <a:rPr lang="en-US" dirty="0"/>
              <a:t> </a:t>
            </a:r>
            <a:r>
              <a:rPr lang="en-US" dirty="0" err="1"/>
              <a:t>potentiaalista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Yhtälöt</a:t>
            </a:r>
            <a:r>
              <a:rPr lang="en-US" dirty="0"/>
              <a:t> </a:t>
            </a:r>
            <a:r>
              <a:rPr lang="en-US" dirty="0" err="1"/>
              <a:t>rajapinnasta</a:t>
            </a:r>
            <a:r>
              <a:rPr lang="en-US" dirty="0"/>
              <a:t>…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Josta</a:t>
            </a:r>
            <a:r>
              <a:rPr lang="en-US" dirty="0"/>
              <a:t> </a:t>
            </a:r>
            <a:r>
              <a:rPr lang="en-US" dirty="0" err="1"/>
              <a:t>saamme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Nyt</a:t>
            </a:r>
            <a:r>
              <a:rPr lang="en-US" dirty="0"/>
              <a:t> </a:t>
            </a:r>
            <a:r>
              <a:rPr lang="en-US" dirty="0" err="1"/>
              <a:t>voimme</a:t>
            </a:r>
            <a:r>
              <a:rPr lang="en-US" dirty="0"/>
              <a:t> </a:t>
            </a:r>
            <a:r>
              <a:rPr lang="en-US" dirty="0" err="1"/>
              <a:t>laskea</a:t>
            </a:r>
            <a:r>
              <a:rPr lang="en-US" dirty="0"/>
              <a:t> </a:t>
            </a:r>
            <a:r>
              <a:rPr lang="en-US" dirty="0" err="1"/>
              <a:t>heijastuvan</a:t>
            </a:r>
            <a:r>
              <a:rPr lang="en-US" dirty="0"/>
              <a:t> </a:t>
            </a:r>
            <a:r>
              <a:rPr lang="en-US" dirty="0" err="1"/>
              <a:t>virrantiheyden</a:t>
            </a:r>
            <a:r>
              <a:rPr lang="en-US" dirty="0"/>
              <a:t> </a:t>
            </a:r>
            <a:r>
              <a:rPr lang="en-US" dirty="0" err="1"/>
              <a:t>suhteen</a:t>
            </a:r>
            <a:r>
              <a:rPr lang="en-US" dirty="0"/>
              <a:t> </a:t>
            </a:r>
            <a:r>
              <a:rPr lang="en-US" dirty="0" err="1"/>
              <a:t>sisääntulevaan</a:t>
            </a:r>
            <a:r>
              <a:rPr lang="en-US" dirty="0"/>
              <a:t> (</a:t>
            </a:r>
            <a:r>
              <a:rPr lang="en-US" b="1" dirty="0"/>
              <a:t>A</a:t>
            </a:r>
            <a:r>
              <a:rPr lang="en-US" b="1" baseline="-25000" dirty="0"/>
              <a:t>1</a:t>
            </a:r>
            <a:r>
              <a:rPr lang="en-US" b="1" dirty="0"/>
              <a:t> </a:t>
            </a:r>
            <a:r>
              <a:rPr lang="en-US" b="1" dirty="0" err="1"/>
              <a:t>putoaa</a:t>
            </a:r>
            <a:r>
              <a:rPr lang="en-US" b="1" dirty="0"/>
              <a:t> </a:t>
            </a:r>
            <a:r>
              <a:rPr lang="en-US" b="1" dirty="0" err="1"/>
              <a:t>silloin</a:t>
            </a:r>
            <a:r>
              <a:rPr lang="en-US" b="1" dirty="0"/>
              <a:t> </a:t>
            </a:r>
            <a:r>
              <a:rPr lang="en-US" b="1" dirty="0" err="1"/>
              <a:t>pois</a:t>
            </a:r>
            <a:r>
              <a:rPr lang="en-US" dirty="0"/>
              <a:t>) </a:t>
            </a:r>
            <a:r>
              <a:rPr lang="en-US" dirty="0" err="1"/>
              <a:t>ja</a:t>
            </a:r>
            <a:r>
              <a:rPr lang="en-US" dirty="0"/>
              <a:t> </a:t>
            </a:r>
            <a:r>
              <a:rPr lang="en-US" dirty="0" err="1"/>
              <a:t>saamme</a:t>
            </a:r>
            <a:r>
              <a:rPr lang="en-US" dirty="0"/>
              <a:t> </a:t>
            </a:r>
            <a:r>
              <a:rPr lang="en-US" dirty="0" err="1"/>
              <a:t>heijastuskertoimen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160" y="2000291"/>
            <a:ext cx="2730500" cy="723900"/>
          </a:xfrm>
          <a:prstGeom prst="rect">
            <a:avLst/>
          </a:prstGeom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0583" y="3558501"/>
            <a:ext cx="4749800" cy="685800"/>
          </a:xfrm>
          <a:prstGeom prst="rect">
            <a:avLst/>
          </a:prstGeom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918" y="5669321"/>
            <a:ext cx="26416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2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1690</TotalTime>
  <Words>695</Words>
  <Application>Microsoft Macintosh PowerPoint</Application>
  <PresentationFormat>On-screen Show (4:3)</PresentationFormat>
  <Paragraphs>150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Cambria</vt:lpstr>
      <vt:lpstr>Wingdings</vt:lpstr>
      <vt:lpstr>Adjacency</vt:lpstr>
      <vt:lpstr>Kvanttimekaniikka: Luento 9</vt:lpstr>
      <vt:lpstr>Viimeksi</vt:lpstr>
      <vt:lpstr>Harmoninen oskillaattori …</vt:lpstr>
      <vt:lpstr>Sironta potentiaalista</vt:lpstr>
      <vt:lpstr>Jatkuvuus yhtälö/Virrantiheys</vt:lpstr>
      <vt:lpstr>Sironta potentiaalista</vt:lpstr>
      <vt:lpstr>Sironta potentiaalista</vt:lpstr>
      <vt:lpstr>Virrantiheys</vt:lpstr>
      <vt:lpstr>Sironta potentiaalista</vt:lpstr>
      <vt:lpstr>Sironta potentiaalista</vt:lpstr>
      <vt:lpstr>Sironta potentiaalista: E&lt;V</vt:lpstr>
      <vt:lpstr>Sironta potentiaalista</vt:lpstr>
      <vt:lpstr>Potentiaalivalli välillä –L…L</vt:lpstr>
      <vt:lpstr>Potentiaalivalli</vt:lpstr>
      <vt:lpstr>Potentiaalivalli</vt:lpstr>
      <vt:lpstr>Tunneloituminen</vt:lpstr>
      <vt:lpstr>Sironta potentiaalista</vt:lpstr>
      <vt:lpstr>Tunneloituminen: demo</vt:lpstr>
      <vt:lpstr>Tunneloituminen</vt:lpstr>
      <vt:lpstr>Tunneloituminen: real world</vt:lpstr>
      <vt:lpstr>Tunneloituminen: flash-muisti</vt:lpstr>
      <vt:lpstr>Yleinen idea</vt:lpstr>
      <vt:lpstr>Potentiaalivalli: E&gt;V ??</vt:lpstr>
      <vt:lpstr>Klassisesti btw… hiukan vastaavaa nesteissä</vt:lpstr>
      <vt:lpstr>Yleistä: sidotut tilat</vt:lpstr>
      <vt:lpstr>PowerPoint Presentation</vt:lpstr>
      <vt:lpstr>Materiaalia</vt:lpstr>
    </vt:vector>
  </TitlesOfParts>
  <Company>Aalto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Kvanttimekaniikka: Luento 1</dc:title>
  <dc:creator>Jani-Petri Martikainen</dc:creator>
  <cp:lastModifiedBy>Martikainen Jani-Petri</cp:lastModifiedBy>
  <cp:revision>169</cp:revision>
  <cp:lastPrinted>2018-11-26T09:08:53Z</cp:lastPrinted>
  <dcterms:created xsi:type="dcterms:W3CDTF">2013-10-21T06:22:51Z</dcterms:created>
  <dcterms:modified xsi:type="dcterms:W3CDTF">2019-11-14T08:33:51Z</dcterms:modified>
</cp:coreProperties>
</file>