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62"/>
  </p:notesMasterIdLst>
  <p:sldIdLst>
    <p:sldId id="256" r:id="rId2"/>
    <p:sldId id="269" r:id="rId3"/>
    <p:sldId id="294" r:id="rId4"/>
    <p:sldId id="312" r:id="rId5"/>
    <p:sldId id="295" r:id="rId6"/>
    <p:sldId id="339" r:id="rId7"/>
    <p:sldId id="332" r:id="rId8"/>
    <p:sldId id="333" r:id="rId9"/>
    <p:sldId id="308" r:id="rId10"/>
    <p:sldId id="307" r:id="rId11"/>
    <p:sldId id="309" r:id="rId12"/>
    <p:sldId id="334" r:id="rId13"/>
    <p:sldId id="335" r:id="rId14"/>
    <p:sldId id="343" r:id="rId15"/>
    <p:sldId id="302" r:id="rId16"/>
    <p:sldId id="336" r:id="rId17"/>
    <p:sldId id="274" r:id="rId18"/>
    <p:sldId id="313" r:id="rId19"/>
    <p:sldId id="270" r:id="rId20"/>
    <p:sldId id="277" r:id="rId21"/>
    <p:sldId id="282" r:id="rId22"/>
    <p:sldId id="304" r:id="rId23"/>
    <p:sldId id="311" r:id="rId24"/>
    <p:sldId id="305" r:id="rId25"/>
    <p:sldId id="306" r:id="rId26"/>
    <p:sldId id="284" r:id="rId27"/>
    <p:sldId id="280" r:id="rId28"/>
    <p:sldId id="285" r:id="rId29"/>
    <p:sldId id="279" r:id="rId30"/>
    <p:sldId id="283" r:id="rId31"/>
    <p:sldId id="286" r:id="rId32"/>
    <p:sldId id="287" r:id="rId33"/>
    <p:sldId id="288" r:id="rId34"/>
    <p:sldId id="320" r:id="rId35"/>
    <p:sldId id="342" r:id="rId36"/>
    <p:sldId id="322" r:id="rId37"/>
    <p:sldId id="324" r:id="rId38"/>
    <p:sldId id="323" r:id="rId39"/>
    <p:sldId id="338" r:id="rId40"/>
    <p:sldId id="330" r:id="rId41"/>
    <p:sldId id="329" r:id="rId42"/>
    <p:sldId id="325" r:id="rId43"/>
    <p:sldId id="326" r:id="rId44"/>
    <p:sldId id="337" r:id="rId45"/>
    <p:sldId id="340" r:id="rId46"/>
    <p:sldId id="321" r:id="rId47"/>
    <p:sldId id="327" r:id="rId48"/>
    <p:sldId id="328" r:id="rId49"/>
    <p:sldId id="341" r:id="rId50"/>
    <p:sldId id="310" r:id="rId51"/>
    <p:sldId id="331" r:id="rId52"/>
    <p:sldId id="293" r:id="rId53"/>
    <p:sldId id="314" r:id="rId54"/>
    <p:sldId id="315" r:id="rId55"/>
    <p:sldId id="316" r:id="rId56"/>
    <p:sldId id="317" r:id="rId57"/>
    <p:sldId id="318" r:id="rId58"/>
    <p:sldId id="319" r:id="rId59"/>
    <p:sldId id="289" r:id="rId60"/>
    <p:sldId id="273" r:id="rId6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>
          <p15:clr>
            <a:srgbClr val="A4A3A4"/>
          </p15:clr>
        </p15:guide>
        <p15:guide id="2" pos="27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52" autoAdjust="0"/>
    <p:restoredTop sz="94614" autoAdjust="0"/>
  </p:normalViewPr>
  <p:slideViewPr>
    <p:cSldViewPr snapToGrid="0" snapToObjects="1" showGuides="1">
      <p:cViewPr varScale="1">
        <p:scale>
          <a:sx n="40" d="100"/>
          <a:sy n="40" d="100"/>
        </p:scale>
        <p:origin x="1332" y="32"/>
      </p:cViewPr>
      <p:guideLst>
        <p:guide orient="horz" pos="2169"/>
        <p:guide pos="2714"/>
      </p:guideLst>
    </p:cSldViewPr>
  </p:slideViewPr>
  <p:outlineViewPr>
    <p:cViewPr>
      <p:scale>
        <a:sx n="33" d="100"/>
        <a:sy n="33" d="100"/>
      </p:scale>
      <p:origin x="0" y="127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6B66C1-256E-EF42-AFAF-7E37B2168DE5}" type="doc">
      <dgm:prSet loTypeId="urn:microsoft.com/office/officeart/2005/8/layout/orgChart1" loCatId="" qsTypeId="urn:microsoft.com/office/officeart/2005/8/quickstyle/3D7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8C63CF7-F9E1-0248-99B3-C54B05F1158F}">
      <dgm:prSet phldrT="[Text]"/>
      <dgm:spPr/>
      <dgm:t>
        <a:bodyPr/>
        <a:lstStyle/>
        <a:p>
          <a:r>
            <a:rPr lang="en-US" dirty="0" err="1"/>
            <a:t>Onko</a:t>
          </a:r>
          <a:r>
            <a:rPr lang="en-US" dirty="0"/>
            <a:t> </a:t>
          </a:r>
          <a:r>
            <a:rPr lang="en-US" dirty="0" err="1"/>
            <a:t>kvanttisysteemi</a:t>
          </a:r>
          <a:r>
            <a:rPr lang="en-US" dirty="0"/>
            <a:t> </a:t>
          </a:r>
          <a:r>
            <a:rPr lang="en-US" dirty="0" err="1"/>
            <a:t>hyvin</a:t>
          </a:r>
          <a:r>
            <a:rPr lang="en-US" dirty="0"/>
            <a:t> </a:t>
          </a:r>
          <a:r>
            <a:rPr lang="en-US" dirty="0" err="1"/>
            <a:t>eristetty</a:t>
          </a:r>
          <a:r>
            <a:rPr lang="en-US" dirty="0"/>
            <a:t> </a:t>
          </a:r>
          <a:r>
            <a:rPr lang="en-US" dirty="0" err="1"/>
            <a:t>ympäristöstään</a:t>
          </a:r>
          <a:r>
            <a:rPr lang="en-US" dirty="0"/>
            <a:t>?</a:t>
          </a:r>
        </a:p>
      </dgm:t>
    </dgm:pt>
    <dgm:pt modelId="{0FC3E314-6BD3-464B-8D97-64A89E2773C7}" type="parTrans" cxnId="{BE6B1E7C-1744-5D4F-ADF0-89474230F669}">
      <dgm:prSet/>
      <dgm:spPr/>
      <dgm:t>
        <a:bodyPr/>
        <a:lstStyle/>
        <a:p>
          <a:endParaRPr lang="en-US"/>
        </a:p>
      </dgm:t>
    </dgm:pt>
    <dgm:pt modelId="{9671E475-EE95-864A-8AA5-A2E20D225916}" type="sibTrans" cxnId="{BE6B1E7C-1744-5D4F-ADF0-89474230F669}">
      <dgm:prSet/>
      <dgm:spPr/>
      <dgm:t>
        <a:bodyPr/>
        <a:lstStyle/>
        <a:p>
          <a:endParaRPr lang="en-US"/>
        </a:p>
      </dgm:t>
    </dgm:pt>
    <dgm:pt modelId="{B488C564-6162-5540-8EF9-21B0F7D2D6B4}">
      <dgm:prSet phldrT="[Text]"/>
      <dgm:spPr/>
      <dgm:t>
        <a:bodyPr/>
        <a:lstStyle/>
        <a:p>
          <a:r>
            <a:rPr lang="en-US" dirty="0" err="1"/>
            <a:t>Aikakehitys</a:t>
          </a:r>
          <a:r>
            <a:rPr lang="en-US" dirty="0"/>
            <a:t> </a:t>
          </a:r>
          <a:r>
            <a:rPr lang="en-US" dirty="0" err="1"/>
            <a:t>Schrödingerin</a:t>
          </a:r>
          <a:r>
            <a:rPr lang="en-US" dirty="0"/>
            <a:t> </a:t>
          </a:r>
          <a:r>
            <a:rPr lang="en-US" dirty="0" err="1"/>
            <a:t>yhtälöstä</a:t>
          </a:r>
          <a:endParaRPr lang="en-US" dirty="0"/>
        </a:p>
      </dgm:t>
    </dgm:pt>
    <dgm:pt modelId="{33C57A94-F3A1-7E41-B8D7-5AF92BCECBC9}" type="parTrans" cxnId="{7E337741-D56D-6244-AC87-63B4BBE01149}">
      <dgm:prSet/>
      <dgm:spPr/>
      <dgm:t>
        <a:bodyPr/>
        <a:lstStyle/>
        <a:p>
          <a:endParaRPr lang="en-US"/>
        </a:p>
      </dgm:t>
    </dgm:pt>
    <dgm:pt modelId="{85319EEB-E205-DA44-BEDC-8B85AD582E79}" type="sibTrans" cxnId="{7E337741-D56D-6244-AC87-63B4BBE01149}">
      <dgm:prSet/>
      <dgm:spPr/>
      <dgm:t>
        <a:bodyPr/>
        <a:lstStyle/>
        <a:p>
          <a:endParaRPr lang="en-US"/>
        </a:p>
      </dgm:t>
    </dgm:pt>
    <dgm:pt modelId="{336E0540-FA9B-5448-8A66-F2E86CA6C352}">
      <dgm:prSet phldrT="[Text]"/>
      <dgm:spPr/>
      <dgm:t>
        <a:bodyPr/>
        <a:lstStyle/>
        <a:p>
          <a:r>
            <a:rPr lang="en-US" dirty="0"/>
            <a:t>Hmmm… </a:t>
          </a:r>
          <a:r>
            <a:rPr lang="en-US" dirty="0" err="1"/>
            <a:t>saatat</a:t>
          </a:r>
          <a:r>
            <a:rPr lang="en-US" dirty="0"/>
            <a:t> </a:t>
          </a:r>
          <a:r>
            <a:rPr lang="en-US" dirty="0" err="1"/>
            <a:t>tarvita</a:t>
          </a:r>
          <a:r>
            <a:rPr lang="en-US" dirty="0"/>
            <a:t> </a:t>
          </a:r>
          <a:r>
            <a:rPr lang="en-US" dirty="0" err="1"/>
            <a:t>tiheysmatriiseja</a:t>
          </a:r>
          <a:r>
            <a:rPr lang="en-US" dirty="0"/>
            <a:t> </a:t>
          </a:r>
          <a:r>
            <a:rPr lang="en-US" dirty="0" err="1"/>
            <a:t>ja</a:t>
          </a:r>
          <a:r>
            <a:rPr lang="en-US" dirty="0"/>
            <a:t> </a:t>
          </a:r>
          <a:r>
            <a:rPr lang="en-US" dirty="0" err="1"/>
            <a:t>dekoherenssia</a:t>
          </a:r>
          <a:r>
            <a:rPr lang="en-US" dirty="0"/>
            <a:t>.</a:t>
          </a:r>
        </a:p>
      </dgm:t>
    </dgm:pt>
    <dgm:pt modelId="{578A045A-F62C-F94B-BF99-7340380F5FF8}" type="parTrans" cxnId="{717932C0-DC50-014D-99E2-2766A44838EA}">
      <dgm:prSet/>
      <dgm:spPr/>
      <dgm:t>
        <a:bodyPr/>
        <a:lstStyle/>
        <a:p>
          <a:endParaRPr lang="en-US"/>
        </a:p>
      </dgm:t>
    </dgm:pt>
    <dgm:pt modelId="{E0E1B21E-2A26-EC40-8091-BC8856DD34E4}" type="sibTrans" cxnId="{717932C0-DC50-014D-99E2-2766A44838EA}">
      <dgm:prSet/>
      <dgm:spPr/>
      <dgm:t>
        <a:bodyPr/>
        <a:lstStyle/>
        <a:p>
          <a:endParaRPr lang="en-US"/>
        </a:p>
      </dgm:t>
    </dgm:pt>
    <dgm:pt modelId="{478FDFCE-AD7B-7C4F-AED2-C6654D0B4145}" type="pres">
      <dgm:prSet presAssocID="{FE6B66C1-256E-EF42-AFAF-7E37B2168DE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016023F-355B-F843-B9B5-2BB148292349}" type="pres">
      <dgm:prSet presAssocID="{D8C63CF7-F9E1-0248-99B3-C54B05F1158F}" presName="hierRoot1" presStyleCnt="0">
        <dgm:presLayoutVars>
          <dgm:hierBranch val="init"/>
        </dgm:presLayoutVars>
      </dgm:prSet>
      <dgm:spPr/>
    </dgm:pt>
    <dgm:pt modelId="{AF71A009-6507-5045-A34F-835A700102AC}" type="pres">
      <dgm:prSet presAssocID="{D8C63CF7-F9E1-0248-99B3-C54B05F1158F}" presName="rootComposite1" presStyleCnt="0"/>
      <dgm:spPr/>
    </dgm:pt>
    <dgm:pt modelId="{9D777187-A234-BE44-97C2-1341F8AC0295}" type="pres">
      <dgm:prSet presAssocID="{D8C63CF7-F9E1-0248-99B3-C54B05F1158F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B58469-81AE-E342-B8D9-9CE2AAFE9F32}" type="pres">
      <dgm:prSet presAssocID="{D8C63CF7-F9E1-0248-99B3-C54B05F1158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F42AD3E-0B64-004A-B9FE-FD228392E3EA}" type="pres">
      <dgm:prSet presAssocID="{D8C63CF7-F9E1-0248-99B3-C54B05F1158F}" presName="hierChild2" presStyleCnt="0"/>
      <dgm:spPr/>
    </dgm:pt>
    <dgm:pt modelId="{A7F97C82-5FC0-BD4C-8C26-6CCDEBA2596A}" type="pres">
      <dgm:prSet presAssocID="{33C57A94-F3A1-7E41-B8D7-5AF92BCECBC9}" presName="Name37" presStyleLbl="parChTrans1D2" presStyleIdx="0" presStyleCnt="2"/>
      <dgm:spPr/>
      <dgm:t>
        <a:bodyPr/>
        <a:lstStyle/>
        <a:p>
          <a:endParaRPr lang="en-US"/>
        </a:p>
      </dgm:t>
    </dgm:pt>
    <dgm:pt modelId="{446CB913-69B4-E64C-BC34-5A3437E974BF}" type="pres">
      <dgm:prSet presAssocID="{B488C564-6162-5540-8EF9-21B0F7D2D6B4}" presName="hierRoot2" presStyleCnt="0">
        <dgm:presLayoutVars>
          <dgm:hierBranch val="init"/>
        </dgm:presLayoutVars>
      </dgm:prSet>
      <dgm:spPr/>
    </dgm:pt>
    <dgm:pt modelId="{E231046A-62DD-5B43-8416-974B5DEFA41E}" type="pres">
      <dgm:prSet presAssocID="{B488C564-6162-5540-8EF9-21B0F7D2D6B4}" presName="rootComposite" presStyleCnt="0"/>
      <dgm:spPr/>
    </dgm:pt>
    <dgm:pt modelId="{21D62BE4-4DD9-FC47-B32F-E0C71F669BCA}" type="pres">
      <dgm:prSet presAssocID="{B488C564-6162-5540-8EF9-21B0F7D2D6B4}" presName="rootText" presStyleLbl="node2" presStyleIdx="0" presStyleCnt="2" custLinFactNeighborX="-53" custLinFactNeighborY="194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216A53-587F-9E47-BF31-8867EBB42F13}" type="pres">
      <dgm:prSet presAssocID="{B488C564-6162-5540-8EF9-21B0F7D2D6B4}" presName="rootConnector" presStyleLbl="node2" presStyleIdx="0" presStyleCnt="2"/>
      <dgm:spPr/>
      <dgm:t>
        <a:bodyPr/>
        <a:lstStyle/>
        <a:p>
          <a:endParaRPr lang="en-US"/>
        </a:p>
      </dgm:t>
    </dgm:pt>
    <dgm:pt modelId="{7024685F-0A2B-1E4D-A766-DEE991366D94}" type="pres">
      <dgm:prSet presAssocID="{B488C564-6162-5540-8EF9-21B0F7D2D6B4}" presName="hierChild4" presStyleCnt="0"/>
      <dgm:spPr/>
    </dgm:pt>
    <dgm:pt modelId="{4C75F110-CDA0-EE49-B274-15DA3E02CCD7}" type="pres">
      <dgm:prSet presAssocID="{B488C564-6162-5540-8EF9-21B0F7D2D6B4}" presName="hierChild5" presStyleCnt="0"/>
      <dgm:spPr/>
    </dgm:pt>
    <dgm:pt modelId="{93665092-4D58-5749-9686-FAB7D9A7C518}" type="pres">
      <dgm:prSet presAssocID="{578A045A-F62C-F94B-BF99-7340380F5FF8}" presName="Name37" presStyleLbl="parChTrans1D2" presStyleIdx="1" presStyleCnt="2"/>
      <dgm:spPr/>
      <dgm:t>
        <a:bodyPr/>
        <a:lstStyle/>
        <a:p>
          <a:endParaRPr lang="en-US"/>
        </a:p>
      </dgm:t>
    </dgm:pt>
    <dgm:pt modelId="{EEB3BF04-4368-D740-8FAA-CD38F4B36DA0}" type="pres">
      <dgm:prSet presAssocID="{336E0540-FA9B-5448-8A66-F2E86CA6C352}" presName="hierRoot2" presStyleCnt="0">
        <dgm:presLayoutVars>
          <dgm:hierBranch val="init"/>
        </dgm:presLayoutVars>
      </dgm:prSet>
      <dgm:spPr/>
    </dgm:pt>
    <dgm:pt modelId="{BBBB8167-2D74-F143-BA6D-98626802C4F1}" type="pres">
      <dgm:prSet presAssocID="{336E0540-FA9B-5448-8A66-F2E86CA6C352}" presName="rootComposite" presStyleCnt="0"/>
      <dgm:spPr/>
    </dgm:pt>
    <dgm:pt modelId="{8209C7E2-30B2-4C4E-81AE-082C41C04876}" type="pres">
      <dgm:prSet presAssocID="{336E0540-FA9B-5448-8A66-F2E86CA6C352}" presName="rootText" presStyleLbl="node2" presStyleIdx="1" presStyleCnt="2" custLinFactNeighborX="53" custLinFactNeighborY="194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BF621B-ED8B-D54B-840C-F54298BE5ABD}" type="pres">
      <dgm:prSet presAssocID="{336E0540-FA9B-5448-8A66-F2E86CA6C352}" presName="rootConnector" presStyleLbl="node2" presStyleIdx="1" presStyleCnt="2"/>
      <dgm:spPr/>
      <dgm:t>
        <a:bodyPr/>
        <a:lstStyle/>
        <a:p>
          <a:endParaRPr lang="en-US"/>
        </a:p>
      </dgm:t>
    </dgm:pt>
    <dgm:pt modelId="{B4DD2C98-B862-634F-B687-F649E2E454A8}" type="pres">
      <dgm:prSet presAssocID="{336E0540-FA9B-5448-8A66-F2E86CA6C352}" presName="hierChild4" presStyleCnt="0"/>
      <dgm:spPr/>
    </dgm:pt>
    <dgm:pt modelId="{035F7FB0-1FB0-8640-A35B-BEC5D8A6D596}" type="pres">
      <dgm:prSet presAssocID="{336E0540-FA9B-5448-8A66-F2E86CA6C352}" presName="hierChild5" presStyleCnt="0"/>
      <dgm:spPr/>
    </dgm:pt>
    <dgm:pt modelId="{998B5246-ADD2-FF46-BAB1-D69B57ED53B3}" type="pres">
      <dgm:prSet presAssocID="{D8C63CF7-F9E1-0248-99B3-C54B05F1158F}" presName="hierChild3" presStyleCnt="0"/>
      <dgm:spPr/>
    </dgm:pt>
  </dgm:ptLst>
  <dgm:cxnLst>
    <dgm:cxn modelId="{CF4F18B8-F9DC-DC4E-8DD6-3892BC54A25D}" type="presOf" srcId="{D8C63CF7-F9E1-0248-99B3-C54B05F1158F}" destId="{9D777187-A234-BE44-97C2-1341F8AC0295}" srcOrd="0" destOrd="0" presId="urn:microsoft.com/office/officeart/2005/8/layout/orgChart1"/>
    <dgm:cxn modelId="{BE6B1E7C-1744-5D4F-ADF0-89474230F669}" srcId="{FE6B66C1-256E-EF42-AFAF-7E37B2168DE5}" destId="{D8C63CF7-F9E1-0248-99B3-C54B05F1158F}" srcOrd="0" destOrd="0" parTransId="{0FC3E314-6BD3-464B-8D97-64A89E2773C7}" sibTransId="{9671E475-EE95-864A-8AA5-A2E20D225916}"/>
    <dgm:cxn modelId="{555C8038-0817-A34F-A4EB-06840D5BE81E}" type="presOf" srcId="{336E0540-FA9B-5448-8A66-F2E86CA6C352}" destId="{8209C7E2-30B2-4C4E-81AE-082C41C04876}" srcOrd="0" destOrd="0" presId="urn:microsoft.com/office/officeart/2005/8/layout/orgChart1"/>
    <dgm:cxn modelId="{1425DC1C-B2C2-D944-B445-E55F01CC2099}" type="presOf" srcId="{FE6B66C1-256E-EF42-AFAF-7E37B2168DE5}" destId="{478FDFCE-AD7B-7C4F-AED2-C6654D0B4145}" srcOrd="0" destOrd="0" presId="urn:microsoft.com/office/officeart/2005/8/layout/orgChart1"/>
    <dgm:cxn modelId="{7E337741-D56D-6244-AC87-63B4BBE01149}" srcId="{D8C63CF7-F9E1-0248-99B3-C54B05F1158F}" destId="{B488C564-6162-5540-8EF9-21B0F7D2D6B4}" srcOrd="0" destOrd="0" parTransId="{33C57A94-F3A1-7E41-B8D7-5AF92BCECBC9}" sibTransId="{85319EEB-E205-DA44-BEDC-8B85AD582E79}"/>
    <dgm:cxn modelId="{647C7E35-864B-BF46-856E-28699B99D661}" type="presOf" srcId="{B488C564-6162-5540-8EF9-21B0F7D2D6B4}" destId="{7E216A53-587F-9E47-BF31-8867EBB42F13}" srcOrd="1" destOrd="0" presId="urn:microsoft.com/office/officeart/2005/8/layout/orgChart1"/>
    <dgm:cxn modelId="{717932C0-DC50-014D-99E2-2766A44838EA}" srcId="{D8C63CF7-F9E1-0248-99B3-C54B05F1158F}" destId="{336E0540-FA9B-5448-8A66-F2E86CA6C352}" srcOrd="1" destOrd="0" parTransId="{578A045A-F62C-F94B-BF99-7340380F5FF8}" sibTransId="{E0E1B21E-2A26-EC40-8091-BC8856DD34E4}"/>
    <dgm:cxn modelId="{645249A1-CA0B-C049-83FE-E283A96889E1}" type="presOf" srcId="{33C57A94-F3A1-7E41-B8D7-5AF92BCECBC9}" destId="{A7F97C82-5FC0-BD4C-8C26-6CCDEBA2596A}" srcOrd="0" destOrd="0" presId="urn:microsoft.com/office/officeart/2005/8/layout/orgChart1"/>
    <dgm:cxn modelId="{53249E80-5926-194B-B8DE-F54618E866EF}" type="presOf" srcId="{578A045A-F62C-F94B-BF99-7340380F5FF8}" destId="{93665092-4D58-5749-9686-FAB7D9A7C518}" srcOrd="0" destOrd="0" presId="urn:microsoft.com/office/officeart/2005/8/layout/orgChart1"/>
    <dgm:cxn modelId="{8DF1275F-0C97-6B43-A112-300D6319E5C3}" type="presOf" srcId="{D8C63CF7-F9E1-0248-99B3-C54B05F1158F}" destId="{FBB58469-81AE-E342-B8D9-9CE2AAFE9F32}" srcOrd="1" destOrd="0" presId="urn:microsoft.com/office/officeart/2005/8/layout/orgChart1"/>
    <dgm:cxn modelId="{409EB810-E427-3544-9D08-CBD78948EC8B}" type="presOf" srcId="{336E0540-FA9B-5448-8A66-F2E86CA6C352}" destId="{36BF621B-ED8B-D54B-840C-F54298BE5ABD}" srcOrd="1" destOrd="0" presId="urn:microsoft.com/office/officeart/2005/8/layout/orgChart1"/>
    <dgm:cxn modelId="{F34EB7B5-8385-0348-A266-608D5A45BCB5}" type="presOf" srcId="{B488C564-6162-5540-8EF9-21B0F7D2D6B4}" destId="{21D62BE4-4DD9-FC47-B32F-E0C71F669BCA}" srcOrd="0" destOrd="0" presId="urn:microsoft.com/office/officeart/2005/8/layout/orgChart1"/>
    <dgm:cxn modelId="{77C7947B-B2DF-4641-9A59-3C3DDC6CE3D6}" type="presParOf" srcId="{478FDFCE-AD7B-7C4F-AED2-C6654D0B4145}" destId="{F016023F-355B-F843-B9B5-2BB148292349}" srcOrd="0" destOrd="0" presId="urn:microsoft.com/office/officeart/2005/8/layout/orgChart1"/>
    <dgm:cxn modelId="{71909935-D536-0D46-AEAF-396947681088}" type="presParOf" srcId="{F016023F-355B-F843-B9B5-2BB148292349}" destId="{AF71A009-6507-5045-A34F-835A700102AC}" srcOrd="0" destOrd="0" presId="urn:microsoft.com/office/officeart/2005/8/layout/orgChart1"/>
    <dgm:cxn modelId="{30B9B6D4-D6A6-3B43-8701-13515AA8BB6A}" type="presParOf" srcId="{AF71A009-6507-5045-A34F-835A700102AC}" destId="{9D777187-A234-BE44-97C2-1341F8AC0295}" srcOrd="0" destOrd="0" presId="urn:microsoft.com/office/officeart/2005/8/layout/orgChart1"/>
    <dgm:cxn modelId="{E8D95DB6-BC5C-5A4B-A320-1F414EAC2E9A}" type="presParOf" srcId="{AF71A009-6507-5045-A34F-835A700102AC}" destId="{FBB58469-81AE-E342-B8D9-9CE2AAFE9F32}" srcOrd="1" destOrd="0" presId="urn:microsoft.com/office/officeart/2005/8/layout/orgChart1"/>
    <dgm:cxn modelId="{51844AA4-08A9-0544-85EC-44A968B08DA8}" type="presParOf" srcId="{F016023F-355B-F843-B9B5-2BB148292349}" destId="{0F42AD3E-0B64-004A-B9FE-FD228392E3EA}" srcOrd="1" destOrd="0" presId="urn:microsoft.com/office/officeart/2005/8/layout/orgChart1"/>
    <dgm:cxn modelId="{241DB03A-3F83-3647-9EF4-581F0980007F}" type="presParOf" srcId="{0F42AD3E-0B64-004A-B9FE-FD228392E3EA}" destId="{A7F97C82-5FC0-BD4C-8C26-6CCDEBA2596A}" srcOrd="0" destOrd="0" presId="urn:microsoft.com/office/officeart/2005/8/layout/orgChart1"/>
    <dgm:cxn modelId="{F10D16A4-4B11-3348-98EC-D7C0C83A183B}" type="presParOf" srcId="{0F42AD3E-0B64-004A-B9FE-FD228392E3EA}" destId="{446CB913-69B4-E64C-BC34-5A3437E974BF}" srcOrd="1" destOrd="0" presId="urn:microsoft.com/office/officeart/2005/8/layout/orgChart1"/>
    <dgm:cxn modelId="{C6CA32A2-9DF1-E543-86D0-6B86E4B6827F}" type="presParOf" srcId="{446CB913-69B4-E64C-BC34-5A3437E974BF}" destId="{E231046A-62DD-5B43-8416-974B5DEFA41E}" srcOrd="0" destOrd="0" presId="urn:microsoft.com/office/officeart/2005/8/layout/orgChart1"/>
    <dgm:cxn modelId="{6EF737A2-3271-9342-9E59-5F9636422729}" type="presParOf" srcId="{E231046A-62DD-5B43-8416-974B5DEFA41E}" destId="{21D62BE4-4DD9-FC47-B32F-E0C71F669BCA}" srcOrd="0" destOrd="0" presId="urn:microsoft.com/office/officeart/2005/8/layout/orgChart1"/>
    <dgm:cxn modelId="{C7A493DB-91DF-6E49-BF91-A0D3A0687BB1}" type="presParOf" srcId="{E231046A-62DD-5B43-8416-974B5DEFA41E}" destId="{7E216A53-587F-9E47-BF31-8867EBB42F13}" srcOrd="1" destOrd="0" presId="urn:microsoft.com/office/officeart/2005/8/layout/orgChart1"/>
    <dgm:cxn modelId="{0915DF90-B039-874B-92D2-CA8E62D5912D}" type="presParOf" srcId="{446CB913-69B4-E64C-BC34-5A3437E974BF}" destId="{7024685F-0A2B-1E4D-A766-DEE991366D94}" srcOrd="1" destOrd="0" presId="urn:microsoft.com/office/officeart/2005/8/layout/orgChart1"/>
    <dgm:cxn modelId="{5326DD0D-0505-6D49-A57F-1CBD7BED5B31}" type="presParOf" srcId="{446CB913-69B4-E64C-BC34-5A3437E974BF}" destId="{4C75F110-CDA0-EE49-B274-15DA3E02CCD7}" srcOrd="2" destOrd="0" presId="urn:microsoft.com/office/officeart/2005/8/layout/orgChart1"/>
    <dgm:cxn modelId="{E9AFE3AE-4516-344B-BF77-E481E163C10C}" type="presParOf" srcId="{0F42AD3E-0B64-004A-B9FE-FD228392E3EA}" destId="{93665092-4D58-5749-9686-FAB7D9A7C518}" srcOrd="2" destOrd="0" presId="urn:microsoft.com/office/officeart/2005/8/layout/orgChart1"/>
    <dgm:cxn modelId="{45E60397-F7BF-1040-8395-C65F9BA2FDB6}" type="presParOf" srcId="{0F42AD3E-0B64-004A-B9FE-FD228392E3EA}" destId="{EEB3BF04-4368-D740-8FAA-CD38F4B36DA0}" srcOrd="3" destOrd="0" presId="urn:microsoft.com/office/officeart/2005/8/layout/orgChart1"/>
    <dgm:cxn modelId="{A80FCCF8-C257-FC40-BE20-82FB5FB91F09}" type="presParOf" srcId="{EEB3BF04-4368-D740-8FAA-CD38F4B36DA0}" destId="{BBBB8167-2D74-F143-BA6D-98626802C4F1}" srcOrd="0" destOrd="0" presId="urn:microsoft.com/office/officeart/2005/8/layout/orgChart1"/>
    <dgm:cxn modelId="{ECECFC62-C1BA-4D44-94DD-631C12206053}" type="presParOf" srcId="{BBBB8167-2D74-F143-BA6D-98626802C4F1}" destId="{8209C7E2-30B2-4C4E-81AE-082C41C04876}" srcOrd="0" destOrd="0" presId="urn:microsoft.com/office/officeart/2005/8/layout/orgChart1"/>
    <dgm:cxn modelId="{CAA43EE6-8A86-9F43-AD22-E34E728F7025}" type="presParOf" srcId="{BBBB8167-2D74-F143-BA6D-98626802C4F1}" destId="{36BF621B-ED8B-D54B-840C-F54298BE5ABD}" srcOrd="1" destOrd="0" presId="urn:microsoft.com/office/officeart/2005/8/layout/orgChart1"/>
    <dgm:cxn modelId="{F6F44ED0-4882-3741-9E6E-9DB8531ABF1E}" type="presParOf" srcId="{EEB3BF04-4368-D740-8FAA-CD38F4B36DA0}" destId="{B4DD2C98-B862-634F-B687-F649E2E454A8}" srcOrd="1" destOrd="0" presId="urn:microsoft.com/office/officeart/2005/8/layout/orgChart1"/>
    <dgm:cxn modelId="{55813350-09DB-964A-9864-9F8903F6C683}" type="presParOf" srcId="{EEB3BF04-4368-D740-8FAA-CD38F4B36DA0}" destId="{035F7FB0-1FB0-8640-A35B-BEC5D8A6D596}" srcOrd="2" destOrd="0" presId="urn:microsoft.com/office/officeart/2005/8/layout/orgChart1"/>
    <dgm:cxn modelId="{3CD5A94F-C18A-EE4A-8AFC-21DD243EEC0D}" type="presParOf" srcId="{F016023F-355B-F843-B9B5-2BB148292349}" destId="{998B5246-ADD2-FF46-BAB1-D69B57ED53B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157AB-F03F-FC47-9D81-3D443015BC35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92AC7-1B93-FC4C-B9B4-9AA272C32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16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92AC7-1B93-FC4C-B9B4-9AA272C321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73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92AC7-1B93-FC4C-B9B4-9AA272C3218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81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11/24/2020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11/24/2020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11/24/2020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11/24/2020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.sciencemag.org/content/353/6301/794/tab-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hyperlink" Target="http://www.youtube.com/watch?v=zNzzGgr2mhk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ermitian_adjoin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en.wikipedia.org/wiki/Stern%E2%80%93Gerlach_experiment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2.emf"/><Relationship Id="rId4" Type="http://schemas.openxmlformats.org/officeDocument/2006/relationships/image" Target="../media/image5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emf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dquantique.com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ntrolled_NOT_gate" TargetMode="External"/><Relationship Id="rId2" Type="http://schemas.openxmlformats.org/officeDocument/2006/relationships/hyperlink" Target="https://en.wikipedia.org/wiki/Quantum_gat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hor's_algorithm" TargetMode="External"/><Relationship Id="rId7" Type="http://schemas.openxmlformats.org/officeDocument/2006/relationships/image" Target="../media/image83.jpeg"/><Relationship Id="rId2" Type="http://schemas.openxmlformats.org/officeDocument/2006/relationships/hyperlink" Target="https://en.wikipedia.org/wiki/Grover's_algorith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Quantum_algorithm" TargetMode="Externa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-hep.colorado.edu/~degrand/contents.pdf" TargetMode="External"/><Relationship Id="rId2" Type="http://schemas.openxmlformats.org/officeDocument/2006/relationships/hyperlink" Target="https://ocw.mit.edu/courses/physics/8-05-quantum-physics-ii-fall-2013/lecture-notes/MIT8_05F13_Chap_07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Rabi_cycle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7" Type="http://schemas.openxmlformats.org/officeDocument/2006/relationships/image" Target="../media/image10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emf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emf"/><Relationship Id="rId4" Type="http://schemas.openxmlformats.org/officeDocument/2006/relationships/image" Target="../media/image11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emonstrations.wolfram.com/QubitsOnThePoincareBlochSpher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Kvanttimekaniikka</a:t>
            </a:r>
            <a:r>
              <a:rPr lang="en-US" dirty="0"/>
              <a:t>: </a:t>
            </a:r>
            <a:r>
              <a:rPr lang="en-US" dirty="0" err="1"/>
              <a:t>Luento</a:t>
            </a:r>
            <a:r>
              <a:rPr lang="en-US" dirty="0"/>
              <a:t> 10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Martikainen</a:t>
            </a:r>
            <a:r>
              <a:rPr lang="en-US" dirty="0"/>
              <a:t> </a:t>
            </a:r>
            <a:r>
              <a:rPr lang="en-US" dirty="0" err="1"/>
              <a:t>Jani</a:t>
            </a:r>
            <a:r>
              <a:rPr lang="en-US" dirty="0"/>
              <a:t>-Petri</a:t>
            </a:r>
          </a:p>
        </p:txBody>
      </p:sp>
    </p:spTree>
    <p:extLst>
      <p:ext uri="{BB962C8B-B14F-4D97-AF65-F5344CB8AC3E}">
        <p14:creationId xmlns:p14="http://schemas.microsoft.com/office/powerpoint/2010/main" val="1521889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140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486" y="55215"/>
            <a:ext cx="3047310" cy="2285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Tiheysmatriisi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678" y="1580799"/>
            <a:ext cx="7620000" cy="4800600"/>
          </a:xfrm>
        </p:spPr>
        <p:txBody>
          <a:bodyPr/>
          <a:lstStyle/>
          <a:p>
            <a:r>
              <a:rPr lang="en-US" dirty="0" err="1"/>
              <a:t>Häh</a:t>
            </a:r>
            <a:r>
              <a:rPr lang="en-US" dirty="0"/>
              <a:t>?…</a:t>
            </a:r>
            <a:r>
              <a:rPr lang="en-US" dirty="0" err="1"/>
              <a:t>aikaisemmin</a:t>
            </a:r>
            <a:r>
              <a:rPr lang="en-US" dirty="0"/>
              <a:t> N </a:t>
            </a:r>
            <a:r>
              <a:rPr lang="en-US" dirty="0" err="1"/>
              <a:t>kpl</a:t>
            </a:r>
            <a:r>
              <a:rPr lang="en-US" dirty="0"/>
              <a:t> </a:t>
            </a:r>
            <a:r>
              <a:rPr lang="en-US" dirty="0" err="1"/>
              <a:t>amplitudeja</a:t>
            </a:r>
            <a:r>
              <a:rPr lang="en-US" dirty="0"/>
              <a:t>, </a:t>
            </a:r>
            <a:r>
              <a:rPr lang="en-US" dirty="0" err="1"/>
              <a:t>nyt</a:t>
            </a:r>
            <a:r>
              <a:rPr lang="en-US" dirty="0"/>
              <a:t> N^2. </a:t>
            </a:r>
            <a:r>
              <a:rPr lang="en-US" dirty="0" err="1"/>
              <a:t>Miksi</a:t>
            </a:r>
            <a:r>
              <a:rPr lang="en-US" dirty="0"/>
              <a:t>?</a:t>
            </a:r>
          </a:p>
          <a:p>
            <a:r>
              <a:rPr lang="en-US" dirty="0" err="1"/>
              <a:t>Hyödyllinen</a:t>
            </a:r>
            <a:r>
              <a:rPr lang="en-US" dirty="0"/>
              <a:t>, kun </a:t>
            </a:r>
            <a:r>
              <a:rPr lang="en-US" dirty="0" err="1"/>
              <a:t>meillä</a:t>
            </a:r>
            <a:r>
              <a:rPr lang="en-US" dirty="0"/>
              <a:t> on </a:t>
            </a:r>
            <a:r>
              <a:rPr lang="en-US" dirty="0" err="1"/>
              <a:t>kvanttisysteemi</a:t>
            </a:r>
            <a:r>
              <a:rPr lang="en-US" dirty="0"/>
              <a:t>, </a:t>
            </a:r>
            <a:r>
              <a:rPr lang="en-US" dirty="0" err="1"/>
              <a:t>joka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olla </a:t>
            </a:r>
            <a:r>
              <a:rPr lang="en-US" dirty="0" err="1"/>
              <a:t>kytkettynä</a:t>
            </a:r>
            <a:r>
              <a:rPr lang="en-US" dirty="0"/>
              <a:t> </a:t>
            </a:r>
            <a:r>
              <a:rPr lang="en-US" dirty="0" err="1"/>
              <a:t>toiseen</a:t>
            </a:r>
            <a:r>
              <a:rPr lang="en-US" dirty="0"/>
              <a:t> </a:t>
            </a:r>
            <a:r>
              <a:rPr lang="en-US" dirty="0" err="1"/>
              <a:t>systeemiin</a:t>
            </a:r>
            <a:r>
              <a:rPr lang="en-US" dirty="0"/>
              <a:t>. </a:t>
            </a:r>
            <a:r>
              <a:rPr lang="en-US" dirty="0" err="1"/>
              <a:t>Sanotaan</a:t>
            </a:r>
            <a:r>
              <a:rPr lang="en-US" dirty="0"/>
              <a:t> A </a:t>
            </a:r>
            <a:r>
              <a:rPr lang="en-US" dirty="0" err="1"/>
              <a:t>ja</a:t>
            </a:r>
            <a:r>
              <a:rPr lang="en-US" dirty="0"/>
              <a:t> B.</a:t>
            </a:r>
          </a:p>
          <a:p>
            <a:r>
              <a:rPr lang="en-US" dirty="0" err="1"/>
              <a:t>Mittaamme</a:t>
            </a:r>
            <a:r>
              <a:rPr lang="en-US" dirty="0"/>
              <a:t> </a:t>
            </a:r>
            <a:r>
              <a:rPr lang="en-US" dirty="0" err="1"/>
              <a:t>asioita</a:t>
            </a:r>
            <a:r>
              <a:rPr lang="en-US" dirty="0"/>
              <a:t> vain </a:t>
            </a:r>
            <a:r>
              <a:rPr lang="en-US" dirty="0" err="1"/>
              <a:t>A:ssa</a:t>
            </a:r>
            <a:r>
              <a:rPr lang="en-US" dirty="0"/>
              <a:t>, </a:t>
            </a:r>
            <a:r>
              <a:rPr lang="en-US" dirty="0" err="1"/>
              <a:t>eli</a:t>
            </a:r>
            <a:r>
              <a:rPr lang="en-US" dirty="0"/>
              <a:t> </a:t>
            </a:r>
            <a:r>
              <a:rPr lang="en-US" dirty="0" err="1"/>
              <a:t>mittaus</a:t>
            </a:r>
            <a:r>
              <a:rPr lang="en-US" dirty="0"/>
              <a:t> </a:t>
            </a:r>
            <a:r>
              <a:rPr lang="en-US" dirty="0" err="1"/>
              <a:t>häiritsee</a:t>
            </a:r>
            <a:r>
              <a:rPr lang="en-US" dirty="0"/>
              <a:t> vain </a:t>
            </a:r>
            <a:r>
              <a:rPr lang="en-US" dirty="0" err="1"/>
              <a:t>A:ssa</a:t>
            </a:r>
            <a:r>
              <a:rPr lang="en-US" dirty="0"/>
              <a:t> </a:t>
            </a:r>
            <a:r>
              <a:rPr lang="en-US" dirty="0" err="1"/>
              <a:t>eläviä</a:t>
            </a:r>
            <a:r>
              <a:rPr lang="en-US" dirty="0"/>
              <a:t> </a:t>
            </a:r>
            <a:r>
              <a:rPr lang="en-US" dirty="0" err="1"/>
              <a:t>aaltovektoreita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jättää</a:t>
            </a:r>
            <a:r>
              <a:rPr lang="en-US" dirty="0"/>
              <a:t> </a:t>
            </a:r>
            <a:r>
              <a:rPr lang="en-US" dirty="0" err="1"/>
              <a:t>B:n</a:t>
            </a:r>
            <a:r>
              <a:rPr lang="en-US" dirty="0"/>
              <a:t> </a:t>
            </a:r>
            <a:r>
              <a:rPr lang="en-US" dirty="0" err="1"/>
              <a:t>ennalleen</a:t>
            </a:r>
            <a:r>
              <a:rPr lang="en-US" dirty="0"/>
              <a:t>.</a:t>
            </a:r>
          </a:p>
          <a:p>
            <a:r>
              <a:rPr lang="en-US" b="1" dirty="0" err="1"/>
              <a:t>Redusoitu</a:t>
            </a:r>
            <a:r>
              <a:rPr lang="en-US" b="1" dirty="0"/>
              <a:t> </a:t>
            </a:r>
            <a:r>
              <a:rPr lang="en-US" b="1" dirty="0" err="1"/>
              <a:t>tiheysmatriisi</a:t>
            </a:r>
            <a:r>
              <a:rPr lang="en-US" b="1" dirty="0"/>
              <a:t> </a:t>
            </a:r>
            <a:r>
              <a:rPr lang="en-US" b="1" dirty="0" err="1"/>
              <a:t>A:ssa</a:t>
            </a:r>
            <a:r>
              <a:rPr lang="en-US" b="1" dirty="0"/>
              <a:t>: </a:t>
            </a:r>
            <a:r>
              <a:rPr lang="en-US" dirty="0" err="1"/>
              <a:t>Tätä</a:t>
            </a:r>
            <a:r>
              <a:rPr lang="en-US" dirty="0"/>
              <a:t> </a:t>
            </a:r>
            <a:r>
              <a:rPr lang="en-US" dirty="0" err="1"/>
              <a:t>voidaan</a:t>
            </a:r>
            <a:r>
              <a:rPr lang="en-US" dirty="0"/>
              <a:t> </a:t>
            </a:r>
            <a:r>
              <a:rPr lang="en-US" dirty="0" err="1"/>
              <a:t>käyttää</a:t>
            </a:r>
            <a:r>
              <a:rPr lang="en-US" dirty="0"/>
              <a:t> </a:t>
            </a:r>
            <a:r>
              <a:rPr lang="en-US" dirty="0" err="1"/>
              <a:t>laskemaan</a:t>
            </a:r>
            <a:r>
              <a:rPr lang="en-US" dirty="0"/>
              <a:t> </a:t>
            </a:r>
            <a:r>
              <a:rPr lang="en-US" dirty="0" err="1"/>
              <a:t>todennäköisyyksiä</a:t>
            </a:r>
            <a:r>
              <a:rPr lang="en-US" dirty="0"/>
              <a:t> </a:t>
            </a:r>
            <a:r>
              <a:rPr lang="en-US" dirty="0" err="1"/>
              <a:t>observaabeleille</a:t>
            </a:r>
            <a:r>
              <a:rPr lang="en-US" dirty="0"/>
              <a:t> </a:t>
            </a:r>
            <a:r>
              <a:rPr lang="en-US" dirty="0" err="1"/>
              <a:t>A:ssa</a:t>
            </a:r>
            <a:r>
              <a:rPr lang="en-US" dirty="0"/>
              <a:t> </a:t>
            </a:r>
            <a:r>
              <a:rPr lang="en-US" dirty="0" err="1"/>
              <a:t>ilman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kannamme</a:t>
            </a:r>
            <a:r>
              <a:rPr lang="en-US" dirty="0"/>
              <a:t> </a:t>
            </a:r>
            <a:r>
              <a:rPr lang="en-US" dirty="0" err="1"/>
              <a:t>mukanamme</a:t>
            </a:r>
            <a:r>
              <a:rPr lang="en-US" dirty="0"/>
              <a:t> KOKO </a:t>
            </a:r>
            <a:r>
              <a:rPr lang="en-US" dirty="0" err="1"/>
              <a:t>aaltofunktiota</a:t>
            </a:r>
            <a:r>
              <a:rPr lang="en-US" dirty="0"/>
              <a:t> tai </a:t>
            </a:r>
            <a:r>
              <a:rPr lang="en-US" dirty="0" err="1"/>
              <a:t>tiheysmatriisia</a:t>
            </a:r>
            <a:r>
              <a:rPr lang="en-US" dirty="0"/>
              <a:t>.</a:t>
            </a:r>
            <a:endParaRPr lang="en-US" b="1" dirty="0"/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431" y="5436446"/>
            <a:ext cx="2209800" cy="419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3696" y="5263705"/>
            <a:ext cx="29844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“Partial trace over B”,</a:t>
            </a:r>
          </a:p>
          <a:p>
            <a:r>
              <a:rPr lang="en-US" dirty="0" err="1"/>
              <a:t>ehkä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aikaa</a:t>
            </a:r>
            <a:r>
              <a:rPr lang="en-US" dirty="0"/>
              <a:t> </a:t>
            </a:r>
            <a:r>
              <a:rPr lang="en-US" dirty="0" err="1"/>
              <a:t>luennolla</a:t>
            </a:r>
            <a:r>
              <a:rPr lang="en-US" dirty="0"/>
              <a:t>…</a:t>
            </a:r>
            <a:r>
              <a:rPr lang="en-US" dirty="0" err="1"/>
              <a:t>katso</a:t>
            </a:r>
            <a:endParaRPr lang="en-US" dirty="0"/>
          </a:p>
          <a:p>
            <a:r>
              <a:rPr lang="en-US" dirty="0"/>
              <a:t>video </a:t>
            </a:r>
            <a:r>
              <a:rPr lang="en-US" dirty="0" err="1"/>
              <a:t>MyCoursesissa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96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Tiheysmatriisi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Kun</a:t>
            </a:r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r>
              <a:rPr lang="en-US" dirty="0" err="1"/>
              <a:t>tila</a:t>
            </a:r>
            <a:r>
              <a:rPr lang="en-US" dirty="0"/>
              <a:t> on </a:t>
            </a:r>
            <a:r>
              <a:rPr lang="en-US" b="1" dirty="0" err="1"/>
              <a:t>puhdas</a:t>
            </a:r>
            <a:r>
              <a:rPr lang="en-US" dirty="0"/>
              <a:t>. </a:t>
            </a:r>
            <a:r>
              <a:rPr lang="en-US" dirty="0" err="1"/>
              <a:t>Meillä</a:t>
            </a:r>
            <a:r>
              <a:rPr lang="en-US" dirty="0"/>
              <a:t> on </a:t>
            </a:r>
            <a:r>
              <a:rPr lang="en-US" dirty="0" err="1"/>
              <a:t>yksikäsitteinen</a:t>
            </a:r>
            <a:r>
              <a:rPr lang="en-US" dirty="0"/>
              <a:t> </a:t>
            </a:r>
            <a:r>
              <a:rPr lang="en-US" dirty="0" err="1"/>
              <a:t>tilavektori</a:t>
            </a:r>
            <a:r>
              <a:rPr lang="en-US" dirty="0"/>
              <a:t>, </a:t>
            </a:r>
            <a:r>
              <a:rPr lang="en-US" dirty="0" err="1"/>
              <a:t>joka</a:t>
            </a:r>
            <a:r>
              <a:rPr lang="en-US" dirty="0"/>
              <a:t> </a:t>
            </a:r>
            <a:r>
              <a:rPr lang="en-US" dirty="0" err="1"/>
              <a:t>tuottaa</a:t>
            </a:r>
            <a:r>
              <a:rPr lang="en-US" dirty="0"/>
              <a:t> </a:t>
            </a:r>
            <a:r>
              <a:rPr lang="en-US" dirty="0" err="1"/>
              <a:t>tämän</a:t>
            </a:r>
            <a:r>
              <a:rPr lang="en-US" dirty="0"/>
              <a:t> </a:t>
            </a:r>
            <a:r>
              <a:rPr lang="en-US" dirty="0" err="1"/>
              <a:t>tiheysmatriisin</a:t>
            </a:r>
            <a:r>
              <a:rPr lang="en-US" dirty="0"/>
              <a:t>. </a:t>
            </a:r>
            <a:r>
              <a:rPr lang="en-US" dirty="0" err="1"/>
              <a:t>Eikö</a:t>
            </a:r>
            <a:r>
              <a:rPr lang="en-US" dirty="0"/>
              <a:t> </a:t>
            </a:r>
            <a:r>
              <a:rPr lang="en-US" dirty="0" err="1"/>
              <a:t>tämä</a:t>
            </a:r>
            <a:r>
              <a:rPr lang="en-US" dirty="0"/>
              <a:t> ole </a:t>
            </a:r>
            <a:r>
              <a:rPr lang="en-US" dirty="0" err="1"/>
              <a:t>identiteetti</a:t>
            </a:r>
            <a:r>
              <a:rPr lang="en-US" dirty="0"/>
              <a:t>?</a:t>
            </a:r>
          </a:p>
          <a:p>
            <a:r>
              <a:rPr lang="en-US" dirty="0"/>
              <a:t>EI </a:t>
            </a:r>
            <a:r>
              <a:rPr lang="en-US" dirty="0" err="1"/>
              <a:t>aina</a:t>
            </a:r>
            <a:r>
              <a:rPr lang="en-US" dirty="0"/>
              <a:t>… </a:t>
            </a:r>
            <a:r>
              <a:rPr lang="en-US" b="1" dirty="0" err="1"/>
              <a:t>redusoidun</a:t>
            </a:r>
            <a:r>
              <a:rPr lang="en-US" dirty="0"/>
              <a:t> </a:t>
            </a:r>
            <a:r>
              <a:rPr lang="en-US" dirty="0" err="1"/>
              <a:t>tiheysmatriisin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tarvitse</a:t>
            </a:r>
            <a:r>
              <a:rPr lang="en-US" dirty="0"/>
              <a:t> olla </a:t>
            </a:r>
            <a:r>
              <a:rPr lang="en-US" dirty="0" err="1"/>
              <a:t>puhdas</a:t>
            </a:r>
            <a:r>
              <a:rPr lang="en-US" dirty="0"/>
              <a:t>… se </a:t>
            </a:r>
            <a:r>
              <a:rPr lang="en-US" dirty="0" err="1"/>
              <a:t>voi</a:t>
            </a:r>
            <a:r>
              <a:rPr lang="en-US" dirty="0"/>
              <a:t> olla ns. </a:t>
            </a:r>
            <a:r>
              <a:rPr lang="en-US" dirty="0" err="1"/>
              <a:t>sekatila</a:t>
            </a:r>
            <a:r>
              <a:rPr lang="en-US" dirty="0"/>
              <a:t>. </a:t>
            </a:r>
          </a:p>
          <a:p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yksikäsitteistä</a:t>
            </a:r>
            <a:r>
              <a:rPr lang="en-US" dirty="0"/>
              <a:t> </a:t>
            </a:r>
            <a:r>
              <a:rPr lang="en-US" dirty="0" err="1"/>
              <a:t>aaltovektoria</a:t>
            </a:r>
            <a:endParaRPr lang="en-US" dirty="0"/>
          </a:p>
          <a:p>
            <a:r>
              <a:rPr lang="en-US" dirty="0"/>
              <a:t>-&gt; </a:t>
            </a:r>
            <a:r>
              <a:rPr lang="en-US" b="1" dirty="0" err="1"/>
              <a:t>Vaikka</a:t>
            </a:r>
            <a:r>
              <a:rPr lang="en-US" b="1" dirty="0"/>
              <a:t> </a:t>
            </a:r>
            <a:r>
              <a:rPr lang="en-US" b="1" dirty="0" err="1"/>
              <a:t>systeemi</a:t>
            </a:r>
            <a:r>
              <a:rPr lang="en-US" b="1" dirty="0"/>
              <a:t> </a:t>
            </a:r>
            <a:r>
              <a:rPr lang="en-US" b="1" dirty="0" err="1"/>
              <a:t>kokonaisuudessaan</a:t>
            </a:r>
            <a:r>
              <a:rPr lang="en-US" b="1" dirty="0"/>
              <a:t> </a:t>
            </a:r>
            <a:r>
              <a:rPr lang="en-US" b="1" dirty="0" err="1"/>
              <a:t>seuraisi</a:t>
            </a:r>
            <a:r>
              <a:rPr lang="en-US" b="1" dirty="0"/>
              <a:t> </a:t>
            </a:r>
            <a:r>
              <a:rPr lang="en-US" b="1" dirty="0" err="1"/>
              <a:t>Schrödingerin</a:t>
            </a:r>
            <a:r>
              <a:rPr lang="en-US" b="1" dirty="0"/>
              <a:t> </a:t>
            </a:r>
            <a:r>
              <a:rPr lang="en-US" b="1" dirty="0" err="1"/>
              <a:t>yhtälöä</a:t>
            </a:r>
            <a:r>
              <a:rPr lang="en-US" b="1" dirty="0"/>
              <a:t> </a:t>
            </a:r>
            <a:r>
              <a:rPr lang="en-US" b="1" dirty="0" err="1"/>
              <a:t>alisysteemin</a:t>
            </a:r>
            <a:r>
              <a:rPr lang="en-US" b="1" dirty="0"/>
              <a:t> </a:t>
            </a:r>
            <a:r>
              <a:rPr lang="en-US" b="1" dirty="0" err="1"/>
              <a:t>ei</a:t>
            </a:r>
            <a:r>
              <a:rPr lang="en-US" b="1" dirty="0"/>
              <a:t> </a:t>
            </a:r>
            <a:r>
              <a:rPr lang="en-US" b="1" dirty="0" err="1"/>
              <a:t>tarvitse</a:t>
            </a:r>
            <a:r>
              <a:rPr lang="en-US" b="1" dirty="0"/>
              <a:t> </a:t>
            </a:r>
            <a:r>
              <a:rPr lang="en-US" b="1" dirty="0" err="1"/>
              <a:t>niin</a:t>
            </a:r>
            <a:r>
              <a:rPr lang="en-US" b="1" dirty="0"/>
              <a:t> </a:t>
            </a:r>
            <a:r>
              <a:rPr lang="en-US" b="1" dirty="0" err="1"/>
              <a:t>tehdä</a:t>
            </a:r>
            <a:endParaRPr lang="en-US" b="1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89" y="1581795"/>
            <a:ext cx="2019300" cy="4699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09" y="2143720"/>
            <a:ext cx="61849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4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Sekatila</a:t>
            </a:r>
            <a:r>
              <a:rPr lang="en-US" dirty="0"/>
              <a:t> !!???!!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Ei</a:t>
            </a:r>
            <a:r>
              <a:rPr lang="en-US" b="1" dirty="0"/>
              <a:t> </a:t>
            </a:r>
            <a:r>
              <a:rPr lang="en-US" b="1" dirty="0" err="1"/>
              <a:t>aaltovektoria</a:t>
            </a:r>
            <a:r>
              <a:rPr lang="en-US" b="1" dirty="0"/>
              <a:t>…</a:t>
            </a:r>
            <a:r>
              <a:rPr lang="en-US" b="1" dirty="0" err="1"/>
              <a:t>eikä</a:t>
            </a:r>
            <a:r>
              <a:rPr lang="en-US" b="1" dirty="0"/>
              <a:t> </a:t>
            </a:r>
            <a:r>
              <a:rPr lang="en-US" b="1" dirty="0" err="1"/>
              <a:t>siis</a:t>
            </a:r>
            <a:r>
              <a:rPr lang="en-US" b="1" dirty="0"/>
              <a:t> </a:t>
            </a:r>
            <a:r>
              <a:rPr lang="en-US" b="1" dirty="0" err="1"/>
              <a:t>myöskään</a:t>
            </a:r>
            <a:r>
              <a:rPr lang="en-US" b="1" dirty="0"/>
              <a:t> </a:t>
            </a:r>
            <a:r>
              <a:rPr lang="en-US" b="1" dirty="0" err="1"/>
              <a:t>sen</a:t>
            </a:r>
            <a:r>
              <a:rPr lang="en-US" b="1" dirty="0"/>
              <a:t> </a:t>
            </a:r>
            <a:r>
              <a:rPr lang="en-US" b="1" dirty="0" err="1"/>
              <a:t>Schrödingerin</a:t>
            </a:r>
            <a:r>
              <a:rPr lang="en-US" b="1" dirty="0"/>
              <a:t> </a:t>
            </a:r>
            <a:r>
              <a:rPr lang="en-US" b="1" dirty="0" err="1"/>
              <a:t>yhtälöä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228" y="2605505"/>
            <a:ext cx="4936436" cy="322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65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Tiheysmatriisi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EFA5A1-0E64-2742-BC28-2C4E4A36F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50" y="1890711"/>
            <a:ext cx="6479699" cy="396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19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Tiheysmatriisi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Dekehorenssi</a:t>
            </a:r>
            <a:r>
              <a:rPr lang="en-US" b="1" dirty="0"/>
              <a:t> </a:t>
            </a:r>
            <a:r>
              <a:rPr lang="en-US" b="1" dirty="0" err="1"/>
              <a:t>seuraa</a:t>
            </a:r>
            <a:r>
              <a:rPr lang="en-US" b="1" dirty="0"/>
              <a:t> </a:t>
            </a:r>
            <a:r>
              <a:rPr lang="en-US" b="1" dirty="0" err="1"/>
              <a:t>tästä</a:t>
            </a:r>
            <a:r>
              <a:rPr lang="en-US" b="1" dirty="0"/>
              <a:t>… </a:t>
            </a:r>
            <a:r>
              <a:rPr lang="en-US" b="1" dirty="0" err="1"/>
              <a:t>korrelaatiot</a:t>
            </a:r>
            <a:r>
              <a:rPr lang="en-US" b="1" dirty="0"/>
              <a:t> “</a:t>
            </a:r>
            <a:r>
              <a:rPr lang="en-US" b="1" dirty="0" err="1"/>
              <a:t>vuotavat</a:t>
            </a:r>
            <a:r>
              <a:rPr lang="en-US" b="1" dirty="0"/>
              <a:t>” </a:t>
            </a:r>
            <a:r>
              <a:rPr lang="en-US" b="1" dirty="0" err="1"/>
              <a:t>systeemistä</a:t>
            </a:r>
            <a:r>
              <a:rPr lang="en-US" b="1" dirty="0"/>
              <a:t> A </a:t>
            </a:r>
            <a:r>
              <a:rPr lang="en-US" b="1" dirty="0" err="1"/>
              <a:t>systeemin</a:t>
            </a:r>
            <a:r>
              <a:rPr lang="en-US" b="1" dirty="0"/>
              <a:t> A </a:t>
            </a:r>
            <a:r>
              <a:rPr lang="en-US" b="1" dirty="0" err="1"/>
              <a:t>ja</a:t>
            </a:r>
            <a:r>
              <a:rPr lang="en-US" b="1" dirty="0"/>
              <a:t> B </a:t>
            </a:r>
            <a:r>
              <a:rPr lang="en-US" b="1" dirty="0" err="1"/>
              <a:t>välisiksi</a:t>
            </a:r>
            <a:r>
              <a:rPr lang="en-US" dirty="0"/>
              <a:t>…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emme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havaita</a:t>
            </a:r>
            <a:r>
              <a:rPr lang="en-US" dirty="0"/>
              <a:t> </a:t>
            </a:r>
            <a:r>
              <a:rPr lang="en-US" dirty="0" err="1"/>
              <a:t>mitä</a:t>
            </a:r>
            <a:r>
              <a:rPr lang="en-US" dirty="0"/>
              <a:t> B </a:t>
            </a:r>
            <a:r>
              <a:rPr lang="en-US" dirty="0" err="1"/>
              <a:t>tekee</a:t>
            </a:r>
            <a:r>
              <a:rPr lang="en-US" dirty="0"/>
              <a:t> </a:t>
            </a:r>
            <a:r>
              <a:rPr lang="en-US" dirty="0" err="1"/>
              <a:t>osa</a:t>
            </a:r>
            <a:r>
              <a:rPr lang="en-US" dirty="0"/>
              <a:t> </a:t>
            </a:r>
            <a:r>
              <a:rPr lang="en-US" dirty="0" err="1"/>
              <a:t>informaatiosta</a:t>
            </a:r>
            <a:r>
              <a:rPr lang="en-US" dirty="0"/>
              <a:t> </a:t>
            </a:r>
            <a:r>
              <a:rPr lang="en-US" dirty="0" err="1"/>
              <a:t>vuotaa</a:t>
            </a:r>
            <a:r>
              <a:rPr lang="en-US" dirty="0"/>
              <a:t> </a:t>
            </a:r>
            <a:r>
              <a:rPr lang="en-US" dirty="0" err="1"/>
              <a:t>irreversiibelisti</a:t>
            </a:r>
            <a:r>
              <a:rPr lang="en-US" dirty="0"/>
              <a:t> (de facto) </a:t>
            </a:r>
            <a:r>
              <a:rPr lang="en-US" dirty="0" err="1"/>
              <a:t>pois</a:t>
            </a:r>
            <a:endParaRPr lang="en-US" dirty="0"/>
          </a:p>
          <a:p>
            <a:r>
              <a:rPr lang="en-US" dirty="0" err="1"/>
              <a:t>Hassuilla</a:t>
            </a:r>
            <a:r>
              <a:rPr lang="en-US" dirty="0"/>
              <a:t> </a:t>
            </a:r>
            <a:r>
              <a:rPr lang="en-US" dirty="0" err="1"/>
              <a:t>superpositioilla</a:t>
            </a:r>
            <a:r>
              <a:rPr lang="en-US" dirty="0"/>
              <a:t> </a:t>
            </a:r>
            <a:r>
              <a:rPr lang="en-US" dirty="0" err="1"/>
              <a:t>tendenssi</a:t>
            </a:r>
            <a:r>
              <a:rPr lang="en-US" dirty="0"/>
              <a:t> </a:t>
            </a:r>
            <a:r>
              <a:rPr lang="en-US" dirty="0" err="1"/>
              <a:t>kadota</a:t>
            </a:r>
            <a:r>
              <a:rPr lang="en-US" dirty="0"/>
              <a:t> (</a:t>
            </a:r>
            <a:r>
              <a:rPr lang="en-US" dirty="0" err="1"/>
              <a:t>Kutsumme</a:t>
            </a:r>
            <a:r>
              <a:rPr lang="en-US" dirty="0"/>
              <a:t> </a:t>
            </a:r>
            <a:r>
              <a:rPr lang="en-US" dirty="0" err="1"/>
              <a:t>niitä</a:t>
            </a:r>
            <a:r>
              <a:rPr lang="en-US" dirty="0"/>
              <a:t> </a:t>
            </a:r>
            <a:r>
              <a:rPr lang="en-US" dirty="0" err="1"/>
              <a:t>hassuiksi</a:t>
            </a:r>
            <a:r>
              <a:rPr lang="en-US" dirty="0"/>
              <a:t> </a:t>
            </a:r>
            <a:r>
              <a:rPr lang="en-US" dirty="0" err="1"/>
              <a:t>siksi</a:t>
            </a:r>
            <a:r>
              <a:rPr lang="en-US" dirty="0"/>
              <a:t>, </a:t>
            </a:r>
            <a:r>
              <a:rPr lang="en-US" dirty="0" err="1"/>
              <a:t>koska</a:t>
            </a:r>
            <a:r>
              <a:rPr lang="en-US" dirty="0"/>
              <a:t> </a:t>
            </a:r>
            <a:r>
              <a:rPr lang="en-US" dirty="0" err="1"/>
              <a:t>emme</a:t>
            </a:r>
            <a:r>
              <a:rPr lang="en-US" dirty="0"/>
              <a:t> </a:t>
            </a:r>
            <a:r>
              <a:rPr lang="en-US" dirty="0" err="1"/>
              <a:t>näe</a:t>
            </a:r>
            <a:r>
              <a:rPr lang="en-US" dirty="0"/>
              <a:t> </a:t>
            </a:r>
            <a:r>
              <a:rPr lang="en-US" dirty="0" err="1"/>
              <a:t>niitä</a:t>
            </a:r>
            <a:r>
              <a:rPr lang="en-US" dirty="0"/>
              <a:t> </a:t>
            </a:r>
            <a:r>
              <a:rPr lang="en-US" dirty="0" err="1"/>
              <a:t>yleensä</a:t>
            </a:r>
            <a:r>
              <a:rPr lang="en-US" dirty="0"/>
              <a:t>?)</a:t>
            </a:r>
          </a:p>
          <a:p>
            <a:r>
              <a:rPr lang="en-US" dirty="0"/>
              <a:t>Se </a:t>
            </a:r>
            <a:r>
              <a:rPr lang="en-US" dirty="0" err="1"/>
              <a:t>miksi</a:t>
            </a:r>
            <a:r>
              <a:rPr lang="en-US" dirty="0"/>
              <a:t> </a:t>
            </a:r>
            <a:r>
              <a:rPr lang="en-US" dirty="0" err="1"/>
              <a:t>mittauspostulaatissa</a:t>
            </a:r>
            <a:r>
              <a:rPr lang="en-US" dirty="0"/>
              <a:t> </a:t>
            </a:r>
            <a:r>
              <a:rPr lang="en-US" dirty="0" err="1"/>
              <a:t>dynamiikka</a:t>
            </a:r>
            <a:r>
              <a:rPr lang="en-US" dirty="0"/>
              <a:t> </a:t>
            </a:r>
            <a:r>
              <a:rPr lang="en-US" dirty="0" err="1"/>
              <a:t>näyttää</a:t>
            </a:r>
            <a:r>
              <a:rPr lang="en-US" dirty="0"/>
              <a:t> </a:t>
            </a:r>
            <a:r>
              <a:rPr lang="en-US" dirty="0" err="1"/>
              <a:t>olevan</a:t>
            </a:r>
            <a:r>
              <a:rPr lang="en-US" dirty="0"/>
              <a:t> </a:t>
            </a:r>
            <a:r>
              <a:rPr lang="en-US" dirty="0" err="1"/>
              <a:t>erilaista</a:t>
            </a:r>
            <a:r>
              <a:rPr lang="en-US" dirty="0"/>
              <a:t> </a:t>
            </a:r>
            <a:r>
              <a:rPr lang="en-US" dirty="0" err="1"/>
              <a:t>kuin</a:t>
            </a:r>
            <a:r>
              <a:rPr lang="en-US" dirty="0"/>
              <a:t> </a:t>
            </a:r>
            <a:r>
              <a:rPr lang="en-US" dirty="0" err="1"/>
              <a:t>muualla</a:t>
            </a:r>
            <a:r>
              <a:rPr lang="en-US" dirty="0"/>
              <a:t> </a:t>
            </a:r>
            <a:r>
              <a:rPr lang="en-US" dirty="0" err="1"/>
              <a:t>seuraa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tästä</a:t>
            </a:r>
            <a:r>
              <a:rPr lang="en-US" dirty="0"/>
              <a:t>.</a:t>
            </a:r>
          </a:p>
          <a:p>
            <a:r>
              <a:rPr lang="en-US" dirty="0"/>
              <a:t>Jos </a:t>
            </a:r>
            <a:r>
              <a:rPr lang="en-US" dirty="0" err="1"/>
              <a:t>kvanttisysteemi</a:t>
            </a:r>
            <a:r>
              <a:rPr lang="en-US" dirty="0"/>
              <a:t> on </a:t>
            </a:r>
            <a:r>
              <a:rPr lang="en-US" dirty="0" err="1"/>
              <a:t>kytkettynä</a:t>
            </a:r>
            <a:r>
              <a:rPr lang="en-US" dirty="0"/>
              <a:t> </a:t>
            </a:r>
            <a:r>
              <a:rPr lang="en-US" dirty="0" err="1"/>
              <a:t>ympäristöön</a:t>
            </a:r>
            <a:r>
              <a:rPr lang="en-US" dirty="0"/>
              <a:t>,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dynamiikan</a:t>
            </a:r>
            <a:r>
              <a:rPr lang="en-US" dirty="0"/>
              <a:t> </a:t>
            </a:r>
            <a:r>
              <a:rPr lang="en-US" dirty="0" err="1"/>
              <a:t>käsittely</a:t>
            </a:r>
            <a:r>
              <a:rPr lang="en-US" dirty="0"/>
              <a:t> </a:t>
            </a:r>
            <a:r>
              <a:rPr lang="en-US" dirty="0" err="1"/>
              <a:t>vaatii</a:t>
            </a:r>
            <a:r>
              <a:rPr lang="en-US" dirty="0"/>
              <a:t> </a:t>
            </a:r>
            <a:r>
              <a:rPr lang="en-US" dirty="0" err="1"/>
              <a:t>enemmän</a:t>
            </a:r>
            <a:r>
              <a:rPr lang="en-US" dirty="0"/>
              <a:t> </a:t>
            </a:r>
            <a:r>
              <a:rPr lang="en-US" dirty="0" err="1"/>
              <a:t>työtä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usein</a:t>
            </a:r>
            <a:r>
              <a:rPr lang="en-US" dirty="0"/>
              <a:t> se </a:t>
            </a:r>
            <a:r>
              <a:rPr lang="en-US" dirty="0" err="1"/>
              <a:t>formuloidaan</a:t>
            </a:r>
            <a:r>
              <a:rPr lang="en-US" dirty="0"/>
              <a:t> ns. master </a:t>
            </a:r>
            <a:r>
              <a:rPr lang="en-US" dirty="0" err="1"/>
              <a:t>yhtälöillä</a:t>
            </a:r>
            <a:r>
              <a:rPr lang="en-US" dirty="0"/>
              <a:t> </a:t>
            </a:r>
            <a:r>
              <a:rPr lang="en-US" dirty="0" err="1"/>
              <a:t>tiheysmatriisille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9389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170" y="201492"/>
            <a:ext cx="7620000" cy="1143000"/>
          </a:xfrm>
        </p:spPr>
        <p:txBody>
          <a:bodyPr/>
          <a:lstStyle/>
          <a:p>
            <a:r>
              <a:rPr lang="en-US" dirty="0" err="1"/>
              <a:t>Aikakehitys</a:t>
            </a:r>
            <a:r>
              <a:rPr lang="en-US" dirty="0"/>
              <a:t> flowchart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772992"/>
          <a:ext cx="8360064" cy="5627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6009651" y="3100368"/>
            <a:ext cx="1754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EI ole</a:t>
            </a:r>
          </a:p>
        </p:txBody>
      </p:sp>
      <p:sp>
        <p:nvSpPr>
          <p:cNvPr id="6" name="Rectangle 5"/>
          <p:cNvSpPr/>
          <p:nvPr/>
        </p:nvSpPr>
        <p:spPr>
          <a:xfrm>
            <a:off x="1561403" y="3054519"/>
            <a:ext cx="10245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</a:t>
            </a:r>
            <a:endParaRPr lang="fi-FI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7079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7">
            <a:off x="758288" y="348251"/>
            <a:ext cx="5111521" cy="3544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59" y="5623964"/>
            <a:ext cx="7810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Greiner et al. 2016 http://science.sciencemag.org/content/353/6301/794/tab-pdf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116" y="199188"/>
            <a:ext cx="2431047" cy="19448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8BAAF2E-CC4C-1E49-A027-82BBE4665C14}"/>
              </a:ext>
            </a:extLst>
          </p:cNvPr>
          <p:cNvSpPr txBox="1"/>
          <p:nvPr/>
        </p:nvSpPr>
        <p:spPr>
          <a:xfrm>
            <a:off x="548542" y="6140446"/>
            <a:ext cx="6135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Kontaktipintaa termodynamiikan ja avoimien kvanttisysteemien</a:t>
            </a:r>
          </a:p>
          <a:p>
            <a:r>
              <a:rPr lang="fi-FI" dirty="0"/>
              <a:t>ja lomittumisen välillä! Tosi kiehtovaa!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BCEE3E5-ADFC-034C-9CDF-934A56385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0063" y="4985217"/>
            <a:ext cx="2794000" cy="43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E52015-85AF-6846-9DB2-12CE902FC8B2}"/>
              </a:ext>
            </a:extLst>
          </p:cNvPr>
          <p:cNvSpPr txBox="1"/>
          <p:nvPr/>
        </p:nvSpPr>
        <p:spPr>
          <a:xfrm>
            <a:off x="548542" y="4131940"/>
            <a:ext cx="692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Puhtaalla tilalla ei ole entropiaa…sekatilalla on (von Neumann </a:t>
            </a:r>
            <a:r>
              <a:rPr lang="fi-FI" dirty="0" err="1"/>
              <a:t>entropy</a:t>
            </a:r>
            <a:r>
              <a:rPr lang="fi-FI" dirty="0"/>
              <a:t>). </a:t>
            </a:r>
          </a:p>
          <a:p>
            <a:r>
              <a:rPr lang="fi-FI" dirty="0"/>
              <a:t>Koko tila voi olla puhdas, mutta entropia voi silti ilmestyä alisysteemiin!!</a:t>
            </a:r>
          </a:p>
        </p:txBody>
      </p:sp>
    </p:spTree>
    <p:extLst>
      <p:ext uri="{BB962C8B-B14F-4D97-AF65-F5344CB8AC3E}">
        <p14:creationId xmlns:p14="http://schemas.microsoft.com/office/powerpoint/2010/main" val="3328718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Qubit</a:t>
            </a:r>
            <a:r>
              <a:rPr lang="en-US" sz="4000" dirty="0"/>
              <a:t>: </a:t>
            </a:r>
            <a:r>
              <a:rPr lang="en-US" sz="4000" dirty="0" err="1"/>
              <a:t>kvantti-informaation</a:t>
            </a:r>
            <a:r>
              <a:rPr lang="en-US" sz="4000" dirty="0"/>
              <a:t> </a:t>
            </a:r>
            <a:r>
              <a:rPr lang="en-US" sz="4000" dirty="0" err="1"/>
              <a:t>peruspala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/>
              <a:t>Kaksitilasysteemi</a:t>
            </a:r>
            <a:r>
              <a:rPr lang="en-US" sz="2800" dirty="0"/>
              <a:t>, </a:t>
            </a:r>
            <a:r>
              <a:rPr lang="en-US" sz="2800" dirty="0" err="1"/>
              <a:t>joka</a:t>
            </a:r>
            <a:r>
              <a:rPr lang="en-US" sz="2800" dirty="0"/>
              <a:t> “</a:t>
            </a:r>
            <a:r>
              <a:rPr lang="en-US" sz="2800" dirty="0" err="1"/>
              <a:t>korvaa</a:t>
            </a:r>
            <a:r>
              <a:rPr lang="en-US" sz="2800" dirty="0"/>
              <a:t>” </a:t>
            </a:r>
            <a:r>
              <a:rPr lang="en-US" sz="2800" dirty="0" err="1"/>
              <a:t>klassisen</a:t>
            </a:r>
            <a:r>
              <a:rPr lang="en-US" sz="2800" dirty="0"/>
              <a:t> </a:t>
            </a:r>
            <a:r>
              <a:rPr lang="en-US" sz="2800" dirty="0" err="1"/>
              <a:t>nollan</a:t>
            </a:r>
            <a:r>
              <a:rPr lang="en-US" sz="2800" dirty="0"/>
              <a:t> </a:t>
            </a:r>
            <a:r>
              <a:rPr lang="en-US" sz="2800" dirty="0" err="1"/>
              <a:t>ja</a:t>
            </a:r>
            <a:r>
              <a:rPr lang="en-US" sz="2800" dirty="0"/>
              <a:t> </a:t>
            </a:r>
            <a:r>
              <a:rPr lang="en-US" sz="2800" dirty="0" err="1"/>
              <a:t>ykkösen</a:t>
            </a:r>
            <a:endParaRPr lang="en-US" sz="2800" dirty="0"/>
          </a:p>
          <a:p>
            <a:r>
              <a:rPr lang="en-US" sz="2800" dirty="0">
                <a:hlinkClick r:id="rId2"/>
              </a:rPr>
              <a:t>Yksi esimerkki toteutuksesta tässä http://www.youtube.com/watch?v=zNzzGgr2mhk</a:t>
            </a:r>
            <a:endParaRPr lang="en-US" sz="2800" dirty="0"/>
          </a:p>
          <a:p>
            <a:r>
              <a:rPr lang="en-US" sz="2800" dirty="0" err="1"/>
              <a:t>Klassisesti</a:t>
            </a:r>
            <a:r>
              <a:rPr lang="en-US" sz="2800" dirty="0"/>
              <a:t> vain </a:t>
            </a:r>
            <a:r>
              <a:rPr lang="en-US" sz="2800" dirty="0" err="1"/>
              <a:t>nolla</a:t>
            </a:r>
            <a:r>
              <a:rPr lang="en-US" sz="2800" dirty="0"/>
              <a:t> tai </a:t>
            </a:r>
            <a:r>
              <a:rPr lang="en-US" sz="2800" dirty="0" err="1"/>
              <a:t>ykkönen</a:t>
            </a:r>
            <a:r>
              <a:rPr lang="en-US" sz="2800" dirty="0"/>
              <a:t> </a:t>
            </a:r>
            <a:r>
              <a:rPr lang="en-US" sz="2800" dirty="0" err="1"/>
              <a:t>mahdollinen</a:t>
            </a:r>
            <a:endParaRPr lang="en-US" sz="2800" dirty="0"/>
          </a:p>
          <a:p>
            <a:r>
              <a:rPr lang="en-US" sz="2800" dirty="0" err="1"/>
              <a:t>Kvanttimekaniikassa</a:t>
            </a:r>
            <a:r>
              <a:rPr lang="en-US" sz="2800" dirty="0"/>
              <a:t> </a:t>
            </a:r>
            <a:r>
              <a:rPr lang="en-US" sz="2800" dirty="0" err="1"/>
              <a:t>myös</a:t>
            </a:r>
            <a:r>
              <a:rPr lang="en-US" sz="2800" dirty="0"/>
              <a:t> </a:t>
            </a:r>
            <a:r>
              <a:rPr lang="en-US" sz="2800" dirty="0" err="1"/>
              <a:t>superpositiotiloja</a:t>
            </a:r>
            <a:endParaRPr lang="en-US" sz="2800" dirty="0"/>
          </a:p>
          <a:p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032" y="5162047"/>
            <a:ext cx="43561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51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Kaksitilasysteemi</a:t>
            </a:r>
            <a:r>
              <a:rPr lang="en-US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 rot="21354767">
            <a:off x="156411" y="2153653"/>
            <a:ext cx="8525283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err="1"/>
              <a:t>Mikä</a:t>
            </a:r>
            <a:r>
              <a:rPr lang="en-US" sz="3600" dirty="0"/>
              <a:t> </a:t>
            </a:r>
            <a:r>
              <a:rPr lang="en-US" sz="3600" dirty="0" err="1"/>
              <a:t>tahansa</a:t>
            </a:r>
            <a:r>
              <a:rPr lang="en-US" sz="3600" dirty="0"/>
              <a:t> 2-ulotteinen </a:t>
            </a:r>
            <a:r>
              <a:rPr lang="en-US" sz="3600" dirty="0" err="1"/>
              <a:t>Hilbertin</a:t>
            </a:r>
            <a:r>
              <a:rPr lang="en-US" sz="3600" dirty="0"/>
              <a:t> </a:t>
            </a:r>
            <a:r>
              <a:rPr lang="en-US" sz="3600" dirty="0" err="1"/>
              <a:t>avaruus</a:t>
            </a:r>
            <a:r>
              <a:rPr lang="en-US" sz="36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 rot="182379">
            <a:off x="1130968" y="3691589"/>
            <a:ext cx="5907505" cy="14773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/>
              <a:t>Jos </a:t>
            </a:r>
            <a:r>
              <a:rPr lang="en-US" sz="3600" dirty="0" err="1"/>
              <a:t>kvanttitila</a:t>
            </a:r>
            <a:r>
              <a:rPr lang="en-US" sz="3600" dirty="0"/>
              <a:t> on </a:t>
            </a:r>
            <a:r>
              <a:rPr lang="en-US" sz="3600" dirty="0" err="1"/>
              <a:t>aina</a:t>
            </a:r>
            <a:r>
              <a:rPr lang="en-US" sz="3600" dirty="0"/>
              <a:t> </a:t>
            </a:r>
            <a:r>
              <a:rPr lang="en-US" sz="3600" dirty="0" err="1"/>
              <a:t>superpositio</a:t>
            </a:r>
            <a:r>
              <a:rPr lang="en-US" sz="3600" dirty="0"/>
              <a:t> </a:t>
            </a:r>
            <a:r>
              <a:rPr lang="en-US" sz="3600" dirty="0" err="1"/>
              <a:t>kahdesta</a:t>
            </a:r>
            <a:r>
              <a:rPr lang="en-US" sz="3600" dirty="0"/>
              <a:t> </a:t>
            </a:r>
            <a:r>
              <a:rPr lang="en-US" sz="3600" dirty="0" err="1"/>
              <a:t>tilasta</a:t>
            </a:r>
            <a:r>
              <a:rPr lang="en-US" sz="36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402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Kaksitilamalli</a:t>
            </a:r>
            <a:r>
              <a:rPr lang="en-US" dirty="0"/>
              <a:t>: </a:t>
            </a:r>
            <a:r>
              <a:rPr lang="en-US" dirty="0" err="1"/>
              <a:t>miksi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Spin-1/2, qubit</a:t>
            </a:r>
          </a:p>
          <a:p>
            <a:r>
              <a:rPr lang="en-US" sz="2800" dirty="0" err="1"/>
              <a:t>Atomifysiikan</a:t>
            </a:r>
            <a:r>
              <a:rPr lang="en-US" sz="2800" dirty="0"/>
              <a:t> </a:t>
            </a:r>
            <a:r>
              <a:rPr lang="en-US" sz="2800" dirty="0" err="1"/>
              <a:t>tärkeitä</a:t>
            </a:r>
            <a:r>
              <a:rPr lang="en-US" sz="2800" dirty="0"/>
              <a:t> </a:t>
            </a:r>
            <a:r>
              <a:rPr lang="en-US" sz="2800" dirty="0" err="1"/>
              <a:t>efektejä</a:t>
            </a:r>
            <a:r>
              <a:rPr lang="en-US" sz="2800" dirty="0"/>
              <a:t> (Rabi flopping)</a:t>
            </a:r>
          </a:p>
          <a:p>
            <a:r>
              <a:rPr lang="en-US" sz="2800" dirty="0" err="1"/>
              <a:t>Atomien</a:t>
            </a:r>
            <a:r>
              <a:rPr lang="en-US" sz="2800" dirty="0"/>
              <a:t> </a:t>
            </a:r>
            <a:r>
              <a:rPr lang="en-US" sz="2800" dirty="0" err="1"/>
              <a:t>kytkentä</a:t>
            </a:r>
            <a:r>
              <a:rPr lang="en-US" sz="2800" dirty="0"/>
              <a:t> </a:t>
            </a:r>
            <a:r>
              <a:rPr lang="en-US" sz="2800" dirty="0" err="1"/>
              <a:t>sähkömagneettiseen</a:t>
            </a:r>
            <a:r>
              <a:rPr lang="en-US" sz="2800" dirty="0"/>
              <a:t> </a:t>
            </a:r>
            <a:r>
              <a:rPr lang="en-US" sz="2800" dirty="0" err="1"/>
              <a:t>kenttään</a:t>
            </a:r>
            <a:endParaRPr lang="en-US" sz="2800" dirty="0"/>
          </a:p>
          <a:p>
            <a:r>
              <a:rPr lang="en-US" sz="2800" dirty="0"/>
              <a:t>“Tight binding models” idea (</a:t>
            </a:r>
            <a:r>
              <a:rPr lang="en-US" sz="2800" dirty="0" err="1"/>
              <a:t>materiaalifysiikassa</a:t>
            </a:r>
            <a:r>
              <a:rPr lang="en-US" sz="2800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8896DB-64BA-224A-A75A-DD66DCD9BD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265">
            <a:off x="5277811" y="3551509"/>
            <a:ext cx="2908153" cy="283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08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Viimeksi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1988935"/>
          </a:xfrm>
        </p:spPr>
        <p:txBody>
          <a:bodyPr>
            <a:normAutofit/>
          </a:bodyPr>
          <a:lstStyle/>
          <a:p>
            <a:r>
              <a:rPr lang="en-US" dirty="0" err="1"/>
              <a:t>Sitontaongelma</a:t>
            </a:r>
            <a:r>
              <a:rPr lang="en-US" dirty="0"/>
              <a:t> 1D</a:t>
            </a:r>
          </a:p>
          <a:p>
            <a:r>
              <a:rPr lang="en-US" dirty="0" err="1"/>
              <a:t>Tunneloituminen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3017635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Tänään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83974" y="4160635"/>
            <a:ext cx="7620000" cy="19889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Tiheysmatriisi</a:t>
            </a:r>
            <a:endParaRPr lang="en-US" dirty="0"/>
          </a:p>
          <a:p>
            <a:r>
              <a:rPr lang="en-US" dirty="0" err="1"/>
              <a:t>Qubitin</a:t>
            </a:r>
            <a:r>
              <a:rPr lang="en-US" dirty="0"/>
              <a:t>/</a:t>
            </a:r>
            <a:r>
              <a:rPr lang="en-US" dirty="0" err="1"/>
              <a:t>spinin</a:t>
            </a:r>
            <a:r>
              <a:rPr lang="en-US" dirty="0"/>
              <a:t>/</a:t>
            </a:r>
            <a:r>
              <a:rPr lang="en-US" dirty="0" err="1"/>
              <a:t>kaksitilasysteemin</a:t>
            </a:r>
            <a:r>
              <a:rPr lang="en-US" dirty="0"/>
              <a:t> </a:t>
            </a:r>
            <a:r>
              <a:rPr lang="en-US" dirty="0" err="1"/>
              <a:t>fysiikkaa</a:t>
            </a:r>
            <a:endParaRPr lang="en-US" dirty="0"/>
          </a:p>
          <a:p>
            <a:r>
              <a:rPr lang="en-US" dirty="0" err="1"/>
              <a:t>Tekninen</a:t>
            </a:r>
            <a:r>
              <a:rPr lang="en-US" dirty="0"/>
              <a:t> </a:t>
            </a:r>
            <a:r>
              <a:rPr lang="en-US" dirty="0" err="1"/>
              <a:t>asia</a:t>
            </a:r>
            <a:r>
              <a:rPr lang="en-US" dirty="0"/>
              <a:t>: </a:t>
            </a:r>
            <a:r>
              <a:rPr lang="en-US" dirty="0" err="1"/>
              <a:t>operaattorien</a:t>
            </a:r>
            <a:r>
              <a:rPr lang="en-US" dirty="0"/>
              <a:t> </a:t>
            </a:r>
            <a:r>
              <a:rPr lang="en-US" dirty="0" err="1"/>
              <a:t>esitys</a:t>
            </a:r>
            <a:r>
              <a:rPr lang="en-US" dirty="0"/>
              <a:t> </a:t>
            </a:r>
            <a:r>
              <a:rPr lang="en-US" dirty="0" err="1"/>
              <a:t>matriiseina</a:t>
            </a:r>
            <a:endParaRPr lang="en-US" dirty="0"/>
          </a:p>
          <a:p>
            <a:r>
              <a:rPr lang="en-US" dirty="0" err="1"/>
              <a:t>Huom</a:t>
            </a:r>
            <a:r>
              <a:rPr lang="en-US" dirty="0"/>
              <a:t>: </a:t>
            </a:r>
            <a:r>
              <a:rPr lang="en-US" dirty="0" err="1"/>
              <a:t>luennolla</a:t>
            </a:r>
            <a:r>
              <a:rPr lang="en-US" dirty="0"/>
              <a:t> 2x2 </a:t>
            </a:r>
            <a:r>
              <a:rPr lang="en-US" dirty="0" err="1"/>
              <a:t>matriisin</a:t>
            </a:r>
            <a:r>
              <a:rPr lang="en-US" dirty="0"/>
              <a:t> </a:t>
            </a:r>
            <a:r>
              <a:rPr lang="en-US" dirty="0" err="1"/>
              <a:t>ominaistilat</a:t>
            </a:r>
            <a:r>
              <a:rPr lang="en-US" dirty="0"/>
              <a:t> </a:t>
            </a:r>
            <a:r>
              <a:rPr lang="en-US" dirty="0" err="1"/>
              <a:t>vilahtavat</a:t>
            </a:r>
            <a:r>
              <a:rPr lang="en-US" dirty="0"/>
              <a:t> </a:t>
            </a:r>
            <a:r>
              <a:rPr lang="en-US" dirty="0" err="1"/>
              <a:t>valon</a:t>
            </a:r>
            <a:r>
              <a:rPr lang="en-US" dirty="0"/>
              <a:t> </a:t>
            </a:r>
            <a:r>
              <a:rPr lang="en-US" dirty="0" err="1"/>
              <a:t>nopeudella</a:t>
            </a:r>
            <a:r>
              <a:rPr lang="en-US" dirty="0"/>
              <a:t>…</a:t>
            </a:r>
            <a:r>
              <a:rPr lang="en-US" dirty="0" err="1"/>
              <a:t>laskarit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Lyhyt</a:t>
            </a:r>
            <a:r>
              <a:rPr lang="en-US" dirty="0"/>
              <a:t> intro </a:t>
            </a:r>
            <a:r>
              <a:rPr lang="en-US" dirty="0" err="1"/>
              <a:t>kvantti</a:t>
            </a:r>
            <a:r>
              <a:rPr lang="en-US" dirty="0"/>
              <a:t>-information)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68A4FA-8EE6-FF42-95D4-50B2F3FEC039}"/>
              </a:ext>
            </a:extLst>
          </p:cNvPr>
          <p:cNvSpPr txBox="1"/>
          <p:nvPr/>
        </p:nvSpPr>
        <p:spPr>
          <a:xfrm rot="20574498">
            <a:off x="3323615" y="1361592"/>
            <a:ext cx="50170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hlinkClick r:id="rId3"/>
              </a:rPr>
              <a:t>https://en.wikipedia.org/wiki/Hermitian_adjoint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Adjoint</a:t>
            </a:r>
            <a:r>
              <a:rPr lang="fi-FI" dirty="0"/>
              <a:t>=</a:t>
            </a:r>
            <a:r>
              <a:rPr lang="fi-FI" dirty="0" err="1"/>
              <a:t>hermitian</a:t>
            </a:r>
            <a:r>
              <a:rPr lang="fi-FI" dirty="0"/>
              <a:t> </a:t>
            </a:r>
            <a:r>
              <a:rPr lang="fi-FI" dirty="0" err="1"/>
              <a:t>adjoint</a:t>
            </a:r>
            <a:r>
              <a:rPr lang="fi-FI" dirty="0"/>
              <a:t>=</a:t>
            </a:r>
            <a:r>
              <a:rPr lang="fi-FI" dirty="0" err="1"/>
              <a:t>hermitian</a:t>
            </a:r>
            <a:r>
              <a:rPr lang="fi-FI" dirty="0"/>
              <a:t> </a:t>
            </a:r>
            <a:r>
              <a:rPr lang="fi-FI" dirty="0" err="1"/>
              <a:t>conjugate</a:t>
            </a:r>
            <a:r>
              <a:rPr lang="fi-FI" dirty="0"/>
              <a:t>=</a:t>
            </a:r>
          </a:p>
          <a:p>
            <a:r>
              <a:rPr lang="fi-FI" dirty="0" err="1"/>
              <a:t>Hermitian</a:t>
            </a:r>
            <a:r>
              <a:rPr lang="fi-FI" dirty="0"/>
              <a:t> </a:t>
            </a:r>
            <a:r>
              <a:rPr lang="fi-FI" dirty="0" err="1"/>
              <a:t>transpose</a:t>
            </a:r>
            <a:r>
              <a:rPr lang="fi-FI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Hermitian</a:t>
            </a:r>
            <a:r>
              <a:rPr lang="fi-FI" dirty="0"/>
              <a:t>=</a:t>
            </a:r>
            <a:r>
              <a:rPr lang="fi-FI" dirty="0" err="1"/>
              <a:t>self-adjoint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1437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76937" cy="1143000"/>
          </a:xfrm>
        </p:spPr>
        <p:txBody>
          <a:bodyPr/>
          <a:lstStyle/>
          <a:p>
            <a:r>
              <a:rPr lang="en-US" dirty="0"/>
              <a:t>2-tila </a:t>
            </a:r>
            <a:r>
              <a:rPr lang="en-US" dirty="0" err="1"/>
              <a:t>malli</a:t>
            </a:r>
            <a:r>
              <a:rPr lang="en-US" dirty="0"/>
              <a:t>: </a:t>
            </a:r>
            <a:r>
              <a:rPr lang="en-US" dirty="0" err="1"/>
              <a:t>teoreettinen</a:t>
            </a:r>
            <a:r>
              <a:rPr lang="en-US" dirty="0"/>
              <a:t> </a:t>
            </a:r>
            <a:r>
              <a:rPr lang="en-US" dirty="0" err="1"/>
              <a:t>kuvaus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Kaksi</a:t>
            </a:r>
            <a:r>
              <a:rPr lang="en-US" dirty="0"/>
              <a:t> </a:t>
            </a:r>
            <a:r>
              <a:rPr lang="en-US" dirty="0" err="1"/>
              <a:t>tilaa</a:t>
            </a:r>
            <a:r>
              <a:rPr lang="en-US" dirty="0"/>
              <a:t>         </a:t>
            </a:r>
            <a:r>
              <a:rPr lang="en-US" dirty="0" err="1"/>
              <a:t>ja</a:t>
            </a:r>
            <a:endParaRPr lang="en-US" dirty="0"/>
          </a:p>
          <a:p>
            <a:r>
              <a:rPr lang="en-US" dirty="0" err="1"/>
              <a:t>Kvanttitila</a:t>
            </a:r>
            <a:r>
              <a:rPr lang="en-US" dirty="0"/>
              <a:t> </a:t>
            </a:r>
            <a:r>
              <a:rPr lang="en-US" dirty="0" err="1"/>
              <a:t>pysyy</a:t>
            </a:r>
            <a:r>
              <a:rPr lang="en-US" dirty="0"/>
              <a:t> </a:t>
            </a:r>
            <a:r>
              <a:rPr lang="en-US" dirty="0" err="1"/>
              <a:t>tässä</a:t>
            </a:r>
            <a:r>
              <a:rPr lang="en-US" dirty="0"/>
              <a:t> 2D </a:t>
            </a:r>
            <a:r>
              <a:rPr lang="en-US" dirty="0" err="1"/>
              <a:t>Hilbertin</a:t>
            </a:r>
            <a:r>
              <a:rPr lang="en-US" dirty="0"/>
              <a:t> </a:t>
            </a:r>
            <a:r>
              <a:rPr lang="en-US" dirty="0" err="1"/>
              <a:t>avaruudessa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  <a:r>
              <a:rPr lang="en-US" dirty="0" err="1"/>
              <a:t>kaikki</a:t>
            </a:r>
            <a:r>
              <a:rPr lang="en-US" dirty="0"/>
              <a:t> </a:t>
            </a:r>
            <a:r>
              <a:rPr lang="en-US" dirty="0" err="1"/>
              <a:t>tilat</a:t>
            </a:r>
            <a:r>
              <a:rPr lang="en-US" dirty="0"/>
              <a:t> </a:t>
            </a:r>
            <a:r>
              <a:rPr lang="en-US" dirty="0" err="1"/>
              <a:t>muotoa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Joka</a:t>
            </a:r>
            <a:r>
              <a:rPr lang="en-US" dirty="0"/>
              <a:t> </a:t>
            </a:r>
            <a:r>
              <a:rPr lang="en-US" dirty="0" err="1"/>
              <a:t>voidaan</a:t>
            </a:r>
            <a:r>
              <a:rPr lang="en-US" dirty="0"/>
              <a:t> </a:t>
            </a:r>
            <a:r>
              <a:rPr lang="en-US" dirty="0" err="1"/>
              <a:t>esittää</a:t>
            </a:r>
            <a:r>
              <a:rPr lang="en-US" dirty="0"/>
              <a:t> </a:t>
            </a:r>
            <a:r>
              <a:rPr lang="en-US" dirty="0" err="1"/>
              <a:t>keräämällä</a:t>
            </a:r>
            <a:r>
              <a:rPr lang="en-US" dirty="0"/>
              <a:t> </a:t>
            </a:r>
            <a:r>
              <a:rPr lang="en-US" dirty="0" err="1"/>
              <a:t>amplitudit</a:t>
            </a:r>
            <a:r>
              <a:rPr lang="en-US" dirty="0"/>
              <a:t> </a:t>
            </a:r>
            <a:r>
              <a:rPr lang="en-US" dirty="0" err="1"/>
              <a:t>vektoriin</a:t>
            </a:r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operaattori</a:t>
            </a:r>
            <a:r>
              <a:rPr lang="en-US" dirty="0"/>
              <a:t>  (?? </a:t>
            </a:r>
            <a:r>
              <a:rPr lang="en-US" dirty="0" err="1"/>
              <a:t>Taululla</a:t>
            </a:r>
            <a:r>
              <a:rPr lang="en-US" dirty="0"/>
              <a:t>)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168" y="1689876"/>
            <a:ext cx="292100" cy="3175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077" y="1689876"/>
            <a:ext cx="279400" cy="3175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841" y="2787151"/>
            <a:ext cx="3175000" cy="469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382" y="4108366"/>
            <a:ext cx="1983555" cy="101765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57" y="5666071"/>
            <a:ext cx="7605472" cy="48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96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Teoreettinen</a:t>
            </a:r>
            <a:r>
              <a:rPr lang="en-US" dirty="0"/>
              <a:t> </a:t>
            </a:r>
            <a:r>
              <a:rPr lang="en-US" dirty="0" err="1"/>
              <a:t>kuvaus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Voimme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esittää</a:t>
            </a:r>
            <a:r>
              <a:rPr lang="en-US" dirty="0"/>
              <a:t> </a:t>
            </a:r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operaattorin</a:t>
            </a:r>
            <a:r>
              <a:rPr lang="en-US" dirty="0"/>
              <a:t> </a:t>
            </a:r>
            <a:r>
              <a:rPr lang="en-US" dirty="0" err="1"/>
              <a:t>matriisina</a:t>
            </a:r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81" y="2661492"/>
            <a:ext cx="3186519" cy="9261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0213" y="4429125"/>
            <a:ext cx="567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Itse</a:t>
            </a:r>
            <a:r>
              <a:rPr lang="en-US" dirty="0"/>
              <a:t> </a:t>
            </a:r>
            <a:r>
              <a:rPr lang="en-US" dirty="0" err="1"/>
              <a:t>asiassa</a:t>
            </a:r>
            <a:r>
              <a:rPr lang="en-US" dirty="0"/>
              <a:t> </a:t>
            </a:r>
            <a:r>
              <a:rPr lang="en-US" dirty="0" err="1"/>
              <a:t>millä</a:t>
            </a:r>
            <a:r>
              <a:rPr lang="en-US" dirty="0"/>
              <a:t> </a:t>
            </a:r>
            <a:r>
              <a:rPr lang="en-US" dirty="0" err="1"/>
              <a:t>tahansa</a:t>
            </a:r>
            <a:r>
              <a:rPr lang="en-US" dirty="0"/>
              <a:t> 2 </a:t>
            </a:r>
            <a:r>
              <a:rPr lang="en-US" dirty="0" err="1"/>
              <a:t>ulotteisen</a:t>
            </a:r>
            <a:r>
              <a:rPr lang="en-US" dirty="0"/>
              <a:t> </a:t>
            </a:r>
            <a:r>
              <a:rPr lang="en-US" dirty="0" err="1"/>
              <a:t>Hilbertin</a:t>
            </a:r>
            <a:r>
              <a:rPr lang="en-US" dirty="0"/>
              <a:t> </a:t>
            </a:r>
            <a:r>
              <a:rPr lang="en-US" dirty="0" err="1"/>
              <a:t>avaruuden</a:t>
            </a:r>
            <a:r>
              <a:rPr lang="en-US" dirty="0"/>
              <a:t> </a:t>
            </a:r>
          </a:p>
          <a:p>
            <a:r>
              <a:rPr lang="en-US" dirty="0" err="1"/>
              <a:t>hermiittisellä</a:t>
            </a:r>
            <a:r>
              <a:rPr lang="en-US" dirty="0"/>
              <a:t> </a:t>
            </a:r>
            <a:r>
              <a:rPr lang="en-US" dirty="0" err="1"/>
              <a:t>operaattorilla</a:t>
            </a:r>
            <a:r>
              <a:rPr lang="en-US" dirty="0"/>
              <a:t> on </a:t>
            </a:r>
            <a:r>
              <a:rPr lang="en-US" dirty="0" err="1"/>
              <a:t>tämä</a:t>
            </a:r>
            <a:r>
              <a:rPr lang="en-US" dirty="0"/>
              <a:t> </a:t>
            </a:r>
            <a:r>
              <a:rPr lang="en-US" dirty="0" err="1"/>
              <a:t>rakenne</a:t>
            </a:r>
            <a:r>
              <a:rPr lang="en-US" dirty="0"/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FABA81-0EE1-2642-AE24-73FA545657F4}"/>
              </a:ext>
            </a:extLst>
          </p:cNvPr>
          <p:cNvSpPr txBox="1"/>
          <p:nvPr/>
        </p:nvSpPr>
        <p:spPr>
          <a:xfrm rot="20291702">
            <a:off x="6786922" y="2521082"/>
            <a:ext cx="1331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err="1">
                <a:solidFill>
                  <a:srgbClr val="FF0000"/>
                </a:solidFill>
              </a:rPr>
              <a:t>Laskareissa</a:t>
            </a:r>
            <a:r>
              <a:rPr lang="fi-FI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ADB43E9-35D8-7545-9495-71F376BDFD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367" y="2176819"/>
            <a:ext cx="2119605" cy="211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13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auli-on-vacation-193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899">
            <a:off x="6358520" y="785860"/>
            <a:ext cx="2664518" cy="16286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1" cy="1143000"/>
          </a:xfrm>
        </p:spPr>
        <p:txBody>
          <a:bodyPr/>
          <a:lstStyle/>
          <a:p>
            <a:r>
              <a:rPr lang="en-US" sz="4000" dirty="0"/>
              <a:t>Spin-1/2 </a:t>
            </a:r>
            <a:r>
              <a:rPr lang="en-US" sz="4000" dirty="0" err="1"/>
              <a:t>hiukkanen</a:t>
            </a:r>
            <a:r>
              <a:rPr lang="en-US" sz="4000" dirty="0"/>
              <a:t>…</a:t>
            </a:r>
            <a:r>
              <a:rPr lang="en-US" sz="4000" dirty="0" err="1"/>
              <a:t>sama</a:t>
            </a:r>
            <a:r>
              <a:rPr lang="en-US" sz="4000" dirty="0"/>
              <a:t> </a:t>
            </a:r>
            <a:r>
              <a:rPr lang="en-US" sz="4000" dirty="0" err="1"/>
              <a:t>lasku</a:t>
            </a:r>
            <a:r>
              <a:rPr lang="en-US" sz="4000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636" y="1600200"/>
            <a:ext cx="7620000" cy="4800600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Magneettinen</a:t>
            </a:r>
            <a:r>
              <a:rPr lang="en-US" dirty="0"/>
              <a:t> </a:t>
            </a:r>
            <a:r>
              <a:rPr lang="en-US" dirty="0" err="1"/>
              <a:t>momentti</a:t>
            </a:r>
            <a:r>
              <a:rPr lang="en-US" dirty="0"/>
              <a:t> (</a:t>
            </a:r>
            <a:r>
              <a:rPr lang="en-US" dirty="0" err="1"/>
              <a:t>elektronilla</a:t>
            </a:r>
            <a:r>
              <a:rPr lang="en-US" dirty="0"/>
              <a:t>                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Missä</a:t>
            </a:r>
            <a:r>
              <a:rPr lang="en-US" dirty="0"/>
              <a:t> </a:t>
            </a:r>
            <a:r>
              <a:rPr lang="en-US" dirty="0" err="1"/>
              <a:t>sisäinen</a:t>
            </a:r>
            <a:r>
              <a:rPr lang="en-US" dirty="0"/>
              <a:t> (spin) </a:t>
            </a:r>
            <a:r>
              <a:rPr lang="en-US" dirty="0" err="1"/>
              <a:t>kulmaliikemäärä</a:t>
            </a:r>
            <a:r>
              <a:rPr lang="en-US" dirty="0"/>
              <a:t> </a:t>
            </a:r>
            <a:r>
              <a:rPr lang="en-US" dirty="0" err="1"/>
              <a:t>operaattori</a:t>
            </a:r>
            <a:r>
              <a:rPr lang="en-US" dirty="0"/>
              <a:t> 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σ:t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Paulin</a:t>
            </a:r>
            <a:r>
              <a:rPr lang="en-US" dirty="0"/>
              <a:t> spin-</a:t>
            </a:r>
            <a:r>
              <a:rPr lang="en-US" dirty="0" err="1"/>
              <a:t>matriiseja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Kommutaatiorelaatiot</a:t>
            </a:r>
            <a:r>
              <a:rPr lang="en-US" dirty="0"/>
              <a:t> </a:t>
            </a:r>
            <a:r>
              <a:rPr lang="en-US" dirty="0" err="1"/>
              <a:t>samanlaisia</a:t>
            </a:r>
            <a:r>
              <a:rPr lang="en-US" dirty="0"/>
              <a:t> </a:t>
            </a:r>
            <a:r>
              <a:rPr lang="en-US" dirty="0" err="1"/>
              <a:t>kuin</a:t>
            </a:r>
            <a:r>
              <a:rPr lang="en-US" dirty="0"/>
              <a:t> </a:t>
            </a:r>
            <a:r>
              <a:rPr lang="en-US" dirty="0" err="1"/>
              <a:t>L:lle</a:t>
            </a:r>
            <a:r>
              <a:rPr lang="en-US" dirty="0"/>
              <a:t> </a:t>
            </a:r>
            <a:r>
              <a:rPr lang="en-US" dirty="0" err="1"/>
              <a:t>laskareissa</a:t>
            </a:r>
            <a:r>
              <a:rPr lang="en-US" dirty="0"/>
              <a:t> (</a:t>
            </a:r>
            <a:r>
              <a:rPr lang="en-US" dirty="0" err="1"/>
              <a:t>tarkista</a:t>
            </a:r>
            <a:r>
              <a:rPr lang="en-US" dirty="0"/>
              <a:t>)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88" y="1665503"/>
            <a:ext cx="819016" cy="315765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19" y="2010466"/>
            <a:ext cx="4408682" cy="955029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520" y="3450953"/>
            <a:ext cx="2613094" cy="728559"/>
          </a:xfrm>
          <a:prstGeom prst="rect">
            <a:avLst/>
          </a:prstGeom>
        </p:spPr>
      </p:pic>
      <p:pic>
        <p:nvPicPr>
          <p:cNvPr id="11" name="Picture 10" descr="Paulispi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32" y="4622110"/>
            <a:ext cx="6540500" cy="1104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1226346">
            <a:off x="6863437" y="2376922"/>
            <a:ext cx="1654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Pauli goes crazy</a:t>
            </a:r>
          </a:p>
        </p:txBody>
      </p:sp>
    </p:spTree>
    <p:extLst>
      <p:ext uri="{BB962C8B-B14F-4D97-AF65-F5344CB8AC3E}">
        <p14:creationId xmlns:p14="http://schemas.microsoft.com/office/powerpoint/2010/main" val="3193213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Spin-1/2 </a:t>
            </a:r>
            <a:r>
              <a:rPr lang="en-US" dirty="0" err="1"/>
              <a:t>mittaukset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err="1"/>
              <a:t>Taululla</a:t>
            </a:r>
            <a:r>
              <a:rPr lang="en-US" u="sng" dirty="0"/>
              <a:t>/</a:t>
            </a:r>
            <a:r>
              <a:rPr lang="en-US" u="sng" dirty="0" err="1"/>
              <a:t>muistiinpanoissa</a:t>
            </a:r>
            <a:r>
              <a:rPr lang="en-US" u="sng" dirty="0"/>
              <a:t>…</a:t>
            </a:r>
            <a:r>
              <a:rPr lang="en-US" u="sng" dirty="0" err="1"/>
              <a:t>aikaisempi</a:t>
            </a:r>
            <a:r>
              <a:rPr lang="en-US" u="sng" dirty="0"/>
              <a:t> </a:t>
            </a:r>
            <a:r>
              <a:rPr lang="en-US" u="sng" dirty="0" err="1"/>
              <a:t>kvalitatiivinen</a:t>
            </a:r>
            <a:r>
              <a:rPr lang="en-US" u="sng" dirty="0"/>
              <a:t> </a:t>
            </a:r>
            <a:r>
              <a:rPr lang="en-US" u="sng" dirty="0" err="1"/>
              <a:t>keskustelu</a:t>
            </a:r>
            <a:r>
              <a:rPr lang="en-US" u="sng" dirty="0"/>
              <a:t> </a:t>
            </a:r>
            <a:r>
              <a:rPr lang="en-US" u="sng" dirty="0" err="1"/>
              <a:t>eksaktisti</a:t>
            </a:r>
            <a:r>
              <a:rPr lang="en-US" u="sng" dirty="0"/>
              <a:t> </a:t>
            </a:r>
          </a:p>
          <a:p>
            <a:r>
              <a:rPr lang="en-US" u="sng" dirty="0">
                <a:hlinkClick r:id="rId2"/>
              </a:rPr>
              <a:t>Stern-</a:t>
            </a:r>
            <a:r>
              <a:rPr lang="en-US" u="sng" dirty="0" err="1">
                <a:hlinkClick r:id="rId2"/>
              </a:rPr>
              <a:t>Gerlach</a:t>
            </a:r>
            <a:r>
              <a:rPr lang="en-US" u="sng" dirty="0">
                <a:hlinkClick r:id="rId2"/>
              </a:rPr>
              <a:t>: </a:t>
            </a:r>
            <a:r>
              <a:rPr lang="en-US" u="sng" dirty="0"/>
              <a:t>https://</a:t>
            </a:r>
            <a:r>
              <a:rPr lang="en-US" u="sng" dirty="0" err="1"/>
              <a:t>en.wikipedia.org</a:t>
            </a:r>
            <a:r>
              <a:rPr lang="en-US" u="sng" dirty="0"/>
              <a:t>/wiki/Stern%E2%80%93Gerlach_experiment</a:t>
            </a:r>
          </a:p>
          <a:p>
            <a:endParaRPr lang="en-US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2" y="3321533"/>
            <a:ext cx="5197641" cy="2915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576137" y="27552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5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77" y="239072"/>
            <a:ext cx="7872824" cy="1178566"/>
          </a:xfrm>
        </p:spPr>
        <p:txBody>
          <a:bodyPr/>
          <a:lstStyle/>
          <a:p>
            <a:r>
              <a:rPr lang="en-US" sz="4000" dirty="0"/>
              <a:t>Spin-1/2 </a:t>
            </a:r>
            <a:r>
              <a:rPr lang="en-US" sz="4000" dirty="0" err="1"/>
              <a:t>hiukkanen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Voit</a:t>
            </a:r>
            <a:r>
              <a:rPr lang="en-US" b="1" dirty="0"/>
              <a:t> </a:t>
            </a:r>
            <a:r>
              <a:rPr lang="en-US" b="1" dirty="0" err="1"/>
              <a:t>esittää</a:t>
            </a:r>
            <a:r>
              <a:rPr lang="en-US" b="1" dirty="0"/>
              <a:t> </a:t>
            </a:r>
            <a:r>
              <a:rPr lang="en-US" b="1" dirty="0" err="1"/>
              <a:t>minkä</a:t>
            </a:r>
            <a:r>
              <a:rPr lang="en-US" b="1" dirty="0"/>
              <a:t> </a:t>
            </a:r>
            <a:r>
              <a:rPr lang="en-US" b="1" dirty="0" err="1"/>
              <a:t>tahansa</a:t>
            </a:r>
            <a:r>
              <a:rPr lang="en-US" b="1" dirty="0"/>
              <a:t> </a:t>
            </a:r>
            <a:r>
              <a:rPr lang="en-US" b="1" dirty="0" err="1"/>
              <a:t>hermiittisen</a:t>
            </a:r>
            <a:r>
              <a:rPr lang="en-US" b="1" dirty="0"/>
              <a:t> 2x2 </a:t>
            </a:r>
            <a:r>
              <a:rPr lang="en-US" b="1" dirty="0" err="1"/>
              <a:t>matriisin</a:t>
            </a:r>
            <a:r>
              <a:rPr lang="en-US" b="1" dirty="0"/>
              <a:t> </a:t>
            </a:r>
            <a:r>
              <a:rPr lang="en-US" b="1" dirty="0" err="1"/>
              <a:t>identiteettimatriisin</a:t>
            </a:r>
            <a:r>
              <a:rPr lang="en-US" b="1" dirty="0"/>
              <a:t> </a:t>
            </a:r>
            <a:r>
              <a:rPr lang="en-US" b="1" dirty="0" err="1"/>
              <a:t>ja</a:t>
            </a:r>
            <a:r>
              <a:rPr lang="en-US" b="1" dirty="0"/>
              <a:t> </a:t>
            </a:r>
            <a:r>
              <a:rPr lang="en-US" b="1" dirty="0" err="1"/>
              <a:t>Paulin</a:t>
            </a:r>
            <a:r>
              <a:rPr lang="en-US" b="1" dirty="0"/>
              <a:t> </a:t>
            </a:r>
            <a:r>
              <a:rPr lang="en-US" b="1" dirty="0" err="1"/>
              <a:t>matriisien</a:t>
            </a:r>
            <a:r>
              <a:rPr lang="en-US" b="1" dirty="0"/>
              <a:t> </a:t>
            </a:r>
            <a:r>
              <a:rPr lang="en-US" b="1" dirty="0" err="1"/>
              <a:t>avulla</a:t>
            </a:r>
            <a:endParaRPr lang="en-US" b="1" dirty="0"/>
          </a:p>
          <a:p>
            <a:r>
              <a:rPr lang="en-US" dirty="0" err="1"/>
              <a:t>Vuorovaikutus</a:t>
            </a:r>
            <a:r>
              <a:rPr lang="en-US" dirty="0"/>
              <a:t> </a:t>
            </a:r>
            <a:r>
              <a:rPr lang="en-US" dirty="0" err="1"/>
              <a:t>magneettikentän</a:t>
            </a:r>
            <a:r>
              <a:rPr lang="en-US" dirty="0"/>
              <a:t> </a:t>
            </a:r>
            <a:r>
              <a:rPr lang="en-US" dirty="0" err="1"/>
              <a:t>kanssa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Valitse</a:t>
            </a:r>
            <a:r>
              <a:rPr lang="en-US" dirty="0"/>
              <a:t> </a:t>
            </a:r>
            <a:r>
              <a:rPr lang="en-US" dirty="0" err="1"/>
              <a:t>kertoimet</a:t>
            </a:r>
            <a:r>
              <a:rPr lang="en-US" dirty="0"/>
              <a:t> </a:t>
            </a:r>
            <a:r>
              <a:rPr lang="en-US" dirty="0" err="1"/>
              <a:t>sopivasti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esim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lausuttua</a:t>
            </a:r>
            <a:r>
              <a:rPr lang="en-US" dirty="0"/>
              <a:t> spin-</a:t>
            </a:r>
            <a:r>
              <a:rPr lang="en-US" dirty="0" err="1"/>
              <a:t>matriisien</a:t>
            </a:r>
            <a:r>
              <a:rPr lang="en-US" dirty="0"/>
              <a:t> </a:t>
            </a:r>
            <a:r>
              <a:rPr lang="en-US" dirty="0" err="1"/>
              <a:t>avulla</a:t>
            </a:r>
            <a:r>
              <a:rPr lang="en-US" dirty="0"/>
              <a:t>. </a:t>
            </a:r>
          </a:p>
          <a:p>
            <a:r>
              <a:rPr lang="en-US" b="1" dirty="0" err="1"/>
              <a:t>Matematiikka</a:t>
            </a:r>
            <a:r>
              <a:rPr lang="en-US" b="1" dirty="0"/>
              <a:t> on </a:t>
            </a:r>
            <a:r>
              <a:rPr lang="en-US" b="1" dirty="0" err="1"/>
              <a:t>samanlaista</a:t>
            </a:r>
            <a:r>
              <a:rPr lang="en-US" b="1" dirty="0"/>
              <a:t> </a:t>
            </a:r>
            <a:r>
              <a:rPr lang="en-US" b="1" dirty="0" err="1"/>
              <a:t>kaikille</a:t>
            </a:r>
            <a:r>
              <a:rPr lang="en-US" b="1" dirty="0"/>
              <a:t> 2-tila </a:t>
            </a:r>
            <a:r>
              <a:rPr lang="en-US" b="1" dirty="0" err="1"/>
              <a:t>systeemeille</a:t>
            </a:r>
            <a:r>
              <a:rPr lang="en-US" b="1" dirty="0"/>
              <a:t>!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76" y="2894777"/>
            <a:ext cx="8233432" cy="452624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76" y="4113541"/>
            <a:ext cx="3186519" cy="92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53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Teoreettinen</a:t>
            </a:r>
            <a:r>
              <a:rPr lang="en-US" dirty="0"/>
              <a:t> </a:t>
            </a:r>
            <a:r>
              <a:rPr lang="en-US" dirty="0" err="1"/>
              <a:t>kuvaus</a:t>
            </a:r>
            <a:r>
              <a:rPr lang="en-US" dirty="0"/>
              <a:t>: </a:t>
            </a:r>
            <a:r>
              <a:rPr lang="en-US" dirty="0" err="1"/>
              <a:t>missä</a:t>
            </a:r>
            <a:r>
              <a:rPr lang="en-US" dirty="0"/>
              <a:t> </a:t>
            </a:r>
            <a:r>
              <a:rPr lang="en-US" dirty="0" err="1"/>
              <a:t>olimmekaan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Voimme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esittää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Stationääriset</a:t>
            </a:r>
            <a:r>
              <a:rPr lang="en-US" dirty="0"/>
              <a:t> </a:t>
            </a:r>
            <a:r>
              <a:rPr lang="en-US" dirty="0" err="1"/>
              <a:t>tilat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  <a:r>
              <a:rPr lang="en-US" dirty="0" err="1"/>
              <a:t>H:n</a:t>
            </a:r>
            <a:r>
              <a:rPr lang="en-US" dirty="0"/>
              <a:t> </a:t>
            </a:r>
            <a:r>
              <a:rPr lang="en-US" dirty="0" err="1"/>
              <a:t>ominaistilat</a:t>
            </a:r>
            <a:r>
              <a:rPr lang="en-US" dirty="0"/>
              <a:t>? </a:t>
            </a:r>
          </a:p>
          <a:p>
            <a:r>
              <a:rPr lang="en-US" dirty="0" err="1"/>
              <a:t>Taululla</a:t>
            </a:r>
            <a:r>
              <a:rPr lang="en-US" dirty="0"/>
              <a:t>…</a:t>
            </a:r>
            <a:r>
              <a:rPr lang="en-US" dirty="0" err="1"/>
              <a:t>ehkä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aikaa</a:t>
            </a:r>
            <a:r>
              <a:rPr lang="en-US" dirty="0"/>
              <a:t>…we will see…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76" y="2215638"/>
            <a:ext cx="3186519" cy="92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06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Kaksitilamalli</a:t>
            </a:r>
            <a:r>
              <a:rPr lang="en-US" dirty="0"/>
              <a:t>: </a:t>
            </a:r>
            <a:r>
              <a:rPr lang="en-US" dirty="0" err="1"/>
              <a:t>ominaisarvot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Eli </a:t>
            </a:r>
            <a:r>
              <a:rPr lang="en-US" dirty="0" err="1"/>
              <a:t>näin</a:t>
            </a:r>
            <a:r>
              <a:rPr lang="en-US" dirty="0"/>
              <a:t> </a:t>
            </a:r>
            <a:r>
              <a:rPr lang="en-US" dirty="0" err="1"/>
              <a:t>saimme</a:t>
            </a:r>
            <a:r>
              <a:rPr lang="en-US" dirty="0"/>
              <a:t> </a:t>
            </a:r>
            <a:r>
              <a:rPr lang="en-US" dirty="0" err="1"/>
              <a:t>energian</a:t>
            </a:r>
            <a:r>
              <a:rPr lang="en-US" dirty="0"/>
              <a:t> </a:t>
            </a:r>
            <a:r>
              <a:rPr lang="en-US" dirty="0" err="1"/>
              <a:t>ominaisarvot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0" y="2277142"/>
            <a:ext cx="5780902" cy="954764"/>
          </a:xfrm>
          <a:prstGeom prst="rect">
            <a:avLst/>
          </a:prstGeom>
        </p:spPr>
      </p:pic>
      <p:pic>
        <p:nvPicPr>
          <p:cNvPr id="5" name="Picture 4" descr="Eigenenergies_OmegadE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2" y="3282042"/>
            <a:ext cx="4158343" cy="3118758"/>
          </a:xfrm>
          <a:prstGeom prst="rect">
            <a:avLst/>
          </a:prstGeom>
        </p:spPr>
      </p:pic>
      <p:pic>
        <p:nvPicPr>
          <p:cNvPr id="6" name="Picture 5" descr="Eigenenergies_OmegadE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15" y="3282042"/>
            <a:ext cx="4186874" cy="31401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26868" y="6388654"/>
            <a:ext cx="4452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Ominaistilat?Taululla</a:t>
            </a:r>
            <a:r>
              <a:rPr lang="en-US" sz="2000" dirty="0">
                <a:solidFill>
                  <a:srgbClr val="FF0000"/>
                </a:solidFill>
              </a:rPr>
              <a:t>…</a:t>
            </a:r>
            <a:r>
              <a:rPr lang="en-US" sz="2000" dirty="0" err="1">
                <a:solidFill>
                  <a:srgbClr val="FF0000"/>
                </a:solidFill>
              </a:rPr>
              <a:t>ehkä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5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Kaksitilamalli</a:t>
            </a:r>
            <a:r>
              <a:rPr lang="en-US" dirty="0"/>
              <a:t>: </a:t>
            </a:r>
            <a:r>
              <a:rPr lang="en-US" dirty="0" err="1"/>
              <a:t>ominaistilat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Aloitetaan</a:t>
            </a:r>
            <a:r>
              <a:rPr lang="en-US" dirty="0"/>
              <a:t> </a:t>
            </a:r>
            <a:r>
              <a:rPr lang="en-US" dirty="0" err="1"/>
              <a:t>vaikka</a:t>
            </a:r>
            <a:r>
              <a:rPr lang="en-US" dirty="0"/>
              <a:t> </a:t>
            </a:r>
            <a:r>
              <a:rPr lang="en-US" dirty="0" err="1"/>
              <a:t>ylemmästä</a:t>
            </a:r>
            <a:r>
              <a:rPr lang="en-US" dirty="0"/>
              <a:t> </a:t>
            </a:r>
            <a:r>
              <a:rPr lang="en-US" dirty="0" err="1"/>
              <a:t>tilasta</a:t>
            </a:r>
            <a:r>
              <a:rPr lang="en-US" dirty="0"/>
              <a:t>: </a:t>
            </a:r>
            <a:r>
              <a:rPr lang="en-US" dirty="0" err="1"/>
              <a:t>ominaistilalle</a:t>
            </a:r>
            <a:r>
              <a:rPr lang="en-US" dirty="0"/>
              <a:t> </a:t>
            </a:r>
            <a:r>
              <a:rPr lang="en-US" dirty="0" err="1"/>
              <a:t>pätee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Eli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Sanotaan</a:t>
            </a:r>
            <a:endParaRPr lang="en-US" dirty="0"/>
          </a:p>
          <a:p>
            <a:r>
              <a:rPr lang="en-US" dirty="0"/>
              <a:t>Kun</a:t>
            </a:r>
          </a:p>
          <a:p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valitaan</a:t>
            </a:r>
            <a:r>
              <a:rPr lang="en-US" dirty="0"/>
              <a:t> </a:t>
            </a:r>
            <a:r>
              <a:rPr lang="en-US" dirty="0" err="1"/>
              <a:t>alemman</a:t>
            </a:r>
            <a:r>
              <a:rPr lang="en-US" dirty="0"/>
              <a:t> </a:t>
            </a:r>
            <a:r>
              <a:rPr lang="en-US" dirty="0" err="1"/>
              <a:t>tilan</a:t>
            </a:r>
            <a:r>
              <a:rPr lang="en-US" dirty="0"/>
              <a:t> </a:t>
            </a:r>
            <a:r>
              <a:rPr lang="en-US" dirty="0" err="1"/>
              <a:t>amplitudi</a:t>
            </a:r>
            <a:r>
              <a:rPr lang="en-US" dirty="0"/>
              <a:t> </a:t>
            </a:r>
            <a:r>
              <a:rPr lang="en-US" dirty="0" err="1"/>
              <a:t>reaaliseksi</a:t>
            </a:r>
            <a:r>
              <a:rPr lang="en-US" dirty="0"/>
              <a:t>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239" y="2115370"/>
            <a:ext cx="3644900" cy="7493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239" y="3105363"/>
            <a:ext cx="3124200" cy="7747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230" y="4072961"/>
            <a:ext cx="3378200" cy="3556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38" y="4461659"/>
            <a:ext cx="1562100" cy="3683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38" y="5297163"/>
            <a:ext cx="5498729" cy="410987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139" y="5923202"/>
            <a:ext cx="2235200" cy="711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9EC411C-0E16-4941-92A2-7512D2492428}"/>
              </a:ext>
            </a:extLst>
          </p:cNvPr>
          <p:cNvSpPr txBox="1"/>
          <p:nvPr/>
        </p:nvSpPr>
        <p:spPr>
          <a:xfrm>
            <a:off x="3809330" y="5823795"/>
            <a:ext cx="4081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Määriteltiin näin vain lopputuloksen notaation selkeyden  vuoksi. Laske </a:t>
            </a:r>
          </a:p>
          <a:p>
            <a:r>
              <a:rPr lang="fi-FI" dirty="0" err="1"/>
              <a:t>laskareissa</a:t>
            </a:r>
            <a:r>
              <a:rPr lang="fi-FI" dirty="0"/>
              <a:t> niin kuin hyvältä tuntuu.</a:t>
            </a:r>
          </a:p>
        </p:txBody>
      </p:sp>
    </p:spTree>
    <p:extLst>
      <p:ext uri="{BB962C8B-B14F-4D97-AF65-F5344CB8AC3E}">
        <p14:creationId xmlns:p14="http://schemas.microsoft.com/office/powerpoint/2010/main" val="1769686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Kaksitilamalli</a:t>
            </a:r>
            <a:r>
              <a:rPr lang="en-US" dirty="0"/>
              <a:t>: </a:t>
            </a:r>
            <a:r>
              <a:rPr lang="en-US" dirty="0" err="1"/>
              <a:t>ominaistilat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Vastaavasti</a:t>
            </a:r>
            <a:r>
              <a:rPr lang="en-US" dirty="0"/>
              <a:t> </a:t>
            </a:r>
            <a:r>
              <a:rPr lang="en-US" dirty="0" err="1"/>
              <a:t>saamme</a:t>
            </a:r>
            <a:r>
              <a:rPr lang="en-US" dirty="0"/>
              <a:t> </a:t>
            </a:r>
            <a:r>
              <a:rPr lang="en-US" dirty="0" err="1"/>
              <a:t>pyöriteltyä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Algebra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vaatia</a:t>
            </a:r>
            <a:r>
              <a:rPr lang="en-US" dirty="0"/>
              <a:t> </a:t>
            </a:r>
            <a:r>
              <a:rPr lang="en-US" dirty="0" err="1"/>
              <a:t>vähän</a:t>
            </a:r>
            <a:r>
              <a:rPr lang="en-US" dirty="0"/>
              <a:t> </a:t>
            </a:r>
            <a:r>
              <a:rPr lang="en-US" dirty="0" err="1"/>
              <a:t>pyörittelyä</a:t>
            </a:r>
            <a:r>
              <a:rPr lang="en-US" dirty="0"/>
              <a:t>, </a:t>
            </a:r>
            <a:r>
              <a:rPr lang="en-US" dirty="0" err="1"/>
              <a:t>mutta</a:t>
            </a:r>
            <a:r>
              <a:rPr lang="en-US" dirty="0"/>
              <a:t> </a:t>
            </a:r>
            <a:r>
              <a:rPr lang="en-US" dirty="0" err="1"/>
              <a:t>lopputuloksen</a:t>
            </a:r>
            <a:r>
              <a:rPr lang="en-US" dirty="0"/>
              <a:t> </a:t>
            </a:r>
            <a:r>
              <a:rPr lang="en-US" dirty="0" err="1"/>
              <a:t>järkevyys</a:t>
            </a:r>
            <a:r>
              <a:rPr lang="en-US" dirty="0"/>
              <a:t> on </a:t>
            </a:r>
            <a:r>
              <a:rPr lang="en-US" dirty="0" err="1"/>
              <a:t>helppo</a:t>
            </a:r>
            <a:r>
              <a:rPr lang="en-US" dirty="0"/>
              <a:t> </a:t>
            </a:r>
            <a:r>
              <a:rPr lang="en-US" dirty="0" err="1"/>
              <a:t>tarkistaa</a:t>
            </a:r>
            <a:r>
              <a:rPr lang="en-US" dirty="0"/>
              <a:t> </a:t>
            </a:r>
            <a:r>
              <a:rPr lang="en-US" dirty="0" err="1"/>
              <a:t>parilla</a:t>
            </a:r>
            <a:r>
              <a:rPr lang="en-US" dirty="0"/>
              <a:t> </a:t>
            </a:r>
            <a:r>
              <a:rPr lang="en-US" dirty="0" err="1"/>
              <a:t>numeerisella</a:t>
            </a:r>
            <a:r>
              <a:rPr lang="en-US" dirty="0"/>
              <a:t> </a:t>
            </a:r>
            <a:r>
              <a:rPr lang="en-US" dirty="0" err="1"/>
              <a:t>esimerkillä</a:t>
            </a:r>
            <a:endParaRPr lang="en-US" dirty="0"/>
          </a:p>
          <a:p>
            <a:r>
              <a:rPr lang="en-US" dirty="0" err="1"/>
              <a:t>Näitä</a:t>
            </a:r>
            <a:r>
              <a:rPr lang="en-US" dirty="0"/>
              <a:t> </a:t>
            </a:r>
            <a:r>
              <a:rPr lang="en-US" dirty="0" err="1"/>
              <a:t>ominaistiloja</a:t>
            </a:r>
            <a:r>
              <a:rPr lang="en-US" dirty="0"/>
              <a:t> </a:t>
            </a:r>
            <a:r>
              <a:rPr lang="en-US" dirty="0" err="1"/>
              <a:t>kutsutaan</a:t>
            </a:r>
            <a:r>
              <a:rPr lang="en-US" dirty="0"/>
              <a:t> </a:t>
            </a:r>
            <a:r>
              <a:rPr lang="en-US" dirty="0" err="1"/>
              <a:t>termillä</a:t>
            </a:r>
            <a:r>
              <a:rPr lang="en-US" dirty="0"/>
              <a:t> “</a:t>
            </a:r>
            <a:r>
              <a:rPr lang="en-US" b="1" dirty="0"/>
              <a:t>dressed states</a:t>
            </a:r>
            <a:r>
              <a:rPr lang="en-US" dirty="0"/>
              <a:t>”</a:t>
            </a:r>
          </a:p>
          <a:p>
            <a:r>
              <a:rPr lang="en-US" dirty="0"/>
              <a:t>…</a:t>
            </a:r>
            <a:r>
              <a:rPr lang="en-US" dirty="0" err="1"/>
              <a:t>kytkentä</a:t>
            </a:r>
            <a:r>
              <a:rPr lang="en-US" dirty="0"/>
              <a:t> </a:t>
            </a:r>
            <a:r>
              <a:rPr lang="en-US" dirty="0" err="1"/>
              <a:t>ulkoiseen</a:t>
            </a:r>
            <a:r>
              <a:rPr lang="en-US" dirty="0"/>
              <a:t> </a:t>
            </a:r>
            <a:r>
              <a:rPr lang="en-US" dirty="0" err="1"/>
              <a:t>kenttään</a:t>
            </a:r>
            <a:r>
              <a:rPr lang="en-US" dirty="0"/>
              <a:t> Omega on “</a:t>
            </a:r>
            <a:r>
              <a:rPr lang="en-US" dirty="0" err="1"/>
              <a:t>pukenut</a:t>
            </a:r>
            <a:r>
              <a:rPr lang="en-US" dirty="0"/>
              <a:t>” </a:t>
            </a:r>
            <a:r>
              <a:rPr lang="en-US" dirty="0" err="1"/>
              <a:t>tilat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niiden</a:t>
            </a:r>
            <a:r>
              <a:rPr lang="en-US" dirty="0"/>
              <a:t> </a:t>
            </a:r>
            <a:r>
              <a:rPr lang="en-US" dirty="0" err="1"/>
              <a:t>energiat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nyt</a:t>
            </a:r>
            <a:r>
              <a:rPr lang="en-US" dirty="0"/>
              <a:t> </a:t>
            </a:r>
            <a:r>
              <a:rPr lang="en-US" dirty="0" err="1"/>
              <a:t>jotain</a:t>
            </a:r>
            <a:r>
              <a:rPr lang="en-US" dirty="0"/>
              <a:t> </a:t>
            </a:r>
            <a:r>
              <a:rPr lang="en-US" dirty="0" err="1"/>
              <a:t>muuta</a:t>
            </a:r>
            <a:r>
              <a:rPr lang="en-US" dirty="0"/>
              <a:t> </a:t>
            </a:r>
            <a:r>
              <a:rPr lang="en-US" dirty="0" err="1"/>
              <a:t>kuin</a:t>
            </a:r>
            <a:r>
              <a:rPr lang="en-US" dirty="0"/>
              <a:t> </a:t>
            </a:r>
            <a:r>
              <a:rPr lang="en-US" dirty="0" err="1"/>
              <a:t>ilman</a:t>
            </a:r>
            <a:r>
              <a:rPr lang="en-US" dirty="0"/>
              <a:t> </a:t>
            </a:r>
            <a:r>
              <a:rPr lang="en-US" dirty="0" err="1"/>
              <a:t>kytkentää</a:t>
            </a:r>
            <a:endParaRPr lang="en-US" dirty="0"/>
          </a:p>
          <a:p>
            <a:r>
              <a:rPr lang="en-US" dirty="0" err="1"/>
              <a:t>Huom</a:t>
            </a:r>
            <a:r>
              <a:rPr lang="en-US" dirty="0"/>
              <a:t>: </a:t>
            </a:r>
            <a:r>
              <a:rPr lang="en-US" dirty="0" err="1"/>
              <a:t>voitte</a:t>
            </a:r>
            <a:r>
              <a:rPr lang="en-US" dirty="0"/>
              <a:t> </a:t>
            </a:r>
            <a:r>
              <a:rPr lang="en-US" dirty="0" err="1"/>
              <a:t>nyt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esittää</a:t>
            </a:r>
            <a:r>
              <a:rPr lang="en-US" dirty="0"/>
              <a:t> e </a:t>
            </a:r>
            <a:r>
              <a:rPr lang="en-US" dirty="0" err="1"/>
              <a:t>ja</a:t>
            </a:r>
            <a:r>
              <a:rPr lang="en-US" dirty="0"/>
              <a:t> g </a:t>
            </a:r>
            <a:r>
              <a:rPr lang="en-US" dirty="0" err="1"/>
              <a:t>tilat</a:t>
            </a:r>
            <a:r>
              <a:rPr lang="en-US" dirty="0"/>
              <a:t> + </a:t>
            </a:r>
            <a:r>
              <a:rPr lang="en-US" dirty="0" err="1"/>
              <a:t>ja</a:t>
            </a:r>
            <a:r>
              <a:rPr lang="en-US" dirty="0"/>
              <a:t> – </a:t>
            </a:r>
            <a:r>
              <a:rPr lang="en-US" dirty="0" err="1"/>
              <a:t>tilojen</a:t>
            </a:r>
            <a:r>
              <a:rPr lang="en-US" dirty="0"/>
              <a:t> </a:t>
            </a:r>
            <a:r>
              <a:rPr lang="en-US" dirty="0" err="1"/>
              <a:t>avulla</a:t>
            </a:r>
            <a:r>
              <a:rPr lang="en-US" dirty="0"/>
              <a:t> </a:t>
            </a:r>
            <a:r>
              <a:rPr lang="en-US" dirty="0" err="1"/>
              <a:t>ylläolevia</a:t>
            </a:r>
            <a:r>
              <a:rPr lang="en-US" dirty="0"/>
              <a:t> </a:t>
            </a:r>
            <a:r>
              <a:rPr lang="en-US" dirty="0" err="1"/>
              <a:t>superpositioita</a:t>
            </a:r>
            <a:r>
              <a:rPr lang="en-US" dirty="0"/>
              <a:t> </a:t>
            </a:r>
            <a:r>
              <a:rPr lang="en-US" dirty="0" err="1"/>
              <a:t>käyttäen</a:t>
            </a:r>
            <a:r>
              <a:rPr lang="en-US" dirty="0"/>
              <a:t>.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18" y="2171854"/>
            <a:ext cx="6124594" cy="485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6A61E6-CB63-DA43-835F-1A601AB11C97}"/>
              </a:ext>
            </a:extLst>
          </p:cNvPr>
          <p:cNvSpPr txBox="1"/>
          <p:nvPr/>
        </p:nvSpPr>
        <p:spPr>
          <a:xfrm>
            <a:off x="757720" y="5815012"/>
            <a:ext cx="67113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Huom</a:t>
            </a:r>
            <a:r>
              <a:rPr lang="fi-FI" dirty="0"/>
              <a:t>: ratkaisut voi aina kertoa yhdellä vaihetekijällä eikä se muuta</a:t>
            </a:r>
          </a:p>
          <a:p>
            <a:r>
              <a:rPr lang="fi-FI" dirty="0"/>
              <a:t>mitään…eli molemmat ominaistilat kerrottuna vaikka miinus ykkösellä</a:t>
            </a:r>
          </a:p>
          <a:p>
            <a:r>
              <a:rPr lang="fi-FI" dirty="0"/>
              <a:t>olisi ok. </a:t>
            </a:r>
          </a:p>
        </p:txBody>
      </p:sp>
    </p:spTree>
    <p:extLst>
      <p:ext uri="{BB962C8B-B14F-4D97-AF65-F5344CB8AC3E}">
        <p14:creationId xmlns:p14="http://schemas.microsoft.com/office/powerpoint/2010/main" val="1235482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83" y="226512"/>
            <a:ext cx="8686801" cy="1143000"/>
          </a:xfrm>
        </p:spPr>
        <p:txBody>
          <a:bodyPr/>
          <a:lstStyle/>
          <a:p>
            <a:r>
              <a:rPr lang="en-US" dirty="0" err="1"/>
              <a:t>Kaksitilamalli</a:t>
            </a:r>
            <a:r>
              <a:rPr lang="en-US" dirty="0"/>
              <a:t>: </a:t>
            </a:r>
            <a:r>
              <a:rPr lang="en-US" sz="4000" dirty="0" err="1"/>
              <a:t>eksakti</a:t>
            </a:r>
            <a:r>
              <a:rPr lang="en-US" sz="4000" dirty="0"/>
              <a:t> </a:t>
            </a:r>
            <a:r>
              <a:rPr lang="en-US" sz="4000" dirty="0" err="1"/>
              <a:t>diagonalisointi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Tätä</a:t>
            </a:r>
            <a:r>
              <a:rPr lang="en-US" dirty="0"/>
              <a:t> </a:t>
            </a:r>
            <a:r>
              <a:rPr lang="en-US" dirty="0" err="1"/>
              <a:t>prosessia</a:t>
            </a:r>
            <a:r>
              <a:rPr lang="en-US" dirty="0"/>
              <a:t>, </a:t>
            </a:r>
            <a:r>
              <a:rPr lang="en-US" dirty="0" err="1"/>
              <a:t>jossa</a:t>
            </a:r>
            <a:r>
              <a:rPr lang="en-US" dirty="0"/>
              <a:t> </a:t>
            </a:r>
            <a:r>
              <a:rPr lang="en-US" dirty="0" err="1"/>
              <a:t>ratkaisimme</a:t>
            </a:r>
            <a:r>
              <a:rPr lang="en-US" dirty="0"/>
              <a:t> </a:t>
            </a:r>
            <a:r>
              <a:rPr lang="en-US" dirty="0" err="1"/>
              <a:t>ominaistilat</a:t>
            </a:r>
            <a:r>
              <a:rPr lang="en-US" dirty="0"/>
              <a:t> </a:t>
            </a:r>
            <a:r>
              <a:rPr lang="en-US" dirty="0" err="1"/>
              <a:t>kutsutaan</a:t>
            </a:r>
            <a:r>
              <a:rPr lang="en-US" dirty="0"/>
              <a:t> </a:t>
            </a:r>
            <a:r>
              <a:rPr lang="en-US" b="1" dirty="0"/>
              <a:t> </a:t>
            </a:r>
            <a:r>
              <a:rPr lang="en-US" b="1" dirty="0" err="1"/>
              <a:t>eksaktiksi</a:t>
            </a:r>
            <a:r>
              <a:rPr lang="en-US" b="1" dirty="0"/>
              <a:t> </a:t>
            </a:r>
            <a:r>
              <a:rPr lang="en-US" b="1" dirty="0" err="1"/>
              <a:t>diagonalisoinniksi</a:t>
            </a:r>
            <a:endParaRPr lang="en-US" b="1" dirty="0"/>
          </a:p>
          <a:p>
            <a:r>
              <a:rPr lang="en-US" dirty="0"/>
              <a:t>Jos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pystyy</a:t>
            </a:r>
            <a:r>
              <a:rPr lang="en-US" dirty="0"/>
              <a:t> </a:t>
            </a:r>
            <a:r>
              <a:rPr lang="en-US" dirty="0" err="1"/>
              <a:t>tekemään</a:t>
            </a:r>
            <a:r>
              <a:rPr lang="en-US" dirty="0"/>
              <a:t>, </a:t>
            </a:r>
            <a:r>
              <a:rPr lang="en-US" dirty="0" err="1"/>
              <a:t>kvanttimekaaninen</a:t>
            </a:r>
            <a:r>
              <a:rPr lang="en-US" dirty="0"/>
              <a:t> </a:t>
            </a:r>
            <a:r>
              <a:rPr lang="en-US" dirty="0" err="1"/>
              <a:t>ongelma</a:t>
            </a:r>
            <a:r>
              <a:rPr lang="en-US" dirty="0"/>
              <a:t> on </a:t>
            </a:r>
            <a:r>
              <a:rPr lang="en-US" dirty="0" err="1"/>
              <a:t>käytännössä</a:t>
            </a:r>
            <a:r>
              <a:rPr lang="en-US" dirty="0"/>
              <a:t> </a:t>
            </a:r>
            <a:r>
              <a:rPr lang="en-US" dirty="0" err="1"/>
              <a:t>ratkaistu</a:t>
            </a:r>
            <a:r>
              <a:rPr lang="en-US" dirty="0"/>
              <a:t>.</a:t>
            </a:r>
          </a:p>
          <a:p>
            <a:r>
              <a:rPr lang="en-US" dirty="0" err="1"/>
              <a:t>Yleensä</a:t>
            </a:r>
            <a:r>
              <a:rPr lang="en-US" dirty="0"/>
              <a:t> </a:t>
            </a:r>
            <a:r>
              <a:rPr lang="en-US" dirty="0" err="1"/>
              <a:t>tehtävissä</a:t>
            </a:r>
            <a:r>
              <a:rPr lang="en-US" dirty="0"/>
              <a:t> vain </a:t>
            </a:r>
            <a:r>
              <a:rPr lang="en-US" dirty="0" err="1"/>
              <a:t>pienille</a:t>
            </a:r>
            <a:r>
              <a:rPr lang="en-US" dirty="0"/>
              <a:t> </a:t>
            </a:r>
            <a:r>
              <a:rPr lang="en-US" dirty="0" err="1"/>
              <a:t>systeemeille</a:t>
            </a:r>
            <a:r>
              <a:rPr lang="en-US" dirty="0"/>
              <a:t> </a:t>
            </a:r>
            <a:r>
              <a:rPr lang="en-US" dirty="0" err="1"/>
              <a:t>mikäli</a:t>
            </a:r>
            <a:r>
              <a:rPr lang="en-US" dirty="0"/>
              <a:t> </a:t>
            </a:r>
            <a:r>
              <a:rPr lang="en-US" dirty="0" err="1"/>
              <a:t>hiukkaset</a:t>
            </a:r>
            <a:r>
              <a:rPr lang="en-US" dirty="0"/>
              <a:t> </a:t>
            </a:r>
            <a:r>
              <a:rPr lang="en-US" dirty="0" err="1"/>
              <a:t>vuorovaikuttavat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256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77726" cy="1143000"/>
          </a:xfrm>
        </p:spPr>
        <p:txBody>
          <a:bodyPr/>
          <a:lstStyle/>
          <a:p>
            <a:r>
              <a:rPr lang="en-US" sz="4000" dirty="0" err="1"/>
              <a:t>Tilat</a:t>
            </a:r>
            <a:r>
              <a:rPr lang="en-US" sz="4000" dirty="0"/>
              <a:t> ja </a:t>
            </a:r>
            <a:r>
              <a:rPr lang="en-US" sz="4000" dirty="0" err="1"/>
              <a:t>operaattorit</a:t>
            </a:r>
            <a:r>
              <a:rPr lang="en-US" sz="4000" dirty="0"/>
              <a:t> </a:t>
            </a:r>
            <a:r>
              <a:rPr lang="en-US" sz="4000" dirty="0" err="1"/>
              <a:t>matriisien</a:t>
            </a:r>
            <a:r>
              <a:rPr lang="en-US" sz="4000" dirty="0"/>
              <a:t> </a:t>
            </a:r>
            <a:r>
              <a:rPr lang="en-US" sz="4000" dirty="0" err="1"/>
              <a:t>avulla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Esim</a:t>
            </a:r>
            <a:r>
              <a:rPr lang="en-US" dirty="0"/>
              <a:t>. </a:t>
            </a:r>
            <a:r>
              <a:rPr lang="en-US" dirty="0" err="1"/>
              <a:t>kaksiulotteinen</a:t>
            </a:r>
            <a:r>
              <a:rPr lang="en-US" dirty="0"/>
              <a:t> </a:t>
            </a:r>
            <a:r>
              <a:rPr lang="en-US" dirty="0" err="1"/>
              <a:t>Hilbertin</a:t>
            </a:r>
            <a:r>
              <a:rPr lang="en-US" dirty="0"/>
              <a:t> </a:t>
            </a:r>
            <a:r>
              <a:rPr lang="en-US" dirty="0" err="1"/>
              <a:t>avaruus</a:t>
            </a:r>
            <a:r>
              <a:rPr lang="en-US" dirty="0"/>
              <a:t> </a:t>
            </a:r>
            <a:r>
              <a:rPr lang="en-US" dirty="0" err="1"/>
              <a:t>niin</a:t>
            </a:r>
            <a:r>
              <a:rPr lang="en-US" dirty="0"/>
              <a:t>, </a:t>
            </a:r>
            <a:r>
              <a:rPr lang="en-US" dirty="0" err="1"/>
              <a:t>että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Lasketaan</a:t>
            </a:r>
            <a:r>
              <a:rPr lang="en-US" dirty="0"/>
              <a:t> </a:t>
            </a:r>
            <a:r>
              <a:rPr lang="en-US" dirty="0" err="1"/>
              <a:t>vaikka</a:t>
            </a:r>
            <a:r>
              <a:rPr lang="en-US" dirty="0"/>
              <a:t> </a:t>
            </a:r>
            <a:r>
              <a:rPr lang="en-US" dirty="0" err="1"/>
              <a:t>liikemäärän</a:t>
            </a:r>
            <a:r>
              <a:rPr lang="en-US" dirty="0"/>
              <a:t> </a:t>
            </a:r>
            <a:r>
              <a:rPr lang="en-US" dirty="0" err="1"/>
              <a:t>odotusarvo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99" y="2222328"/>
            <a:ext cx="2985469" cy="343948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72" y="3268402"/>
            <a:ext cx="2959100" cy="6858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4202"/>
            <a:ext cx="8553584" cy="5272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9519">
            <a:off x="4437482" y="4806469"/>
            <a:ext cx="3309114" cy="182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31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Kaksitilamalli</a:t>
            </a:r>
            <a:r>
              <a:rPr lang="en-US" dirty="0"/>
              <a:t>: </a:t>
            </a:r>
            <a:r>
              <a:rPr lang="en-US" dirty="0" err="1"/>
              <a:t>aikakehitys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Tapa 1 (</a:t>
            </a:r>
            <a:r>
              <a:rPr lang="en-US" dirty="0" err="1"/>
              <a:t>laskarien</a:t>
            </a:r>
            <a:r>
              <a:rPr lang="en-US" dirty="0"/>
              <a:t> extra </a:t>
            </a:r>
            <a:r>
              <a:rPr lang="en-US" dirty="0" err="1"/>
              <a:t>tehtävävä</a:t>
            </a:r>
            <a:r>
              <a:rPr lang="en-US" dirty="0"/>
              <a:t>?):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Tapa 2 : </a:t>
            </a:r>
            <a:r>
              <a:rPr lang="en-US" dirty="0" err="1"/>
              <a:t>tavanomaisempi</a:t>
            </a:r>
            <a:r>
              <a:rPr lang="en-US" dirty="0"/>
              <a:t>. </a:t>
            </a:r>
            <a:r>
              <a:rPr lang="en-US" dirty="0" err="1"/>
              <a:t>Kehitä</a:t>
            </a:r>
            <a:r>
              <a:rPr lang="en-US" dirty="0"/>
              <a:t> </a:t>
            </a:r>
            <a:r>
              <a:rPr lang="en-US" dirty="0" err="1"/>
              <a:t>alkutila</a:t>
            </a:r>
            <a:r>
              <a:rPr lang="en-US" dirty="0"/>
              <a:t> </a:t>
            </a:r>
            <a:r>
              <a:rPr lang="en-US" dirty="0" err="1"/>
              <a:t>superpositiona</a:t>
            </a:r>
            <a:r>
              <a:rPr lang="en-US" dirty="0"/>
              <a:t> </a:t>
            </a:r>
            <a:r>
              <a:rPr lang="en-US" dirty="0" err="1"/>
              <a:t>ominaistiloista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r>
              <a:rPr lang="en-US" dirty="0"/>
              <a:t>…</a:t>
            </a:r>
            <a:r>
              <a:rPr lang="en-US" dirty="0" err="1"/>
              <a:t>josta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329" y="2198929"/>
            <a:ext cx="4914900" cy="7493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872" y="4004440"/>
            <a:ext cx="2978670" cy="775062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757" y="5291229"/>
            <a:ext cx="4741843" cy="86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07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Kaksitilamalli</a:t>
            </a:r>
            <a:r>
              <a:rPr lang="en-US" dirty="0"/>
              <a:t>: </a:t>
            </a:r>
            <a:r>
              <a:rPr lang="en-US" dirty="0" err="1"/>
              <a:t>aikakehitys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Esimerkki</a:t>
            </a:r>
            <a:r>
              <a:rPr lang="en-US" dirty="0"/>
              <a:t>: </a:t>
            </a:r>
            <a:r>
              <a:rPr lang="en-US" dirty="0" err="1"/>
              <a:t>alussa</a:t>
            </a:r>
            <a:r>
              <a:rPr lang="en-US" dirty="0"/>
              <a:t> </a:t>
            </a:r>
            <a:r>
              <a:rPr lang="en-US" dirty="0" err="1"/>
              <a:t>perustilassa</a:t>
            </a:r>
            <a:r>
              <a:rPr lang="en-US" dirty="0"/>
              <a:t>, </a:t>
            </a:r>
            <a:r>
              <a:rPr lang="en-US" dirty="0" err="1"/>
              <a:t>oletetaan</a:t>
            </a:r>
            <a:r>
              <a:rPr lang="en-US" dirty="0"/>
              <a:t> Omega </a:t>
            </a:r>
            <a:r>
              <a:rPr lang="en-US" dirty="0" err="1"/>
              <a:t>reaaliseksi</a:t>
            </a:r>
            <a:r>
              <a:rPr lang="en-US" dirty="0"/>
              <a:t>. </a:t>
            </a:r>
            <a:r>
              <a:rPr lang="en-US" dirty="0" err="1"/>
              <a:t>Esitä</a:t>
            </a:r>
            <a:r>
              <a:rPr lang="en-US" dirty="0"/>
              <a:t> </a:t>
            </a:r>
            <a:r>
              <a:rPr lang="en-US" dirty="0" err="1"/>
              <a:t>alkutila</a:t>
            </a:r>
            <a:r>
              <a:rPr lang="en-US" dirty="0"/>
              <a:t> </a:t>
            </a:r>
            <a:r>
              <a:rPr lang="en-US" dirty="0" err="1"/>
              <a:t>ominaistilojen</a:t>
            </a:r>
            <a:r>
              <a:rPr lang="en-US" dirty="0"/>
              <a:t> </a:t>
            </a:r>
            <a:r>
              <a:rPr lang="en-US" dirty="0" err="1"/>
              <a:t>kannassa</a:t>
            </a:r>
            <a:r>
              <a:rPr lang="en-US" dirty="0"/>
              <a:t>…</a:t>
            </a:r>
            <a:r>
              <a:rPr lang="en-US" dirty="0" err="1"/>
              <a:t>tarkoittaa</a:t>
            </a:r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Siispä</a:t>
            </a:r>
            <a:endParaRPr lang="en-US" dirty="0"/>
          </a:p>
          <a:p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aikakehitykseksi</a:t>
            </a:r>
            <a:r>
              <a:rPr lang="en-US" dirty="0"/>
              <a:t> </a:t>
            </a:r>
            <a:r>
              <a:rPr lang="en-US" dirty="0" err="1"/>
              <a:t>saadaan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991" y="2485124"/>
            <a:ext cx="3562144" cy="945702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9" y="3624408"/>
            <a:ext cx="3390900" cy="304800"/>
          </a:xfrm>
          <a:prstGeom prst="rect">
            <a:avLst/>
          </a:prstGeom>
        </p:spPr>
      </p:pic>
      <p:pic>
        <p:nvPicPr>
          <p:cNvPr id="7" name="Picture 6" descr="latex-image-1.pdf">
            <a:extLst>
              <a:ext uri="{FF2B5EF4-FFF2-40B4-BE49-F238E27FC236}">
                <a16:creationId xmlns:a16="http://schemas.microsoft.com/office/drawing/2014/main" xmlns="" id="{11930724-65C6-534C-9F1E-BBAD44C8D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291" y="5577052"/>
            <a:ext cx="5498729" cy="435692"/>
          </a:xfrm>
          <a:prstGeom prst="rect">
            <a:avLst/>
          </a:prstGeom>
        </p:spPr>
      </p:pic>
      <p:pic>
        <p:nvPicPr>
          <p:cNvPr id="8" name="Picture 7" descr="latex-image-1.pdf">
            <a:extLst>
              <a:ext uri="{FF2B5EF4-FFF2-40B4-BE49-F238E27FC236}">
                <a16:creationId xmlns:a16="http://schemas.microsoft.com/office/drawing/2014/main" xmlns="" id="{8DABB550-760D-284A-B184-CA00713062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107" y="6195306"/>
            <a:ext cx="5498729" cy="4109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B5345F3-4BBC-1244-9395-CB560D4D415C}"/>
              </a:ext>
            </a:extLst>
          </p:cNvPr>
          <p:cNvSpPr txBox="1"/>
          <p:nvPr/>
        </p:nvSpPr>
        <p:spPr>
          <a:xfrm>
            <a:off x="373863" y="5939143"/>
            <a:ext cx="2328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Käytimme siis aiempia: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DC77C1B-1784-1A4A-840F-48B4C3BF5A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20" y="4564039"/>
            <a:ext cx="81153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7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Kaksitilamalli</a:t>
            </a:r>
            <a:r>
              <a:rPr lang="en-US" dirty="0"/>
              <a:t>: </a:t>
            </a:r>
            <a:r>
              <a:rPr lang="en-US" dirty="0" err="1"/>
              <a:t>aikakehitys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Esim</a:t>
            </a:r>
            <a:r>
              <a:rPr lang="en-US" dirty="0"/>
              <a:t>. </a:t>
            </a:r>
            <a:r>
              <a:rPr lang="en-US" dirty="0" err="1"/>
              <a:t>Voimme</a:t>
            </a:r>
            <a:r>
              <a:rPr lang="en-US" dirty="0"/>
              <a:t> </a:t>
            </a:r>
            <a:r>
              <a:rPr lang="en-US" dirty="0" err="1"/>
              <a:t>laskea</a:t>
            </a:r>
            <a:r>
              <a:rPr lang="en-US" dirty="0"/>
              <a:t> </a:t>
            </a:r>
            <a:r>
              <a:rPr lang="en-US" dirty="0" err="1"/>
              <a:t>todennäköisyyden</a:t>
            </a:r>
            <a:r>
              <a:rPr lang="en-US" dirty="0"/>
              <a:t> olla </a:t>
            </a:r>
            <a:r>
              <a:rPr lang="en-US" dirty="0" err="1"/>
              <a:t>tilalla</a:t>
            </a:r>
            <a:r>
              <a:rPr lang="en-US" dirty="0"/>
              <a:t>         (?)</a:t>
            </a:r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029" y="1696232"/>
            <a:ext cx="279400" cy="3175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67" y="2395776"/>
            <a:ext cx="3754459" cy="562165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58" y="3603020"/>
            <a:ext cx="7349342" cy="5080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7858" y="4746079"/>
            <a:ext cx="85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Esim</a:t>
            </a:r>
            <a:r>
              <a:rPr lang="en-US" sz="2400" dirty="0"/>
              <a:t>: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18" y="4848364"/>
            <a:ext cx="3429000" cy="330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541" y="5447983"/>
            <a:ext cx="3893700" cy="8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Kaksitilamalli</a:t>
            </a:r>
            <a:r>
              <a:rPr lang="en-US" dirty="0"/>
              <a:t>: </a:t>
            </a:r>
            <a:r>
              <a:rPr lang="en-US" dirty="0" err="1"/>
              <a:t>aikakehitys</a:t>
            </a:r>
            <a:endParaRPr lang="en-US" dirty="0"/>
          </a:p>
        </p:txBody>
      </p:sp>
      <p:pic>
        <p:nvPicPr>
          <p:cNvPr id="4" name="Picture 3" descr="RabiE0Omega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65" y="1814828"/>
            <a:ext cx="3640949" cy="2730712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8" y="1395428"/>
            <a:ext cx="2933700" cy="317500"/>
          </a:xfrm>
          <a:prstGeom prst="rect">
            <a:avLst/>
          </a:prstGeom>
        </p:spPr>
      </p:pic>
      <p:pic>
        <p:nvPicPr>
          <p:cNvPr id="6" name="Picture 5" descr="RabiSmallerOmega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61" y="1897847"/>
            <a:ext cx="3301585" cy="2476189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62" y="1441547"/>
            <a:ext cx="3213100" cy="292100"/>
          </a:xfrm>
          <a:prstGeom prst="rect">
            <a:avLst/>
          </a:prstGeom>
        </p:spPr>
      </p:pic>
      <p:pic>
        <p:nvPicPr>
          <p:cNvPr id="8" name="Picture 7" descr="RabiLargerOmega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99" y="4411396"/>
            <a:ext cx="3262139" cy="2446604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28" y="4750432"/>
            <a:ext cx="2870200" cy="292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126169">
            <a:off x="471643" y="5290579"/>
            <a:ext cx="3642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“Rabi flopping”</a:t>
            </a:r>
          </a:p>
        </p:txBody>
      </p:sp>
    </p:spTree>
    <p:extLst>
      <p:ext uri="{BB962C8B-B14F-4D97-AF65-F5344CB8AC3E}">
        <p14:creationId xmlns:p14="http://schemas.microsoft.com/office/powerpoint/2010/main" val="164248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Kvantti-informaatio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whirlwind tour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34" y="1635555"/>
            <a:ext cx="7060331" cy="3927309"/>
          </a:xfrm>
        </p:spPr>
      </p:pic>
      <p:sp>
        <p:nvSpPr>
          <p:cNvPr id="5" name="TextBox 4"/>
          <p:cNvSpPr txBox="1"/>
          <p:nvPr/>
        </p:nvSpPr>
        <p:spPr>
          <a:xfrm>
            <a:off x="3272590" y="5604582"/>
            <a:ext cx="4980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No…</a:t>
            </a:r>
            <a:r>
              <a:rPr lang="en-US" sz="3200" dirty="0" err="1"/>
              <a:t>ei</a:t>
            </a:r>
            <a:r>
              <a:rPr lang="en-US" sz="3200" dirty="0"/>
              <a:t> </a:t>
            </a:r>
            <a:r>
              <a:rPr lang="en-US" sz="3200" dirty="0" err="1"/>
              <a:t>nyt</a:t>
            </a:r>
            <a:r>
              <a:rPr lang="en-US" sz="3200" dirty="0"/>
              <a:t> </a:t>
            </a:r>
            <a:r>
              <a:rPr lang="en-US" sz="3200" dirty="0" err="1"/>
              <a:t>ihan</a:t>
            </a:r>
            <a:r>
              <a:rPr lang="en-US" sz="3200" dirty="0"/>
              <a:t> </a:t>
            </a:r>
            <a:r>
              <a:rPr lang="en-US" sz="3200" dirty="0" err="1"/>
              <a:t>noinkaan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Hyvä</a:t>
            </a:r>
            <a:r>
              <a:rPr lang="en-US" sz="3200" dirty="0"/>
              <a:t> </a:t>
            </a:r>
            <a:r>
              <a:rPr lang="en-US" sz="3200" dirty="0" err="1"/>
              <a:t>yritys</a:t>
            </a:r>
            <a:r>
              <a:rPr lang="en-US" sz="3200" dirty="0"/>
              <a:t> </a:t>
            </a:r>
            <a:r>
              <a:rPr lang="en-US" sz="3200" dirty="0" err="1"/>
              <a:t>kuitenkin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32572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7509B34-5A66-1B47-B911-B3F07FD2D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49" y="742950"/>
            <a:ext cx="4479131" cy="5972175"/>
          </a:xfrm>
        </p:spPr>
      </p:pic>
    </p:spTree>
    <p:extLst>
      <p:ext uri="{BB962C8B-B14F-4D97-AF65-F5344CB8AC3E}">
        <p14:creationId xmlns:p14="http://schemas.microsoft.com/office/powerpoint/2010/main" val="22059515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Kvantti-informaatio</a:t>
            </a:r>
            <a:r>
              <a:rPr lang="en-US" dirty="0"/>
              <a:t>: </a:t>
            </a:r>
            <a:r>
              <a:rPr lang="en-US" dirty="0" err="1"/>
              <a:t>kryptografia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68" y="2443749"/>
            <a:ext cx="6099259" cy="3500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6508" y="1854311"/>
            <a:ext cx="6681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Quantum key distribution:</a:t>
            </a:r>
            <a:r>
              <a:rPr lang="en-US" dirty="0"/>
              <a:t> </a:t>
            </a:r>
            <a:r>
              <a:rPr lang="en-US" dirty="0" err="1"/>
              <a:t>kuinka</a:t>
            </a:r>
            <a:r>
              <a:rPr lang="en-US" dirty="0"/>
              <a:t> </a:t>
            </a:r>
            <a:r>
              <a:rPr lang="en-US" dirty="0" err="1"/>
              <a:t>jaat</a:t>
            </a:r>
            <a:r>
              <a:rPr lang="en-US" dirty="0"/>
              <a:t> </a:t>
            </a:r>
            <a:r>
              <a:rPr lang="en-US" dirty="0" err="1"/>
              <a:t>takuuvarmasti</a:t>
            </a:r>
            <a:r>
              <a:rPr lang="en-US" dirty="0"/>
              <a:t> </a:t>
            </a:r>
            <a:r>
              <a:rPr lang="en-US" dirty="0" err="1"/>
              <a:t>salausavaimen</a:t>
            </a:r>
            <a:r>
              <a:rPr lang="en-US" dirty="0"/>
              <a:t>?</a:t>
            </a:r>
          </a:p>
          <a:p>
            <a:r>
              <a:rPr lang="en-US" dirty="0" err="1"/>
              <a:t>Tiedät</a:t>
            </a:r>
            <a:r>
              <a:rPr lang="en-US" dirty="0"/>
              <a:t>,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joku</a:t>
            </a:r>
            <a:r>
              <a:rPr lang="en-US" dirty="0"/>
              <a:t> </a:t>
            </a:r>
            <a:r>
              <a:rPr lang="en-US" dirty="0" err="1"/>
              <a:t>kuunteli</a:t>
            </a:r>
            <a:r>
              <a:rPr lang="en-US" dirty="0"/>
              <a:t> </a:t>
            </a:r>
            <a:r>
              <a:rPr lang="en-US" dirty="0" err="1"/>
              <a:t>välissä</a:t>
            </a:r>
            <a:r>
              <a:rPr lang="en-US" dirty="0"/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80" y="161869"/>
            <a:ext cx="2166294" cy="14984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8068" y="6016385"/>
            <a:ext cx="3684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Joitain</a:t>
            </a:r>
            <a:r>
              <a:rPr lang="en-US" dirty="0"/>
              <a:t> </a:t>
            </a:r>
            <a:r>
              <a:rPr lang="en-US" dirty="0" err="1"/>
              <a:t>yrityksiä</a:t>
            </a:r>
            <a:r>
              <a:rPr lang="en-US" dirty="0"/>
              <a:t> </a:t>
            </a:r>
            <a:r>
              <a:rPr lang="en-US" dirty="0" err="1"/>
              <a:t>kaupallistaa</a:t>
            </a:r>
            <a:r>
              <a:rPr lang="en-US" dirty="0"/>
              <a:t> </a:t>
            </a:r>
            <a:r>
              <a:rPr lang="en-US" dirty="0" err="1"/>
              <a:t>tätä</a:t>
            </a:r>
            <a:endParaRPr lang="en-US" dirty="0"/>
          </a:p>
          <a:p>
            <a:r>
              <a:rPr lang="en-US" dirty="0" err="1"/>
              <a:t>Esim</a:t>
            </a:r>
            <a:r>
              <a:rPr lang="en-US" dirty="0"/>
              <a:t>. </a:t>
            </a:r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www.idquantique.com</a:t>
            </a:r>
            <a:r>
              <a:rPr lang="en-US" dirty="0">
                <a:hlinkClick r:id="rId4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0215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Kvanttitietokoneet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Universaali</a:t>
            </a:r>
            <a:r>
              <a:rPr lang="en-US" dirty="0"/>
              <a:t> </a:t>
            </a:r>
            <a:r>
              <a:rPr lang="en-US" dirty="0" err="1"/>
              <a:t>tietokone</a:t>
            </a:r>
            <a:r>
              <a:rPr lang="en-US" dirty="0"/>
              <a:t> </a:t>
            </a:r>
            <a:r>
              <a:rPr lang="en-US" dirty="0" err="1">
                <a:hlinkClick r:id="rId2"/>
              </a:rPr>
              <a:t>yhden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qubitin</a:t>
            </a:r>
            <a:r>
              <a:rPr lang="en-US" dirty="0">
                <a:hlinkClick r:id="rId2"/>
              </a:rPr>
              <a:t> </a:t>
            </a:r>
            <a:r>
              <a:rPr lang="en-US" dirty="0" err="1"/>
              <a:t>porteista+esim</a:t>
            </a:r>
            <a:r>
              <a:rPr lang="en-US" dirty="0"/>
              <a:t>. </a:t>
            </a:r>
            <a:r>
              <a:rPr lang="en-US" dirty="0">
                <a:hlinkClick r:id="rId3"/>
              </a:rPr>
              <a:t>CNOT</a:t>
            </a:r>
            <a:r>
              <a:rPr lang="en-US" dirty="0"/>
              <a:t> </a:t>
            </a:r>
            <a:r>
              <a:rPr lang="en-US" dirty="0" err="1"/>
              <a:t>portista</a:t>
            </a:r>
            <a:r>
              <a:rPr lang="en-US" dirty="0"/>
              <a:t> </a:t>
            </a:r>
            <a:r>
              <a:rPr lang="en-US" dirty="0" err="1"/>
              <a:t>kahden</a:t>
            </a:r>
            <a:r>
              <a:rPr lang="en-US" dirty="0"/>
              <a:t> </a:t>
            </a:r>
            <a:r>
              <a:rPr lang="en-US" dirty="0" err="1"/>
              <a:t>qubitin</a:t>
            </a:r>
            <a:r>
              <a:rPr lang="en-US" dirty="0"/>
              <a:t> </a:t>
            </a:r>
            <a:r>
              <a:rPr lang="en-US" dirty="0" err="1"/>
              <a:t>välillä</a:t>
            </a:r>
            <a:r>
              <a:rPr lang="en-US" dirty="0"/>
              <a:t>. (</a:t>
            </a:r>
            <a:r>
              <a:rPr lang="en-US" dirty="0" err="1"/>
              <a:t>Tarvitset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jonkin</a:t>
            </a:r>
            <a:r>
              <a:rPr lang="en-US" dirty="0"/>
              <a:t> </a:t>
            </a:r>
            <a:r>
              <a:rPr lang="en-US" dirty="0" err="1"/>
              <a:t>verran</a:t>
            </a:r>
            <a:r>
              <a:rPr lang="en-US" dirty="0"/>
              <a:t> </a:t>
            </a:r>
            <a:r>
              <a:rPr lang="en-US" dirty="0" err="1"/>
              <a:t>monen</a:t>
            </a:r>
            <a:r>
              <a:rPr lang="en-US" dirty="0"/>
              <a:t> </a:t>
            </a:r>
            <a:r>
              <a:rPr lang="en-US" dirty="0" err="1"/>
              <a:t>kappeleen</a:t>
            </a:r>
            <a:r>
              <a:rPr lang="en-US" dirty="0"/>
              <a:t> </a:t>
            </a:r>
            <a:r>
              <a:rPr lang="en-US" dirty="0" err="1"/>
              <a:t>kvanttimekaniikkaa</a:t>
            </a:r>
            <a:r>
              <a:rPr lang="en-US" dirty="0"/>
              <a:t>…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tällä</a:t>
            </a:r>
            <a:r>
              <a:rPr lang="en-US" dirty="0"/>
              <a:t> </a:t>
            </a:r>
            <a:r>
              <a:rPr lang="en-US" dirty="0" err="1"/>
              <a:t>kurssilla</a:t>
            </a:r>
            <a:r>
              <a:rPr lang="en-US" dirty="0"/>
              <a:t>)</a:t>
            </a:r>
          </a:p>
          <a:p>
            <a:r>
              <a:rPr lang="en-US" dirty="0" err="1"/>
              <a:t>Reversiibelit</a:t>
            </a:r>
            <a:r>
              <a:rPr lang="en-US" dirty="0"/>
              <a:t> </a:t>
            </a:r>
            <a:r>
              <a:rPr lang="en-US" dirty="0" err="1"/>
              <a:t>portit</a:t>
            </a:r>
            <a:r>
              <a:rPr lang="en-US" dirty="0"/>
              <a:t>, </a:t>
            </a:r>
            <a:r>
              <a:rPr lang="en-US" dirty="0" err="1"/>
              <a:t>koska</a:t>
            </a:r>
            <a:r>
              <a:rPr lang="en-US" dirty="0"/>
              <a:t> </a:t>
            </a:r>
            <a:r>
              <a:rPr lang="en-US" dirty="0" err="1"/>
              <a:t>puhtaiden</a:t>
            </a:r>
            <a:r>
              <a:rPr lang="en-US" dirty="0"/>
              <a:t> </a:t>
            </a:r>
            <a:r>
              <a:rPr lang="en-US" dirty="0" err="1"/>
              <a:t>tilojen</a:t>
            </a:r>
            <a:r>
              <a:rPr lang="en-US" dirty="0"/>
              <a:t> </a:t>
            </a:r>
            <a:r>
              <a:rPr lang="en-US" dirty="0" err="1"/>
              <a:t>aikakehitys</a:t>
            </a:r>
            <a:r>
              <a:rPr lang="en-US" dirty="0"/>
              <a:t> </a:t>
            </a:r>
            <a:r>
              <a:rPr lang="en-US" dirty="0" err="1"/>
              <a:t>reversiibeliä</a:t>
            </a:r>
            <a:r>
              <a:rPr lang="en-US" dirty="0"/>
              <a:t>!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476625"/>
            <a:ext cx="3235325" cy="27583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29213" y="3200678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CNOT-</a:t>
            </a:r>
            <a:r>
              <a:rPr lang="en-US" dirty="0" err="1"/>
              <a:t>portti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84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Kvantti-informaatio</a:t>
            </a:r>
            <a:r>
              <a:rPr lang="en-US" dirty="0"/>
              <a:t>: </a:t>
            </a:r>
            <a:r>
              <a:rPr lang="en-US" dirty="0" err="1"/>
              <a:t>kvanttitietokoneet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6E55E5-B70B-C940-AA28-1BC464627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46" y="1758265"/>
            <a:ext cx="4873480" cy="4186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1AD6D1-7E02-2E46-896F-DAACA2AA4D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7872">
            <a:off x="4280212" y="4627016"/>
            <a:ext cx="4543426" cy="183846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37" y="1638045"/>
            <a:ext cx="6806400" cy="5029629"/>
          </a:xfrm>
        </p:spPr>
      </p:pic>
    </p:spTree>
    <p:extLst>
      <p:ext uri="{BB962C8B-B14F-4D97-AF65-F5344CB8AC3E}">
        <p14:creationId xmlns:p14="http://schemas.microsoft.com/office/powerpoint/2010/main" val="23214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73" y="120314"/>
            <a:ext cx="7620000" cy="1143000"/>
          </a:xfrm>
        </p:spPr>
        <p:txBody>
          <a:bodyPr/>
          <a:lstStyle/>
          <a:p>
            <a:r>
              <a:rPr lang="en-US" dirty="0" err="1"/>
              <a:t>Kvantti-informaatio</a:t>
            </a:r>
            <a:r>
              <a:rPr lang="en-US" dirty="0"/>
              <a:t>: </a:t>
            </a:r>
            <a:r>
              <a:rPr lang="en-US" dirty="0" err="1"/>
              <a:t>kvanttitietokoneet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08701DB5-0810-0448-A8C1-DEFD916AC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06" y="1407692"/>
            <a:ext cx="4873430" cy="5065297"/>
          </a:xfrm>
        </p:spPr>
      </p:pic>
    </p:spTree>
    <p:extLst>
      <p:ext uri="{BB962C8B-B14F-4D97-AF65-F5344CB8AC3E}">
        <p14:creationId xmlns:p14="http://schemas.microsoft.com/office/powerpoint/2010/main" val="3536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09284" cy="1143000"/>
          </a:xfrm>
        </p:spPr>
        <p:txBody>
          <a:bodyPr/>
          <a:lstStyle/>
          <a:p>
            <a:r>
              <a:rPr lang="en-US" sz="4000" dirty="0" err="1"/>
              <a:t>Tilat</a:t>
            </a:r>
            <a:r>
              <a:rPr lang="en-US" sz="4000" dirty="0"/>
              <a:t> ja </a:t>
            </a:r>
            <a:r>
              <a:rPr lang="en-US" sz="4000" dirty="0" err="1"/>
              <a:t>operaattorit</a:t>
            </a:r>
            <a:r>
              <a:rPr lang="en-US" sz="4000" dirty="0"/>
              <a:t> </a:t>
            </a:r>
            <a:r>
              <a:rPr lang="en-US" sz="4000" dirty="0" err="1"/>
              <a:t>matriisien</a:t>
            </a:r>
            <a:r>
              <a:rPr lang="en-US" sz="4000" dirty="0"/>
              <a:t> </a:t>
            </a:r>
            <a:r>
              <a:rPr lang="en-US" sz="4000" dirty="0" err="1"/>
              <a:t>avulla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2762"/>
            <a:ext cx="7620000" cy="4800600"/>
          </a:xfrm>
        </p:spPr>
        <p:txBody>
          <a:bodyPr/>
          <a:lstStyle/>
          <a:p>
            <a:r>
              <a:rPr lang="en-US" dirty="0" err="1"/>
              <a:t>Kantavektorit</a:t>
            </a:r>
            <a:r>
              <a:rPr lang="en-US" dirty="0"/>
              <a:t> </a:t>
            </a:r>
            <a:r>
              <a:rPr lang="en-US" dirty="0" err="1"/>
              <a:t>eivät</a:t>
            </a:r>
            <a:r>
              <a:rPr lang="en-US" dirty="0"/>
              <a:t> </a:t>
            </a:r>
            <a:r>
              <a:rPr lang="en-US" dirty="0" err="1"/>
              <a:t>muutu</a:t>
            </a:r>
            <a:r>
              <a:rPr lang="en-US" dirty="0"/>
              <a:t>. </a:t>
            </a:r>
            <a:r>
              <a:rPr lang="en-US" dirty="0" err="1"/>
              <a:t>Valitaan</a:t>
            </a:r>
            <a:r>
              <a:rPr lang="en-US" dirty="0"/>
              <a:t> </a:t>
            </a:r>
            <a:r>
              <a:rPr lang="en-US" dirty="0" err="1"/>
              <a:t>notaatio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293" y="2948807"/>
            <a:ext cx="1600200" cy="749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10" y="3139307"/>
            <a:ext cx="16510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0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Kvanttitietokoneet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17760" cy="4800600"/>
          </a:xfrm>
        </p:spPr>
        <p:txBody>
          <a:bodyPr/>
          <a:lstStyle/>
          <a:p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nopeuttaa</a:t>
            </a:r>
            <a:r>
              <a:rPr lang="en-US" dirty="0"/>
              <a:t> </a:t>
            </a:r>
            <a:r>
              <a:rPr lang="en-US" dirty="0" err="1"/>
              <a:t>hakua</a:t>
            </a:r>
            <a:r>
              <a:rPr lang="en-US" dirty="0"/>
              <a:t> </a:t>
            </a:r>
            <a:r>
              <a:rPr lang="en-US" dirty="0" err="1"/>
              <a:t>tietokannasta</a:t>
            </a:r>
            <a:r>
              <a:rPr lang="en-US" dirty="0"/>
              <a:t> (</a:t>
            </a:r>
            <a:r>
              <a:rPr lang="en-US" dirty="0" err="1"/>
              <a:t>esim</a:t>
            </a:r>
            <a:r>
              <a:rPr lang="en-US" dirty="0"/>
              <a:t>. </a:t>
            </a:r>
            <a:r>
              <a:rPr lang="en-US" dirty="0">
                <a:hlinkClick r:id="rId2"/>
              </a:rPr>
              <a:t>Grover algoritmi)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Lukujen</a:t>
            </a:r>
            <a:r>
              <a:rPr lang="en-US" dirty="0"/>
              <a:t> </a:t>
            </a:r>
            <a:r>
              <a:rPr lang="en-US" dirty="0" err="1"/>
              <a:t>faktorointi</a:t>
            </a:r>
            <a:r>
              <a:rPr lang="en-US" dirty="0"/>
              <a:t> </a:t>
            </a:r>
            <a:r>
              <a:rPr lang="en-US" dirty="0" err="1"/>
              <a:t>alkuluku</a:t>
            </a:r>
            <a:r>
              <a:rPr lang="en-US" dirty="0"/>
              <a:t> </a:t>
            </a:r>
            <a:r>
              <a:rPr lang="en-US" dirty="0" err="1"/>
              <a:t>tekijöihinsä</a:t>
            </a:r>
            <a:r>
              <a:rPr lang="en-US" dirty="0"/>
              <a:t>. </a:t>
            </a:r>
            <a:r>
              <a:rPr lang="en-US" dirty="0" err="1"/>
              <a:t>Epäillään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tämä</a:t>
            </a:r>
            <a:r>
              <a:rPr lang="en-US" dirty="0"/>
              <a:t> on </a:t>
            </a:r>
            <a:r>
              <a:rPr lang="en-US" dirty="0" err="1"/>
              <a:t>eksponentiaalisen</a:t>
            </a:r>
            <a:r>
              <a:rPr lang="en-US" dirty="0"/>
              <a:t> </a:t>
            </a:r>
            <a:r>
              <a:rPr lang="en-US" dirty="0" err="1"/>
              <a:t>vaikeaa</a:t>
            </a:r>
            <a:r>
              <a:rPr lang="en-US" dirty="0"/>
              <a:t> </a:t>
            </a:r>
            <a:r>
              <a:rPr lang="en-US" dirty="0" err="1"/>
              <a:t>klassisesti</a:t>
            </a:r>
            <a:endParaRPr lang="en-US" dirty="0"/>
          </a:p>
          <a:p>
            <a:r>
              <a:rPr lang="en-US" dirty="0">
                <a:hlinkClick r:id="rId3"/>
              </a:rPr>
              <a:t>Shorin algoritmi </a:t>
            </a:r>
            <a:r>
              <a:rPr lang="en-US" dirty="0" err="1"/>
              <a:t>kvanttitietokoneessa</a:t>
            </a:r>
            <a:r>
              <a:rPr lang="en-US" dirty="0"/>
              <a:t> </a:t>
            </a:r>
            <a:r>
              <a:rPr lang="en-US" dirty="0" err="1"/>
              <a:t>eri</a:t>
            </a:r>
            <a:r>
              <a:rPr lang="en-US" dirty="0"/>
              <a:t> </a:t>
            </a:r>
            <a:r>
              <a:rPr lang="en-US" dirty="0" err="1"/>
              <a:t>monimutkaisuusluokassa</a:t>
            </a:r>
            <a:r>
              <a:rPr lang="en-US" dirty="0"/>
              <a:t> </a:t>
            </a:r>
          </a:p>
          <a:p>
            <a:r>
              <a:rPr lang="en-US" dirty="0" err="1"/>
              <a:t>Riko</a:t>
            </a:r>
            <a:r>
              <a:rPr lang="en-US" dirty="0"/>
              <a:t> RSA </a:t>
            </a:r>
            <a:r>
              <a:rPr lang="en-US" dirty="0" err="1"/>
              <a:t>salaus</a:t>
            </a:r>
            <a:r>
              <a:rPr lang="en-US" dirty="0"/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67049" y="2207280"/>
            <a:ext cx="1190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351" y="2179499"/>
            <a:ext cx="1079500" cy="46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2888" y="2179499"/>
            <a:ext cx="2279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evaluaatiota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2238" y="2103299"/>
            <a:ext cx="1473200" cy="546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288" y="6428581"/>
            <a:ext cx="5509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Lisää</a:t>
            </a:r>
            <a:r>
              <a:rPr lang="en-US" dirty="0"/>
              <a:t>: </a:t>
            </a:r>
            <a:r>
              <a:rPr lang="en-US" dirty="0">
                <a:hlinkClick r:id="rId6"/>
              </a:rPr>
              <a:t>https://</a:t>
            </a:r>
            <a:r>
              <a:rPr lang="en-US" dirty="0" err="1">
                <a:hlinkClick r:id="rId6"/>
              </a:rPr>
              <a:t>en.wikipedia.org</a:t>
            </a:r>
            <a:r>
              <a:rPr lang="en-US" dirty="0">
                <a:hlinkClick r:id="rId6"/>
              </a:rPr>
              <a:t>/wiki/</a:t>
            </a:r>
            <a:r>
              <a:rPr lang="en-US" dirty="0" err="1">
                <a:hlinkClick r:id="rId6"/>
              </a:rPr>
              <a:t>Quantum_algorithm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61A20E1-673F-E14C-9341-862608933AD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94" y="3522801"/>
            <a:ext cx="2189966" cy="290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4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Kvanttitietokoneet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1304847">
            <a:off x="1009955" y="2185986"/>
            <a:ext cx="5602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Eivät</a:t>
            </a:r>
            <a:r>
              <a:rPr lang="en-US" sz="3600" b="1" dirty="0"/>
              <a:t> ole </a:t>
            </a:r>
            <a:r>
              <a:rPr lang="en-US" sz="3600" b="1" dirty="0" err="1"/>
              <a:t>kaikessa</a:t>
            </a:r>
            <a:r>
              <a:rPr lang="en-US" sz="3600" b="1" dirty="0"/>
              <a:t> </a:t>
            </a:r>
            <a:r>
              <a:rPr lang="en-US" sz="3600" b="1" dirty="0" err="1"/>
              <a:t>parempia</a:t>
            </a:r>
            <a:r>
              <a:rPr lang="en-US" sz="3600" b="1" dirty="0"/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464">
            <a:off x="2744389" y="3386351"/>
            <a:ext cx="4448349" cy="30144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744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Kvanttitietokoneet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Tarvitsemme</a:t>
            </a:r>
            <a:r>
              <a:rPr lang="en-US" dirty="0"/>
              <a:t> </a:t>
            </a:r>
            <a:r>
              <a:rPr lang="en-US" dirty="0" err="1"/>
              <a:t>ehkä</a:t>
            </a:r>
            <a:r>
              <a:rPr lang="en-US" dirty="0"/>
              <a:t> n. 1000 </a:t>
            </a:r>
            <a:r>
              <a:rPr lang="en-US" dirty="0" err="1"/>
              <a:t>qubitin</a:t>
            </a:r>
            <a:r>
              <a:rPr lang="en-US" dirty="0"/>
              <a:t> </a:t>
            </a:r>
            <a:r>
              <a:rPr lang="en-US" dirty="0" err="1"/>
              <a:t>kvanttitietokoneen</a:t>
            </a:r>
            <a:r>
              <a:rPr lang="en-US" dirty="0"/>
              <a:t> </a:t>
            </a:r>
            <a:r>
              <a:rPr lang="en-US" dirty="0" err="1"/>
              <a:t>faktoroimaan</a:t>
            </a:r>
            <a:r>
              <a:rPr lang="en-US" dirty="0"/>
              <a:t> </a:t>
            </a:r>
            <a:r>
              <a:rPr lang="en-US" dirty="0" err="1"/>
              <a:t>kiinnostavia</a:t>
            </a:r>
            <a:r>
              <a:rPr lang="en-US" dirty="0"/>
              <a:t> </a:t>
            </a:r>
            <a:r>
              <a:rPr lang="en-US" dirty="0" err="1"/>
              <a:t>lukuja</a:t>
            </a:r>
            <a:r>
              <a:rPr lang="en-US" dirty="0"/>
              <a:t>…</a:t>
            </a:r>
          </a:p>
          <a:p>
            <a:r>
              <a:rPr lang="en-US" dirty="0"/>
              <a:t>Status: n. 5 </a:t>
            </a:r>
            <a:r>
              <a:rPr lang="en-US" dirty="0" err="1"/>
              <a:t>qubittia</a:t>
            </a:r>
            <a:r>
              <a:rPr lang="en-US" dirty="0"/>
              <a:t> 15=3x5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115" y="2602256"/>
            <a:ext cx="4857750" cy="1398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038C4F7-CC4E-E54A-90D0-7A34AA77CC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1713">
            <a:off x="611912" y="2931581"/>
            <a:ext cx="3277491" cy="357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3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86763" cy="1143000"/>
          </a:xfrm>
        </p:spPr>
        <p:txBody>
          <a:bodyPr/>
          <a:lstStyle/>
          <a:p>
            <a:r>
              <a:rPr lang="en-US" dirty="0" err="1"/>
              <a:t>Kvanttitietokoneet</a:t>
            </a:r>
            <a:r>
              <a:rPr lang="en-US" dirty="0"/>
              <a:t>: quantum supremacy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Siirellään</a:t>
            </a:r>
            <a:r>
              <a:rPr lang="en-US" dirty="0"/>
              <a:t> </a:t>
            </a:r>
            <a:r>
              <a:rPr lang="en-US" dirty="0" err="1"/>
              <a:t>maalitolppia</a:t>
            </a:r>
            <a:r>
              <a:rPr lang="en-US" dirty="0"/>
              <a:t> </a:t>
            </a:r>
            <a:r>
              <a:rPr lang="en-US" dirty="0" err="1"/>
              <a:t>vähän</a:t>
            </a:r>
            <a:r>
              <a:rPr lang="en-US" dirty="0"/>
              <a:t>: </a:t>
            </a:r>
            <a:r>
              <a:rPr lang="en-US" dirty="0" err="1"/>
              <a:t>kvanttitietokone</a:t>
            </a:r>
            <a:r>
              <a:rPr lang="en-US" dirty="0"/>
              <a:t>, </a:t>
            </a:r>
            <a:r>
              <a:rPr lang="en-US" dirty="0" err="1"/>
              <a:t>joka</a:t>
            </a:r>
            <a:r>
              <a:rPr lang="en-US" dirty="0"/>
              <a:t> </a:t>
            </a:r>
            <a:r>
              <a:rPr lang="en-US" dirty="0" err="1"/>
              <a:t>ratkaisee</a:t>
            </a:r>
            <a:r>
              <a:rPr lang="en-US" dirty="0"/>
              <a:t> </a:t>
            </a:r>
            <a:r>
              <a:rPr lang="en-US" b="1" dirty="0" err="1"/>
              <a:t>jonkun</a:t>
            </a:r>
            <a:r>
              <a:rPr lang="en-US" dirty="0"/>
              <a:t> </a:t>
            </a:r>
            <a:r>
              <a:rPr lang="en-US" dirty="0" err="1"/>
              <a:t>ongelman</a:t>
            </a:r>
            <a:r>
              <a:rPr lang="en-US" dirty="0"/>
              <a:t> </a:t>
            </a:r>
            <a:r>
              <a:rPr lang="en-US" dirty="0" err="1"/>
              <a:t>nopeammin</a:t>
            </a:r>
            <a:r>
              <a:rPr lang="en-US" dirty="0"/>
              <a:t> </a:t>
            </a:r>
            <a:r>
              <a:rPr lang="en-US" dirty="0" err="1"/>
              <a:t>kuin</a:t>
            </a:r>
            <a:r>
              <a:rPr lang="en-US" dirty="0"/>
              <a:t> </a:t>
            </a:r>
            <a:r>
              <a:rPr lang="en-US" dirty="0" err="1"/>
              <a:t>mihin</a:t>
            </a:r>
            <a:r>
              <a:rPr lang="en-US" dirty="0"/>
              <a:t> </a:t>
            </a:r>
            <a:r>
              <a:rPr lang="en-US" dirty="0" err="1"/>
              <a:t>pystymme</a:t>
            </a:r>
            <a:r>
              <a:rPr lang="en-US" dirty="0"/>
              <a:t> </a:t>
            </a:r>
            <a:r>
              <a:rPr lang="en-US" dirty="0" err="1"/>
              <a:t>tavallisella</a:t>
            </a:r>
            <a:r>
              <a:rPr lang="en-US" dirty="0"/>
              <a:t> </a:t>
            </a:r>
            <a:r>
              <a:rPr lang="en-US" dirty="0" err="1"/>
              <a:t>tietokoneella</a:t>
            </a:r>
            <a:endParaRPr lang="en-US" dirty="0"/>
          </a:p>
          <a:p>
            <a:r>
              <a:rPr lang="en-US" dirty="0" err="1"/>
              <a:t>Monen</a:t>
            </a:r>
            <a:r>
              <a:rPr lang="en-US" dirty="0"/>
              <a:t> </a:t>
            </a:r>
            <a:r>
              <a:rPr lang="en-US" dirty="0" err="1"/>
              <a:t>hiukkasen</a:t>
            </a:r>
            <a:r>
              <a:rPr lang="en-US" dirty="0"/>
              <a:t> </a:t>
            </a:r>
            <a:r>
              <a:rPr lang="en-US" dirty="0" err="1"/>
              <a:t>kvanttimekaniikka</a:t>
            </a:r>
            <a:r>
              <a:rPr lang="en-US" dirty="0"/>
              <a:t> </a:t>
            </a:r>
            <a:r>
              <a:rPr lang="en-US" dirty="0" err="1"/>
              <a:t>vaikeaa</a:t>
            </a:r>
            <a:r>
              <a:rPr lang="en-US" dirty="0"/>
              <a:t>…tee </a:t>
            </a:r>
            <a:r>
              <a:rPr lang="en-US" dirty="0" err="1"/>
              <a:t>kvanttitietokone</a:t>
            </a:r>
            <a:r>
              <a:rPr lang="en-US" dirty="0"/>
              <a:t> </a:t>
            </a:r>
            <a:r>
              <a:rPr lang="en-US" dirty="0" err="1"/>
              <a:t>joka</a:t>
            </a:r>
            <a:r>
              <a:rPr lang="en-US" dirty="0"/>
              <a:t> </a:t>
            </a:r>
            <a:r>
              <a:rPr lang="en-US" dirty="0" err="1"/>
              <a:t>ratkaisee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!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3740150"/>
            <a:ext cx="7175500" cy="246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14988" y="6357421"/>
            <a:ext cx="171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Marraskuu</a:t>
            </a:r>
            <a:r>
              <a:rPr lang="en-US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91624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44C573-CB80-B84F-8668-4224D565B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Google: 2018 72 </a:t>
            </a:r>
            <a:r>
              <a:rPr lang="fi-FI" dirty="0" err="1"/>
              <a:t>qubits</a:t>
            </a:r>
            <a:r>
              <a:rPr lang="fi-FI" dirty="0"/>
              <a:t>…</a:t>
            </a:r>
            <a:r>
              <a:rPr lang="fi-FI" dirty="0" err="1"/>
              <a:t>hope</a:t>
            </a:r>
            <a:r>
              <a:rPr lang="fi-FI" dirty="0"/>
              <a:t> for </a:t>
            </a:r>
            <a:r>
              <a:rPr lang="fi-FI" dirty="0" err="1"/>
              <a:t>supremacy</a:t>
            </a:r>
            <a:endParaRPr lang="fi-F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D90A9F9B-5196-9344-9E12-FE6BBAA6E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Kvanttitietokoneet</a:t>
            </a:r>
            <a:r>
              <a:rPr lang="en-US" dirty="0"/>
              <a:t>: quantum supremacy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BC2374C-8BB1-F94F-A3D0-1ACB7963E1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6" y="2064966"/>
            <a:ext cx="3847432" cy="1752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2DED933-EC7C-7845-8F2C-B2305E1B1F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632" y="2189415"/>
            <a:ext cx="4127500" cy="22220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3273343-4C50-6342-98EE-37670D2213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8" y="4132847"/>
            <a:ext cx="2984057" cy="24505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405F7CD-A45F-1A41-9668-C5BB319325D5}"/>
              </a:ext>
            </a:extLst>
          </p:cNvPr>
          <p:cNvSpPr txBox="1"/>
          <p:nvPr/>
        </p:nvSpPr>
        <p:spPr>
          <a:xfrm>
            <a:off x="4422506" y="5603141"/>
            <a:ext cx="37907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Except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classical</a:t>
            </a:r>
            <a:r>
              <a:rPr lang="fi-FI" dirty="0"/>
              <a:t> </a:t>
            </a:r>
            <a:r>
              <a:rPr lang="fi-FI" dirty="0" err="1"/>
              <a:t>machines</a:t>
            </a:r>
            <a:r>
              <a:rPr lang="fi-FI" dirty="0"/>
              <a:t> just</a:t>
            </a:r>
          </a:p>
          <a:p>
            <a:r>
              <a:rPr lang="fi-FI" dirty="0" err="1"/>
              <a:t>did</a:t>
            </a:r>
            <a:r>
              <a:rPr lang="fi-FI" dirty="0"/>
              <a:t> </a:t>
            </a:r>
            <a:r>
              <a:rPr lang="fi-FI" dirty="0" err="1"/>
              <a:t>what</a:t>
            </a:r>
            <a:r>
              <a:rPr lang="fi-FI" dirty="0"/>
              <a:t> Google </a:t>
            </a:r>
            <a:r>
              <a:rPr lang="fi-FI" dirty="0" err="1"/>
              <a:t>believed</a:t>
            </a:r>
            <a:r>
              <a:rPr lang="fi-FI" dirty="0"/>
              <a:t> </a:t>
            </a:r>
            <a:r>
              <a:rPr lang="fi-FI" dirty="0" err="1"/>
              <a:t>impossible</a:t>
            </a:r>
            <a:r>
              <a:rPr lang="fi-FI" dirty="0"/>
              <a:t>…</a:t>
            </a:r>
          </a:p>
          <a:p>
            <a:r>
              <a:rPr lang="fi-FI" dirty="0" err="1"/>
              <a:t>need</a:t>
            </a:r>
            <a:r>
              <a:rPr lang="fi-FI" dirty="0"/>
              <a:t> </a:t>
            </a:r>
            <a:r>
              <a:rPr lang="fi-FI" dirty="0" err="1"/>
              <a:t>more</a:t>
            </a:r>
            <a:r>
              <a:rPr lang="fi-FI" dirty="0"/>
              <a:t> and </a:t>
            </a:r>
            <a:r>
              <a:rPr lang="fi-FI" dirty="0" err="1"/>
              <a:t>maybe</a:t>
            </a:r>
            <a:r>
              <a:rPr lang="fi-FI" dirty="0"/>
              <a:t> </a:t>
            </a:r>
            <a:r>
              <a:rPr lang="fi-FI" dirty="0" err="1"/>
              <a:t>better</a:t>
            </a:r>
            <a:r>
              <a:rPr lang="fi-FI" dirty="0"/>
              <a:t> </a:t>
            </a:r>
            <a:r>
              <a:rPr lang="fi-FI" dirty="0" err="1"/>
              <a:t>qubits</a:t>
            </a:r>
            <a:r>
              <a:rPr lang="fi-FI" dirty="0"/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826296E-E1DE-F643-A02D-9119B2979B61}"/>
              </a:ext>
            </a:extLst>
          </p:cNvPr>
          <p:cNvSpPr txBox="1"/>
          <p:nvPr/>
        </p:nvSpPr>
        <p:spPr>
          <a:xfrm>
            <a:off x="7025078" y="4293457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Scifi Vision</a:t>
            </a:r>
          </a:p>
        </p:txBody>
      </p:sp>
    </p:spTree>
    <p:extLst>
      <p:ext uri="{BB962C8B-B14F-4D97-AF65-F5344CB8AC3E}">
        <p14:creationId xmlns:p14="http://schemas.microsoft.com/office/powerpoint/2010/main" val="23184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D90A9F9B-5196-9344-9E12-FE6BBAA6E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Kvanttitietokoneet</a:t>
            </a:r>
            <a:r>
              <a:rPr lang="en-US" dirty="0"/>
              <a:t>: quantum supremacy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337E61B-3B10-0C47-9890-2D3C0DE76E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1507">
            <a:off x="671511" y="2667189"/>
            <a:ext cx="7443787" cy="2868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4A6A7B-DD66-3941-A6B7-2E4EA581AC2A}"/>
              </a:ext>
            </a:extLst>
          </p:cNvPr>
          <p:cNvSpPr txBox="1"/>
          <p:nvPr/>
        </p:nvSpPr>
        <p:spPr>
          <a:xfrm>
            <a:off x="6157912" y="579039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24.10.2019</a:t>
            </a:r>
          </a:p>
        </p:txBody>
      </p:sp>
    </p:spTree>
    <p:extLst>
      <p:ext uri="{BB962C8B-B14F-4D97-AF65-F5344CB8AC3E}">
        <p14:creationId xmlns:p14="http://schemas.microsoft.com/office/powerpoint/2010/main" val="324637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Kvanttitietokoneet</a:t>
            </a:r>
            <a:r>
              <a:rPr lang="en-US" dirty="0"/>
              <a:t>: </a:t>
            </a:r>
            <a:r>
              <a:rPr lang="en-US" dirty="0" err="1"/>
              <a:t>vihollinen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7620000" cy="4800600"/>
          </a:xfrm>
        </p:spPr>
        <p:txBody>
          <a:bodyPr/>
          <a:lstStyle/>
          <a:p>
            <a:r>
              <a:rPr lang="en-US" dirty="0" err="1"/>
              <a:t>Miten</a:t>
            </a:r>
            <a:r>
              <a:rPr lang="en-US" dirty="0"/>
              <a:t> </a:t>
            </a:r>
            <a:r>
              <a:rPr lang="en-US" dirty="0" err="1"/>
              <a:t>pidät</a:t>
            </a:r>
            <a:r>
              <a:rPr lang="en-US" dirty="0"/>
              <a:t> </a:t>
            </a:r>
            <a:r>
              <a:rPr lang="en-US" dirty="0" err="1"/>
              <a:t>tilasi</a:t>
            </a:r>
            <a:r>
              <a:rPr lang="en-US" dirty="0"/>
              <a:t> </a:t>
            </a:r>
            <a:r>
              <a:rPr lang="en-US" dirty="0" err="1"/>
              <a:t>puhtaina</a:t>
            </a:r>
            <a:r>
              <a:rPr lang="en-US" dirty="0"/>
              <a:t>?</a:t>
            </a:r>
          </a:p>
          <a:p>
            <a:r>
              <a:rPr lang="en-US" dirty="0" err="1"/>
              <a:t>Miten</a:t>
            </a:r>
            <a:r>
              <a:rPr lang="en-US" dirty="0"/>
              <a:t> </a:t>
            </a:r>
            <a:r>
              <a:rPr lang="en-US" dirty="0" err="1"/>
              <a:t>lomittuminen</a:t>
            </a:r>
            <a:r>
              <a:rPr lang="en-US" dirty="0"/>
              <a:t> </a:t>
            </a:r>
            <a:r>
              <a:rPr lang="en-US" dirty="0" err="1"/>
              <a:t>pysyy</a:t>
            </a:r>
            <a:r>
              <a:rPr lang="en-US" dirty="0"/>
              <a:t> VAIN </a:t>
            </a:r>
            <a:r>
              <a:rPr lang="en-US" dirty="0" err="1"/>
              <a:t>qubittiesi</a:t>
            </a:r>
            <a:r>
              <a:rPr lang="en-US" dirty="0"/>
              <a:t> </a:t>
            </a:r>
            <a:r>
              <a:rPr lang="en-US" dirty="0" err="1"/>
              <a:t>kesken</a:t>
            </a:r>
            <a:r>
              <a:rPr lang="en-US" dirty="0"/>
              <a:t> </a:t>
            </a:r>
            <a:r>
              <a:rPr lang="en-US" dirty="0" err="1"/>
              <a:t>eikä</a:t>
            </a:r>
            <a:r>
              <a:rPr lang="en-US" dirty="0"/>
              <a:t> </a:t>
            </a:r>
            <a:r>
              <a:rPr lang="en-US" dirty="0" err="1"/>
              <a:t>vuoda</a:t>
            </a:r>
            <a:r>
              <a:rPr lang="en-US" dirty="0"/>
              <a:t> </a:t>
            </a:r>
            <a:r>
              <a:rPr lang="en-US" dirty="0" err="1"/>
              <a:t>muualle</a:t>
            </a:r>
            <a:r>
              <a:rPr lang="en-US" dirty="0"/>
              <a:t>?</a:t>
            </a:r>
          </a:p>
          <a:p>
            <a:r>
              <a:rPr lang="en-US" dirty="0" err="1"/>
              <a:t>Tulee</a:t>
            </a:r>
            <a:r>
              <a:rPr lang="en-US" dirty="0"/>
              <a:t> </a:t>
            </a:r>
            <a:r>
              <a:rPr lang="en-US" dirty="0" err="1"/>
              <a:t>nopeasti</a:t>
            </a:r>
            <a:r>
              <a:rPr lang="en-US" dirty="0"/>
              <a:t> </a:t>
            </a:r>
            <a:r>
              <a:rPr lang="en-US" dirty="0" err="1"/>
              <a:t>vaikeammaksi</a:t>
            </a:r>
            <a:r>
              <a:rPr lang="en-US" dirty="0"/>
              <a:t>, kun </a:t>
            </a:r>
            <a:r>
              <a:rPr lang="en-US" dirty="0" err="1"/>
              <a:t>qubittien</a:t>
            </a:r>
            <a:r>
              <a:rPr lang="en-US" dirty="0"/>
              <a:t> </a:t>
            </a:r>
            <a:r>
              <a:rPr lang="en-US" dirty="0" err="1"/>
              <a:t>määrä</a:t>
            </a:r>
            <a:r>
              <a:rPr lang="en-US" dirty="0"/>
              <a:t> </a:t>
            </a:r>
            <a:r>
              <a:rPr lang="en-US" dirty="0" err="1"/>
              <a:t>kasvaa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85" y="3092116"/>
            <a:ext cx="48768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5329" y="6299311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2-qubits</a:t>
            </a:r>
          </a:p>
        </p:txBody>
      </p:sp>
    </p:spTree>
    <p:extLst>
      <p:ext uri="{BB962C8B-B14F-4D97-AF65-F5344CB8AC3E}">
        <p14:creationId xmlns:p14="http://schemas.microsoft.com/office/powerpoint/2010/main" val="184383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Kvanttitietokoneet</a:t>
            </a:r>
            <a:r>
              <a:rPr lang="en-US" dirty="0"/>
              <a:t>: quantum supremacy…</a:t>
            </a:r>
            <a:r>
              <a:rPr lang="en-US" dirty="0" err="1"/>
              <a:t>varoitus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5938"/>
            <a:ext cx="7620000" cy="4800600"/>
          </a:xfrm>
        </p:spPr>
        <p:txBody>
          <a:bodyPr/>
          <a:lstStyle/>
          <a:p>
            <a:r>
              <a:rPr lang="en-US" b="1" dirty="0" err="1"/>
              <a:t>Qubitit</a:t>
            </a:r>
            <a:r>
              <a:rPr lang="en-US" b="1" dirty="0"/>
              <a:t> </a:t>
            </a:r>
            <a:r>
              <a:rPr lang="en-US" b="1" dirty="0" err="1"/>
              <a:t>eivät</a:t>
            </a:r>
            <a:r>
              <a:rPr lang="en-US" b="1" dirty="0"/>
              <a:t> ole </a:t>
            </a:r>
            <a:r>
              <a:rPr lang="en-US" b="1" dirty="0" err="1"/>
              <a:t>samanarvoisia</a:t>
            </a:r>
            <a:endParaRPr lang="en-US" b="1" dirty="0"/>
          </a:p>
          <a:p>
            <a:r>
              <a:rPr lang="en-US" dirty="0" err="1"/>
              <a:t>Toiset</a:t>
            </a:r>
            <a:r>
              <a:rPr lang="en-US" dirty="0"/>
              <a:t> </a:t>
            </a:r>
            <a:r>
              <a:rPr lang="en-US" dirty="0" err="1"/>
              <a:t>siteeraavat</a:t>
            </a:r>
            <a:r>
              <a:rPr lang="en-US" dirty="0"/>
              <a:t> </a:t>
            </a:r>
            <a:r>
              <a:rPr lang="en-US" dirty="0" err="1"/>
              <a:t>suuria</a:t>
            </a:r>
            <a:r>
              <a:rPr lang="en-US" dirty="0"/>
              <a:t> qubit </a:t>
            </a:r>
            <a:r>
              <a:rPr lang="en-US" dirty="0" err="1"/>
              <a:t>määriä</a:t>
            </a:r>
            <a:r>
              <a:rPr lang="en-US" dirty="0"/>
              <a:t>, </a:t>
            </a:r>
            <a:r>
              <a:rPr lang="en-US" dirty="0" err="1"/>
              <a:t>mutta</a:t>
            </a:r>
            <a:r>
              <a:rPr lang="en-US" dirty="0"/>
              <a:t> ne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hyvin</a:t>
            </a:r>
            <a:r>
              <a:rPr lang="en-US" dirty="0"/>
              <a:t> </a:t>
            </a:r>
            <a:r>
              <a:rPr lang="en-US" dirty="0" err="1"/>
              <a:t>alttiita</a:t>
            </a:r>
            <a:r>
              <a:rPr lang="en-US" dirty="0"/>
              <a:t> </a:t>
            </a:r>
            <a:r>
              <a:rPr lang="en-US" dirty="0" err="1"/>
              <a:t>dekoherenssille</a:t>
            </a:r>
            <a:r>
              <a:rPr lang="en-US" dirty="0"/>
              <a:t>…</a:t>
            </a:r>
            <a:r>
              <a:rPr lang="en-US" dirty="0" err="1"/>
              <a:t>lue</a:t>
            </a:r>
            <a:r>
              <a:rPr lang="en-US" dirty="0"/>
              <a:t> </a:t>
            </a:r>
            <a:r>
              <a:rPr lang="en-US" dirty="0" err="1"/>
              <a:t>pienellä</a:t>
            </a:r>
            <a:r>
              <a:rPr lang="en-US" dirty="0"/>
              <a:t> </a:t>
            </a:r>
            <a:r>
              <a:rPr lang="en-US" dirty="0" err="1"/>
              <a:t>kirjoitettu</a:t>
            </a:r>
            <a:r>
              <a:rPr lang="en-US" dirty="0"/>
              <a:t> </a:t>
            </a:r>
            <a:r>
              <a:rPr lang="en-US" dirty="0" err="1"/>
              <a:t>teksti</a:t>
            </a:r>
            <a:r>
              <a:rPr lang="en-US" dirty="0"/>
              <a:t>!</a:t>
            </a:r>
          </a:p>
          <a:p>
            <a:r>
              <a:rPr lang="en-US" b="1" dirty="0" err="1"/>
              <a:t>Tarvitset</a:t>
            </a:r>
            <a:r>
              <a:rPr lang="en-US" b="1" dirty="0"/>
              <a:t> </a:t>
            </a:r>
            <a:r>
              <a:rPr lang="en-US" b="1" dirty="0" err="1"/>
              <a:t>virheen</a:t>
            </a:r>
            <a:r>
              <a:rPr lang="en-US" b="1" dirty="0"/>
              <a:t> </a:t>
            </a:r>
            <a:r>
              <a:rPr lang="en-US" b="1" dirty="0" err="1"/>
              <a:t>korjausta</a:t>
            </a:r>
            <a:r>
              <a:rPr lang="en-US" dirty="0"/>
              <a:t>. </a:t>
            </a:r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huonommat</a:t>
            </a:r>
            <a:r>
              <a:rPr lang="en-US" dirty="0"/>
              <a:t> </a:t>
            </a:r>
            <a:r>
              <a:rPr lang="en-US" dirty="0" err="1"/>
              <a:t>qubitit</a:t>
            </a:r>
            <a:r>
              <a:rPr lang="en-US" dirty="0"/>
              <a:t> </a:t>
            </a:r>
            <a:r>
              <a:rPr lang="en-US" dirty="0" err="1"/>
              <a:t>sitä</a:t>
            </a:r>
            <a:r>
              <a:rPr lang="en-US" dirty="0"/>
              <a:t> </a:t>
            </a:r>
            <a:r>
              <a:rPr lang="en-US" dirty="0" err="1"/>
              <a:t>enemmän</a:t>
            </a:r>
            <a:r>
              <a:rPr lang="en-US" dirty="0"/>
              <a:t> </a:t>
            </a:r>
            <a:r>
              <a:rPr lang="en-US" dirty="0" err="1"/>
              <a:t>niitä</a:t>
            </a:r>
            <a:r>
              <a:rPr lang="en-US" dirty="0"/>
              <a:t> </a:t>
            </a:r>
            <a:r>
              <a:rPr lang="en-US" dirty="0" err="1"/>
              <a:t>tarvitaan</a:t>
            </a:r>
            <a:r>
              <a:rPr lang="en-US" dirty="0"/>
              <a:t>. </a:t>
            </a:r>
          </a:p>
          <a:p>
            <a:r>
              <a:rPr lang="en-US" dirty="0" err="1"/>
              <a:t>Kynnysarvo</a:t>
            </a:r>
            <a:r>
              <a:rPr lang="en-US" dirty="0"/>
              <a:t> </a:t>
            </a:r>
            <a:r>
              <a:rPr lang="en-US" dirty="0" err="1"/>
              <a:t>siedettävälle</a:t>
            </a:r>
            <a:r>
              <a:rPr lang="en-US" dirty="0"/>
              <a:t> </a:t>
            </a:r>
            <a:r>
              <a:rPr lang="en-US" dirty="0" err="1"/>
              <a:t>virhemäärälle</a:t>
            </a:r>
            <a:r>
              <a:rPr lang="en-US" dirty="0"/>
              <a:t>? </a:t>
            </a:r>
            <a:r>
              <a:rPr lang="en-US" dirty="0" err="1"/>
              <a:t>Kuinka</a:t>
            </a:r>
            <a:r>
              <a:rPr lang="en-US" dirty="0"/>
              <a:t> </a:t>
            </a:r>
            <a:r>
              <a:rPr lang="en-US" dirty="0" err="1"/>
              <a:t>skaalautuu</a:t>
            </a:r>
            <a:r>
              <a:rPr lang="en-US" dirty="0"/>
              <a:t>? Who knows.</a:t>
            </a:r>
          </a:p>
          <a:p>
            <a:r>
              <a:rPr lang="en-US" dirty="0" err="1"/>
              <a:t>Supertietokoneella</a:t>
            </a:r>
            <a:r>
              <a:rPr lang="en-US" dirty="0"/>
              <a:t> </a:t>
            </a:r>
            <a:r>
              <a:rPr lang="en-US" dirty="0" err="1"/>
              <a:t>voidaan</a:t>
            </a:r>
            <a:r>
              <a:rPr lang="en-US" dirty="0"/>
              <a:t> </a:t>
            </a:r>
            <a:r>
              <a:rPr lang="en-US" dirty="0" err="1"/>
              <a:t>nyt</a:t>
            </a:r>
            <a:r>
              <a:rPr lang="en-US" dirty="0"/>
              <a:t> </a:t>
            </a:r>
            <a:r>
              <a:rPr lang="en-US" dirty="0" err="1"/>
              <a:t>simuloida</a:t>
            </a:r>
            <a:r>
              <a:rPr lang="en-US" dirty="0"/>
              <a:t> about 56 </a:t>
            </a:r>
            <a:r>
              <a:rPr lang="en-US" dirty="0" err="1"/>
              <a:t>qubittia</a:t>
            </a:r>
            <a:r>
              <a:rPr lang="en-US" dirty="0"/>
              <a:t> </a:t>
            </a:r>
            <a:r>
              <a:rPr lang="en-US" dirty="0" err="1"/>
              <a:t>raa’alla</a:t>
            </a:r>
            <a:r>
              <a:rPr lang="en-US" dirty="0"/>
              <a:t> </a:t>
            </a:r>
            <a:r>
              <a:rPr lang="en-US" dirty="0" err="1"/>
              <a:t>voimalla</a:t>
            </a:r>
            <a:endParaRPr lang="en-US" dirty="0"/>
          </a:p>
          <a:p>
            <a:r>
              <a:rPr lang="en-US" dirty="0"/>
              <a:t>Quantum supremacy </a:t>
            </a:r>
            <a:r>
              <a:rPr lang="en-US" dirty="0" err="1"/>
              <a:t>vaatii</a:t>
            </a:r>
            <a:r>
              <a:rPr lang="en-US" dirty="0"/>
              <a:t> </a:t>
            </a:r>
            <a:r>
              <a:rPr lang="en-US" dirty="0" err="1"/>
              <a:t>ainakin</a:t>
            </a:r>
            <a:r>
              <a:rPr lang="en-US" dirty="0"/>
              <a:t> </a:t>
            </a:r>
            <a:r>
              <a:rPr lang="en-US" dirty="0" err="1"/>
              <a:t>tuon</a:t>
            </a:r>
            <a:r>
              <a:rPr lang="en-US" dirty="0"/>
              <a:t> </a:t>
            </a:r>
            <a:r>
              <a:rPr lang="en-US" dirty="0" err="1"/>
              <a:t>verran</a:t>
            </a:r>
            <a:r>
              <a:rPr lang="en-US" dirty="0"/>
              <a:t> </a:t>
            </a:r>
            <a:r>
              <a:rPr lang="en-US" dirty="0" err="1"/>
              <a:t>puhtaita</a:t>
            </a:r>
            <a:r>
              <a:rPr lang="en-US" dirty="0"/>
              <a:t> </a:t>
            </a:r>
            <a:r>
              <a:rPr lang="en-US" dirty="0" err="1"/>
              <a:t>qubitteja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164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Kvanttitietokoneet</a:t>
            </a:r>
            <a:r>
              <a:rPr lang="en-US" dirty="0"/>
              <a:t>: quantum supremacy…</a:t>
            </a:r>
            <a:r>
              <a:rPr lang="en-US" dirty="0" err="1"/>
              <a:t>ssshhhh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36" y="1782762"/>
            <a:ext cx="7620000" cy="4800600"/>
          </a:xfrm>
        </p:spPr>
        <p:txBody>
          <a:bodyPr/>
          <a:lstStyle/>
          <a:p>
            <a:r>
              <a:rPr lang="en-US" dirty="0" err="1"/>
              <a:t>Onko</a:t>
            </a:r>
            <a:r>
              <a:rPr lang="en-US" dirty="0"/>
              <a:t> </a:t>
            </a:r>
            <a:r>
              <a:rPr lang="en-US" dirty="0" err="1"/>
              <a:t>jonkun</a:t>
            </a:r>
            <a:r>
              <a:rPr lang="en-US" dirty="0"/>
              <a:t> </a:t>
            </a:r>
            <a:r>
              <a:rPr lang="en-US" dirty="0" err="1"/>
              <a:t>suuren</a:t>
            </a:r>
            <a:r>
              <a:rPr lang="en-US" dirty="0"/>
              <a:t> </a:t>
            </a:r>
            <a:r>
              <a:rPr lang="en-US" dirty="0" err="1"/>
              <a:t>yhteiskunnallisen</a:t>
            </a:r>
            <a:r>
              <a:rPr lang="en-US" dirty="0"/>
              <a:t> </a:t>
            </a:r>
            <a:r>
              <a:rPr lang="en-US" dirty="0" err="1"/>
              <a:t>ongelman</a:t>
            </a:r>
            <a:r>
              <a:rPr lang="en-US" dirty="0"/>
              <a:t> </a:t>
            </a:r>
            <a:r>
              <a:rPr lang="en-US" dirty="0" err="1"/>
              <a:t>ratkaisu</a:t>
            </a:r>
            <a:r>
              <a:rPr lang="en-US" dirty="0"/>
              <a:t> </a:t>
            </a:r>
            <a:r>
              <a:rPr lang="en-US" dirty="0" err="1"/>
              <a:t>riippuvainen</a:t>
            </a:r>
            <a:r>
              <a:rPr lang="en-US" dirty="0"/>
              <a:t> </a:t>
            </a:r>
            <a:r>
              <a:rPr lang="en-US" dirty="0" err="1"/>
              <a:t>kyvystämme</a:t>
            </a:r>
            <a:r>
              <a:rPr lang="en-US" dirty="0"/>
              <a:t> </a:t>
            </a:r>
            <a:r>
              <a:rPr lang="en-US" dirty="0" err="1"/>
              <a:t>ratkaista</a:t>
            </a:r>
            <a:r>
              <a:rPr lang="en-US" dirty="0"/>
              <a:t> </a:t>
            </a:r>
            <a:r>
              <a:rPr lang="en-US" dirty="0" err="1"/>
              <a:t>monen</a:t>
            </a:r>
            <a:r>
              <a:rPr lang="en-US" dirty="0"/>
              <a:t> </a:t>
            </a:r>
            <a:r>
              <a:rPr lang="en-US" dirty="0" err="1"/>
              <a:t>kappaleen</a:t>
            </a:r>
            <a:r>
              <a:rPr lang="en-US" dirty="0"/>
              <a:t> </a:t>
            </a:r>
            <a:r>
              <a:rPr lang="en-US" dirty="0" err="1"/>
              <a:t>kvanttimekaaninen</a:t>
            </a:r>
            <a:r>
              <a:rPr lang="en-US" dirty="0"/>
              <a:t> </a:t>
            </a:r>
            <a:r>
              <a:rPr lang="en-US" dirty="0" err="1"/>
              <a:t>ongelma</a:t>
            </a:r>
            <a:r>
              <a:rPr lang="en-US" dirty="0"/>
              <a:t>?</a:t>
            </a:r>
          </a:p>
          <a:p>
            <a:r>
              <a:rPr lang="en-US" dirty="0" err="1"/>
              <a:t>Voisivatko</a:t>
            </a:r>
            <a:r>
              <a:rPr lang="en-US" dirty="0"/>
              <a:t> </a:t>
            </a:r>
            <a:r>
              <a:rPr lang="en-US" dirty="0" err="1"/>
              <a:t>olennaisimmat</a:t>
            </a:r>
            <a:r>
              <a:rPr lang="en-US" dirty="0"/>
              <a:t> </a:t>
            </a:r>
            <a:r>
              <a:rPr lang="en-US" dirty="0" err="1"/>
              <a:t>pullonkaulat</a:t>
            </a:r>
            <a:r>
              <a:rPr lang="en-US" dirty="0"/>
              <a:t> olla </a:t>
            </a:r>
            <a:r>
              <a:rPr lang="en-US" dirty="0" err="1"/>
              <a:t>muualla</a:t>
            </a:r>
            <a:r>
              <a:rPr lang="en-US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8" y="3504057"/>
            <a:ext cx="3651249" cy="31793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00500"/>
            <a:ext cx="50503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Tosi </a:t>
            </a:r>
            <a:r>
              <a:rPr lang="en-US" sz="2400" dirty="0" err="1"/>
              <a:t>kiinnostavaa</a:t>
            </a:r>
            <a:r>
              <a:rPr lang="en-US" sz="2400" dirty="0"/>
              <a:t> </a:t>
            </a:r>
            <a:r>
              <a:rPr lang="en-US" sz="2400" dirty="0" err="1"/>
              <a:t>perustutkimusta</a:t>
            </a:r>
            <a:r>
              <a:rPr lang="en-US" sz="2400" dirty="0"/>
              <a:t> ja </a:t>
            </a:r>
          </a:p>
          <a:p>
            <a:r>
              <a:rPr lang="en-US" sz="2400" dirty="0"/>
              <a:t>     </a:t>
            </a:r>
            <a:r>
              <a:rPr lang="en-US" sz="2400" dirty="0" err="1"/>
              <a:t>kehittää</a:t>
            </a:r>
            <a:r>
              <a:rPr lang="en-US" sz="2400" dirty="0"/>
              <a:t> </a:t>
            </a:r>
            <a:r>
              <a:rPr lang="en-US" sz="2400" dirty="0" err="1"/>
              <a:t>teknologiaa</a:t>
            </a:r>
            <a:r>
              <a:rPr lang="en-US" sz="2400" dirty="0"/>
              <a:t> </a:t>
            </a:r>
            <a:r>
              <a:rPr lang="en-US" sz="2400" dirty="0" err="1"/>
              <a:t>pidemmälle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err="1"/>
              <a:t>Joskus</a:t>
            </a:r>
            <a:r>
              <a:rPr lang="en-US" sz="2400" dirty="0"/>
              <a:t> </a:t>
            </a:r>
            <a:r>
              <a:rPr lang="en-US" sz="2400" dirty="0" err="1"/>
              <a:t>holtitonta</a:t>
            </a:r>
            <a:r>
              <a:rPr lang="en-US" sz="2400" dirty="0"/>
              <a:t> </a:t>
            </a:r>
            <a:r>
              <a:rPr lang="en-US" sz="2400" dirty="0" err="1"/>
              <a:t>hypetystä</a:t>
            </a:r>
            <a:r>
              <a:rPr lang="en-US" sz="2400" dirty="0"/>
              <a:t> </a:t>
            </a:r>
            <a:r>
              <a:rPr lang="en-US" sz="2400" dirty="0" err="1"/>
              <a:t>suurelle</a:t>
            </a:r>
            <a:r>
              <a:rPr lang="en-US" sz="2400" dirty="0"/>
              <a:t> </a:t>
            </a:r>
          </a:p>
          <a:p>
            <a:r>
              <a:rPr lang="en-US" sz="2400" dirty="0"/>
              <a:t>     </a:t>
            </a:r>
            <a:r>
              <a:rPr lang="en-US" sz="2400" dirty="0" err="1"/>
              <a:t>yleisölle</a:t>
            </a:r>
            <a:r>
              <a:rPr lang="en-US" sz="2400" dirty="0"/>
              <a:t> </a:t>
            </a:r>
            <a:r>
              <a:rPr lang="en-US" sz="2400" dirty="0" err="1"/>
              <a:t>puhuttaessa</a:t>
            </a:r>
            <a:r>
              <a:rPr lang="en-US" sz="2400" dirty="0"/>
              <a:t> </a:t>
            </a:r>
            <a:r>
              <a:rPr lang="en-US" sz="2400" dirty="0">
                <a:sym typeface="Wingdings"/>
              </a:rPr>
              <a:t>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2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32DC6E4-0B5E-584D-8037-12ED323C1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507129"/>
            <a:ext cx="3369353" cy="29289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EE8802-1E32-E94C-8EB1-014C588800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0676">
            <a:off x="3578252" y="3268661"/>
            <a:ext cx="4922810" cy="30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7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53663" cy="1143000"/>
          </a:xfrm>
        </p:spPr>
        <p:txBody>
          <a:bodyPr/>
          <a:lstStyle/>
          <a:p>
            <a:r>
              <a:rPr lang="en-US" sz="4000" dirty="0" err="1"/>
              <a:t>Tilat</a:t>
            </a:r>
            <a:r>
              <a:rPr lang="en-US" sz="4000" dirty="0"/>
              <a:t> ja </a:t>
            </a:r>
            <a:r>
              <a:rPr lang="en-US" sz="4000" dirty="0" err="1"/>
              <a:t>operaattorit</a:t>
            </a:r>
            <a:r>
              <a:rPr lang="en-US" sz="4000" dirty="0"/>
              <a:t> </a:t>
            </a:r>
            <a:r>
              <a:rPr lang="en-US" sz="4000" dirty="0" err="1"/>
              <a:t>matriisien</a:t>
            </a:r>
            <a:r>
              <a:rPr lang="en-US" sz="4000" dirty="0"/>
              <a:t> </a:t>
            </a:r>
            <a:r>
              <a:rPr lang="en-US" sz="4000" dirty="0" err="1"/>
              <a:t>avulla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23474"/>
            <a:ext cx="7620000" cy="4800600"/>
          </a:xfrm>
        </p:spPr>
        <p:txBody>
          <a:bodyPr>
            <a:normAutofit/>
          </a:bodyPr>
          <a:lstStyle/>
          <a:p>
            <a:r>
              <a:rPr lang="en-US" dirty="0" err="1"/>
              <a:t>Näin</a:t>
            </a:r>
            <a:r>
              <a:rPr lang="en-US" dirty="0"/>
              <a:t> </a:t>
            </a:r>
            <a:r>
              <a:rPr lang="en-US" dirty="0" err="1"/>
              <a:t>voimme</a:t>
            </a:r>
            <a:r>
              <a:rPr lang="en-US" dirty="0"/>
              <a:t> </a:t>
            </a:r>
            <a:r>
              <a:rPr lang="en-US" dirty="0" err="1"/>
              <a:t>kirjoittaa</a:t>
            </a:r>
            <a:r>
              <a:rPr lang="en-US" dirty="0"/>
              <a:t> </a:t>
            </a:r>
            <a:r>
              <a:rPr lang="en-US" dirty="0" err="1"/>
              <a:t>tuloksen</a:t>
            </a:r>
            <a:r>
              <a:rPr lang="en-US" dirty="0"/>
              <a:t> </a:t>
            </a:r>
            <a:r>
              <a:rPr lang="en-US" dirty="0" err="1"/>
              <a:t>tiiviimmin</a:t>
            </a:r>
            <a:r>
              <a:rPr lang="en-US" dirty="0"/>
              <a:t> </a:t>
            </a:r>
            <a:r>
              <a:rPr lang="en-US" dirty="0" err="1"/>
              <a:t>matriisin</a:t>
            </a:r>
            <a:r>
              <a:rPr lang="en-US" dirty="0"/>
              <a:t> </a:t>
            </a:r>
            <a:r>
              <a:rPr lang="en-US" dirty="0" err="1"/>
              <a:t>avulla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Missä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 err="1"/>
              <a:t>Laske</a:t>
            </a:r>
            <a:r>
              <a:rPr lang="en-US" b="1" dirty="0"/>
              <a:t> </a:t>
            </a:r>
            <a:r>
              <a:rPr lang="en-US" b="1" dirty="0" err="1"/>
              <a:t>tämä</a:t>
            </a:r>
            <a:r>
              <a:rPr lang="en-US" b="1" dirty="0"/>
              <a:t> </a:t>
            </a:r>
            <a:r>
              <a:rPr lang="en-US" b="1" dirty="0" err="1"/>
              <a:t>matriisi</a:t>
            </a:r>
            <a:r>
              <a:rPr lang="en-US" b="1" dirty="0"/>
              <a:t> </a:t>
            </a:r>
            <a:r>
              <a:rPr lang="en-US" b="1" dirty="0" err="1"/>
              <a:t>kerran</a:t>
            </a:r>
            <a:r>
              <a:rPr lang="en-US" b="1" dirty="0"/>
              <a:t> …</a:t>
            </a:r>
          </a:p>
          <a:p>
            <a:r>
              <a:rPr lang="en-US" b="1" dirty="0" err="1"/>
              <a:t>voit</a:t>
            </a:r>
            <a:r>
              <a:rPr lang="en-US" b="1" dirty="0"/>
              <a:t> </a:t>
            </a:r>
            <a:r>
              <a:rPr lang="en-US" b="1" dirty="0" err="1"/>
              <a:t>jatkossa</a:t>
            </a:r>
            <a:r>
              <a:rPr lang="en-US" b="1" dirty="0"/>
              <a:t> </a:t>
            </a:r>
            <a:r>
              <a:rPr lang="en-US" b="1" dirty="0" err="1"/>
              <a:t>laskea</a:t>
            </a:r>
            <a:r>
              <a:rPr lang="en-US" b="1" dirty="0"/>
              <a:t> </a:t>
            </a:r>
            <a:r>
              <a:rPr lang="en-US" b="1" dirty="0" err="1"/>
              <a:t>odotusarvoja</a:t>
            </a:r>
            <a:r>
              <a:rPr lang="en-US" b="1" dirty="0"/>
              <a:t> </a:t>
            </a:r>
            <a:r>
              <a:rPr lang="en-US" b="1" dirty="0" err="1"/>
              <a:t>matriisitulona</a:t>
            </a:r>
            <a:endParaRPr lang="en-US" b="1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355" y="1970845"/>
            <a:ext cx="4470400" cy="7493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9" y="3487949"/>
            <a:ext cx="6578600" cy="698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362">
            <a:off x="6755545" y="4555340"/>
            <a:ext cx="2072966" cy="207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649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Kysymyksiä</a:t>
            </a:r>
            <a:endParaRPr lang="en-US" dirty="0"/>
          </a:p>
        </p:txBody>
      </p:sp>
      <p:pic>
        <p:nvPicPr>
          <p:cNvPr id="4" name="Content Placeholder 3" descr="Disappointment_GoT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0" b="-62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731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Materiaalia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7620000" cy="4800600"/>
          </a:xfrm>
        </p:spPr>
        <p:txBody>
          <a:bodyPr/>
          <a:lstStyle/>
          <a:p>
            <a:r>
              <a:rPr lang="en-US" dirty="0" err="1"/>
              <a:t>Linkkien</a:t>
            </a:r>
            <a:r>
              <a:rPr lang="en-US" dirty="0"/>
              <a:t> </a:t>
            </a:r>
            <a:r>
              <a:rPr lang="en-US" dirty="0" err="1"/>
              <a:t>takaa</a:t>
            </a:r>
            <a:r>
              <a:rPr lang="en-US" dirty="0"/>
              <a:t> on </a:t>
            </a:r>
            <a:r>
              <a:rPr lang="en-US" dirty="0" err="1"/>
              <a:t>tarkemmin</a:t>
            </a:r>
            <a:r>
              <a:rPr lang="en-US" dirty="0"/>
              <a:t> </a:t>
            </a:r>
            <a:r>
              <a:rPr lang="en-US" dirty="0" err="1"/>
              <a:t>tietoa</a:t>
            </a:r>
            <a:r>
              <a:rPr lang="en-US" dirty="0"/>
              <a:t> </a:t>
            </a:r>
            <a:r>
              <a:rPr lang="en-US" dirty="0" err="1"/>
              <a:t>etenkin</a:t>
            </a:r>
            <a:r>
              <a:rPr lang="en-US" dirty="0"/>
              <a:t> </a:t>
            </a:r>
            <a:r>
              <a:rPr lang="en-US" dirty="0" err="1"/>
              <a:t>kvantti-informaatioteemasta</a:t>
            </a:r>
            <a:r>
              <a:rPr lang="en-US" dirty="0"/>
              <a:t>. </a:t>
            </a:r>
            <a:r>
              <a:rPr lang="en-US" dirty="0" err="1"/>
              <a:t>Linkit</a:t>
            </a:r>
            <a:r>
              <a:rPr lang="en-US" dirty="0"/>
              <a:t> </a:t>
            </a:r>
            <a:r>
              <a:rPr lang="en-US" dirty="0" err="1"/>
              <a:t>lähinnä</a:t>
            </a:r>
            <a:r>
              <a:rPr lang="en-US" dirty="0"/>
              <a:t> </a:t>
            </a:r>
            <a:r>
              <a:rPr lang="en-US" dirty="0" err="1"/>
              <a:t>wikipediaan</a:t>
            </a:r>
            <a:r>
              <a:rPr lang="en-US" dirty="0"/>
              <a:t>.</a:t>
            </a:r>
          </a:p>
          <a:p>
            <a:r>
              <a:rPr lang="en-US" dirty="0"/>
              <a:t>2-tila </a:t>
            </a:r>
            <a:r>
              <a:rPr lang="en-US" dirty="0" err="1"/>
              <a:t>systeemistä</a:t>
            </a:r>
            <a:r>
              <a:rPr lang="en-US" dirty="0"/>
              <a:t> </a:t>
            </a:r>
            <a:r>
              <a:rPr lang="en-US" dirty="0" err="1"/>
              <a:t>esim</a:t>
            </a:r>
            <a:r>
              <a:rPr lang="en-US" dirty="0"/>
              <a:t>. Griffiths </a:t>
            </a:r>
            <a:r>
              <a:rPr lang="en-US" dirty="0" err="1"/>
              <a:t>luku</a:t>
            </a:r>
            <a:r>
              <a:rPr lang="en-US" dirty="0"/>
              <a:t> 9 (s. 341)</a:t>
            </a:r>
          </a:p>
          <a:p>
            <a:r>
              <a:rPr lang="en-US" dirty="0"/>
              <a:t>Paulin spin-</a:t>
            </a:r>
            <a:r>
              <a:rPr lang="en-US" dirty="0" err="1"/>
              <a:t>matriisit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Liboff</a:t>
            </a:r>
            <a:r>
              <a:rPr lang="en-US" dirty="0"/>
              <a:t> </a:t>
            </a:r>
            <a:r>
              <a:rPr lang="en-US" dirty="0" err="1"/>
              <a:t>luku</a:t>
            </a:r>
            <a:r>
              <a:rPr lang="en-US" dirty="0"/>
              <a:t> 11.6 ja </a:t>
            </a:r>
            <a:r>
              <a:rPr lang="en-US" dirty="0" err="1"/>
              <a:t>Liboffissa</a:t>
            </a:r>
            <a:r>
              <a:rPr lang="en-US" dirty="0"/>
              <a:t> 2-tila </a:t>
            </a:r>
            <a:r>
              <a:rPr lang="en-US" dirty="0" err="1"/>
              <a:t>systeemin</a:t>
            </a:r>
            <a:r>
              <a:rPr lang="en-US" dirty="0"/>
              <a:t> </a:t>
            </a:r>
            <a:r>
              <a:rPr lang="en-US" dirty="0" err="1"/>
              <a:t>dynamiikkaa</a:t>
            </a:r>
            <a:r>
              <a:rPr lang="en-US" dirty="0"/>
              <a:t> on </a:t>
            </a:r>
            <a:r>
              <a:rPr lang="en-US" dirty="0" err="1"/>
              <a:t>laskettu</a:t>
            </a:r>
            <a:r>
              <a:rPr lang="en-US" dirty="0"/>
              <a:t> </a:t>
            </a:r>
            <a:r>
              <a:rPr lang="en-US" dirty="0" err="1"/>
              <a:t>magneettikentän</a:t>
            </a:r>
            <a:r>
              <a:rPr lang="en-US" dirty="0"/>
              <a:t> ja </a:t>
            </a:r>
            <a:r>
              <a:rPr lang="en-US" dirty="0" err="1"/>
              <a:t>spinin</a:t>
            </a:r>
            <a:r>
              <a:rPr lang="en-US" dirty="0"/>
              <a:t> </a:t>
            </a:r>
            <a:r>
              <a:rPr lang="en-US" dirty="0" err="1"/>
              <a:t>kontekstissa</a:t>
            </a:r>
            <a:r>
              <a:rPr lang="en-US" dirty="0"/>
              <a:t> </a:t>
            </a:r>
            <a:r>
              <a:rPr lang="en-US" dirty="0" err="1"/>
              <a:t>luvussa</a:t>
            </a:r>
            <a:r>
              <a:rPr lang="en-US" dirty="0"/>
              <a:t> 11.9</a:t>
            </a:r>
          </a:p>
          <a:p>
            <a:r>
              <a:rPr lang="en-US" dirty="0"/>
              <a:t>MIT OCW: </a:t>
            </a:r>
            <a:r>
              <a:rPr lang="en-US" dirty="0">
                <a:hlinkClick r:id="rId2"/>
              </a:rPr>
              <a:t>https://ocw.mit.edu/courses/physics/8-05-quantum-physics-ii-fall-2013/lecture-notes/MIT8_05F13_Chap_07.pdf</a:t>
            </a:r>
            <a:endParaRPr lang="en-US" dirty="0"/>
          </a:p>
          <a:p>
            <a:r>
              <a:rPr lang="en-US" dirty="0" err="1"/>
              <a:t>Melko</a:t>
            </a:r>
            <a:r>
              <a:rPr lang="en-US" dirty="0"/>
              <a:t> </a:t>
            </a:r>
            <a:r>
              <a:rPr lang="en-US" dirty="0" err="1"/>
              <a:t>laajat</a:t>
            </a:r>
            <a:r>
              <a:rPr lang="en-US" dirty="0"/>
              <a:t> ja </a:t>
            </a:r>
            <a:r>
              <a:rPr lang="en-US" dirty="0" err="1"/>
              <a:t>selkeät</a:t>
            </a:r>
            <a:r>
              <a:rPr lang="en-US" dirty="0"/>
              <a:t> </a:t>
            </a:r>
            <a:r>
              <a:rPr lang="en-US" dirty="0" err="1"/>
              <a:t>muistiinpanot</a:t>
            </a:r>
            <a:r>
              <a:rPr lang="en-US" dirty="0"/>
              <a:t> </a:t>
            </a:r>
            <a:r>
              <a:rPr lang="en-US" dirty="0" err="1"/>
              <a:t>kvanttimekaniikasta</a:t>
            </a:r>
            <a:r>
              <a:rPr lang="en-US" dirty="0"/>
              <a:t>. 2-tila </a:t>
            </a:r>
            <a:r>
              <a:rPr lang="en-US" dirty="0" err="1"/>
              <a:t>mallista</a:t>
            </a:r>
            <a:r>
              <a:rPr lang="en-US" dirty="0"/>
              <a:t> </a:t>
            </a:r>
            <a:r>
              <a:rPr lang="en-US" dirty="0" err="1"/>
              <a:t>sivuilla</a:t>
            </a:r>
            <a:r>
              <a:rPr lang="en-US" dirty="0"/>
              <a:t> 27-31 </a:t>
            </a:r>
            <a:r>
              <a:rPr lang="en-US" dirty="0">
                <a:hlinkClick r:id="rId3"/>
              </a:rPr>
              <a:t>http://www-</a:t>
            </a:r>
            <a:r>
              <a:rPr lang="en-US" dirty="0" err="1">
                <a:hlinkClick r:id="rId3"/>
              </a:rPr>
              <a:t>hep.colorado.edu</a:t>
            </a:r>
            <a:r>
              <a:rPr lang="en-US" dirty="0">
                <a:hlinkClick r:id="rId3"/>
              </a:rPr>
              <a:t>/~</a:t>
            </a:r>
            <a:r>
              <a:rPr lang="en-US" dirty="0" err="1">
                <a:hlinkClick r:id="rId3"/>
              </a:rPr>
              <a:t>degrand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contents.pdf</a:t>
            </a:r>
            <a:endParaRPr lang="en-US" dirty="0"/>
          </a:p>
          <a:p>
            <a:r>
              <a:rPr lang="en-US" dirty="0"/>
              <a:t>Rabi flopping: </a:t>
            </a:r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en.wikipedia.org</a:t>
            </a:r>
            <a:r>
              <a:rPr lang="en-US" dirty="0">
                <a:hlinkClick r:id="rId4"/>
              </a:rPr>
              <a:t>/wiki/</a:t>
            </a:r>
            <a:r>
              <a:rPr lang="en-US" dirty="0" err="1">
                <a:hlinkClick r:id="rId4"/>
              </a:rPr>
              <a:t>Rabi_cycle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48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Extraa</a:t>
            </a:r>
            <a:r>
              <a:rPr lang="en-US" dirty="0"/>
              <a:t> </a:t>
            </a:r>
            <a:r>
              <a:rPr lang="en-US" dirty="0" err="1"/>
              <a:t>tämän</a:t>
            </a:r>
            <a:r>
              <a:rPr lang="en-US" dirty="0"/>
              <a:t> </a:t>
            </a:r>
            <a:r>
              <a:rPr lang="en-US" dirty="0" err="1"/>
              <a:t>jälkeen</a:t>
            </a:r>
            <a:r>
              <a:rPr lang="en-US" dirty="0"/>
              <a:t>…</a:t>
            </a:r>
            <a:r>
              <a:rPr lang="en-US" dirty="0" err="1"/>
              <a:t>tuskin</a:t>
            </a:r>
            <a:r>
              <a:rPr lang="en-US" dirty="0"/>
              <a:t> </a:t>
            </a:r>
            <a:r>
              <a:rPr lang="en-US" dirty="0" err="1"/>
              <a:t>aikaa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93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Optinen</a:t>
            </a:r>
            <a:r>
              <a:rPr lang="en-US" dirty="0"/>
              <a:t> </a:t>
            </a:r>
            <a:r>
              <a:rPr lang="en-US" dirty="0" err="1"/>
              <a:t>dipoliloukku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Yksi</a:t>
            </a:r>
            <a:r>
              <a:rPr lang="en-US" dirty="0"/>
              <a:t> tapa </a:t>
            </a:r>
            <a:r>
              <a:rPr lang="en-US" dirty="0" err="1"/>
              <a:t>lähestyä</a:t>
            </a:r>
            <a:r>
              <a:rPr lang="en-US" dirty="0"/>
              <a:t> </a:t>
            </a:r>
            <a:r>
              <a:rPr lang="en-US" dirty="0" err="1"/>
              <a:t>asiaa</a:t>
            </a:r>
            <a:r>
              <a:rPr lang="en-US" dirty="0"/>
              <a:t>: 2 </a:t>
            </a:r>
            <a:r>
              <a:rPr lang="en-US" dirty="0" err="1"/>
              <a:t>elektronin</a:t>
            </a:r>
            <a:r>
              <a:rPr lang="en-US" dirty="0"/>
              <a:t> </a:t>
            </a:r>
            <a:r>
              <a:rPr lang="en-US" dirty="0" err="1"/>
              <a:t>tilaa</a:t>
            </a:r>
            <a:r>
              <a:rPr lang="en-US" dirty="0"/>
              <a:t> </a:t>
            </a:r>
            <a:r>
              <a:rPr lang="en-US" dirty="0" err="1"/>
              <a:t>kytkettynä</a:t>
            </a:r>
            <a:r>
              <a:rPr lang="en-US" dirty="0"/>
              <a:t> </a:t>
            </a:r>
            <a:r>
              <a:rPr lang="en-US" dirty="0" err="1"/>
              <a:t>laserin</a:t>
            </a:r>
            <a:r>
              <a:rPr lang="en-US" dirty="0"/>
              <a:t> </a:t>
            </a:r>
            <a:r>
              <a:rPr lang="en-US" dirty="0" err="1"/>
              <a:t>avulla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Kun </a:t>
            </a:r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 err="1"/>
              <a:t>Jolloin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e-</a:t>
            </a:r>
            <a:r>
              <a:rPr lang="en-US" dirty="0" err="1"/>
              <a:t>tilan</a:t>
            </a:r>
            <a:r>
              <a:rPr lang="en-US" dirty="0"/>
              <a:t> </a:t>
            </a:r>
            <a:r>
              <a:rPr lang="en-US" dirty="0" err="1"/>
              <a:t>populaatio</a:t>
            </a:r>
            <a:r>
              <a:rPr lang="en-US" dirty="0"/>
              <a:t> on </a:t>
            </a:r>
            <a:r>
              <a:rPr lang="en-US" dirty="0" err="1"/>
              <a:t>hyvin</a:t>
            </a:r>
            <a:r>
              <a:rPr lang="en-US" dirty="0"/>
              <a:t> </a:t>
            </a:r>
            <a:r>
              <a:rPr lang="en-US" dirty="0" err="1"/>
              <a:t>pieni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041" y="2249062"/>
            <a:ext cx="2578100" cy="749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89" y="3229701"/>
            <a:ext cx="4114800" cy="927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09" y="4433563"/>
            <a:ext cx="990600" cy="254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002" y="4687563"/>
            <a:ext cx="3520087" cy="837377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6011862"/>
            <a:ext cx="2857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3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Optinen</a:t>
            </a:r>
            <a:r>
              <a:rPr lang="en-US" dirty="0"/>
              <a:t> </a:t>
            </a:r>
            <a:r>
              <a:rPr lang="en-US" dirty="0" err="1"/>
              <a:t>dipoliloukku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Mistä</a:t>
            </a:r>
            <a:r>
              <a:rPr lang="en-US" dirty="0"/>
              <a:t> </a:t>
            </a:r>
            <a:r>
              <a:rPr lang="en-US" dirty="0" err="1"/>
              <a:t>kytkentä</a:t>
            </a:r>
            <a:r>
              <a:rPr lang="en-US" dirty="0"/>
              <a:t> </a:t>
            </a:r>
            <a:r>
              <a:rPr lang="en-US" dirty="0" err="1"/>
              <a:t>atomin</a:t>
            </a:r>
            <a:r>
              <a:rPr lang="en-US" dirty="0"/>
              <a:t> </a:t>
            </a:r>
            <a:r>
              <a:rPr lang="en-US" dirty="0" err="1"/>
              <a:t>tilojen</a:t>
            </a:r>
            <a:r>
              <a:rPr lang="en-US" dirty="0"/>
              <a:t> </a:t>
            </a:r>
            <a:r>
              <a:rPr lang="en-US" dirty="0" err="1"/>
              <a:t>välille</a:t>
            </a:r>
            <a:r>
              <a:rPr lang="en-US" dirty="0"/>
              <a:t>?  </a:t>
            </a:r>
            <a:r>
              <a:rPr lang="en-US" dirty="0" err="1"/>
              <a:t>Esim</a:t>
            </a:r>
            <a:r>
              <a:rPr lang="en-US" dirty="0"/>
              <a:t>: </a:t>
            </a:r>
            <a:r>
              <a:rPr lang="en-US" dirty="0" err="1"/>
              <a:t>laserin</a:t>
            </a:r>
            <a:r>
              <a:rPr lang="en-US" dirty="0"/>
              <a:t> </a:t>
            </a:r>
            <a:r>
              <a:rPr lang="en-US" dirty="0" err="1"/>
              <a:t>sähkökenttä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Missä</a:t>
            </a:r>
            <a:r>
              <a:rPr lang="en-US" dirty="0"/>
              <a:t> </a:t>
            </a:r>
            <a:r>
              <a:rPr lang="en-US" dirty="0" err="1"/>
              <a:t>esiintyy</a:t>
            </a:r>
            <a:r>
              <a:rPr lang="en-US" dirty="0"/>
              <a:t> </a:t>
            </a:r>
            <a:r>
              <a:rPr lang="en-US" dirty="0" err="1"/>
              <a:t>elektronin</a:t>
            </a:r>
            <a:r>
              <a:rPr lang="en-US" dirty="0"/>
              <a:t> </a:t>
            </a:r>
            <a:r>
              <a:rPr lang="en-US" dirty="0" err="1"/>
              <a:t>dipolimomentti</a:t>
            </a:r>
            <a:r>
              <a:rPr lang="en-US" dirty="0"/>
              <a:t> </a:t>
            </a:r>
            <a:r>
              <a:rPr lang="en-US" dirty="0" err="1"/>
              <a:t>operaattori</a:t>
            </a:r>
            <a:endParaRPr lang="en-US" dirty="0"/>
          </a:p>
          <a:p>
            <a:r>
              <a:rPr lang="en-US" dirty="0" err="1"/>
              <a:t>Esim</a:t>
            </a:r>
            <a:r>
              <a:rPr lang="en-US" dirty="0"/>
              <a:t>. x-</a:t>
            </a:r>
            <a:r>
              <a:rPr lang="en-US" dirty="0" err="1"/>
              <a:t>suunnassa</a:t>
            </a:r>
            <a:r>
              <a:rPr lang="en-US" dirty="0"/>
              <a:t> </a:t>
            </a:r>
            <a:r>
              <a:rPr lang="en-US" dirty="0" err="1"/>
              <a:t>kahden</a:t>
            </a:r>
            <a:r>
              <a:rPr lang="en-US" dirty="0"/>
              <a:t> </a:t>
            </a:r>
            <a:r>
              <a:rPr lang="en-US" dirty="0" err="1"/>
              <a:t>tilan</a:t>
            </a:r>
            <a:r>
              <a:rPr lang="en-US" dirty="0"/>
              <a:t> </a:t>
            </a:r>
            <a:r>
              <a:rPr lang="en-US" dirty="0" err="1"/>
              <a:t>välillä</a:t>
            </a:r>
            <a:r>
              <a:rPr lang="en-US" dirty="0"/>
              <a:t> (…</a:t>
            </a:r>
            <a:r>
              <a:rPr lang="en-US" dirty="0" err="1"/>
              <a:t>jne</a:t>
            </a:r>
            <a:r>
              <a:rPr lang="en-US" dirty="0"/>
              <a:t>. </a:t>
            </a:r>
            <a:r>
              <a:rPr lang="en-US" dirty="0" err="1"/>
              <a:t>muihin</a:t>
            </a:r>
            <a:r>
              <a:rPr lang="en-US" dirty="0"/>
              <a:t> </a:t>
            </a:r>
            <a:r>
              <a:rPr lang="en-US" dirty="0" err="1"/>
              <a:t>suuntiin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Kenttä</a:t>
            </a:r>
            <a:r>
              <a:rPr lang="en-US" dirty="0"/>
              <a:t> x-</a:t>
            </a:r>
            <a:r>
              <a:rPr lang="en-US" dirty="0" err="1"/>
              <a:t>akselin</a:t>
            </a:r>
            <a:r>
              <a:rPr lang="en-US" dirty="0"/>
              <a:t> </a:t>
            </a:r>
            <a:r>
              <a:rPr lang="en-US" dirty="0" err="1"/>
              <a:t>suuntainen</a:t>
            </a:r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Energian</a:t>
            </a:r>
            <a:r>
              <a:rPr lang="en-US" dirty="0"/>
              <a:t> </a:t>
            </a:r>
            <a:r>
              <a:rPr lang="en-US" dirty="0" err="1"/>
              <a:t>siirtymä</a:t>
            </a:r>
            <a:r>
              <a:rPr lang="en-US" dirty="0"/>
              <a:t> (Stark shift/light shift) on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verrannollinen</a:t>
            </a:r>
            <a:endParaRPr lang="en-US" dirty="0"/>
          </a:p>
          <a:p>
            <a:pPr marL="114300" indent="0">
              <a:buNone/>
            </a:pPr>
            <a:r>
              <a:rPr lang="en-US" dirty="0" err="1"/>
              <a:t>intensiteettiin</a:t>
            </a:r>
            <a:r>
              <a:rPr lang="en-US" dirty="0"/>
              <a:t>!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46" y="2274584"/>
            <a:ext cx="1834390" cy="37808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29" y="3785836"/>
            <a:ext cx="3002060" cy="449584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21" y="4931739"/>
            <a:ext cx="3220565" cy="50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6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Optinen</a:t>
            </a:r>
            <a:r>
              <a:rPr lang="en-US" dirty="0"/>
              <a:t> </a:t>
            </a:r>
            <a:r>
              <a:rPr lang="en-US" dirty="0" err="1"/>
              <a:t>dipoliloukku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Lasersäteen</a:t>
            </a:r>
            <a:r>
              <a:rPr lang="en-US" dirty="0"/>
              <a:t> </a:t>
            </a:r>
            <a:r>
              <a:rPr lang="en-US" dirty="0" err="1"/>
              <a:t>intensiteetti</a:t>
            </a:r>
            <a:r>
              <a:rPr lang="en-US" dirty="0"/>
              <a:t> </a:t>
            </a:r>
            <a:r>
              <a:rPr lang="en-US" dirty="0" err="1"/>
              <a:t>riippuu</a:t>
            </a:r>
            <a:r>
              <a:rPr lang="en-US" dirty="0"/>
              <a:t> </a:t>
            </a:r>
            <a:r>
              <a:rPr lang="en-US" dirty="0" err="1"/>
              <a:t>paikasta</a:t>
            </a:r>
            <a:r>
              <a:rPr lang="en-US" dirty="0"/>
              <a:t> </a:t>
            </a:r>
          </a:p>
          <a:p>
            <a:r>
              <a:rPr lang="en-US" dirty="0" err="1"/>
              <a:t>Perustilan</a:t>
            </a:r>
            <a:r>
              <a:rPr lang="en-US" dirty="0"/>
              <a:t>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riippuu</a:t>
            </a:r>
            <a:r>
              <a:rPr lang="en-US" dirty="0"/>
              <a:t> </a:t>
            </a:r>
            <a:r>
              <a:rPr lang="en-US" dirty="0" err="1"/>
              <a:t>paikasta</a:t>
            </a:r>
            <a:endParaRPr lang="en-US" dirty="0"/>
          </a:p>
          <a:p>
            <a:r>
              <a:rPr lang="en-US" dirty="0" err="1"/>
              <a:t>Minimoituu</a:t>
            </a:r>
            <a:r>
              <a:rPr lang="en-US" dirty="0"/>
              <a:t> </a:t>
            </a:r>
            <a:r>
              <a:rPr lang="en-US" dirty="0" err="1"/>
              <a:t>siellä</a:t>
            </a:r>
            <a:r>
              <a:rPr lang="en-US" dirty="0"/>
              <a:t> </a:t>
            </a:r>
            <a:r>
              <a:rPr lang="en-US" dirty="0" err="1"/>
              <a:t>missä</a:t>
            </a:r>
            <a:r>
              <a:rPr lang="en-US" dirty="0"/>
              <a:t> </a:t>
            </a:r>
            <a:r>
              <a:rPr lang="en-US" dirty="0" err="1"/>
              <a:t>intensiteetti</a:t>
            </a:r>
            <a:r>
              <a:rPr lang="en-US" dirty="0"/>
              <a:t> </a:t>
            </a:r>
            <a:r>
              <a:rPr lang="en-US" dirty="0" err="1"/>
              <a:t>suurin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loukku</a:t>
            </a:r>
            <a:r>
              <a:rPr lang="en-US" dirty="0">
                <a:sym typeface="Wingdings"/>
              </a:rPr>
              <a:t>!</a:t>
            </a:r>
            <a:endParaRPr lang="en-US" dirty="0"/>
          </a:p>
        </p:txBody>
      </p:sp>
      <p:pic>
        <p:nvPicPr>
          <p:cNvPr id="4" name="Picture 3" descr="OpticalDipolaTr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03169"/>
            <a:ext cx="5602371" cy="30744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300807"/>
            <a:ext cx="6456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Optiset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pinsetit</a:t>
            </a:r>
            <a:r>
              <a:rPr lang="en-US" sz="2000" dirty="0">
                <a:solidFill>
                  <a:srgbClr val="FF0000"/>
                </a:solidFill>
              </a:rPr>
              <a:t>/Optical tweezers on </a:t>
            </a:r>
            <a:r>
              <a:rPr lang="en-US" sz="2000" dirty="0" err="1">
                <a:solidFill>
                  <a:srgbClr val="FF0000"/>
                </a:solidFill>
              </a:rPr>
              <a:t>oikeastaan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sama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asia</a:t>
            </a:r>
            <a:r>
              <a:rPr lang="en-US" sz="20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4749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Optinen</a:t>
            </a:r>
            <a:r>
              <a:rPr lang="en-US" dirty="0"/>
              <a:t> </a:t>
            </a:r>
            <a:r>
              <a:rPr lang="en-US" dirty="0" err="1"/>
              <a:t>dipoliloukku</a:t>
            </a:r>
            <a:r>
              <a:rPr lang="en-US" dirty="0"/>
              <a:t>: in action </a:t>
            </a:r>
            <a:r>
              <a:rPr lang="en-US" sz="2400" dirty="0"/>
              <a:t>(</a:t>
            </a:r>
            <a:r>
              <a:rPr lang="en-US" sz="2400" dirty="0" err="1"/>
              <a:t>Gati</a:t>
            </a:r>
            <a:r>
              <a:rPr lang="en-US" sz="2400" dirty="0"/>
              <a:t> PhD from Heidelberg)</a:t>
            </a:r>
          </a:p>
        </p:txBody>
      </p:sp>
      <p:pic>
        <p:nvPicPr>
          <p:cNvPr id="4" name="Content Placeholder 3" descr="Screen Shot 2014-11-25 at 08.28.55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51" b="-366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55691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Optinen</a:t>
            </a:r>
            <a:r>
              <a:rPr lang="en-US" dirty="0"/>
              <a:t> </a:t>
            </a:r>
            <a:r>
              <a:rPr lang="en-US" dirty="0" err="1"/>
              <a:t>dipoliloukku</a:t>
            </a:r>
            <a:r>
              <a:rPr lang="en-US" dirty="0"/>
              <a:t>: in action </a:t>
            </a:r>
            <a:r>
              <a:rPr lang="en-US" sz="2400" dirty="0"/>
              <a:t>(</a:t>
            </a:r>
            <a:r>
              <a:rPr lang="en-US" sz="2400" dirty="0" err="1"/>
              <a:t>Gati</a:t>
            </a:r>
            <a:r>
              <a:rPr lang="en-US" sz="2400" dirty="0"/>
              <a:t> PhD from Heidelberg)</a:t>
            </a:r>
          </a:p>
        </p:txBody>
      </p:sp>
      <p:pic>
        <p:nvPicPr>
          <p:cNvPr id="5" name="Content Placeholder 4" descr="Screen Shot 2014-11-25 at 08.30.42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39" r="-226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883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Optinen</a:t>
            </a:r>
            <a:r>
              <a:rPr lang="en-US" dirty="0"/>
              <a:t> </a:t>
            </a:r>
            <a:r>
              <a:rPr lang="en-US" dirty="0" err="1"/>
              <a:t>dipoliloukku</a:t>
            </a:r>
            <a:r>
              <a:rPr lang="en-US" dirty="0"/>
              <a:t> ?</a:t>
            </a:r>
          </a:p>
        </p:txBody>
      </p:sp>
      <p:pic>
        <p:nvPicPr>
          <p:cNvPr id="4" name="Content Placeholder 3" descr="Star Trek tractor bea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" b="26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1717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Optinen</a:t>
            </a:r>
            <a:r>
              <a:rPr lang="en-US" dirty="0"/>
              <a:t> </a:t>
            </a:r>
            <a:r>
              <a:rPr lang="en-US" dirty="0" err="1"/>
              <a:t>dipoliloukku</a:t>
            </a:r>
            <a:r>
              <a:rPr lang="en-US" dirty="0"/>
              <a:t>: “</a:t>
            </a:r>
            <a:r>
              <a:rPr lang="en-US" dirty="0" err="1"/>
              <a:t>klassinen</a:t>
            </a:r>
            <a:r>
              <a:rPr lang="en-US" dirty="0"/>
              <a:t> tapa”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Atomi</a:t>
            </a:r>
            <a:r>
              <a:rPr lang="en-US" dirty="0"/>
              <a:t> laser-</a:t>
            </a:r>
            <a:r>
              <a:rPr lang="en-US" dirty="0" err="1"/>
              <a:t>kentässä</a:t>
            </a:r>
            <a:r>
              <a:rPr lang="en-US" dirty="0"/>
              <a:t>: </a:t>
            </a:r>
            <a:r>
              <a:rPr lang="en-US" dirty="0" err="1"/>
              <a:t>sähkökenttä</a:t>
            </a:r>
            <a:r>
              <a:rPr lang="en-US" dirty="0"/>
              <a:t> </a:t>
            </a:r>
            <a:r>
              <a:rPr lang="en-US" dirty="0" err="1"/>
              <a:t>indusoi</a:t>
            </a:r>
            <a:r>
              <a:rPr lang="en-US" dirty="0"/>
              <a:t> </a:t>
            </a:r>
            <a:r>
              <a:rPr lang="en-US" dirty="0" err="1"/>
              <a:t>atomiin</a:t>
            </a:r>
            <a:r>
              <a:rPr lang="en-US" dirty="0"/>
              <a:t> </a:t>
            </a:r>
            <a:r>
              <a:rPr lang="en-US" dirty="0" err="1"/>
              <a:t>dipolimomentin</a:t>
            </a:r>
            <a:r>
              <a:rPr lang="en-US" dirty="0"/>
              <a:t> d, </a:t>
            </a:r>
            <a:r>
              <a:rPr lang="en-US" dirty="0" err="1"/>
              <a:t>joka</a:t>
            </a:r>
            <a:r>
              <a:rPr lang="en-US" dirty="0"/>
              <a:t> </a:t>
            </a:r>
            <a:r>
              <a:rPr lang="en-US" dirty="0" err="1"/>
              <a:t>oskilloi</a:t>
            </a:r>
            <a:r>
              <a:rPr lang="en-US" dirty="0"/>
              <a:t> </a:t>
            </a:r>
            <a:r>
              <a:rPr lang="en-US" dirty="0" err="1"/>
              <a:t>laserin</a:t>
            </a:r>
            <a:r>
              <a:rPr lang="en-US" dirty="0"/>
              <a:t> </a:t>
            </a:r>
            <a:r>
              <a:rPr lang="en-US" dirty="0" err="1"/>
              <a:t>taajuudella</a:t>
            </a:r>
            <a:endParaRPr lang="en-US" dirty="0"/>
          </a:p>
          <a:p>
            <a:r>
              <a:rPr lang="en-US" dirty="0" err="1"/>
              <a:t>Polarisaatio</a:t>
            </a:r>
            <a:r>
              <a:rPr lang="en-US" dirty="0"/>
              <a:t> (polarizability) 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Vuorovaikutus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Missä</a:t>
            </a:r>
            <a:r>
              <a:rPr lang="en-US" dirty="0"/>
              <a:t> </a:t>
            </a:r>
            <a:r>
              <a:rPr lang="en-US" dirty="0" err="1"/>
              <a:t>intensiteetti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747" y="4841693"/>
            <a:ext cx="1612900" cy="3556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464" y="4025163"/>
            <a:ext cx="4025900" cy="6731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00" y="2882114"/>
            <a:ext cx="1503868" cy="375967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866" y="2525118"/>
            <a:ext cx="1905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25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Hermiittinen</a:t>
            </a:r>
            <a:r>
              <a:rPr lang="en-US" dirty="0"/>
              <a:t> </a:t>
            </a:r>
            <a:r>
              <a:rPr lang="en-US" dirty="0" err="1"/>
              <a:t>operaattori</a:t>
            </a:r>
            <a:r>
              <a:rPr lang="en-US" dirty="0"/>
              <a:t> </a:t>
            </a:r>
            <a:r>
              <a:rPr lang="en-US" dirty="0" err="1"/>
              <a:t>matriisina</a:t>
            </a:r>
            <a:endParaRPr lang="en-US" dirty="0"/>
          </a:p>
        </p:txBody>
      </p:sp>
      <p:pic>
        <p:nvPicPr>
          <p:cNvPr id="4" name="Content Placeholder 3" descr="Photo 28.9.2014 7.16.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843" b="-18843"/>
          <a:stretch>
            <a:fillRect/>
          </a:stretch>
        </p:blipFill>
        <p:spPr>
          <a:xfrm>
            <a:off x="457200" y="2619208"/>
            <a:ext cx="7620000" cy="4800600"/>
          </a:xfrm>
        </p:spPr>
      </p:pic>
      <p:sp>
        <p:nvSpPr>
          <p:cNvPr id="3" name="Rectangle 2"/>
          <p:cNvSpPr/>
          <p:nvPr/>
        </p:nvSpPr>
        <p:spPr>
          <a:xfrm>
            <a:off x="1148253" y="1755972"/>
            <a:ext cx="6041863" cy="14465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Ei muutu, kun </a:t>
            </a:r>
            <a:r>
              <a:rPr lang="fi-FI" sz="4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transpoosi</a:t>
            </a:r>
            <a:endParaRPr lang="fi-FI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fi-FI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</a:t>
            </a:r>
            <a:r>
              <a:rPr lang="fi-FI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kompleksikonjugaatti</a:t>
            </a:r>
            <a:endParaRPr lang="fi-FI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6851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Blochin</a:t>
            </a:r>
            <a:r>
              <a:rPr lang="en-US" dirty="0"/>
              <a:t> </a:t>
            </a:r>
            <a:r>
              <a:rPr lang="en-US" dirty="0" err="1"/>
              <a:t>pallo</a:t>
            </a:r>
            <a:r>
              <a:rPr lang="en-US" dirty="0"/>
              <a:t>/Bloch sphere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Voit</a:t>
            </a:r>
            <a:r>
              <a:rPr lang="en-US" dirty="0"/>
              <a:t> </a:t>
            </a:r>
            <a:r>
              <a:rPr lang="en-US" dirty="0" err="1"/>
              <a:t>muuten</a:t>
            </a:r>
            <a:r>
              <a:rPr lang="en-US" dirty="0"/>
              <a:t> </a:t>
            </a:r>
            <a:r>
              <a:rPr lang="en-US" dirty="0" err="1"/>
              <a:t>esittää</a:t>
            </a:r>
            <a:r>
              <a:rPr lang="en-US" dirty="0"/>
              <a:t> </a:t>
            </a:r>
            <a:r>
              <a:rPr lang="en-US" dirty="0" err="1"/>
              <a:t>kaksitilasysteemin</a:t>
            </a:r>
            <a:r>
              <a:rPr lang="en-US" dirty="0"/>
              <a:t> </a:t>
            </a:r>
            <a:r>
              <a:rPr lang="en-US" dirty="0" err="1"/>
              <a:t>tilan</a:t>
            </a:r>
            <a:r>
              <a:rPr lang="en-US" dirty="0"/>
              <a:t> </a:t>
            </a:r>
            <a:r>
              <a:rPr lang="en-US" dirty="0" err="1"/>
              <a:t>kahden</a:t>
            </a:r>
            <a:r>
              <a:rPr lang="en-US" dirty="0"/>
              <a:t> </a:t>
            </a:r>
            <a:r>
              <a:rPr lang="en-US" dirty="0" err="1"/>
              <a:t>kulman</a:t>
            </a:r>
            <a:r>
              <a:rPr lang="en-US" dirty="0"/>
              <a:t> </a:t>
            </a:r>
            <a:r>
              <a:rPr lang="en-US" dirty="0" err="1"/>
              <a:t>avulla</a:t>
            </a:r>
            <a:r>
              <a:rPr lang="en-US" dirty="0"/>
              <a:t> </a:t>
            </a:r>
            <a:r>
              <a:rPr lang="en-US" dirty="0" err="1"/>
              <a:t>pallon</a:t>
            </a:r>
            <a:r>
              <a:rPr lang="en-US" dirty="0"/>
              <a:t> </a:t>
            </a:r>
            <a:r>
              <a:rPr lang="en-US" dirty="0" err="1"/>
              <a:t>pinnalla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Miksi</a:t>
            </a:r>
            <a:r>
              <a:rPr lang="en-US" dirty="0"/>
              <a:t> 2 </a:t>
            </a:r>
            <a:r>
              <a:rPr lang="en-US" dirty="0" err="1"/>
              <a:t>eikä</a:t>
            </a:r>
            <a:r>
              <a:rPr lang="en-US" dirty="0"/>
              <a:t> 4 </a:t>
            </a:r>
            <a:r>
              <a:rPr lang="en-US" dirty="0" err="1"/>
              <a:t>muuten</a:t>
            </a:r>
            <a:r>
              <a:rPr lang="en-US" dirty="0"/>
              <a:t>?</a:t>
            </a:r>
          </a:p>
          <a:p>
            <a:r>
              <a:rPr lang="en-US" dirty="0" err="1"/>
              <a:t>Dynamiikka</a:t>
            </a:r>
            <a:r>
              <a:rPr lang="en-US" dirty="0"/>
              <a:t> on </a:t>
            </a:r>
            <a:r>
              <a:rPr lang="en-US" dirty="0" err="1"/>
              <a:t>sitten</a:t>
            </a:r>
            <a:r>
              <a:rPr lang="en-US" dirty="0"/>
              <a:t> </a:t>
            </a:r>
            <a:r>
              <a:rPr lang="en-US" dirty="0" err="1"/>
              <a:t>tuon</a:t>
            </a:r>
            <a:r>
              <a:rPr lang="en-US" dirty="0"/>
              <a:t> </a:t>
            </a:r>
            <a:r>
              <a:rPr lang="en-US" dirty="0" err="1"/>
              <a:t>vektorin</a:t>
            </a:r>
            <a:endParaRPr lang="en-US" dirty="0"/>
          </a:p>
          <a:p>
            <a:pPr marL="114300" indent="0">
              <a:buNone/>
            </a:pPr>
            <a:r>
              <a:rPr lang="en-US" dirty="0" err="1"/>
              <a:t>kärjen</a:t>
            </a:r>
            <a:r>
              <a:rPr lang="en-US" dirty="0"/>
              <a:t> </a:t>
            </a:r>
            <a:r>
              <a:rPr lang="en-US" dirty="0" err="1"/>
              <a:t>liikkumista</a:t>
            </a:r>
            <a:r>
              <a:rPr lang="en-US" dirty="0"/>
              <a:t> </a:t>
            </a:r>
            <a:r>
              <a:rPr lang="en-US" dirty="0" err="1"/>
              <a:t>pallon</a:t>
            </a:r>
            <a:r>
              <a:rPr lang="en-US" dirty="0"/>
              <a:t> </a:t>
            </a:r>
            <a:r>
              <a:rPr lang="en-US" dirty="0" err="1"/>
              <a:t>pinnalla</a:t>
            </a:r>
            <a:endParaRPr lang="en-US" dirty="0"/>
          </a:p>
        </p:txBody>
      </p:sp>
      <p:pic>
        <p:nvPicPr>
          <p:cNvPr id="4" name="Picture 3" descr="256px-Bloch_Sphere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2932037"/>
            <a:ext cx="3251200" cy="3695700"/>
          </a:xfrm>
          <a:prstGeom prst="rect">
            <a:avLst/>
          </a:prstGeom>
        </p:spPr>
      </p:pic>
      <p:pic>
        <p:nvPicPr>
          <p:cNvPr id="5" name="Picture 4" descr="BlochSphereDefini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1" y="2527957"/>
            <a:ext cx="8077200" cy="317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2501" y="554923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http://</a:t>
            </a:r>
            <a:r>
              <a:rPr lang="en-US" dirty="0" err="1">
                <a:hlinkClick r:id="rId4"/>
              </a:rPr>
              <a:t>demonstrations.wolfram.com</a:t>
            </a:r>
            <a:r>
              <a:rPr lang="en-US" dirty="0">
                <a:hlinkClick r:id="rId4"/>
              </a:rPr>
              <a:t>/</a:t>
            </a:r>
            <a:r>
              <a:rPr lang="en-US" dirty="0" err="1">
                <a:hlinkClick r:id="rId4"/>
              </a:rPr>
              <a:t>QubitsOnThePoincareBlochSphere</a:t>
            </a:r>
            <a:r>
              <a:rPr lang="en-US" dirty="0">
                <a:hlinkClick r:id="rId4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10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Tiheysmatriisi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Valisemassasi</a:t>
            </a:r>
            <a:r>
              <a:rPr lang="en-US" dirty="0"/>
              <a:t> </a:t>
            </a:r>
            <a:r>
              <a:rPr lang="en-US" dirty="0" err="1"/>
              <a:t>kannassa</a:t>
            </a:r>
            <a:r>
              <a:rPr lang="en-US" dirty="0"/>
              <a:t> </a:t>
            </a:r>
            <a:r>
              <a:rPr lang="en-US" dirty="0" err="1"/>
              <a:t>voit</a:t>
            </a:r>
            <a:r>
              <a:rPr lang="en-US" dirty="0"/>
              <a:t> </a:t>
            </a:r>
            <a:r>
              <a:rPr lang="en-US" dirty="0" err="1"/>
              <a:t>esittää</a:t>
            </a:r>
            <a:r>
              <a:rPr lang="en-US" dirty="0"/>
              <a:t> </a:t>
            </a:r>
            <a:r>
              <a:rPr lang="en-US" dirty="0" err="1"/>
              <a:t>tilavektorin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Jonka</a:t>
            </a:r>
            <a:r>
              <a:rPr lang="en-US" dirty="0"/>
              <a:t> </a:t>
            </a:r>
            <a:r>
              <a:rPr lang="en-US" dirty="0" err="1"/>
              <a:t>amplitudit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kootaa</a:t>
            </a:r>
            <a:r>
              <a:rPr lang="en-US" dirty="0"/>
              <a:t> </a:t>
            </a:r>
            <a:r>
              <a:rPr lang="en-US" dirty="0" err="1"/>
              <a:t>pysty</a:t>
            </a:r>
            <a:r>
              <a:rPr lang="en-US" dirty="0"/>
              <a:t>-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vaakavektoreihin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53330"/>
            <a:ext cx="3175000" cy="9779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45" y="3926369"/>
            <a:ext cx="2489200" cy="19304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895" y="4500081"/>
            <a:ext cx="3292419" cy="56212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14" y="2253330"/>
            <a:ext cx="31750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39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Tiheysmatriisi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Voimme</a:t>
            </a:r>
            <a:r>
              <a:rPr lang="en-US" dirty="0"/>
              <a:t> </a:t>
            </a:r>
            <a:r>
              <a:rPr lang="en-US" dirty="0" err="1"/>
              <a:t>sitten</a:t>
            </a:r>
            <a:r>
              <a:rPr lang="en-US" dirty="0"/>
              <a:t> </a:t>
            </a:r>
            <a:r>
              <a:rPr lang="en-US" dirty="0" err="1"/>
              <a:t>määritellä</a:t>
            </a:r>
            <a:r>
              <a:rPr lang="en-US" dirty="0"/>
              <a:t> </a:t>
            </a:r>
            <a:r>
              <a:rPr lang="en-US" dirty="0" err="1"/>
              <a:t>tätä</a:t>
            </a:r>
            <a:r>
              <a:rPr lang="en-US" dirty="0"/>
              <a:t> </a:t>
            </a:r>
            <a:r>
              <a:rPr lang="en-US" dirty="0" err="1"/>
              <a:t>tilaa</a:t>
            </a:r>
            <a:r>
              <a:rPr lang="en-US" dirty="0"/>
              <a:t> </a:t>
            </a:r>
            <a:r>
              <a:rPr lang="en-US" dirty="0" err="1"/>
              <a:t>vastaavan</a:t>
            </a:r>
            <a:r>
              <a:rPr lang="en-US" dirty="0"/>
              <a:t> </a:t>
            </a:r>
            <a:r>
              <a:rPr lang="en-US" dirty="0" err="1"/>
              <a:t>tiheysmatriisin</a:t>
            </a:r>
            <a:r>
              <a:rPr lang="en-US" dirty="0"/>
              <a:t> (density matrix/</a:t>
            </a:r>
            <a:r>
              <a:rPr lang="en-US" b="1" dirty="0"/>
              <a:t>density operator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Kutakin</a:t>
            </a:r>
            <a:r>
              <a:rPr lang="en-US" dirty="0"/>
              <a:t> </a:t>
            </a:r>
            <a:r>
              <a:rPr lang="en-US" dirty="0" err="1"/>
              <a:t>kanta</a:t>
            </a:r>
            <a:r>
              <a:rPr lang="en-US" dirty="0"/>
              <a:t> </a:t>
            </a:r>
            <a:r>
              <a:rPr lang="en-US" dirty="0" err="1"/>
              <a:t>ket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bra-</a:t>
            </a:r>
            <a:r>
              <a:rPr lang="en-US" dirty="0" err="1"/>
              <a:t>vektoreiden</a:t>
            </a:r>
            <a:r>
              <a:rPr lang="en-US" dirty="0"/>
              <a:t> </a:t>
            </a:r>
            <a:r>
              <a:rPr lang="en-US" dirty="0" err="1"/>
              <a:t>paria</a:t>
            </a:r>
            <a:r>
              <a:rPr lang="en-US" dirty="0"/>
              <a:t> </a:t>
            </a:r>
            <a:r>
              <a:rPr lang="en-US" dirty="0" err="1"/>
              <a:t>vastaa</a:t>
            </a:r>
            <a:r>
              <a:rPr lang="en-US" dirty="0"/>
              <a:t> </a:t>
            </a:r>
            <a:r>
              <a:rPr lang="en-US" dirty="0" err="1"/>
              <a:t>elementti</a:t>
            </a:r>
            <a:r>
              <a:rPr lang="en-US" dirty="0"/>
              <a:t> </a:t>
            </a:r>
            <a:r>
              <a:rPr lang="en-US" dirty="0" err="1"/>
              <a:t>matriisissa</a:t>
            </a:r>
            <a:r>
              <a:rPr lang="en-US" dirty="0"/>
              <a:t>…</a:t>
            </a:r>
            <a:r>
              <a:rPr lang="en-US" dirty="0" err="1"/>
              <a:t>ts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Jos </a:t>
            </a:r>
            <a:r>
              <a:rPr lang="en-US" dirty="0" err="1"/>
              <a:t>tilan</a:t>
            </a:r>
            <a:r>
              <a:rPr lang="en-US" dirty="0"/>
              <a:t> </a:t>
            </a:r>
            <a:r>
              <a:rPr lang="en-US" dirty="0" err="1"/>
              <a:t>aikakehitys</a:t>
            </a:r>
            <a:r>
              <a:rPr lang="en-US" dirty="0"/>
              <a:t> </a:t>
            </a:r>
            <a:r>
              <a:rPr lang="en-US" dirty="0" err="1"/>
              <a:t>seurasi</a:t>
            </a:r>
            <a:r>
              <a:rPr lang="en-US" dirty="0"/>
              <a:t> </a:t>
            </a:r>
            <a:r>
              <a:rPr lang="en-US" dirty="0" err="1"/>
              <a:t>Schrödingerin</a:t>
            </a:r>
            <a:r>
              <a:rPr lang="en-US" dirty="0"/>
              <a:t> </a:t>
            </a:r>
            <a:r>
              <a:rPr lang="en-US" dirty="0" err="1"/>
              <a:t>yhtälöstä</a:t>
            </a:r>
            <a:r>
              <a:rPr lang="en-US" dirty="0"/>
              <a:t>, </a:t>
            </a:r>
            <a:r>
              <a:rPr lang="en-US" dirty="0" err="1"/>
              <a:t>tiheysmatriisin</a:t>
            </a:r>
            <a:r>
              <a:rPr lang="en-US" dirty="0"/>
              <a:t> </a:t>
            </a:r>
            <a:r>
              <a:rPr lang="en-US" dirty="0" err="1"/>
              <a:t>aikakehitys</a:t>
            </a:r>
            <a:r>
              <a:rPr lang="en-US" dirty="0"/>
              <a:t> </a:t>
            </a:r>
            <a:r>
              <a:rPr lang="en-US" dirty="0" err="1"/>
              <a:t>saadaan</a:t>
            </a:r>
            <a:r>
              <a:rPr lang="en-US" dirty="0"/>
              <a:t> (</a:t>
            </a:r>
            <a:r>
              <a:rPr lang="en-US" dirty="0" err="1"/>
              <a:t>ks</a:t>
            </a:r>
            <a:r>
              <a:rPr lang="en-US" dirty="0"/>
              <a:t>. </a:t>
            </a:r>
            <a:r>
              <a:rPr lang="en-US" dirty="0" err="1"/>
              <a:t>muualla</a:t>
            </a:r>
            <a:r>
              <a:rPr lang="en-US" dirty="0"/>
              <a:t>)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695" y="2585257"/>
            <a:ext cx="2019300" cy="4699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018" y="4015109"/>
            <a:ext cx="2451100" cy="4572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18" y="5461000"/>
            <a:ext cx="24130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0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Tiheysmatriisi</a:t>
            </a:r>
            <a:r>
              <a:rPr lang="en-US" dirty="0"/>
              <a:t>: </a:t>
            </a:r>
            <a:r>
              <a:rPr lang="en-US" dirty="0" err="1"/>
              <a:t>ominaisuuksia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Todennäköisyydet</a:t>
            </a:r>
            <a:r>
              <a:rPr lang="en-US" b="1" dirty="0"/>
              <a:t> </a:t>
            </a:r>
            <a:r>
              <a:rPr lang="en-US" b="1" dirty="0" err="1"/>
              <a:t>summautuvat</a:t>
            </a:r>
            <a:r>
              <a:rPr lang="en-US" b="1" dirty="0"/>
              <a:t> </a:t>
            </a:r>
            <a:r>
              <a:rPr lang="en-US" b="1" dirty="0" err="1"/>
              <a:t>yhteen</a:t>
            </a:r>
            <a:r>
              <a:rPr lang="en-US" dirty="0"/>
              <a:t>:</a:t>
            </a:r>
          </a:p>
          <a:p>
            <a:r>
              <a:rPr lang="en-US" b="1" dirty="0" err="1"/>
              <a:t>Hermiittinen</a:t>
            </a:r>
            <a:endParaRPr lang="en-US" b="1" dirty="0"/>
          </a:p>
          <a:p>
            <a:r>
              <a:rPr lang="en-US" b="1" dirty="0" err="1"/>
              <a:t>Positiivinen</a:t>
            </a:r>
            <a:r>
              <a:rPr lang="en-US" dirty="0"/>
              <a:t> </a:t>
            </a:r>
            <a:r>
              <a:rPr lang="en-US" dirty="0" err="1"/>
              <a:t>ts</a:t>
            </a:r>
            <a:r>
              <a:rPr lang="en-US" dirty="0"/>
              <a:t>. </a:t>
            </a:r>
            <a:r>
              <a:rPr lang="en-US" dirty="0" err="1"/>
              <a:t>ominaisarvot</a:t>
            </a:r>
            <a:r>
              <a:rPr lang="en-US" dirty="0"/>
              <a:t> </a:t>
            </a:r>
            <a:r>
              <a:rPr lang="en-US" dirty="0" err="1"/>
              <a:t>suurempia</a:t>
            </a:r>
            <a:r>
              <a:rPr lang="en-US" dirty="0"/>
              <a:t> tai </a:t>
            </a:r>
            <a:r>
              <a:rPr lang="en-US" dirty="0" err="1"/>
              <a:t>yhtäsuuria</a:t>
            </a:r>
            <a:r>
              <a:rPr lang="en-US" dirty="0"/>
              <a:t> </a:t>
            </a:r>
            <a:r>
              <a:rPr lang="en-US" dirty="0" err="1"/>
              <a:t>kuin</a:t>
            </a:r>
            <a:r>
              <a:rPr lang="en-US" dirty="0"/>
              <a:t> </a:t>
            </a:r>
            <a:r>
              <a:rPr lang="en-US" dirty="0" err="1"/>
              <a:t>nolla</a:t>
            </a:r>
            <a:endParaRPr lang="en-US" dirty="0"/>
          </a:p>
          <a:p>
            <a:r>
              <a:rPr lang="en-US" dirty="0" err="1"/>
              <a:t>Operaattorin</a:t>
            </a:r>
            <a:r>
              <a:rPr lang="en-US" dirty="0"/>
              <a:t> </a:t>
            </a:r>
            <a:r>
              <a:rPr lang="en-US" dirty="0" err="1"/>
              <a:t>odotusarvo</a:t>
            </a:r>
            <a:r>
              <a:rPr lang="en-US" dirty="0"/>
              <a:t>: (</a:t>
            </a:r>
            <a:r>
              <a:rPr lang="en-US" dirty="0" err="1"/>
              <a:t>muistiinpanot</a:t>
            </a:r>
            <a:r>
              <a:rPr lang="en-US" dirty="0"/>
              <a:t>)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596" y="1649309"/>
            <a:ext cx="1587500" cy="419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831" y="3839889"/>
            <a:ext cx="3956084" cy="8532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425247">
            <a:off x="4007757" y="5271630"/>
            <a:ext cx="3613677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Osaa nämä!</a:t>
            </a:r>
          </a:p>
        </p:txBody>
      </p:sp>
    </p:spTree>
    <p:extLst>
      <p:ext uri="{BB962C8B-B14F-4D97-AF65-F5344CB8AC3E}">
        <p14:creationId xmlns:p14="http://schemas.microsoft.com/office/powerpoint/2010/main" val="12638373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2084</TotalTime>
  <Words>1536</Words>
  <Application>Microsoft Office PowerPoint</Application>
  <PresentationFormat>On-screen Show (4:3)</PresentationFormat>
  <Paragraphs>334</Paragraphs>
  <Slides>60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Calibri</vt:lpstr>
      <vt:lpstr>Cambria</vt:lpstr>
      <vt:lpstr>Wingdings</vt:lpstr>
      <vt:lpstr>Adjacency</vt:lpstr>
      <vt:lpstr>Kvanttimekaniikka: Luento 10</vt:lpstr>
      <vt:lpstr>Viimeksi</vt:lpstr>
      <vt:lpstr>Tilat ja operaattorit matriisien avulla</vt:lpstr>
      <vt:lpstr>Tilat ja operaattorit matriisien avulla</vt:lpstr>
      <vt:lpstr>Tilat ja operaattorit matriisien avulla</vt:lpstr>
      <vt:lpstr>Hermiittinen operaattori matriisina</vt:lpstr>
      <vt:lpstr>Tiheysmatriisi</vt:lpstr>
      <vt:lpstr>Tiheysmatriisi</vt:lpstr>
      <vt:lpstr>Tiheysmatriisi: ominaisuuksia</vt:lpstr>
      <vt:lpstr>Tiheysmatriisi</vt:lpstr>
      <vt:lpstr>Tiheysmatriisi</vt:lpstr>
      <vt:lpstr>Sekatila !!???!!</vt:lpstr>
      <vt:lpstr>Tiheysmatriisi</vt:lpstr>
      <vt:lpstr>Tiheysmatriisi</vt:lpstr>
      <vt:lpstr>Aikakehitys flowchart</vt:lpstr>
      <vt:lpstr>PowerPoint Presentation</vt:lpstr>
      <vt:lpstr>Qubit: kvantti-informaation peruspala</vt:lpstr>
      <vt:lpstr>Kaksitilasysteemi?</vt:lpstr>
      <vt:lpstr>Kaksitilamalli: miksi?</vt:lpstr>
      <vt:lpstr>2-tila malli: teoreettinen kuvaus</vt:lpstr>
      <vt:lpstr>Teoreettinen kuvaus</vt:lpstr>
      <vt:lpstr>Spin-1/2 hiukkanen…sama lasku!</vt:lpstr>
      <vt:lpstr>Spin-1/2 mittaukset</vt:lpstr>
      <vt:lpstr>Spin-1/2 hiukkanen</vt:lpstr>
      <vt:lpstr>Teoreettinen kuvaus: missä olimmekaan?</vt:lpstr>
      <vt:lpstr>Kaksitilamalli: ominaisarvot</vt:lpstr>
      <vt:lpstr>Kaksitilamalli: ominaistilat</vt:lpstr>
      <vt:lpstr>Kaksitilamalli: ominaistilat</vt:lpstr>
      <vt:lpstr>Kaksitilamalli: eksakti diagonalisointi</vt:lpstr>
      <vt:lpstr>Kaksitilamalli: aikakehitys</vt:lpstr>
      <vt:lpstr>Kaksitilamalli: aikakehitys</vt:lpstr>
      <vt:lpstr>Kaksitilamalli: aikakehitys</vt:lpstr>
      <vt:lpstr>Kaksitilamalli: aikakehitys</vt:lpstr>
      <vt:lpstr>Kvantti-informaatio: whirlwind tour</vt:lpstr>
      <vt:lpstr>PowerPoint Presentation</vt:lpstr>
      <vt:lpstr>Kvantti-informaatio: kryptografia</vt:lpstr>
      <vt:lpstr>Kvanttitietokoneet</vt:lpstr>
      <vt:lpstr>Kvantti-informaatio: kvanttitietokoneet</vt:lpstr>
      <vt:lpstr>Kvantti-informaatio: kvanttitietokoneet</vt:lpstr>
      <vt:lpstr>Kvanttitietokoneet</vt:lpstr>
      <vt:lpstr>Kvanttitietokoneet</vt:lpstr>
      <vt:lpstr>Kvanttitietokoneet </vt:lpstr>
      <vt:lpstr>Kvanttitietokoneet: quantum supremacy</vt:lpstr>
      <vt:lpstr>Kvanttitietokoneet: quantum supremacy</vt:lpstr>
      <vt:lpstr>Kvanttitietokoneet: quantum supremacy</vt:lpstr>
      <vt:lpstr>Kvanttitietokoneet: vihollinen</vt:lpstr>
      <vt:lpstr>Kvanttitietokoneet: quantum supremacy…varoitus</vt:lpstr>
      <vt:lpstr>Kvanttitietokoneet: quantum supremacy…ssshhhh</vt:lpstr>
      <vt:lpstr>PowerPoint Presentation</vt:lpstr>
      <vt:lpstr>Kysymyksiä</vt:lpstr>
      <vt:lpstr>Materiaalia</vt:lpstr>
      <vt:lpstr>Extraa tämän jälkeen…tuskin aikaa</vt:lpstr>
      <vt:lpstr>Optinen dipoliloukku</vt:lpstr>
      <vt:lpstr>Optinen dipoliloukku</vt:lpstr>
      <vt:lpstr>Optinen dipoliloukku</vt:lpstr>
      <vt:lpstr>Optinen dipoliloukku: in action (Gati PhD from Heidelberg)</vt:lpstr>
      <vt:lpstr>Optinen dipoliloukku: in action (Gati PhD from Heidelberg)</vt:lpstr>
      <vt:lpstr>Optinen dipoliloukku ?</vt:lpstr>
      <vt:lpstr>Optinen dipoliloukku: “klassinen tapa”</vt:lpstr>
      <vt:lpstr>Blochin pallo/Bloch sphere</vt:lpstr>
    </vt:vector>
  </TitlesOfParts>
  <Company>Aalto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Kvanttimekaniikka: Luento 1</dc:title>
  <dc:creator>Jani-Petri Martikainen</dc:creator>
  <cp:lastModifiedBy>Jani-Petri Martikainen</cp:lastModifiedBy>
  <cp:revision>358</cp:revision>
  <cp:lastPrinted>2019-11-26T08:47:29Z</cp:lastPrinted>
  <dcterms:created xsi:type="dcterms:W3CDTF">2013-10-21T06:22:51Z</dcterms:created>
  <dcterms:modified xsi:type="dcterms:W3CDTF">2020-11-24T10:52:52Z</dcterms:modified>
</cp:coreProperties>
</file>