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19"/>
  </p:notesMasterIdLst>
  <p:sldIdLst>
    <p:sldId id="256" r:id="rId2"/>
    <p:sldId id="269" r:id="rId3"/>
    <p:sldId id="305" r:id="rId4"/>
    <p:sldId id="306" r:id="rId5"/>
    <p:sldId id="307" r:id="rId6"/>
    <p:sldId id="309" r:id="rId7"/>
    <p:sldId id="310" r:id="rId8"/>
    <p:sldId id="311" r:id="rId9"/>
    <p:sldId id="312" r:id="rId10"/>
    <p:sldId id="314" r:id="rId11"/>
    <p:sldId id="308" r:id="rId12"/>
    <p:sldId id="304" r:id="rId13"/>
    <p:sldId id="279" r:id="rId14"/>
    <p:sldId id="299" r:id="rId15"/>
    <p:sldId id="277" r:id="rId16"/>
    <p:sldId id="282" r:id="rId17"/>
    <p:sldId id="285" r:id="rId1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9">
          <p15:clr>
            <a:srgbClr val="A4A3A4"/>
          </p15:clr>
        </p15:guide>
        <p15:guide id="2" pos="271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57" autoAdjust="0"/>
    <p:restoredTop sz="94434"/>
  </p:normalViewPr>
  <p:slideViewPr>
    <p:cSldViewPr snapToGrid="0" snapToObjects="1" showGuides="1">
      <p:cViewPr varScale="1">
        <p:scale>
          <a:sx n="90" d="100"/>
          <a:sy n="90" d="100"/>
        </p:scale>
        <p:origin x="1920" y="184"/>
      </p:cViewPr>
      <p:guideLst>
        <p:guide orient="horz" pos="2169"/>
        <p:guide pos="271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980C3-D314-D844-BAD3-C54EC4C07F06}" type="datetimeFigureOut">
              <a:rPr lang="en-US" smtClean="0"/>
              <a:t>12/1/20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C6588-6DD7-CB42-9487-2E1596B58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487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C6588-6DD7-CB42-9487-2E1596B580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38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12/1/20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12/1/20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12/1/20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comms/2015/151120/ncomms9944/full/ncomms9944.html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s://en.wikipedia.org/wiki/Graphene" TargetMode="Externa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Kvanttimekaniikka</a:t>
            </a:r>
            <a:r>
              <a:rPr lang="en-US" dirty="0"/>
              <a:t>: </a:t>
            </a:r>
            <a:r>
              <a:rPr lang="en-US" dirty="0" err="1"/>
              <a:t>Luento</a:t>
            </a:r>
            <a:r>
              <a:rPr lang="en-US" dirty="0"/>
              <a:t> 11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Martikainen</a:t>
            </a:r>
            <a:r>
              <a:rPr lang="en-US" dirty="0"/>
              <a:t> </a:t>
            </a:r>
            <a:r>
              <a:rPr lang="en-US" dirty="0" err="1"/>
              <a:t>Jani</a:t>
            </a:r>
            <a:r>
              <a:rPr lang="en-US" dirty="0"/>
              <a:t>-Petri</a:t>
            </a:r>
          </a:p>
        </p:txBody>
      </p:sp>
    </p:spTree>
    <p:extLst>
      <p:ext uri="{BB962C8B-B14F-4D97-AF65-F5344CB8AC3E}">
        <p14:creationId xmlns:p14="http://schemas.microsoft.com/office/powerpoint/2010/main" val="1521889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Häiriöteoria vs. Ansatz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Häiriöteoria suoraviivaisempi eikä vaadi ”visiota”</a:t>
            </a:r>
          </a:p>
          <a:p>
            <a:r>
              <a:rPr lang="fi-FI" dirty="0"/>
              <a:t>Aaltofunktio yritteeseen voi yrittää laittaa sen fysiikan mitä odottaa ongelman sisältävän...aaltofunktion rakenne voi olla hyvin erilainen eri parametreillä</a:t>
            </a:r>
          </a:p>
          <a:p>
            <a:r>
              <a:rPr lang="fi-FI" dirty="0"/>
              <a:t>Joskus häiriöteoria ei toimi, mutta inspiroitunut yrite toimii</a:t>
            </a:r>
          </a:p>
          <a:p>
            <a:pPr lvl="1"/>
            <a:r>
              <a:rPr lang="fi-FI" dirty="0"/>
              <a:t>Esim. BCS-teoria suprajohtavuudelle</a:t>
            </a:r>
          </a:p>
          <a:p>
            <a:pPr lvl="1"/>
            <a:r>
              <a:rPr lang="fi-FI" dirty="0"/>
              <a:t>Tc:ä ei voi kehittää sarjaksi ”pienessä vuorovaikutuksessa”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688" y="4511644"/>
            <a:ext cx="4066162" cy="166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4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784AB-3D97-2B40-8C66-EF2EA04E9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" y="288925"/>
            <a:ext cx="8201025" cy="1143000"/>
          </a:xfrm>
        </p:spPr>
        <p:txBody>
          <a:bodyPr/>
          <a:lstStyle/>
          <a:p>
            <a:r>
              <a:rPr lang="fi-FI" dirty="0"/>
              <a:t>Periodinen rakenne…vyörakenne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7160D-4948-1F44-8C30-98B94D70C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Applet…detaljit riippuvat hilasta ja potentiaalista</a:t>
            </a:r>
          </a:p>
          <a:p>
            <a:r>
              <a:rPr lang="fi-FI" dirty="0"/>
              <a:t>Periodisessa rakenteessa tilat leviävät vöiksi. Paljon tiloja lähekkäin eikä niitä ole helppoa edes erottaa toisistaan</a:t>
            </a:r>
          </a:p>
          <a:p>
            <a:r>
              <a:rPr lang="fi-FI" dirty="0"/>
              <a:t>Voi olla myös energioita missä tiloja ei ole: energia-aukko. </a:t>
            </a:r>
          </a:p>
          <a:p>
            <a:pPr lvl="1"/>
            <a:r>
              <a:rPr lang="fi-FI" dirty="0"/>
              <a:t>Yksittäisessä potentiaalikuopassa näin on tietenkin aina</a:t>
            </a:r>
          </a:p>
          <a:p>
            <a:pPr lvl="1"/>
            <a:r>
              <a:rPr lang="fi-FI" dirty="0"/>
              <a:t>…mutta esim. vapaalle elektronille kaikki positiiviset energiat ovat 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944257-4D8D-C54C-A8DA-57D07E85C4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488" y="4224153"/>
            <a:ext cx="5648325" cy="217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08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28" y="274638"/>
            <a:ext cx="8077200" cy="1143000"/>
          </a:xfrm>
        </p:spPr>
        <p:txBody>
          <a:bodyPr/>
          <a:lstStyle/>
          <a:p>
            <a:r>
              <a:rPr lang="en-US" dirty="0" err="1"/>
              <a:t>Vyörakenne</a:t>
            </a:r>
            <a:r>
              <a:rPr lang="en-US" dirty="0"/>
              <a:t>: </a:t>
            </a:r>
            <a:r>
              <a:rPr lang="en-US" dirty="0" err="1"/>
              <a:t>tutkimusta</a:t>
            </a:r>
            <a:r>
              <a:rPr lang="en-US" dirty="0"/>
              <a:t> </a:t>
            </a:r>
            <a:r>
              <a:rPr lang="en-US" dirty="0" err="1"/>
              <a:t>Aallossa</a:t>
            </a:r>
            <a:endParaRPr lang="en-US" dirty="0"/>
          </a:p>
        </p:txBody>
      </p:sp>
      <p:pic>
        <p:nvPicPr>
          <p:cNvPr id="4" name="Content Placeholder 3" descr="PeottaPaper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473" b="-3047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2414361" y="6271963"/>
            <a:ext cx="4011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Peotta&amp; Törmä, Nature Communications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64AA17-A03F-2A43-8857-53E12166BF0C}"/>
              </a:ext>
            </a:extLst>
          </p:cNvPr>
          <p:cNvSpPr txBox="1"/>
          <p:nvPr/>
        </p:nvSpPr>
        <p:spPr>
          <a:xfrm>
            <a:off x="342531" y="1600200"/>
            <a:ext cx="5701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Esimerkki… materiaalifysiikkaa tehdään</a:t>
            </a:r>
          </a:p>
          <a:p>
            <a:r>
              <a:rPr lang="fi-FI" dirty="0"/>
              <a:t>monessa ryhmässä</a:t>
            </a:r>
          </a:p>
        </p:txBody>
      </p:sp>
    </p:spTree>
    <p:extLst>
      <p:ext uri="{BB962C8B-B14F-4D97-AF65-F5344CB8AC3E}">
        <p14:creationId xmlns:p14="http://schemas.microsoft.com/office/powerpoint/2010/main" val="1729156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Kaistarakenne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Vaikuttaa</a:t>
            </a:r>
            <a:r>
              <a:rPr lang="en-US" dirty="0"/>
              <a:t> </a:t>
            </a:r>
            <a:r>
              <a:rPr lang="en-US" dirty="0" err="1"/>
              <a:t>materiaalin</a:t>
            </a:r>
            <a:r>
              <a:rPr lang="en-US" dirty="0"/>
              <a:t> </a:t>
            </a:r>
            <a:r>
              <a:rPr lang="en-US" dirty="0" err="1"/>
              <a:t>ominaisuuksiin</a:t>
            </a:r>
            <a:endParaRPr lang="en-US" dirty="0"/>
          </a:p>
          <a:p>
            <a:r>
              <a:rPr lang="en-US" dirty="0" err="1"/>
              <a:t>Johde</a:t>
            </a:r>
            <a:r>
              <a:rPr lang="en-US" dirty="0"/>
              <a:t>, </a:t>
            </a:r>
            <a:r>
              <a:rPr lang="en-US" dirty="0" err="1"/>
              <a:t>eriste</a:t>
            </a:r>
            <a:r>
              <a:rPr lang="en-US" dirty="0"/>
              <a:t>, </a:t>
            </a:r>
            <a:r>
              <a:rPr lang="en-US" dirty="0" err="1"/>
              <a:t>puolijohde</a:t>
            </a:r>
            <a:r>
              <a:rPr lang="en-US" dirty="0"/>
              <a:t>, </a:t>
            </a:r>
            <a:r>
              <a:rPr lang="en-US" dirty="0" err="1"/>
              <a:t>lämmönjohtavuus</a:t>
            </a:r>
            <a:r>
              <a:rPr lang="en-US" dirty="0"/>
              <a:t>…</a:t>
            </a:r>
          </a:p>
        </p:txBody>
      </p:sp>
      <p:pic>
        <p:nvPicPr>
          <p:cNvPr id="4" name="Picture 3" descr="qdisplay_medium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" y="2953960"/>
            <a:ext cx="4185607" cy="2903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0E4A0D-1E59-6B4F-9B2E-4E5D7F7963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807" y="2576732"/>
            <a:ext cx="4230624" cy="28475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C5A444-8C3E-E442-9DFE-F2F60DA017E3}"/>
              </a:ext>
            </a:extLst>
          </p:cNvPr>
          <p:cNvSpPr txBox="1"/>
          <p:nvPr/>
        </p:nvSpPr>
        <p:spPr>
          <a:xfrm>
            <a:off x="3279648" y="6047232"/>
            <a:ext cx="441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Paulin kieltosääntö! Fermi-energian tärkeys…</a:t>
            </a:r>
          </a:p>
        </p:txBody>
      </p:sp>
    </p:spTree>
    <p:extLst>
      <p:ext uri="{BB962C8B-B14F-4D97-AF65-F5344CB8AC3E}">
        <p14:creationId xmlns:p14="http://schemas.microsoft.com/office/powerpoint/2010/main" val="3599767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Miksi</a:t>
            </a:r>
            <a:r>
              <a:rPr lang="en-US" dirty="0"/>
              <a:t> </a:t>
            </a:r>
            <a:r>
              <a:rPr lang="en-US" dirty="0" err="1"/>
              <a:t>timantit</a:t>
            </a:r>
            <a:r>
              <a:rPr lang="en-US" dirty="0"/>
              <a:t> </a:t>
            </a:r>
            <a:r>
              <a:rPr lang="en-US" dirty="0" err="1"/>
              <a:t>läpinäkyviä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Jos </a:t>
            </a:r>
            <a:r>
              <a:rPr lang="en-US" dirty="0" err="1"/>
              <a:t>valenssivyö</a:t>
            </a:r>
            <a:r>
              <a:rPr lang="en-US" dirty="0"/>
              <a:t> </a:t>
            </a:r>
            <a:r>
              <a:rPr lang="en-US" dirty="0" err="1"/>
              <a:t>täynnä</a:t>
            </a:r>
            <a:r>
              <a:rPr lang="en-US" dirty="0"/>
              <a:t>, </a:t>
            </a:r>
            <a:r>
              <a:rPr lang="en-US" dirty="0" err="1"/>
              <a:t>fotonin</a:t>
            </a:r>
            <a:r>
              <a:rPr lang="en-US" dirty="0"/>
              <a:t> </a:t>
            </a:r>
            <a:r>
              <a:rPr lang="en-US" dirty="0" err="1"/>
              <a:t>absorptio</a:t>
            </a:r>
            <a:r>
              <a:rPr lang="en-US" dirty="0"/>
              <a:t> </a:t>
            </a:r>
            <a:r>
              <a:rPr lang="en-US" dirty="0" err="1"/>
              <a:t>edellyttää</a:t>
            </a:r>
            <a:r>
              <a:rPr lang="en-US" dirty="0"/>
              <a:t> </a:t>
            </a:r>
            <a:r>
              <a:rPr lang="en-US" dirty="0" err="1"/>
              <a:t>riittävää</a:t>
            </a:r>
            <a:r>
              <a:rPr lang="en-US" dirty="0"/>
              <a:t> </a:t>
            </a:r>
            <a:r>
              <a:rPr lang="en-US" dirty="0" err="1"/>
              <a:t>energiaa</a:t>
            </a:r>
            <a:r>
              <a:rPr lang="en-US" dirty="0"/>
              <a:t> </a:t>
            </a:r>
            <a:r>
              <a:rPr lang="en-US" dirty="0" err="1"/>
              <a:t>siirtämään</a:t>
            </a:r>
            <a:r>
              <a:rPr lang="en-US" dirty="0"/>
              <a:t> </a:t>
            </a:r>
            <a:r>
              <a:rPr lang="en-US" dirty="0" err="1"/>
              <a:t>elektroni</a:t>
            </a:r>
            <a:r>
              <a:rPr lang="en-US" dirty="0"/>
              <a:t> </a:t>
            </a:r>
            <a:r>
              <a:rPr lang="en-US" dirty="0" err="1"/>
              <a:t>johtavuusvyölle</a:t>
            </a:r>
            <a:endParaRPr lang="en-US" dirty="0"/>
          </a:p>
          <a:p>
            <a:r>
              <a:rPr lang="en-US" dirty="0"/>
              <a:t>Jos </a:t>
            </a:r>
            <a:r>
              <a:rPr lang="en-US" dirty="0" err="1"/>
              <a:t>energia-aukko</a:t>
            </a:r>
            <a:r>
              <a:rPr lang="en-US" dirty="0"/>
              <a:t> </a:t>
            </a:r>
            <a:r>
              <a:rPr lang="en-US" dirty="0" err="1"/>
              <a:t>suuri</a:t>
            </a:r>
            <a:r>
              <a:rPr lang="en-US" dirty="0"/>
              <a:t>, </a:t>
            </a:r>
            <a:r>
              <a:rPr lang="en-US" dirty="0" err="1"/>
              <a:t>tämä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onnistu</a:t>
            </a:r>
            <a:r>
              <a:rPr lang="en-US" dirty="0"/>
              <a:t> </a:t>
            </a:r>
            <a:r>
              <a:rPr lang="en-US" dirty="0" err="1"/>
              <a:t>näkyvän</a:t>
            </a:r>
            <a:r>
              <a:rPr lang="en-US" dirty="0"/>
              <a:t> </a:t>
            </a:r>
            <a:r>
              <a:rPr lang="en-US" dirty="0" err="1"/>
              <a:t>valon</a:t>
            </a:r>
            <a:r>
              <a:rPr lang="en-US" dirty="0"/>
              <a:t> </a:t>
            </a:r>
            <a:r>
              <a:rPr lang="en-US" dirty="0" err="1"/>
              <a:t>energioilla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</a:t>
            </a:r>
            <a:r>
              <a:rPr lang="en-US" dirty="0" err="1">
                <a:sym typeface="Wingdings"/>
              </a:rPr>
              <a:t>läpinäkyvyys</a:t>
            </a:r>
            <a:endParaRPr lang="en-US" dirty="0">
              <a:sym typeface="Wingdings"/>
            </a:endParaRPr>
          </a:p>
          <a:p>
            <a:r>
              <a:rPr lang="en-US" dirty="0" err="1">
                <a:sym typeface="Wingdings"/>
              </a:rPr>
              <a:t>Epäpuhtaudet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voivat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luoda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tiloja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energia-aukkoon</a:t>
            </a:r>
            <a:r>
              <a:rPr lang="en-US" dirty="0">
                <a:sym typeface="Wingdings"/>
              </a:rPr>
              <a:t> ja </a:t>
            </a:r>
            <a:r>
              <a:rPr lang="en-US" dirty="0" err="1">
                <a:sym typeface="Wingdings"/>
              </a:rPr>
              <a:t>vaikuttaa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aineen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väriin</a:t>
            </a:r>
            <a:r>
              <a:rPr lang="en-US" dirty="0">
                <a:sym typeface="Wingdings"/>
              </a:rPr>
              <a:t>. (</a:t>
            </a:r>
            <a:r>
              <a:rPr lang="en-US" dirty="0" err="1">
                <a:sym typeface="Wingdings"/>
              </a:rPr>
              <a:t>Laskareissa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yksinkertainen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epäpuhtauden</a:t>
            </a:r>
            <a:r>
              <a:rPr lang="en-US" dirty="0">
                <a:sym typeface="Wingdings"/>
              </a:rPr>
              <a:t> </a:t>
            </a:r>
            <a:r>
              <a:rPr lang="en-US" dirty="0" err="1">
                <a:sym typeface="Wingdings"/>
              </a:rPr>
              <a:t>mallintaminen</a:t>
            </a:r>
            <a:r>
              <a:rPr lang="en-US" dirty="0">
                <a:sym typeface="Wingdings"/>
              </a:rPr>
              <a:t>!)</a:t>
            </a:r>
            <a:endParaRPr lang="en-US" dirty="0"/>
          </a:p>
        </p:txBody>
      </p:sp>
      <p:pic>
        <p:nvPicPr>
          <p:cNvPr id="4" name="Picture 3" descr="diamond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163" y="1343968"/>
            <a:ext cx="5686610" cy="4654765"/>
          </a:xfrm>
          <a:prstGeom prst="rect">
            <a:avLst/>
          </a:prstGeom>
        </p:spPr>
      </p:pic>
      <p:pic>
        <p:nvPicPr>
          <p:cNvPr id="5" name="Picture 4" descr="fancy-color-diamond-intensity_1642.e205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063" y="4093522"/>
            <a:ext cx="4592335" cy="257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4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Grafeeni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Yksi</a:t>
            </a:r>
            <a:r>
              <a:rPr lang="en-US" dirty="0"/>
              <a:t> </a:t>
            </a:r>
            <a:r>
              <a:rPr lang="en-US" dirty="0" err="1"/>
              <a:t>kerros</a:t>
            </a:r>
            <a:r>
              <a:rPr lang="en-US" dirty="0"/>
              <a:t> </a:t>
            </a:r>
            <a:r>
              <a:rPr lang="en-US" dirty="0" err="1"/>
              <a:t>grafiittia</a:t>
            </a:r>
            <a:r>
              <a:rPr lang="en-US" dirty="0"/>
              <a:t>: </a:t>
            </a:r>
            <a:r>
              <a:rPr lang="en-US" dirty="0" err="1"/>
              <a:t>eli</a:t>
            </a:r>
            <a:r>
              <a:rPr lang="en-US" dirty="0"/>
              <a:t> 2D </a:t>
            </a:r>
            <a:r>
              <a:rPr lang="en-US" dirty="0" err="1"/>
              <a:t>rakenne</a:t>
            </a:r>
            <a:endParaRPr lang="en-US" dirty="0"/>
          </a:p>
          <a:p>
            <a:r>
              <a:rPr lang="en-US" dirty="0" err="1"/>
              <a:t>Puolijohde</a:t>
            </a:r>
            <a:r>
              <a:rPr lang="en-US" dirty="0"/>
              <a:t> </a:t>
            </a:r>
            <a:r>
              <a:rPr lang="en-US" dirty="0" err="1"/>
              <a:t>vai</a:t>
            </a:r>
            <a:r>
              <a:rPr lang="en-US" dirty="0"/>
              <a:t> </a:t>
            </a:r>
            <a:r>
              <a:rPr lang="en-US" dirty="0" err="1"/>
              <a:t>metalli</a:t>
            </a:r>
            <a:r>
              <a:rPr lang="en-US" dirty="0"/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85" y="3111269"/>
            <a:ext cx="4891224" cy="29158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109" y="3111269"/>
            <a:ext cx="3818200" cy="3418131"/>
          </a:xfrm>
          <a:prstGeom prst="rect">
            <a:avLst/>
          </a:prstGeom>
        </p:spPr>
      </p:pic>
      <p:pic>
        <p:nvPicPr>
          <p:cNvPr id="6" name="Picture 5" descr="750px-Graphen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25" y="192018"/>
            <a:ext cx="3064049" cy="24512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A94C40-8DB4-004B-8A19-8DF337161643}"/>
              </a:ext>
            </a:extLst>
          </p:cNvPr>
          <p:cNvSpPr txBox="1"/>
          <p:nvPr/>
        </p:nvSpPr>
        <p:spPr>
          <a:xfrm>
            <a:off x="457200" y="6400800"/>
            <a:ext cx="394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>
                <a:hlinkClick r:id="rId5"/>
              </a:rPr>
              <a:t>https</a:t>
            </a:r>
            <a:r>
              <a:rPr lang="fi-FI" dirty="0">
                <a:hlinkClick r:id="rId5"/>
              </a:rPr>
              <a:t>://</a:t>
            </a:r>
            <a:r>
              <a:rPr lang="fi-FI" dirty="0" err="1">
                <a:hlinkClick r:id="rId5"/>
              </a:rPr>
              <a:t>en.wikipedia.org</a:t>
            </a:r>
            <a:r>
              <a:rPr lang="fi-FI" dirty="0">
                <a:hlinkClick r:id="rId5"/>
              </a:rPr>
              <a:t>/wiki/Graphene</a:t>
            </a:r>
            <a:endParaRPr lang="fi-FI" dirty="0"/>
          </a:p>
        </p:txBody>
      </p:sp>
      <p:pic>
        <p:nvPicPr>
          <p:cNvPr id="9" name="Picture 8" descr="Graphene_Nobelmuseum.jpg">
            <a:extLst>
              <a:ext uri="{FF2B5EF4-FFF2-40B4-BE49-F238E27FC236}">
                <a16:creationId xmlns:a16="http://schemas.microsoft.com/office/drawing/2014/main" id="{0DCF65A2-AE36-A94E-B3DB-895FBC33B4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294">
            <a:off x="3828287" y="179887"/>
            <a:ext cx="2275655" cy="12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875"/>
            <a:ext cx="7620000" cy="1143000"/>
          </a:xfrm>
        </p:spPr>
        <p:txBody>
          <a:bodyPr/>
          <a:lstStyle/>
          <a:p>
            <a:r>
              <a:rPr lang="en-US" dirty="0"/>
              <a:t>Quo </a:t>
            </a:r>
            <a:r>
              <a:rPr lang="en-US" dirty="0" err="1"/>
              <a:t>vadis</a:t>
            </a:r>
            <a:r>
              <a:rPr lang="en-US" dirty="0"/>
              <a:t> </a:t>
            </a:r>
            <a:r>
              <a:rPr lang="en-US" dirty="0" err="1"/>
              <a:t>kvanttimekaanikko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8848" cy="4800600"/>
          </a:xfrm>
        </p:spPr>
        <p:txBody>
          <a:bodyPr>
            <a:normAutofit/>
          </a:bodyPr>
          <a:lstStyle/>
          <a:p>
            <a:r>
              <a:rPr lang="en-US" dirty="0" err="1"/>
              <a:t>Periodiset</a:t>
            </a:r>
            <a:r>
              <a:rPr lang="en-US" dirty="0"/>
              <a:t> </a:t>
            </a:r>
            <a:r>
              <a:rPr lang="en-US" dirty="0" err="1"/>
              <a:t>potentiaalit</a:t>
            </a:r>
            <a:r>
              <a:rPr lang="en-US" dirty="0"/>
              <a:t>, </a:t>
            </a:r>
            <a:r>
              <a:rPr lang="en-US" dirty="0" err="1"/>
              <a:t>kristallirakenteet</a:t>
            </a:r>
            <a:endParaRPr lang="en-US" dirty="0"/>
          </a:p>
          <a:p>
            <a:r>
              <a:rPr lang="en-US" dirty="0" err="1"/>
              <a:t>Dimensioita</a:t>
            </a:r>
            <a:r>
              <a:rPr lang="en-US" dirty="0"/>
              <a:t> </a:t>
            </a:r>
            <a:r>
              <a:rPr lang="en-US" dirty="0" err="1"/>
              <a:t>enemmän</a:t>
            </a:r>
            <a:r>
              <a:rPr lang="en-US" dirty="0"/>
              <a:t> </a:t>
            </a:r>
            <a:r>
              <a:rPr lang="en-US" dirty="0" err="1"/>
              <a:t>kuin</a:t>
            </a:r>
            <a:r>
              <a:rPr lang="en-US" dirty="0"/>
              <a:t> 1</a:t>
            </a:r>
          </a:p>
          <a:p>
            <a:r>
              <a:rPr lang="en-US" dirty="0" err="1"/>
              <a:t>Kulmaliikemäärä</a:t>
            </a:r>
            <a:r>
              <a:rPr lang="en-US" dirty="0"/>
              <a:t> </a:t>
            </a:r>
            <a:r>
              <a:rPr lang="en-US" dirty="0" err="1"/>
              <a:t>ja</a:t>
            </a:r>
            <a:r>
              <a:rPr lang="en-US" dirty="0"/>
              <a:t> spin</a:t>
            </a:r>
          </a:p>
          <a:p>
            <a:r>
              <a:rPr lang="en-US" dirty="0" err="1"/>
              <a:t>Vedyn</a:t>
            </a:r>
            <a:r>
              <a:rPr lang="en-US" dirty="0"/>
              <a:t> </a:t>
            </a:r>
            <a:r>
              <a:rPr lang="en-US" dirty="0" err="1"/>
              <a:t>ominaistilat</a:t>
            </a:r>
            <a:r>
              <a:rPr lang="en-US" dirty="0"/>
              <a:t> (</a:t>
            </a:r>
            <a:r>
              <a:rPr lang="en-US" dirty="0" err="1"/>
              <a:t>liittyy</a:t>
            </a:r>
            <a:r>
              <a:rPr lang="en-US" dirty="0"/>
              <a:t> </a:t>
            </a:r>
            <a:r>
              <a:rPr lang="en-US" dirty="0" err="1"/>
              <a:t>edellisiin</a:t>
            </a:r>
            <a:r>
              <a:rPr lang="en-US" dirty="0"/>
              <a:t>)</a:t>
            </a:r>
          </a:p>
          <a:p>
            <a:r>
              <a:rPr lang="en-US" dirty="0" err="1"/>
              <a:t>Vuorovaikutukset</a:t>
            </a:r>
            <a:r>
              <a:rPr lang="en-US" dirty="0"/>
              <a:t> </a:t>
            </a:r>
            <a:r>
              <a:rPr lang="en-US" dirty="0" err="1"/>
              <a:t>hiukkasten</a:t>
            </a:r>
            <a:r>
              <a:rPr lang="en-US" dirty="0"/>
              <a:t> </a:t>
            </a:r>
            <a:r>
              <a:rPr lang="en-US" dirty="0" err="1"/>
              <a:t>välille</a:t>
            </a:r>
            <a:endParaRPr lang="en-US" dirty="0"/>
          </a:p>
          <a:p>
            <a:r>
              <a:rPr lang="en-US" dirty="0" err="1"/>
              <a:t>Kvanttistatistiikka</a:t>
            </a:r>
            <a:r>
              <a:rPr lang="en-US" dirty="0"/>
              <a:t> (</a:t>
            </a:r>
            <a:r>
              <a:rPr lang="en-US" dirty="0" err="1"/>
              <a:t>monta</a:t>
            </a:r>
            <a:r>
              <a:rPr lang="en-US" dirty="0"/>
              <a:t> </a:t>
            </a:r>
            <a:r>
              <a:rPr lang="en-US" dirty="0" err="1"/>
              <a:t>hiukkasta</a:t>
            </a:r>
            <a:r>
              <a:rPr lang="en-US" dirty="0"/>
              <a:t>): </a:t>
            </a:r>
            <a:r>
              <a:rPr lang="en-US" dirty="0" err="1"/>
              <a:t>bosonit</a:t>
            </a:r>
            <a:r>
              <a:rPr lang="en-US" dirty="0"/>
              <a:t> ja </a:t>
            </a:r>
            <a:r>
              <a:rPr lang="en-US" dirty="0" err="1"/>
              <a:t>fermionit</a:t>
            </a:r>
            <a:endParaRPr lang="en-US" dirty="0"/>
          </a:p>
          <a:p>
            <a:r>
              <a:rPr lang="en-US" dirty="0" err="1"/>
              <a:t>Materiaalin</a:t>
            </a:r>
            <a:r>
              <a:rPr lang="en-US" dirty="0"/>
              <a:t> </a:t>
            </a:r>
            <a:r>
              <a:rPr lang="en-US" dirty="0" err="1"/>
              <a:t>ominaisuudet</a:t>
            </a:r>
            <a:r>
              <a:rPr lang="en-US" dirty="0"/>
              <a:t> (</a:t>
            </a:r>
            <a:r>
              <a:rPr lang="en-US" dirty="0" err="1"/>
              <a:t>lämpökapasiteetti</a:t>
            </a:r>
            <a:r>
              <a:rPr lang="en-US" dirty="0"/>
              <a:t>, </a:t>
            </a:r>
            <a:r>
              <a:rPr lang="en-US" dirty="0" err="1"/>
              <a:t>johtavuus</a:t>
            </a:r>
            <a:r>
              <a:rPr lang="en-US" dirty="0"/>
              <a:t> </a:t>
            </a:r>
            <a:r>
              <a:rPr lang="en-US" dirty="0" err="1"/>
              <a:t>yms</a:t>
            </a:r>
            <a:r>
              <a:rPr lang="en-US" dirty="0"/>
              <a:t>.) </a:t>
            </a:r>
            <a:r>
              <a:rPr lang="en-US" dirty="0" err="1"/>
              <a:t>kvanttimekaniikasta</a:t>
            </a:r>
            <a:r>
              <a:rPr lang="en-US" dirty="0"/>
              <a:t>?</a:t>
            </a:r>
          </a:p>
          <a:p>
            <a:r>
              <a:rPr lang="en-US" dirty="0" err="1"/>
              <a:t>Toinen</a:t>
            </a:r>
            <a:r>
              <a:rPr lang="en-US" dirty="0"/>
              <a:t> </a:t>
            </a:r>
            <a:r>
              <a:rPr lang="en-US" dirty="0" err="1"/>
              <a:t>kvantisointi</a:t>
            </a:r>
            <a:r>
              <a:rPr lang="en-US" dirty="0"/>
              <a:t> </a:t>
            </a:r>
            <a:r>
              <a:rPr lang="en-US" dirty="0" err="1"/>
              <a:t>eli</a:t>
            </a:r>
            <a:r>
              <a:rPr lang="en-US" dirty="0"/>
              <a:t> </a:t>
            </a:r>
            <a:r>
              <a:rPr lang="en-US" dirty="0" err="1"/>
              <a:t>kenttien</a:t>
            </a:r>
            <a:r>
              <a:rPr lang="en-US" dirty="0"/>
              <a:t> </a:t>
            </a:r>
            <a:r>
              <a:rPr lang="en-US" dirty="0" err="1"/>
              <a:t>kvanttiteoria</a:t>
            </a:r>
            <a:endParaRPr lang="en-US" dirty="0"/>
          </a:p>
          <a:p>
            <a:r>
              <a:rPr lang="en-US" dirty="0" err="1"/>
              <a:t>Kuinka</a:t>
            </a:r>
            <a:r>
              <a:rPr lang="en-US" dirty="0"/>
              <a:t> </a:t>
            </a:r>
            <a:r>
              <a:rPr lang="en-US" dirty="0" err="1"/>
              <a:t>kvantitetut</a:t>
            </a:r>
            <a:r>
              <a:rPr lang="en-US" dirty="0"/>
              <a:t> </a:t>
            </a:r>
            <a:r>
              <a:rPr lang="en-US" dirty="0" err="1"/>
              <a:t>kentät</a:t>
            </a:r>
            <a:r>
              <a:rPr lang="en-US" dirty="0"/>
              <a:t> </a:t>
            </a:r>
            <a:r>
              <a:rPr lang="en-US" dirty="0" err="1"/>
              <a:t>vuorovaikuttavat</a:t>
            </a:r>
            <a:r>
              <a:rPr lang="en-US" dirty="0"/>
              <a:t> </a:t>
            </a:r>
            <a:r>
              <a:rPr lang="en-US" dirty="0" err="1"/>
              <a:t>aineen</a:t>
            </a:r>
            <a:r>
              <a:rPr lang="en-US" dirty="0"/>
              <a:t> </a:t>
            </a:r>
            <a:r>
              <a:rPr lang="en-US" dirty="0" err="1"/>
              <a:t>kanssa</a:t>
            </a:r>
            <a:r>
              <a:rPr lang="en-US" dirty="0"/>
              <a:t>? (</a:t>
            </a:r>
            <a:r>
              <a:rPr lang="en-US" dirty="0" err="1"/>
              <a:t>spontaaniemissio</a:t>
            </a:r>
            <a:r>
              <a:rPr lang="en-US" dirty="0"/>
              <a:t> mm.)</a:t>
            </a:r>
          </a:p>
          <a:p>
            <a:r>
              <a:rPr lang="en-US" dirty="0" err="1"/>
              <a:t>Kvantti-informaatio</a:t>
            </a:r>
            <a:r>
              <a:rPr lang="en-US" dirty="0"/>
              <a:t>, </a:t>
            </a:r>
            <a:r>
              <a:rPr lang="en-US" dirty="0" err="1"/>
              <a:t>suprajohtavuus</a:t>
            </a:r>
            <a:r>
              <a:rPr lang="en-US" dirty="0"/>
              <a:t>, </a:t>
            </a:r>
            <a:r>
              <a:rPr lang="en-US" dirty="0" err="1"/>
              <a:t>topologiset</a:t>
            </a:r>
            <a:r>
              <a:rPr lang="en-US" dirty="0"/>
              <a:t> </a:t>
            </a:r>
            <a:r>
              <a:rPr lang="en-US" dirty="0" err="1"/>
              <a:t>materiaalit</a:t>
            </a:r>
            <a:r>
              <a:rPr lang="en-US" dirty="0"/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8E659-7D0B-6640-A443-D75D9A10A1C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7903">
            <a:off x="6048375" y="1309688"/>
            <a:ext cx="2844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43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Kysymyksiä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Tänään</a:t>
            </a:r>
            <a:r>
              <a:rPr lang="en-US" dirty="0"/>
              <a:t> </a:t>
            </a:r>
            <a:r>
              <a:rPr lang="en-US" dirty="0" err="1"/>
              <a:t>keskusteltiin</a:t>
            </a:r>
            <a:r>
              <a:rPr lang="en-US" dirty="0"/>
              <a:t> </a:t>
            </a:r>
            <a:r>
              <a:rPr lang="en-US" dirty="0" err="1"/>
              <a:t>häiriöteoriasta</a:t>
            </a:r>
            <a:r>
              <a:rPr lang="en-US" dirty="0"/>
              <a:t> </a:t>
            </a:r>
            <a:r>
              <a:rPr lang="en-US" dirty="0" err="1"/>
              <a:t>kvanttimekaniikasta</a:t>
            </a:r>
            <a:endParaRPr lang="en-US" dirty="0"/>
          </a:p>
          <a:p>
            <a:r>
              <a:rPr lang="en-US" dirty="0" err="1"/>
              <a:t>Viimeinen</a:t>
            </a:r>
            <a:r>
              <a:rPr lang="en-US" dirty="0"/>
              <a:t> </a:t>
            </a:r>
            <a:r>
              <a:rPr lang="en-US" dirty="0" err="1"/>
              <a:t>luento</a:t>
            </a:r>
            <a:r>
              <a:rPr lang="en-US" dirty="0"/>
              <a:t>: </a:t>
            </a:r>
            <a:r>
              <a:rPr lang="en-US" dirty="0" err="1"/>
              <a:t>kertausta</a:t>
            </a:r>
            <a:r>
              <a:rPr lang="en-US" dirty="0"/>
              <a:t>, </a:t>
            </a:r>
            <a:r>
              <a:rPr lang="en-US" dirty="0" err="1"/>
              <a:t>kysymyksiä</a:t>
            </a:r>
            <a:r>
              <a:rPr lang="en-US" dirty="0"/>
              <a:t>…</a:t>
            </a:r>
          </a:p>
        </p:txBody>
      </p:sp>
      <p:pic>
        <p:nvPicPr>
          <p:cNvPr id="5" name="Picture 4" descr="tumblr_mwqx4wZsXN1sm9as7o1_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42" y="2892945"/>
            <a:ext cx="6350000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68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Viimeksi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1988935"/>
          </a:xfrm>
        </p:spPr>
        <p:txBody>
          <a:bodyPr/>
          <a:lstStyle/>
          <a:p>
            <a:r>
              <a:rPr lang="en-US" dirty="0" err="1"/>
              <a:t>Qubitin</a:t>
            </a:r>
            <a:r>
              <a:rPr lang="en-US" dirty="0"/>
              <a:t> </a:t>
            </a:r>
            <a:r>
              <a:rPr lang="en-US" dirty="0" err="1"/>
              <a:t>fysiikka</a:t>
            </a:r>
            <a:endParaRPr lang="en-US" dirty="0"/>
          </a:p>
          <a:p>
            <a:r>
              <a:rPr lang="en-US" dirty="0" err="1"/>
              <a:t>Matriisi</a:t>
            </a:r>
            <a:r>
              <a:rPr lang="en-US" dirty="0"/>
              <a:t> </a:t>
            </a:r>
            <a:r>
              <a:rPr lang="en-US" dirty="0" err="1"/>
              <a:t>pyörittelyä</a:t>
            </a:r>
            <a:endParaRPr lang="en-US" dirty="0"/>
          </a:p>
          <a:p>
            <a:r>
              <a:rPr lang="en-US" dirty="0" err="1"/>
              <a:t>Kvantti-informaatiointro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589135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Tänään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83974" y="4569060"/>
            <a:ext cx="7620000" cy="1988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Häiriöteoria</a:t>
            </a:r>
            <a:r>
              <a:rPr lang="en-US" dirty="0"/>
              <a:t> ja </a:t>
            </a:r>
            <a:r>
              <a:rPr lang="en-US" dirty="0" err="1"/>
              <a:t>approksimatiiviset</a:t>
            </a:r>
            <a:r>
              <a:rPr lang="en-US" dirty="0"/>
              <a:t> </a:t>
            </a:r>
            <a:r>
              <a:rPr lang="en-US" dirty="0" err="1"/>
              <a:t>menetelmät</a:t>
            </a:r>
            <a:endParaRPr lang="en-US" dirty="0"/>
          </a:p>
          <a:p>
            <a:r>
              <a:rPr lang="en-US" dirty="0" err="1"/>
              <a:t>Aineen</a:t>
            </a:r>
            <a:r>
              <a:rPr lang="en-US" dirty="0"/>
              <a:t> </a:t>
            </a:r>
            <a:r>
              <a:rPr lang="en-US" dirty="0" err="1"/>
              <a:t>rakenteesta</a:t>
            </a:r>
            <a:r>
              <a:rPr lang="en-US" dirty="0"/>
              <a:t> </a:t>
            </a:r>
            <a:r>
              <a:rPr lang="en-US" dirty="0" err="1"/>
              <a:t>kvalitatiiviisesti</a:t>
            </a:r>
            <a:endParaRPr lang="en-US" dirty="0"/>
          </a:p>
          <a:p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tästä</a:t>
            </a:r>
            <a:r>
              <a:rPr lang="en-US" dirty="0"/>
              <a:t> </a:t>
            </a:r>
            <a:r>
              <a:rPr lang="en-US" dirty="0" err="1"/>
              <a:t>eteenpäin</a:t>
            </a:r>
            <a:r>
              <a:rPr lang="en-US" dirty="0"/>
              <a:t>? </a:t>
            </a:r>
            <a:r>
              <a:rPr lang="en-US" dirty="0" err="1"/>
              <a:t>Mitä</a:t>
            </a:r>
            <a:r>
              <a:rPr lang="en-US" dirty="0"/>
              <a:t> </a:t>
            </a:r>
            <a:r>
              <a:rPr lang="en-US" dirty="0" err="1"/>
              <a:t>tärkeitä</a:t>
            </a:r>
            <a:r>
              <a:rPr lang="en-US" dirty="0"/>
              <a:t> </a:t>
            </a:r>
            <a:r>
              <a:rPr lang="en-US" dirty="0" err="1"/>
              <a:t>asioita</a:t>
            </a:r>
            <a:r>
              <a:rPr lang="en-US" dirty="0"/>
              <a:t> </a:t>
            </a:r>
            <a:r>
              <a:rPr lang="en-US" dirty="0" err="1"/>
              <a:t>jäi</a:t>
            </a:r>
            <a:r>
              <a:rPr lang="en-US" dirty="0"/>
              <a:t> </a:t>
            </a:r>
            <a:r>
              <a:rPr lang="en-US" dirty="0" err="1"/>
              <a:t>pois</a:t>
            </a:r>
            <a:r>
              <a:rPr lang="en-US" dirty="0"/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6D704B-FD57-E542-A72B-AFC7B9FFDAC0}"/>
              </a:ext>
            </a:extLst>
          </p:cNvPr>
          <p:cNvSpPr txBox="1"/>
          <p:nvPr/>
        </p:nvSpPr>
        <p:spPr>
          <a:xfrm rot="20798666">
            <a:off x="5957888" y="2989172"/>
            <a:ext cx="2428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Viimeisen </a:t>
            </a:r>
            <a:r>
              <a:rPr lang="fi-FI" dirty="0" err="1"/>
              <a:t>laskarin</a:t>
            </a:r>
            <a:r>
              <a:rPr lang="fi-FI" dirty="0"/>
              <a:t> </a:t>
            </a:r>
            <a:r>
              <a:rPr lang="fi-FI" dirty="0" err="1"/>
              <a:t>dedis</a:t>
            </a:r>
            <a:endParaRPr lang="fi-FI" dirty="0"/>
          </a:p>
          <a:p>
            <a:r>
              <a:rPr lang="fi-FI" dirty="0"/>
              <a:t>Pe 11.12 12:15 </a:t>
            </a:r>
          </a:p>
        </p:txBody>
      </p:sp>
    </p:spTree>
    <p:extLst>
      <p:ext uri="{BB962C8B-B14F-4D97-AF65-F5344CB8AC3E}">
        <p14:creationId xmlns:p14="http://schemas.microsoft.com/office/powerpoint/2010/main" val="3081437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DE44F-E892-CE4B-B76D-6B6EFB6B2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Aproksimatiiviset</a:t>
            </a:r>
            <a:r>
              <a:rPr lang="fi-FI" dirty="0"/>
              <a:t> menetelmät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7DD24-BCB9-3445-A4C0-267CF63B9C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Aina et voi laskea ratkaisua </a:t>
            </a:r>
            <a:r>
              <a:rPr lang="fi-FI" dirty="0" err="1"/>
              <a:t>analyytisesti</a:t>
            </a:r>
            <a:endParaRPr lang="fi-FI" dirty="0"/>
          </a:p>
          <a:p>
            <a:r>
              <a:rPr lang="fi-FI" dirty="0"/>
              <a:t>Numeerinen ratkaisu voi toki olla mahdollinen…</a:t>
            </a:r>
          </a:p>
          <a:p>
            <a:r>
              <a:rPr lang="fi-FI" dirty="0"/>
              <a:t>…mutta ehkä myös analyyttinen tulos mikä on…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1CF6B-B73E-0C4C-828D-7DA4417A631A}"/>
              </a:ext>
            </a:extLst>
          </p:cNvPr>
          <p:cNvSpPr txBox="1"/>
          <p:nvPr/>
        </p:nvSpPr>
        <p:spPr>
          <a:xfrm rot="21269355">
            <a:off x="1385889" y="3738890"/>
            <a:ext cx="5376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b="1" dirty="0" err="1"/>
              <a:t>good</a:t>
            </a:r>
            <a:r>
              <a:rPr lang="fi-FI" sz="2800" b="1" dirty="0"/>
              <a:t> </a:t>
            </a:r>
            <a:r>
              <a:rPr lang="fi-FI" sz="2800" b="1" dirty="0" err="1"/>
              <a:t>enough</a:t>
            </a:r>
            <a:r>
              <a:rPr lang="fi-FI" sz="2800" b="1" dirty="0"/>
              <a:t> for </a:t>
            </a:r>
            <a:r>
              <a:rPr lang="fi-FI" sz="2800" b="1" dirty="0" err="1"/>
              <a:t>government</a:t>
            </a:r>
            <a:r>
              <a:rPr lang="fi-FI" sz="2800" b="1" dirty="0"/>
              <a:t> </a:t>
            </a:r>
            <a:r>
              <a:rPr lang="fi-FI" sz="2800" b="1" dirty="0" err="1"/>
              <a:t>work</a:t>
            </a:r>
            <a:endParaRPr lang="fi-FI" sz="2800" b="1" dirty="0"/>
          </a:p>
        </p:txBody>
      </p:sp>
    </p:spTree>
    <p:extLst>
      <p:ext uri="{BB962C8B-B14F-4D97-AF65-F5344CB8AC3E}">
        <p14:creationId xmlns:p14="http://schemas.microsoft.com/office/powerpoint/2010/main" val="951106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1CAE5-94E4-6142-ACE8-D03E4A9E3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Yrite</a:t>
            </a:r>
            <a:r>
              <a:rPr lang="fi-FI" dirty="0"/>
              <a:t> </a:t>
            </a:r>
            <a:r>
              <a:rPr lang="fi-FI" dirty="0" err="1"/>
              <a:t>aka</a:t>
            </a:r>
            <a:r>
              <a:rPr lang="fi-FI" dirty="0"/>
              <a:t> </a:t>
            </a:r>
            <a:r>
              <a:rPr lang="fi-FI" dirty="0" err="1"/>
              <a:t>ansatz</a:t>
            </a:r>
            <a:r>
              <a:rPr lang="fi-FI" dirty="0"/>
              <a:t> aaltofunktiolle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F8A64-F35C-5B48-B130-BC4FB67D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Usein meitä kiinnostaa ennen kaikkea perustila</a:t>
            </a:r>
          </a:p>
          <a:p>
            <a:r>
              <a:rPr lang="fi-FI" dirty="0"/>
              <a:t>Ehkä voimme arvata aaltofunktion muodon ja jättää arvaukseen vapaita </a:t>
            </a:r>
            <a:r>
              <a:rPr lang="fi-FI" dirty="0" err="1"/>
              <a:t>parametrejä</a:t>
            </a:r>
            <a:endParaRPr lang="fi-FI" dirty="0"/>
          </a:p>
          <a:p>
            <a:pPr lvl="1"/>
            <a:r>
              <a:rPr lang="fi-FI" dirty="0"/>
              <a:t>…sitten minimoidaan energia ja määritetään näin optimiarvot parametreille</a:t>
            </a:r>
          </a:p>
          <a:p>
            <a:r>
              <a:rPr lang="fi-FI" dirty="0"/>
              <a:t>Esimerkkejä: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8D04B-609F-B247-81EB-67421E7F864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068" y="3096160"/>
            <a:ext cx="4107613" cy="797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8B73F8-057A-0945-B7CB-640ECCE37775}"/>
              </a:ext>
            </a:extLst>
          </p:cNvPr>
          <p:cNvSpPr txBox="1"/>
          <p:nvPr/>
        </p:nvSpPr>
        <p:spPr>
          <a:xfrm>
            <a:off x="4684320" y="4002245"/>
            <a:ext cx="32051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BCS </a:t>
            </a:r>
            <a:r>
              <a:rPr lang="fi-FI" dirty="0" err="1"/>
              <a:t>ansatz</a:t>
            </a:r>
            <a:r>
              <a:rPr lang="fi-FI" dirty="0"/>
              <a:t> suprajohtavuudelle…</a:t>
            </a:r>
          </a:p>
          <a:p>
            <a:r>
              <a:rPr lang="fi-FI" dirty="0"/>
              <a:t>Määritä </a:t>
            </a:r>
            <a:r>
              <a:rPr lang="fi-FI" dirty="0" err="1"/>
              <a:t>u_k</a:t>
            </a:r>
            <a:r>
              <a:rPr lang="fi-FI" dirty="0"/>
              <a:t> ja </a:t>
            </a:r>
            <a:r>
              <a:rPr lang="fi-FI" dirty="0" err="1"/>
              <a:t>v_k</a:t>
            </a:r>
            <a:r>
              <a:rPr lang="fi-FI" dirty="0"/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F4D286-6299-B64F-902A-3F42421EE0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4000500"/>
            <a:ext cx="3512386" cy="26342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330006-EFB5-3A4D-AB79-CFB37CC93F2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686" y="4739857"/>
            <a:ext cx="25908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85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BA73-D241-E449-AE15-4E431F73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Häiriöteoria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F89E-E45C-EC40-8455-8651354EC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Oletetaan, että tunnemme ominaistilat jossain tilanteessa ja systeemiä häiritään hiukan uudella H’ termillä</a:t>
            </a:r>
          </a:p>
          <a:p>
            <a:r>
              <a:rPr lang="fi-FI" dirty="0"/>
              <a:t>Haluamme löytää hyvän arvion uuden systeemin ominaistiloista</a:t>
            </a:r>
          </a:p>
          <a:p>
            <a:r>
              <a:rPr lang="fi-FI" dirty="0"/>
              <a:t>Siis Hamiltonin operaattori on</a:t>
            </a:r>
          </a:p>
          <a:p>
            <a:endParaRPr lang="fi-FI" dirty="0"/>
          </a:p>
          <a:p>
            <a:r>
              <a:rPr lang="fi-FI" dirty="0"/>
              <a:t>Tunnemme ratkaisut</a:t>
            </a:r>
          </a:p>
          <a:p>
            <a:endParaRPr lang="fi-FI" dirty="0"/>
          </a:p>
          <a:p>
            <a:r>
              <a:rPr lang="fi-FI" dirty="0"/>
              <a:t>…ja haemme ratkaisuja</a:t>
            </a:r>
          </a:p>
          <a:p>
            <a:endParaRPr lang="fi-FI" dirty="0"/>
          </a:p>
          <a:p>
            <a:r>
              <a:rPr lang="fi-FI" dirty="0"/>
              <a:t>Lambda on dimensioton luku, jolla pidämme kirjaa kertaluvusta…lopussa voi olla yksi.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DD6F5-53F7-7648-99A8-969181B8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3011486"/>
            <a:ext cx="2933700" cy="52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95A7EB-2D54-F242-A18F-55DA9C7E1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600" y="3828256"/>
            <a:ext cx="3416300" cy="55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4E311-F0F3-554C-8D08-A26AE40FF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687" y="4683126"/>
            <a:ext cx="32385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51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BA73-D241-E449-AE15-4E431F73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Häiriöteoria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F89E-E45C-EC40-8455-8651354EC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Kehitetään ominaistilat ja -energiat sarjaksi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95E502-98F0-0840-A5CC-A8FC8840F705}"/>
              </a:ext>
            </a:extLst>
          </p:cNvPr>
          <p:cNvSpPr txBox="1"/>
          <p:nvPr/>
        </p:nvSpPr>
        <p:spPr>
          <a:xfrm rot="21250125">
            <a:off x="2096729" y="4818221"/>
            <a:ext cx="3943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Mitä saadaan?…taudulla…muistiinpanot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12614A-A0E7-5E44-9B16-250C68B3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37" y="2704307"/>
            <a:ext cx="63881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0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BA73-D241-E449-AE15-4E431F73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Häiriöteoria: 1. kertaluku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F89E-E45C-EC40-8455-8651354EC7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Kokoamalla ensimmäisen kertaluvun termit saadaan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r>
              <a:rPr lang="fi-FI" dirty="0"/>
              <a:t>…ja lopulta myös (vähän pidempi lasku)</a:t>
            </a:r>
          </a:p>
          <a:p>
            <a:pPr marL="114300" indent="0">
              <a:buNone/>
            </a:pPr>
            <a:endParaRPr lang="fi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98557-FA62-D140-B3EB-2B1057E5E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512" y="2549525"/>
            <a:ext cx="3378200" cy="558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6EA35F-E141-9E45-B644-5113A5874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275" y="4314826"/>
            <a:ext cx="56515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51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ABA73-D241-E449-AE15-4E431F73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Häiriöteoria: 2. kertaluku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CE23DF-A00D-834E-9576-732D42A934E8}"/>
              </a:ext>
            </a:extLst>
          </p:cNvPr>
          <p:cNvSpPr txBox="1"/>
          <p:nvPr/>
        </p:nvSpPr>
        <p:spPr>
          <a:xfrm>
            <a:off x="1028700" y="5289987"/>
            <a:ext cx="662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Yleensä toisen kertaluvun aaltofunktion korjausta ei tehdä…sotkuista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64B4C3-73D7-F747-BB9D-C4D35386A010}"/>
              </a:ext>
            </a:extLst>
          </p:cNvPr>
          <p:cNvSpPr txBox="1"/>
          <p:nvPr/>
        </p:nvSpPr>
        <p:spPr>
          <a:xfrm>
            <a:off x="1028700" y="5786678"/>
            <a:ext cx="6654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Korkeammissa kertaluvuissa yleensä helpompaa tehdä jotain muuta...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78D067-3699-4540-8AFA-58A8BFDCD965}"/>
              </a:ext>
            </a:extLst>
          </p:cNvPr>
          <p:cNvSpPr txBox="1"/>
          <p:nvPr/>
        </p:nvSpPr>
        <p:spPr>
          <a:xfrm rot="21351315">
            <a:off x="676761" y="3539141"/>
            <a:ext cx="71808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/>
              <a:t>Huom</a:t>
            </a:r>
            <a:r>
              <a:rPr lang="fi-FI" sz="2400" b="1" dirty="0"/>
              <a:t>! Oletimme, että ei ole degeneraatiota!</a:t>
            </a:r>
          </a:p>
          <a:p>
            <a:r>
              <a:rPr lang="fi-FI" sz="2400" b="1" dirty="0"/>
              <a:t>Nimittäjä voi olla ongelma degeneraation tapauksessa.</a:t>
            </a:r>
          </a:p>
          <a:p>
            <a:r>
              <a:rPr lang="fi-FI" sz="2400" b="1" dirty="0"/>
              <a:t>Lue degeneroituneesta häiriöteoriasta kirjoista.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8E5109-10C7-8A48-A62B-F24A4B85F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199" y="1782247"/>
            <a:ext cx="5080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255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8E88F-C2C7-4341-841F-830C506C7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Häiriöteoria esimerkkejä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298BE-AF0F-4146-95FA-54A46379F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Taululla, muistiinpanot…</a:t>
            </a:r>
          </a:p>
        </p:txBody>
      </p:sp>
    </p:spTree>
    <p:extLst>
      <p:ext uri="{BB962C8B-B14F-4D97-AF65-F5344CB8AC3E}">
        <p14:creationId xmlns:p14="http://schemas.microsoft.com/office/powerpoint/2010/main" val="11560332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1736</TotalTime>
  <Words>529</Words>
  <Application>Microsoft Macintosh PowerPoint</Application>
  <PresentationFormat>On-screen Show (4:3)</PresentationFormat>
  <Paragraphs>95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Wingdings</vt:lpstr>
      <vt:lpstr>Adjacency</vt:lpstr>
      <vt:lpstr>Kvanttimekaniikka: Luento 11</vt:lpstr>
      <vt:lpstr>Viimeksi</vt:lpstr>
      <vt:lpstr>Aproksimatiiviset menetelmät</vt:lpstr>
      <vt:lpstr>Yrite aka ansatz aaltofunktiolle</vt:lpstr>
      <vt:lpstr>Häiriöteoria</vt:lpstr>
      <vt:lpstr>Häiriöteoria</vt:lpstr>
      <vt:lpstr>Häiriöteoria: 1. kertaluku</vt:lpstr>
      <vt:lpstr>Häiriöteoria: 2. kertaluku</vt:lpstr>
      <vt:lpstr>Häiriöteoria esimerkkejä</vt:lpstr>
      <vt:lpstr>Häiriöteoria vs. Ansatz </vt:lpstr>
      <vt:lpstr>Periodinen rakenne…vyörakenne</vt:lpstr>
      <vt:lpstr>Vyörakenne: tutkimusta Aallossa</vt:lpstr>
      <vt:lpstr>Kaistarakenne</vt:lpstr>
      <vt:lpstr>Miksi timantit läpinäkyviä?</vt:lpstr>
      <vt:lpstr>Grafeeni</vt:lpstr>
      <vt:lpstr>Quo vadis kvanttimekaanikko?</vt:lpstr>
      <vt:lpstr>Kysymyksiä?</vt:lpstr>
    </vt:vector>
  </TitlesOfParts>
  <Company>Aalto University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Kvanttimekaniikka: Luento 1</dc:title>
  <dc:creator>Jani-Petri Martikainen</dc:creator>
  <cp:lastModifiedBy>Martikainen Jani-Petri</cp:lastModifiedBy>
  <cp:revision>246</cp:revision>
  <cp:lastPrinted>2020-11-26T09:38:59Z</cp:lastPrinted>
  <dcterms:created xsi:type="dcterms:W3CDTF">2013-10-21T06:22:51Z</dcterms:created>
  <dcterms:modified xsi:type="dcterms:W3CDTF">2020-12-01T08:45:21Z</dcterms:modified>
</cp:coreProperties>
</file>