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56" r:id="rId2"/>
    <p:sldId id="257" r:id="rId3"/>
    <p:sldId id="258" r:id="rId4"/>
    <p:sldId id="259" r:id="rId5"/>
    <p:sldId id="276" r:id="rId6"/>
    <p:sldId id="260" r:id="rId7"/>
    <p:sldId id="277" r:id="rId8"/>
    <p:sldId id="261" r:id="rId9"/>
    <p:sldId id="262" r:id="rId10"/>
    <p:sldId id="263" r:id="rId11"/>
    <p:sldId id="264" r:id="rId12"/>
    <p:sldId id="266" r:id="rId13"/>
    <p:sldId id="267" r:id="rId14"/>
    <p:sldId id="268" r:id="rId15"/>
    <p:sldId id="269" r:id="rId16"/>
    <p:sldId id="278" r:id="rId17"/>
    <p:sldId id="272" r:id="rId18"/>
    <p:sldId id="270" r:id="rId19"/>
    <p:sldId id="271" r:id="rId20"/>
    <p:sldId id="273" r:id="rId21"/>
    <p:sldId id="274" r:id="rId22"/>
    <p:sldId id="275"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6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fi-FI"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98F2CB48-E991-294E-BD60-1D2C71D3000F}" type="datetimeFigureOut">
              <a:rPr lang="en-US" smtClean="0"/>
              <a:t>9/6/13</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fi-FI"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fi-FI" smtClean="0"/>
              <a:t>Click to edit Master text styles</a:t>
            </a:r>
          </a:p>
        </p:txBody>
      </p:sp>
      <p:sp>
        <p:nvSpPr>
          <p:cNvPr id="5" name="Date Placeholder 4"/>
          <p:cNvSpPr>
            <a:spLocks noGrp="1"/>
          </p:cNvSpPr>
          <p:nvPr>
            <p:ph type="dt" sz="half" idx="10"/>
          </p:nvPr>
        </p:nvSpPr>
        <p:spPr/>
        <p:txBody>
          <a:bodyPr/>
          <a:lstStyle/>
          <a:p>
            <a:fld id="{98F2CB48-E991-294E-BD60-1D2C71D3000F}" type="datetimeFigureOut">
              <a:rPr lang="en-US" smtClean="0"/>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10"/>
          </p:nvPr>
        </p:nvSpPr>
        <p:spPr/>
        <p:txBody>
          <a:bodyPr/>
          <a:lstStyle/>
          <a:p>
            <a:fld id="{98F2CB48-E991-294E-BD60-1D2C71D3000F}"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fi-FI"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10"/>
          </p:nvPr>
        </p:nvSpPr>
        <p:spPr/>
        <p:txBody>
          <a:bodyPr/>
          <a:lstStyle/>
          <a:p>
            <a:fld id="{98F2CB48-E991-294E-BD60-1D2C71D3000F}"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10"/>
          </p:nvPr>
        </p:nvSpPr>
        <p:spPr/>
        <p:txBody>
          <a:bodyPr/>
          <a:lstStyle/>
          <a:p>
            <a:fld id="{98F2CB48-E991-294E-BD60-1D2C71D3000F}"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fi-FI"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98F2CB48-E991-294E-BD60-1D2C71D3000F}" type="datetimeFigureOut">
              <a:rPr lang="en-US" smtClean="0"/>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fi-FI"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5" name="Date Placeholder 4"/>
          <p:cNvSpPr>
            <a:spLocks noGrp="1"/>
          </p:cNvSpPr>
          <p:nvPr>
            <p:ph type="dt" sz="half" idx="10"/>
          </p:nvPr>
        </p:nvSpPr>
        <p:spPr/>
        <p:txBody>
          <a:bodyPr/>
          <a:lstStyle/>
          <a:p>
            <a:fld id="{98F2CB48-E991-294E-BD60-1D2C71D3000F}" type="datetimeFigureOut">
              <a:rPr lang="en-US" smtClean="0"/>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fi-FI"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7" name="Date Placeholder 6"/>
          <p:cNvSpPr>
            <a:spLocks noGrp="1"/>
          </p:cNvSpPr>
          <p:nvPr>
            <p:ph type="dt" sz="half" idx="10"/>
          </p:nvPr>
        </p:nvSpPr>
        <p:spPr/>
        <p:txBody>
          <a:bodyPr/>
          <a:lstStyle/>
          <a:p>
            <a:fld id="{98F2CB48-E991-294E-BD60-1D2C71D3000F}" type="datetimeFigureOut">
              <a:rPr lang="en-US" smtClean="0"/>
              <a:t>9/6/13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smtClean="0"/>
              <a:t>Click to edit Master title style</a:t>
            </a:r>
            <a:endParaRPr/>
          </a:p>
        </p:txBody>
      </p:sp>
      <p:sp>
        <p:nvSpPr>
          <p:cNvPr id="3" name="Date Placeholder 2"/>
          <p:cNvSpPr>
            <a:spLocks noGrp="1"/>
          </p:cNvSpPr>
          <p:nvPr>
            <p:ph type="dt" sz="half" idx="10"/>
          </p:nvPr>
        </p:nvSpPr>
        <p:spPr/>
        <p:txBody>
          <a:bodyPr/>
          <a:lstStyle/>
          <a:p>
            <a:fld id="{98F2CB48-E991-294E-BD60-1D2C71D3000F}" type="datetimeFigureOut">
              <a:rPr lang="en-US" smtClean="0"/>
              <a:t>9/6/13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8F2CB48-E991-294E-BD60-1D2C71D3000F}" type="datetimeFigureOut">
              <a:rPr lang="en-US" smtClean="0"/>
              <a:t>9/6/13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fi-FI"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98F2CB48-E991-294E-BD60-1D2C71D3000F}" type="datetimeFigureOut">
              <a:rPr lang="en-US" smtClean="0"/>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fi-FI"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fi-FI" smtClean="0"/>
              <a:t>Click to edit Master text styles</a:t>
            </a:r>
          </a:p>
        </p:txBody>
      </p:sp>
      <p:sp>
        <p:nvSpPr>
          <p:cNvPr id="5" name="Date Placeholder 4"/>
          <p:cNvSpPr>
            <a:spLocks noGrp="1"/>
          </p:cNvSpPr>
          <p:nvPr>
            <p:ph type="dt" sz="half" idx="10"/>
          </p:nvPr>
        </p:nvSpPr>
        <p:spPr/>
        <p:txBody>
          <a:bodyPr/>
          <a:lstStyle/>
          <a:p>
            <a:fld id="{98F2CB48-E991-294E-BD60-1D2C71D3000F}" type="datetimeFigureOut">
              <a:rPr lang="en-US" smtClean="0"/>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2627C-C8EA-4C44-ADDC-415CA8DB821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fi-FI"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98F2CB48-E991-294E-BD60-1D2C71D3000F}" type="datetimeFigureOut">
              <a:rPr lang="en-US" smtClean="0"/>
              <a:t>9/6/13</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CA2627C-C8EA-4C44-ADDC-415CA8DB82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459" y="2130425"/>
            <a:ext cx="7712806" cy="1470025"/>
          </a:xfrm>
        </p:spPr>
        <p:txBody>
          <a:bodyPr>
            <a:noAutofit/>
          </a:bodyPr>
          <a:lstStyle/>
          <a:p>
            <a:r>
              <a:rPr lang="en-US" sz="4800" dirty="0" smtClean="0"/>
              <a:t>Academic debate preparation and handling </a:t>
            </a:r>
            <a:r>
              <a:rPr lang="en-US" sz="4800" dirty="0" err="1" smtClean="0"/>
              <a:t>a.ka</a:t>
            </a:r>
            <a:r>
              <a:rPr lang="en-US" sz="4800" dirty="0" smtClean="0"/>
              <a:t> how to defend a </a:t>
            </a:r>
            <a:r>
              <a:rPr lang="en-US" sz="4800" dirty="0" err="1" smtClean="0"/>
              <a:t>phd</a:t>
            </a:r>
            <a:endParaRPr lang="en-US" sz="4800" dirty="0"/>
          </a:p>
        </p:txBody>
      </p:sp>
      <p:sp>
        <p:nvSpPr>
          <p:cNvPr id="3" name="Subtitle 2"/>
          <p:cNvSpPr>
            <a:spLocks noGrp="1"/>
          </p:cNvSpPr>
          <p:nvPr>
            <p:ph type="subTitle" idx="1"/>
          </p:nvPr>
        </p:nvSpPr>
        <p:spPr/>
        <p:txBody>
          <a:bodyPr/>
          <a:lstStyle/>
          <a:p>
            <a:r>
              <a:rPr lang="en-US" dirty="0" smtClean="0"/>
              <a:t>Doing Research</a:t>
            </a:r>
          </a:p>
          <a:p>
            <a:r>
              <a:rPr lang="en-US" dirty="0" smtClean="0"/>
              <a:t>12.12.2012</a:t>
            </a:r>
          </a:p>
          <a:p>
            <a:r>
              <a:rPr lang="en-US" dirty="0" smtClean="0"/>
              <a:t>Sampsa Hyysalo</a:t>
            </a:r>
            <a:endParaRPr lang="en-US" dirty="0"/>
          </a:p>
        </p:txBody>
      </p:sp>
    </p:spTree>
    <p:extLst>
      <p:ext uri="{BB962C8B-B14F-4D97-AF65-F5344CB8AC3E}">
        <p14:creationId xmlns:p14="http://schemas.microsoft.com/office/powerpoint/2010/main" val="295778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Because its fun! </a:t>
            </a:r>
          </a:p>
          <a:p>
            <a:endParaRPr lang="en-US" dirty="0"/>
          </a:p>
          <a:p>
            <a:r>
              <a:rPr lang="en-US" dirty="0" smtClean="0"/>
              <a:t>Among the few moments in life when there is a topic that is dear to you, you know best in the world, room full of people and you can enjoy a intelligent, fully devoted conversation to clarify why, what and how you did what you </a:t>
            </a:r>
            <a:r>
              <a:rPr lang="en-US" dirty="0" smtClean="0"/>
              <a:t>did… for years!</a:t>
            </a:r>
            <a:r>
              <a:rPr lang="en-US" dirty="0" smtClean="0"/>
              <a:t>! </a:t>
            </a:r>
            <a:endParaRPr lang="en-US" dirty="0"/>
          </a:p>
        </p:txBody>
      </p:sp>
    </p:spTree>
    <p:extLst>
      <p:ext uri="{BB962C8B-B14F-4D97-AF65-F5344CB8AC3E}">
        <p14:creationId xmlns:p14="http://schemas.microsoft.com/office/powerpoint/2010/main" val="26338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Gilbert </a:t>
            </a:r>
            <a:r>
              <a:rPr lang="en-US" dirty="0" err="1" smtClean="0"/>
              <a:t>Cockton</a:t>
            </a:r>
            <a:r>
              <a:rPr lang="en-US" dirty="0" smtClean="0"/>
              <a:t> vs. Jung-</a:t>
            </a:r>
            <a:r>
              <a:rPr lang="en-US" dirty="0" err="1" smtClean="0"/>
              <a:t>Joo</a:t>
            </a:r>
            <a:r>
              <a:rPr lang="en-US" dirty="0" smtClean="0"/>
              <a:t> Lee</a:t>
            </a:r>
            <a:endParaRPr lang="en-US" dirty="0"/>
          </a:p>
        </p:txBody>
      </p:sp>
      <p:sp>
        <p:nvSpPr>
          <p:cNvPr id="4" name="Subtitle 3"/>
          <p:cNvSpPr>
            <a:spLocks noGrp="1"/>
          </p:cNvSpPr>
          <p:nvPr>
            <p:ph type="subTitle" idx="1"/>
          </p:nvPr>
        </p:nvSpPr>
        <p:spPr/>
        <p:txBody>
          <a:bodyPr/>
          <a:lstStyle/>
          <a:p>
            <a:r>
              <a:rPr lang="en-US" dirty="0" smtClean="0"/>
              <a:t>Two standard difficult questions </a:t>
            </a:r>
            <a:endParaRPr lang="en-US" dirty="0"/>
          </a:p>
        </p:txBody>
      </p:sp>
    </p:spTree>
    <p:extLst>
      <p:ext uri="{BB962C8B-B14F-4D97-AF65-F5344CB8AC3E}">
        <p14:creationId xmlns:p14="http://schemas.microsoft.com/office/powerpoint/2010/main" val="69521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Against Method: The portability of Method in Human Centered Design</a:t>
            </a:r>
            <a:endParaRPr lang="en-US" sz="3600" dirty="0"/>
          </a:p>
        </p:txBody>
      </p:sp>
      <p:sp>
        <p:nvSpPr>
          <p:cNvPr id="3" name="Content Placeholder 2"/>
          <p:cNvSpPr>
            <a:spLocks noGrp="1"/>
          </p:cNvSpPr>
          <p:nvPr>
            <p:ph sz="half" idx="1"/>
          </p:nvPr>
        </p:nvSpPr>
        <p:spPr/>
        <p:txBody>
          <a:bodyPr>
            <a:normAutofit/>
          </a:bodyPr>
          <a:lstStyle/>
          <a:p>
            <a:r>
              <a:rPr lang="en-US" dirty="0" smtClean="0"/>
              <a:t>Adjusting focus groups to different cultures (Europe/Korea) </a:t>
            </a:r>
          </a:p>
          <a:p>
            <a:r>
              <a:rPr lang="en-US" dirty="0" err="1" smtClean="0"/>
              <a:t>Hofstede</a:t>
            </a:r>
            <a:r>
              <a:rPr lang="en-US" dirty="0" smtClean="0"/>
              <a:t>: Culture as envelope, cultural difference taxonomy</a:t>
            </a:r>
          </a:p>
          <a:p>
            <a:r>
              <a:rPr lang="en-US" dirty="0" smtClean="0"/>
              <a:t>Method adjustment- method yield </a:t>
            </a:r>
          </a:p>
        </p:txBody>
      </p:sp>
      <p:sp>
        <p:nvSpPr>
          <p:cNvPr id="4" name="Content Placeholder 3"/>
          <p:cNvSpPr>
            <a:spLocks noGrp="1"/>
          </p:cNvSpPr>
          <p:nvPr>
            <p:ph sz="half" idx="2"/>
          </p:nvPr>
        </p:nvSpPr>
        <p:spPr/>
        <p:txBody>
          <a:bodyPr>
            <a:normAutofit/>
          </a:bodyPr>
          <a:lstStyle/>
          <a:p>
            <a:r>
              <a:rPr lang="en-US" dirty="0" smtClean="0"/>
              <a:t>Innovative methods </a:t>
            </a:r>
          </a:p>
          <a:p>
            <a:r>
              <a:rPr lang="en-US" dirty="0" smtClean="0"/>
              <a:t>Ethnomethodology: Culture as situated resource </a:t>
            </a:r>
          </a:p>
          <a:p>
            <a:r>
              <a:rPr lang="en-US" dirty="0" smtClean="0"/>
              <a:t>Methods are not </a:t>
            </a:r>
            <a:r>
              <a:rPr lang="en-US" dirty="0" err="1" smtClean="0"/>
              <a:t>recepies</a:t>
            </a:r>
            <a:r>
              <a:rPr lang="en-US" dirty="0" smtClean="0"/>
              <a:t>, but skill, adjustment integral part of them – Portability and yield are strange questions (as such)</a:t>
            </a:r>
            <a:endParaRPr lang="en-US" dirty="0"/>
          </a:p>
        </p:txBody>
      </p:sp>
    </p:spTree>
    <p:extLst>
      <p:ext uri="{BB962C8B-B14F-4D97-AF65-F5344CB8AC3E}">
        <p14:creationId xmlns:p14="http://schemas.microsoft.com/office/powerpoint/2010/main" val="381266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Is there value in comparing of new innovative methods? </a:t>
            </a:r>
            <a:endParaRPr lang="en-US" dirty="0"/>
          </a:p>
        </p:txBody>
      </p:sp>
      <p:sp>
        <p:nvSpPr>
          <p:cNvPr id="6" name="Content Placeholder 5"/>
          <p:cNvSpPr>
            <a:spLocks noGrp="1"/>
          </p:cNvSpPr>
          <p:nvPr>
            <p:ph idx="1"/>
          </p:nvPr>
        </p:nvSpPr>
        <p:spPr>
          <a:xfrm>
            <a:off x="457199" y="1600200"/>
            <a:ext cx="8415287" cy="4859801"/>
          </a:xfrm>
        </p:spPr>
        <p:txBody>
          <a:bodyPr>
            <a:normAutofit fontScale="92500" lnSpcReduction="20000"/>
          </a:bodyPr>
          <a:lstStyle/>
          <a:p>
            <a:r>
              <a:rPr lang="en-US" dirty="0" smtClean="0"/>
              <a:t>Display alternatives &amp; reframe: </a:t>
            </a:r>
          </a:p>
          <a:p>
            <a:pPr lvl="1"/>
            <a:r>
              <a:rPr lang="en-US" dirty="0" smtClean="0"/>
              <a:t>A in principle yes of course, we need to know what methods are more useful than others</a:t>
            </a:r>
          </a:p>
          <a:p>
            <a:pPr lvl="1"/>
            <a:r>
              <a:rPr lang="en-US" dirty="0" smtClean="0"/>
              <a:t>B these methods are so open ended that comparisons are not easy</a:t>
            </a:r>
          </a:p>
          <a:p>
            <a:pPr lvl="1"/>
            <a:r>
              <a:rPr lang="en-US" dirty="0" smtClean="0"/>
              <a:t>C as with </a:t>
            </a:r>
            <a:r>
              <a:rPr lang="en-US" u="sng" dirty="0" smtClean="0"/>
              <a:t>any methods</a:t>
            </a:r>
            <a:r>
              <a:rPr lang="en-US" dirty="0" smtClean="0"/>
              <a:t> we could make parallel groups to address same task / same group different methods </a:t>
            </a:r>
          </a:p>
          <a:p>
            <a:pPr lvl="2"/>
            <a:r>
              <a:rPr lang="en-US" dirty="0" smtClean="0"/>
              <a:t>Measure outcomes (number, quality, time, resources used)</a:t>
            </a:r>
          </a:p>
          <a:p>
            <a:pPr lvl="3"/>
            <a:r>
              <a:rPr lang="en-US" dirty="0" smtClean="0"/>
              <a:t>Likely problems in group differences</a:t>
            </a:r>
          </a:p>
          <a:p>
            <a:pPr lvl="3"/>
            <a:r>
              <a:rPr lang="en-US" dirty="0" smtClean="0"/>
              <a:t>Same group learning /task variation</a:t>
            </a:r>
          </a:p>
          <a:p>
            <a:pPr lvl="3"/>
            <a:r>
              <a:rPr lang="en-US" dirty="0" smtClean="0"/>
              <a:t>How to </a:t>
            </a:r>
            <a:r>
              <a:rPr lang="en-US" dirty="0" err="1" smtClean="0"/>
              <a:t>quantifiy</a:t>
            </a:r>
            <a:r>
              <a:rPr lang="en-US" dirty="0" smtClean="0"/>
              <a:t> or render otherwise comparable  </a:t>
            </a:r>
          </a:p>
          <a:p>
            <a:pPr lvl="2"/>
            <a:r>
              <a:rPr lang="en-US" dirty="0" smtClean="0"/>
              <a:t>Measure process flow (transcript, alternative solutions covered </a:t>
            </a:r>
            <a:r>
              <a:rPr lang="en-US" dirty="0" err="1" smtClean="0"/>
              <a:t>etc</a:t>
            </a:r>
            <a:r>
              <a:rPr lang="en-US" dirty="0" smtClean="0"/>
              <a:t>) </a:t>
            </a:r>
          </a:p>
          <a:p>
            <a:pPr lvl="3"/>
            <a:r>
              <a:rPr lang="en-US" dirty="0" smtClean="0"/>
              <a:t>This has been done in studies on design processes e.g. in reflexive practice research in 1990s but it is very tedious. Hard to tell if it would reveal truly comparative items among all the actions done … a whole new </a:t>
            </a:r>
            <a:r>
              <a:rPr lang="en-US" dirty="0" err="1" smtClean="0"/>
              <a:t>reserch</a:t>
            </a:r>
            <a:r>
              <a:rPr lang="en-US" dirty="0" smtClean="0"/>
              <a:t> program</a:t>
            </a:r>
          </a:p>
          <a:p>
            <a:pPr lvl="3"/>
            <a:r>
              <a:rPr lang="en-US" dirty="0"/>
              <a:t>C</a:t>
            </a:r>
            <a:r>
              <a:rPr lang="en-US" dirty="0" smtClean="0"/>
              <a:t>omparisons would still exhibit the same group/different group problems</a:t>
            </a:r>
          </a:p>
        </p:txBody>
      </p:sp>
    </p:spTree>
    <p:extLst>
      <p:ext uri="{BB962C8B-B14F-4D97-AF65-F5344CB8AC3E}">
        <p14:creationId xmlns:p14="http://schemas.microsoft.com/office/powerpoint/2010/main" val="294694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there value in comparing of new innovative methods? </a:t>
            </a:r>
            <a:endParaRPr lang="en-US" dirty="0"/>
          </a:p>
        </p:txBody>
      </p:sp>
      <p:sp>
        <p:nvSpPr>
          <p:cNvPr id="3" name="Content Placeholder 2"/>
          <p:cNvSpPr>
            <a:spLocks noGrp="1"/>
          </p:cNvSpPr>
          <p:nvPr>
            <p:ph idx="1"/>
          </p:nvPr>
        </p:nvSpPr>
        <p:spPr/>
        <p:txBody>
          <a:bodyPr/>
          <a:lstStyle/>
          <a:p>
            <a:pPr lvl="1"/>
            <a:r>
              <a:rPr lang="en-US" dirty="0" smtClean="0"/>
              <a:t>D not to the heart comparable, but we could for instance device theoretically “favored” and “disfavored” set ups for comparisons and see if one method trumps other in all cases</a:t>
            </a:r>
          </a:p>
          <a:p>
            <a:pPr lvl="1"/>
            <a:r>
              <a:rPr lang="en-US" dirty="0" smtClean="0"/>
              <a:t>E This last view would recognize that methods are just one situational resource (… move back to your key claim &amp; safe ground … unless you wish to stay in this topic)</a:t>
            </a:r>
          </a:p>
          <a:p>
            <a:pPr marL="0" indent="0">
              <a:buNone/>
            </a:pPr>
            <a:endParaRPr lang="en-US" dirty="0"/>
          </a:p>
        </p:txBody>
      </p:sp>
    </p:spTree>
    <p:extLst>
      <p:ext uri="{BB962C8B-B14F-4D97-AF65-F5344CB8AC3E}">
        <p14:creationId xmlns:p14="http://schemas.microsoft.com/office/powerpoint/2010/main" val="180425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You mention there are essence, mindset and essential meanings to a method? Do you want to elaborate what you mean by them?</a:t>
            </a:r>
            <a:endParaRPr lang="en-US" sz="2000" dirty="0"/>
          </a:p>
        </p:txBody>
      </p:sp>
      <p:sp>
        <p:nvSpPr>
          <p:cNvPr id="3" name="Content Placeholder 2"/>
          <p:cNvSpPr>
            <a:spLocks noGrp="1"/>
          </p:cNvSpPr>
          <p:nvPr>
            <p:ph idx="1"/>
          </p:nvPr>
        </p:nvSpPr>
        <p:spPr>
          <a:xfrm>
            <a:off x="457200" y="2134929"/>
            <a:ext cx="8229600" cy="4453903"/>
          </a:xfrm>
        </p:spPr>
        <p:txBody>
          <a:bodyPr>
            <a:normAutofit/>
          </a:bodyPr>
          <a:lstStyle/>
          <a:p>
            <a:r>
              <a:rPr lang="en-US" dirty="0" smtClean="0"/>
              <a:t>“WARNING” – 1 hour gone, no warm up anymore : Alice taken down a </a:t>
            </a:r>
            <a:r>
              <a:rPr lang="en-US" dirty="0" err="1" smtClean="0"/>
              <a:t>rabbithole</a:t>
            </a:r>
            <a:endParaRPr lang="en-US" dirty="0" smtClean="0"/>
          </a:p>
          <a:p>
            <a:r>
              <a:rPr lang="en-US" dirty="0" smtClean="0"/>
              <a:t>JJ </a:t>
            </a:r>
            <a:r>
              <a:rPr lang="en-US" dirty="0" smtClean="0"/>
              <a:t>just explained what she meant</a:t>
            </a:r>
          </a:p>
          <a:p>
            <a:r>
              <a:rPr lang="en-US" dirty="0" err="1" smtClean="0"/>
              <a:t>Cockton</a:t>
            </a:r>
            <a:r>
              <a:rPr lang="en-US" dirty="0" smtClean="0"/>
              <a:t>: is there such a thing as essence or a mindset to a method? …</a:t>
            </a:r>
          </a:p>
        </p:txBody>
      </p:sp>
    </p:spTree>
    <p:extLst>
      <p:ext uri="{BB962C8B-B14F-4D97-AF65-F5344CB8AC3E}">
        <p14:creationId xmlns:p14="http://schemas.microsoft.com/office/powerpoint/2010/main" val="265217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SH guess on </a:t>
            </a:r>
            <a:r>
              <a:rPr lang="en-US" sz="3600" dirty="0" err="1" smtClean="0"/>
              <a:t>Cocktons</a:t>
            </a:r>
            <a:r>
              <a:rPr lang="en-US" sz="3600" dirty="0" smtClean="0"/>
              <a:t> </a:t>
            </a:r>
            <a:r>
              <a:rPr lang="en-US" sz="3600" dirty="0"/>
              <a:t>follow-</a:t>
            </a:r>
            <a:r>
              <a:rPr lang="en-US" sz="3600" dirty="0" smtClean="0"/>
              <a:t>ons</a:t>
            </a:r>
            <a:r>
              <a:rPr lang="en-US" sz="3600" dirty="0"/>
              <a:t/>
            </a:r>
            <a:br>
              <a:rPr lang="en-US" sz="3600" dirty="0"/>
            </a:b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How </a:t>
            </a:r>
            <a:r>
              <a:rPr lang="en-US" dirty="0"/>
              <a:t>would you infer an essence of a method? (follow-on: mind-set? / essential meaning?)</a:t>
            </a:r>
          </a:p>
          <a:p>
            <a:r>
              <a:rPr lang="en-US" dirty="0"/>
              <a:t>How would each of these three terms relate to </a:t>
            </a:r>
            <a:r>
              <a:rPr lang="en-US" dirty="0" err="1"/>
              <a:t>Ethnomethodological</a:t>
            </a:r>
            <a:r>
              <a:rPr lang="en-US" dirty="0"/>
              <a:t> understanding of methods?</a:t>
            </a:r>
          </a:p>
          <a:p>
            <a:r>
              <a:rPr lang="en-US" dirty="0"/>
              <a:t>How amenable to “</a:t>
            </a:r>
            <a:r>
              <a:rPr lang="en-US" dirty="0" err="1"/>
              <a:t>recepeing</a:t>
            </a:r>
            <a:r>
              <a:rPr lang="en-US" dirty="0"/>
              <a:t>” are these aspects of methods and in what ways? </a:t>
            </a:r>
          </a:p>
          <a:p>
            <a:pPr lvl="1"/>
            <a:r>
              <a:rPr lang="en-US" dirty="0"/>
              <a:t>If the essence and mindset is tacit, does it mean that methods can only be learned by apprenticing?</a:t>
            </a:r>
          </a:p>
          <a:p>
            <a:pPr lvl="1"/>
            <a:r>
              <a:rPr lang="en-US" dirty="0"/>
              <a:t>If they can be explicated or independently discovered is not the method then possible to “recipe” sufficiently by properly documenting its portability conditions ?</a:t>
            </a:r>
          </a:p>
          <a:p>
            <a:pPr lvl="1"/>
            <a:r>
              <a:rPr lang="en-US" dirty="0"/>
              <a:t>Many methods are very portable and adjustable – how do innovative methods differ?</a:t>
            </a:r>
          </a:p>
          <a:p>
            <a:endParaRPr lang="en-US" dirty="0"/>
          </a:p>
        </p:txBody>
      </p:sp>
    </p:spTree>
    <p:extLst>
      <p:ext uri="{BB962C8B-B14F-4D97-AF65-F5344CB8AC3E}">
        <p14:creationId xmlns:p14="http://schemas.microsoft.com/office/powerpoint/2010/main" val="371399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Display alternatives, reframe, escape</a:t>
            </a:r>
            <a:endParaRPr lang="en-US" dirty="0"/>
          </a:p>
        </p:txBody>
      </p:sp>
      <p:sp>
        <p:nvSpPr>
          <p:cNvPr id="5" name="Text Placeholder 4"/>
          <p:cNvSpPr>
            <a:spLocks noGrp="1"/>
          </p:cNvSpPr>
          <p:nvPr>
            <p:ph type="body" idx="1"/>
          </p:nvPr>
        </p:nvSpPr>
        <p:spPr/>
        <p:txBody>
          <a:bodyPr/>
          <a:lstStyle/>
          <a:p>
            <a:r>
              <a:rPr lang="en-US" dirty="0" smtClean="0"/>
              <a:t>An alternative way to visit and get out alive from the rabbit hole</a:t>
            </a:r>
            <a:endParaRPr lang="en-US" dirty="0"/>
          </a:p>
        </p:txBody>
      </p:sp>
    </p:spTree>
    <p:extLst>
      <p:ext uri="{BB962C8B-B14F-4D97-AF65-F5344CB8AC3E}">
        <p14:creationId xmlns:p14="http://schemas.microsoft.com/office/powerpoint/2010/main" val="358056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Display understanding … and slight capping</a:t>
            </a:r>
            <a:endParaRPr lang="en-US" dirty="0"/>
          </a:p>
        </p:txBody>
      </p:sp>
      <p:sp>
        <p:nvSpPr>
          <p:cNvPr id="3" name="Content Placeholder 2"/>
          <p:cNvSpPr>
            <a:spLocks noGrp="1"/>
          </p:cNvSpPr>
          <p:nvPr>
            <p:ph idx="1"/>
          </p:nvPr>
        </p:nvSpPr>
        <p:spPr/>
        <p:txBody>
          <a:bodyPr>
            <a:normAutofit lnSpcReduction="10000"/>
          </a:bodyPr>
          <a:lstStyle/>
          <a:p>
            <a:r>
              <a:rPr lang="en-US" dirty="0" smtClean="0"/>
              <a:t>Thanks, that is a good question, that points to many directions</a:t>
            </a:r>
          </a:p>
          <a:p>
            <a:pPr lvl="1"/>
            <a:r>
              <a:rPr lang="en-US" dirty="0" smtClean="0"/>
              <a:t>At its simplest level I do find it sensible to use these three terms to point to aspects that are necessary for method usage but underemphasized in the literature on methods that assume strict following of procedure; there always has to be a backbone heuristic to method use so as to manage situations that require adjustment, surprise and breakdowns as in any collaborative work practice</a:t>
            </a:r>
          </a:p>
          <a:p>
            <a:pPr lvl="1"/>
            <a:r>
              <a:rPr lang="en-US" dirty="0" smtClean="0"/>
              <a:t>Because of this level, to be able to communicate to practitioners, I chose these terms, perhaps provocatively here.</a:t>
            </a:r>
            <a:endParaRPr lang="en-US" dirty="0"/>
          </a:p>
        </p:txBody>
      </p:sp>
    </p:spTree>
    <p:extLst>
      <p:ext uri="{BB962C8B-B14F-4D97-AF65-F5344CB8AC3E}">
        <p14:creationId xmlns:p14="http://schemas.microsoft.com/office/powerpoint/2010/main" val="208166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Pre-empt difficulty</a:t>
            </a:r>
            <a:endParaRPr lang="en-US" dirty="0"/>
          </a:p>
        </p:txBody>
      </p:sp>
      <p:sp>
        <p:nvSpPr>
          <p:cNvPr id="3" name="Content Placeholder 2"/>
          <p:cNvSpPr>
            <a:spLocks noGrp="1"/>
          </p:cNvSpPr>
          <p:nvPr>
            <p:ph idx="1"/>
          </p:nvPr>
        </p:nvSpPr>
        <p:spPr>
          <a:xfrm>
            <a:off x="457200" y="1600200"/>
            <a:ext cx="8229600" cy="4970229"/>
          </a:xfrm>
        </p:spPr>
        <p:txBody>
          <a:bodyPr>
            <a:normAutofit fontScale="92500" lnSpcReduction="10000"/>
          </a:bodyPr>
          <a:lstStyle/>
          <a:p>
            <a:r>
              <a:rPr lang="en-US" dirty="0" smtClean="0"/>
              <a:t>Now I recognize that the terms are tricky, it is hard to nail down what might be the essence, mindset or essential meaning of a method. After all, Information Systems debated for a decade if even a “spirit” of a concrete technology can be inferred and concluded it could not be.</a:t>
            </a:r>
          </a:p>
          <a:p>
            <a:r>
              <a:rPr lang="en-US" dirty="0" smtClean="0"/>
              <a:t> But as terms describing the heuristic elements these terms are I think justifiable: some methods clearly have at least a “necessary if not sufficient mindset” such as “apprenticing” to contextual inquiry. Similarly there are procedures as well as ways of conduct that cannot be removed of a method, their “hard core” and still call it “this method” even if not </a:t>
            </a:r>
            <a:r>
              <a:rPr lang="en-US" dirty="0" err="1" smtClean="0"/>
              <a:t>essense</a:t>
            </a:r>
            <a:r>
              <a:rPr lang="en-US" dirty="0"/>
              <a:t> </a:t>
            </a:r>
            <a:r>
              <a:rPr lang="en-US" dirty="0" smtClean="0"/>
              <a:t>in a “this only defines the method”. Clearly other parts or combinations of parts can be removed or added from most methods when they are adjusted to situational specifics. </a:t>
            </a:r>
            <a:endParaRPr lang="en-US" dirty="0"/>
          </a:p>
        </p:txBody>
      </p:sp>
    </p:spTree>
    <p:extLst>
      <p:ext uri="{BB962C8B-B14F-4D97-AF65-F5344CB8AC3E}">
        <p14:creationId xmlns:p14="http://schemas.microsoft.com/office/powerpoint/2010/main" val="171754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will your external and opponent examine in your thesis?</a:t>
            </a:r>
            <a:endParaRPr lang="en-US" sz="3200" dirty="0"/>
          </a:p>
        </p:txBody>
      </p:sp>
      <p:sp>
        <p:nvSpPr>
          <p:cNvPr id="3" name="Content Placeholder 2"/>
          <p:cNvSpPr>
            <a:spLocks noGrp="1"/>
          </p:cNvSpPr>
          <p:nvPr>
            <p:ph idx="1"/>
          </p:nvPr>
        </p:nvSpPr>
        <p:spPr>
          <a:xfrm>
            <a:off x="457200" y="1600200"/>
            <a:ext cx="8470510" cy="5257800"/>
          </a:xfrm>
        </p:spPr>
        <p:txBody>
          <a:bodyPr>
            <a:normAutofit fontScale="85000" lnSpcReduction="20000"/>
          </a:bodyPr>
          <a:lstStyle/>
          <a:p>
            <a:r>
              <a:rPr lang="en-US" dirty="0" smtClean="0"/>
              <a:t>Name – does it capture what you’ve done</a:t>
            </a:r>
          </a:p>
          <a:p>
            <a:r>
              <a:rPr lang="en-US" dirty="0" smtClean="0"/>
              <a:t>Aim – Does it make sense, is it important, is it novel</a:t>
            </a:r>
          </a:p>
          <a:p>
            <a:r>
              <a:rPr lang="en-US" dirty="0" smtClean="0"/>
              <a:t>Framing to previous research/theory – is it appropriate, is literature covered sufficiently, has it been understood</a:t>
            </a:r>
          </a:p>
          <a:p>
            <a:r>
              <a:rPr lang="en-US" dirty="0" smtClean="0"/>
              <a:t>Scope – is it appropriate, is it covered</a:t>
            </a:r>
          </a:p>
          <a:p>
            <a:r>
              <a:rPr lang="en-US" dirty="0" smtClean="0"/>
              <a:t>Data – what are the claims based on; is it appropriate for the aims</a:t>
            </a:r>
          </a:p>
          <a:p>
            <a:r>
              <a:rPr lang="en-US" dirty="0" smtClean="0"/>
              <a:t>Methods – how does this person know what s/he claims to know; are they appropriate; are they executed well; do they suit together</a:t>
            </a:r>
          </a:p>
          <a:p>
            <a:r>
              <a:rPr lang="en-US" dirty="0" smtClean="0"/>
              <a:t>Textual and graphics elaboration, is it fluent, are argument and flow ok, is it insightful</a:t>
            </a:r>
          </a:p>
          <a:p>
            <a:r>
              <a:rPr lang="en-US" dirty="0" smtClean="0"/>
              <a:t>Findings – are they warranted</a:t>
            </a:r>
          </a:p>
          <a:p>
            <a:r>
              <a:rPr lang="en-US" dirty="0" smtClean="0"/>
              <a:t>Implications &amp; Conclusions: are they grounded, are they insightful</a:t>
            </a:r>
            <a:endParaRPr lang="en-US" dirty="0"/>
          </a:p>
        </p:txBody>
      </p:sp>
    </p:spTree>
    <p:extLst>
      <p:ext uri="{BB962C8B-B14F-4D97-AF65-F5344CB8AC3E}">
        <p14:creationId xmlns:p14="http://schemas.microsoft.com/office/powerpoint/2010/main" val="381754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Show understanding of theory and concepts interrelation</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At third level you may be asking why I am using these three terms in a study that favors Ethnomethodology that strictly speaking would be hesitant to use such terms about methods? Now the study also uses </a:t>
            </a:r>
            <a:r>
              <a:rPr lang="en-US" dirty="0" err="1" smtClean="0"/>
              <a:t>Hofstede’s</a:t>
            </a:r>
            <a:r>
              <a:rPr lang="en-US" dirty="0" smtClean="0"/>
              <a:t> cultural comparison theory and so I wanted to sprinkle in also a few concepts that may not employ slavishly neither terminology </a:t>
            </a:r>
            <a:r>
              <a:rPr lang="en-US" dirty="0" smtClean="0"/>
              <a:t>and </a:t>
            </a:r>
            <a:r>
              <a:rPr lang="en-US" dirty="0" smtClean="0"/>
              <a:t>may communicate to practitioners without a ballast—these terms are often used with practitioners and perhaps I should have insisted that more </a:t>
            </a:r>
            <a:r>
              <a:rPr lang="en-US" dirty="0" smtClean="0"/>
              <a:t>when </a:t>
            </a:r>
            <a:r>
              <a:rPr lang="en-US" dirty="0" smtClean="0"/>
              <a:t>daring to use them with ETM. </a:t>
            </a:r>
          </a:p>
          <a:p>
            <a:r>
              <a:rPr lang="en-US" dirty="0" smtClean="0"/>
              <a:t>But perhaps we can settle that these particular terms are used communicatively / provocatively rather than fully theoretically in this thesis?</a:t>
            </a:r>
            <a:endParaRPr lang="en-US" dirty="0"/>
          </a:p>
        </p:txBody>
      </p:sp>
    </p:spTree>
    <p:extLst>
      <p:ext uri="{BB962C8B-B14F-4D97-AF65-F5344CB8AC3E}">
        <p14:creationId xmlns:p14="http://schemas.microsoft.com/office/powerpoint/2010/main" val="350121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 if you can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By </a:t>
            </a:r>
            <a:r>
              <a:rPr lang="en-US" dirty="0" err="1" smtClean="0"/>
              <a:t>addmitting</a:t>
            </a:r>
            <a:r>
              <a:rPr lang="en-US" dirty="0" smtClean="0"/>
              <a:t> this is a soft spot:</a:t>
            </a:r>
          </a:p>
          <a:p>
            <a:r>
              <a:rPr lang="en-US" dirty="0" smtClean="0"/>
              <a:t>I appreciate pointing this out for I did struggle with having two extreme ends of how culture, procedures and methods are understood and how this relates to appropriate and communicable terminology</a:t>
            </a:r>
          </a:p>
          <a:p>
            <a:pPr marL="0" indent="0">
              <a:buNone/>
            </a:pPr>
            <a:r>
              <a:rPr lang="en-US" dirty="0" smtClean="0"/>
              <a:t>Or turning it into a question: </a:t>
            </a:r>
          </a:p>
          <a:p>
            <a:r>
              <a:rPr lang="en-US" dirty="0" smtClean="0"/>
              <a:t>Or do you have in mind some conceptual register that would suit the specific aim of UCD method portability and be better steered clear of the difficulties of these “ends” terminologies? </a:t>
            </a:r>
          </a:p>
          <a:p>
            <a:pPr lvl="1"/>
            <a:r>
              <a:rPr lang="en-US" dirty="0" smtClean="0"/>
              <a:t>Note this is probably hopeless, few opponents bother answering</a:t>
            </a:r>
          </a:p>
          <a:p>
            <a:pPr marL="0" indent="0">
              <a:buNone/>
            </a:pPr>
            <a:r>
              <a:rPr lang="en-US" dirty="0" smtClean="0"/>
              <a:t>  </a:t>
            </a:r>
            <a:endParaRPr lang="en-US" dirty="0"/>
          </a:p>
        </p:txBody>
      </p:sp>
    </p:spTree>
    <p:extLst>
      <p:ext uri="{BB962C8B-B14F-4D97-AF65-F5344CB8AC3E}">
        <p14:creationId xmlns:p14="http://schemas.microsoft.com/office/powerpoint/2010/main" val="273108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And how would you be able to figure out how to answer ?!</a:t>
            </a:r>
            <a:endParaRPr lang="en-US" sz="3200" dirty="0"/>
          </a:p>
        </p:txBody>
      </p:sp>
      <p:sp>
        <p:nvSpPr>
          <p:cNvPr id="3" name="Content Placeholder 2"/>
          <p:cNvSpPr>
            <a:spLocks noGrp="1"/>
          </p:cNvSpPr>
          <p:nvPr>
            <p:ph idx="1"/>
          </p:nvPr>
        </p:nvSpPr>
        <p:spPr>
          <a:xfrm>
            <a:off x="846751" y="1801906"/>
            <a:ext cx="7933697" cy="4860546"/>
          </a:xfrm>
        </p:spPr>
        <p:txBody>
          <a:bodyPr>
            <a:normAutofit fontScale="70000" lnSpcReduction="20000"/>
          </a:bodyPr>
          <a:lstStyle/>
          <a:p>
            <a:pPr marL="514350" indent="-514350">
              <a:buFont typeface="+mj-lt"/>
              <a:buAutoNum type="arabicPeriod"/>
            </a:pPr>
            <a:r>
              <a:rPr lang="en-US" dirty="0" smtClean="0"/>
              <a:t>You are under pressure: not easy to answer well difficult questions</a:t>
            </a:r>
          </a:p>
          <a:p>
            <a:pPr marL="514350" indent="-514350">
              <a:buFont typeface="+mj-lt"/>
              <a:buAutoNum type="arabicPeriod"/>
            </a:pPr>
            <a:r>
              <a:rPr lang="en-US" dirty="0" smtClean="0"/>
              <a:t>You need time: Write each question down, ponder each question, thank for the question, sketch how you answer (AND THINK WHILE DOING IT) and ask a clarification if you need still more time. </a:t>
            </a:r>
          </a:p>
          <a:p>
            <a:pPr marL="914400" lvl="1" indent="-514350">
              <a:buFont typeface="+mj-lt"/>
              <a:buAutoNum type="arabicPeriod"/>
            </a:pPr>
            <a:r>
              <a:rPr lang="en-US" dirty="0" smtClean="0"/>
              <a:t>Set room for all answers with questions you don’t need it</a:t>
            </a:r>
          </a:p>
          <a:p>
            <a:pPr marL="514350" indent="-514350">
              <a:buFont typeface="+mj-lt"/>
              <a:buAutoNum type="arabicPeriod"/>
            </a:pPr>
            <a:r>
              <a:rPr lang="en-US" dirty="0" smtClean="0"/>
              <a:t>Prepare your copy of your thesis: mostly one has a well worded answer almost there if you can find it – you cannot find it in time if you just have the book, and by memory the most difficult issues go easily </a:t>
            </a:r>
            <a:r>
              <a:rPr lang="en-US" dirty="0" smtClean="0"/>
              <a:t>awry</a:t>
            </a:r>
          </a:p>
          <a:p>
            <a:pPr marL="809625" lvl="1" indent="-514350">
              <a:buFont typeface="+mj-lt"/>
              <a:buAutoNum type="arabicPeriod"/>
            </a:pPr>
            <a:r>
              <a:rPr lang="en-US" dirty="0" err="1" smtClean="0"/>
              <a:t>Ie</a:t>
            </a:r>
            <a:r>
              <a:rPr lang="en-US" dirty="0" smtClean="0"/>
              <a:t> make the </a:t>
            </a:r>
            <a:r>
              <a:rPr lang="en-US" dirty="0" err="1" smtClean="0"/>
              <a:t>defence</a:t>
            </a:r>
            <a:r>
              <a:rPr lang="en-US" dirty="0" smtClean="0"/>
              <a:t> copy of your </a:t>
            </a:r>
            <a:r>
              <a:rPr lang="en-US" dirty="0" err="1" smtClean="0"/>
              <a:t>phd</a:t>
            </a:r>
            <a:r>
              <a:rPr lang="en-US" dirty="0" smtClean="0"/>
              <a:t> a “post-it </a:t>
            </a:r>
            <a:r>
              <a:rPr lang="en-US" dirty="0" err="1" smtClean="0"/>
              <a:t>hedgehook</a:t>
            </a:r>
            <a:r>
              <a:rPr lang="en-US" dirty="0" smtClean="0"/>
              <a:t>” and </a:t>
            </a:r>
            <a:r>
              <a:rPr lang="en-US" dirty="0" err="1" smtClean="0"/>
              <a:t>scrible</a:t>
            </a:r>
            <a:r>
              <a:rPr lang="en-US" dirty="0" smtClean="0"/>
              <a:t> into it the strategies for the trickiest questions you can imagine.</a:t>
            </a:r>
            <a:endParaRPr lang="en-US" dirty="0" smtClean="0"/>
          </a:p>
          <a:p>
            <a:pPr marL="514350" indent="-514350">
              <a:buFont typeface="+mj-lt"/>
              <a:buAutoNum type="arabicPeriod"/>
            </a:pPr>
            <a:r>
              <a:rPr lang="en-US" dirty="0" smtClean="0"/>
              <a:t>You need to know when the knife is next to your soft underside</a:t>
            </a:r>
          </a:p>
          <a:p>
            <a:pPr marL="914400" lvl="1" indent="-514350">
              <a:buFont typeface="+mj-lt"/>
              <a:buAutoNum type="arabicPeriod"/>
            </a:pPr>
            <a:r>
              <a:rPr lang="en-US" dirty="0" smtClean="0"/>
              <a:t>Expect follow-ons, think them beforehand. </a:t>
            </a:r>
          </a:p>
          <a:p>
            <a:pPr marL="914400" lvl="1" indent="-514350">
              <a:buFont typeface="+mj-lt"/>
              <a:buAutoNum type="arabicPeriod"/>
            </a:pPr>
            <a:r>
              <a:rPr lang="en-US" dirty="0" err="1" smtClean="0"/>
              <a:t>Addmit</a:t>
            </a:r>
            <a:r>
              <a:rPr lang="en-US" dirty="0" smtClean="0"/>
              <a:t> to difficulty “oh that’s a bit hard one to answer well” </a:t>
            </a:r>
          </a:p>
          <a:p>
            <a:pPr marL="914400" lvl="1" indent="-514350">
              <a:buFont typeface="+mj-lt"/>
              <a:buAutoNum type="arabicPeriod"/>
            </a:pPr>
            <a:r>
              <a:rPr lang="en-US" dirty="0" smtClean="0"/>
              <a:t>Use humor </a:t>
            </a:r>
            <a:r>
              <a:rPr lang="en-US" dirty="0" smtClean="0"/>
              <a:t>“ok so it begins” </a:t>
            </a:r>
            <a:r>
              <a:rPr lang="en-US" dirty="0" smtClean="0"/>
              <a:t>now we get to the hard ones</a:t>
            </a:r>
            <a:r>
              <a:rPr lang="en-US" dirty="0" smtClean="0"/>
              <a:t> </a:t>
            </a:r>
            <a:r>
              <a:rPr lang="en-US" dirty="0" smtClean="0"/>
              <a:t>… let see here”</a:t>
            </a:r>
          </a:p>
          <a:p>
            <a:pPr marL="514350" indent="-514350">
              <a:buFont typeface="+mj-lt"/>
              <a:buAutoNum type="arabicPeriod"/>
            </a:pPr>
            <a:r>
              <a:rPr lang="en-US" dirty="0" smtClean="0"/>
              <a:t>You need to know where you are at your strongest, hence where to lead</a:t>
            </a:r>
            <a:endParaRPr lang="en-US" dirty="0"/>
          </a:p>
        </p:txBody>
      </p:sp>
    </p:spTree>
    <p:extLst>
      <p:ext uri="{BB962C8B-B14F-4D97-AF65-F5344CB8AC3E}">
        <p14:creationId xmlns:p14="http://schemas.microsoft.com/office/powerpoint/2010/main" val="358950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this harks back to doing research themes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7770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Typical </a:t>
            </a:r>
            <a:r>
              <a:rPr lang="en-US" sz="3600" dirty="0" err="1" smtClean="0"/>
              <a:t>Phd</a:t>
            </a:r>
            <a:r>
              <a:rPr lang="en-US" sz="3600" dirty="0" smtClean="0"/>
              <a:t> questions and sequence</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Warm up: “could you elaborate…”</a:t>
            </a:r>
          </a:p>
          <a:p>
            <a:r>
              <a:rPr lang="en-US" dirty="0" smtClean="0"/>
              <a:t>First test (first weakness/background understanding) + follow up + follow up - next </a:t>
            </a:r>
          </a:p>
          <a:p>
            <a:r>
              <a:rPr lang="en-US" dirty="0" smtClean="0"/>
              <a:t>Confidence recovery question / Second test …</a:t>
            </a:r>
          </a:p>
          <a:p>
            <a:r>
              <a:rPr lang="en-US" dirty="0" smtClean="0"/>
              <a:t>Error </a:t>
            </a:r>
            <a:r>
              <a:rPr lang="en-US" dirty="0" err="1" smtClean="0"/>
              <a:t>defences</a:t>
            </a:r>
            <a:r>
              <a:rPr lang="en-US" dirty="0" smtClean="0"/>
              <a:t>: small details</a:t>
            </a:r>
          </a:p>
          <a:p>
            <a:r>
              <a:rPr lang="en-US" dirty="0" smtClean="0"/>
              <a:t>Speculation: “what if I took these findings to indicate…” </a:t>
            </a:r>
            <a:r>
              <a:rPr lang="en-US" dirty="0" smtClean="0">
                <a:sym typeface="Wingdings"/>
              </a:rPr>
              <a:t> what DC really thinks, does s/he has sense of where to cut speculation, how to differentiate his/her work, let interpretation go…</a:t>
            </a:r>
          </a:p>
          <a:p>
            <a:r>
              <a:rPr lang="en-US" dirty="0" smtClean="0">
                <a:sym typeface="Wingdings"/>
              </a:rPr>
              <a:t>Implications/Relevance: “what would practitioners…” What would the implications for the field x / theory in field x / particular theory y  (may be one of the minor fields in your work…) </a:t>
            </a:r>
          </a:p>
          <a:p>
            <a:endParaRPr lang="en-US" dirty="0"/>
          </a:p>
        </p:txBody>
      </p:sp>
    </p:spTree>
    <p:extLst>
      <p:ext uri="{BB962C8B-B14F-4D97-AF65-F5344CB8AC3E}">
        <p14:creationId xmlns:p14="http://schemas.microsoft.com/office/powerpoint/2010/main" val="361197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Answering strategies: </a:t>
            </a:r>
            <a:br>
              <a:rPr lang="en-US" sz="3600" dirty="0" smtClean="0"/>
            </a:br>
            <a:r>
              <a:rPr lang="en-US" sz="3600" dirty="0" smtClean="0"/>
              <a:t>the simple and honest</a:t>
            </a:r>
            <a:endParaRPr lang="en-US" sz="3600" dirty="0"/>
          </a:p>
        </p:txBody>
      </p:sp>
      <p:sp>
        <p:nvSpPr>
          <p:cNvPr id="3" name="Content Placeholder 2"/>
          <p:cNvSpPr>
            <a:spLocks noGrp="1"/>
          </p:cNvSpPr>
          <p:nvPr>
            <p:ph idx="1"/>
          </p:nvPr>
        </p:nvSpPr>
        <p:spPr/>
        <p:txBody>
          <a:bodyPr>
            <a:normAutofit/>
          </a:bodyPr>
          <a:lstStyle/>
          <a:p>
            <a:r>
              <a:rPr lang="en-US" dirty="0" smtClean="0"/>
              <a:t>The truth, whole truth and nothing but the truth</a:t>
            </a:r>
          </a:p>
          <a:p>
            <a:pPr lvl="1"/>
            <a:r>
              <a:rPr lang="en-US" dirty="0" smtClean="0"/>
              <a:t>Works only when the question is answerable this way and you know the answer (for certain)</a:t>
            </a:r>
          </a:p>
          <a:p>
            <a:r>
              <a:rPr lang="en-US" dirty="0" smtClean="0"/>
              <a:t>Honest faithful intuition: this is what I think</a:t>
            </a:r>
          </a:p>
          <a:p>
            <a:pPr lvl="1"/>
            <a:r>
              <a:rPr lang="en-US" dirty="0" smtClean="0"/>
              <a:t>Ok, but did you understand the underpinnings?</a:t>
            </a:r>
          </a:p>
          <a:p>
            <a:r>
              <a:rPr lang="en-US" dirty="0" smtClean="0"/>
              <a:t>Cautious </a:t>
            </a:r>
            <a:r>
              <a:rPr lang="en-US" dirty="0" err="1" smtClean="0"/>
              <a:t>repitition</a:t>
            </a:r>
            <a:r>
              <a:rPr lang="en-US" dirty="0" smtClean="0"/>
              <a:t>: this is what I did</a:t>
            </a:r>
          </a:p>
          <a:p>
            <a:pPr lvl="1"/>
            <a:r>
              <a:rPr lang="en-US" dirty="0" smtClean="0"/>
              <a:t>Ok, but I’ve read your work, I did not ask repeat, but elaboration</a:t>
            </a:r>
          </a:p>
        </p:txBody>
      </p:sp>
    </p:spTree>
    <p:extLst>
      <p:ext uri="{BB962C8B-B14F-4D97-AF65-F5344CB8AC3E}">
        <p14:creationId xmlns:p14="http://schemas.microsoft.com/office/powerpoint/2010/main" val="90261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Answering strategies: Sly</a:t>
            </a:r>
            <a:endParaRPr lang="en-US" dirty="0"/>
          </a:p>
        </p:txBody>
      </p:sp>
      <p:sp>
        <p:nvSpPr>
          <p:cNvPr id="3" name="Content Placeholder 2"/>
          <p:cNvSpPr>
            <a:spLocks noGrp="1"/>
          </p:cNvSpPr>
          <p:nvPr>
            <p:ph idx="1"/>
          </p:nvPr>
        </p:nvSpPr>
        <p:spPr/>
        <p:txBody>
          <a:bodyPr>
            <a:normAutofit fontScale="92500" lnSpcReduction="10000"/>
          </a:bodyPr>
          <a:lstStyle/>
          <a:p>
            <a:r>
              <a:rPr lang="en-US" dirty="0"/>
              <a:t>Opinion: this is where I stand (and I don’t care where others do)</a:t>
            </a:r>
          </a:p>
          <a:p>
            <a:pPr lvl="1"/>
            <a:r>
              <a:rPr lang="en-US" dirty="0"/>
              <a:t>So-so, is the topic of your stand such that you can dismiss alternatives</a:t>
            </a:r>
          </a:p>
          <a:p>
            <a:r>
              <a:rPr lang="en-US" dirty="0"/>
              <a:t>Dodge: I rather talk what I want to talk about (= “misunderstand”)</a:t>
            </a:r>
          </a:p>
          <a:p>
            <a:pPr lvl="1"/>
            <a:r>
              <a:rPr lang="en-US" dirty="0"/>
              <a:t>Confusion / educating a stupid opponent / annoying the opponent</a:t>
            </a:r>
          </a:p>
          <a:p>
            <a:r>
              <a:rPr lang="en-US" dirty="0"/>
              <a:t>Comedy: Dodge by making something funny and avoiding or dismissing the question</a:t>
            </a:r>
          </a:p>
          <a:p>
            <a:pPr lvl="1"/>
            <a:r>
              <a:rPr lang="en-US" dirty="0"/>
              <a:t>Opponent might just repeat the question, “now, seriously…” </a:t>
            </a:r>
          </a:p>
          <a:p>
            <a:endParaRPr lang="en-US" dirty="0"/>
          </a:p>
        </p:txBody>
      </p:sp>
    </p:spTree>
    <p:extLst>
      <p:ext uri="{BB962C8B-B14F-4D97-AF65-F5344CB8AC3E}">
        <p14:creationId xmlns:p14="http://schemas.microsoft.com/office/powerpoint/2010/main" val="104138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Alternative answering strategies: </a:t>
            </a:r>
            <a:br>
              <a:rPr lang="en-US" sz="3600" dirty="0" smtClean="0"/>
            </a:br>
            <a:r>
              <a:rPr lang="en-US" sz="3600" dirty="0" smtClean="0"/>
              <a:t>Selective</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Aspect choice and answer: Address the question but focus on just one (purposefully chosen) aspect of it (you know)</a:t>
            </a:r>
          </a:p>
          <a:p>
            <a:pPr lvl="1"/>
            <a:r>
              <a:rPr lang="en-US" dirty="0" smtClean="0"/>
              <a:t>Basic strategy to survive “killers” and avoid “</a:t>
            </a:r>
            <a:r>
              <a:rPr lang="en-US" dirty="0" err="1" smtClean="0"/>
              <a:t>rabbithole</a:t>
            </a:r>
            <a:r>
              <a:rPr lang="en-US" dirty="0" smtClean="0"/>
              <a:t>” follow-ons </a:t>
            </a:r>
          </a:p>
          <a:p>
            <a:r>
              <a:rPr lang="en-US" dirty="0" smtClean="0"/>
              <a:t>Reframing: You reframe the question slightly different </a:t>
            </a:r>
          </a:p>
          <a:p>
            <a:pPr marL="742950" lvl="2" indent="-342900"/>
            <a:r>
              <a:rPr lang="en-US" sz="2600" dirty="0" smtClean="0"/>
              <a:t>Basic strategy to survive “killers”, avoid “</a:t>
            </a:r>
            <a:r>
              <a:rPr lang="en-US" sz="2600" dirty="0" err="1" smtClean="0"/>
              <a:t>rabbithole</a:t>
            </a:r>
            <a:r>
              <a:rPr lang="en-US" sz="2600" dirty="0" smtClean="0"/>
              <a:t>” follow-ons, and to keep to sense in discussion</a:t>
            </a:r>
            <a:r>
              <a:rPr lang="en-US" dirty="0" smtClean="0"/>
              <a:t>  (cf. </a:t>
            </a:r>
            <a:r>
              <a:rPr lang="en-US" dirty="0" err="1" smtClean="0"/>
              <a:t>upframing</a:t>
            </a:r>
            <a:r>
              <a:rPr lang="en-US" dirty="0" smtClean="0"/>
              <a:t> and </a:t>
            </a:r>
            <a:r>
              <a:rPr lang="en-US" dirty="0" err="1" smtClean="0"/>
              <a:t>downframing</a:t>
            </a:r>
            <a:r>
              <a:rPr lang="en-US" dirty="0" smtClean="0"/>
              <a:t> and </a:t>
            </a:r>
            <a:r>
              <a:rPr lang="en-US" dirty="0" err="1" smtClean="0"/>
              <a:t>sideframing</a:t>
            </a:r>
            <a:r>
              <a:rPr lang="en-US" dirty="0" smtClean="0"/>
              <a:t>)</a:t>
            </a:r>
          </a:p>
          <a:p>
            <a:r>
              <a:rPr lang="en-US" dirty="0" smtClean="0"/>
              <a:t>Capping: Answer the question only insofar as it is relevant to your research (e.g. theory background questions) </a:t>
            </a:r>
          </a:p>
          <a:p>
            <a:pPr lvl="1"/>
            <a:r>
              <a:rPr lang="en-US" dirty="0" smtClean="0"/>
              <a:t>Do not “false cap” more than once</a:t>
            </a:r>
          </a:p>
          <a:p>
            <a:pPr marL="0" indent="0">
              <a:buNone/>
            </a:pPr>
            <a:endParaRPr lang="en-US" dirty="0"/>
          </a:p>
        </p:txBody>
      </p:sp>
    </p:spTree>
    <p:extLst>
      <p:ext uri="{BB962C8B-B14F-4D97-AF65-F5344CB8AC3E}">
        <p14:creationId xmlns:p14="http://schemas.microsoft.com/office/powerpoint/2010/main" val="387520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Answer selecting strategies: Interpretation and check</a:t>
            </a:r>
            <a:endParaRPr lang="en-US" sz="4000" dirty="0"/>
          </a:p>
        </p:txBody>
      </p:sp>
      <p:sp>
        <p:nvSpPr>
          <p:cNvPr id="3" name="Content Placeholder 2"/>
          <p:cNvSpPr>
            <a:spLocks noGrp="1"/>
          </p:cNvSpPr>
          <p:nvPr>
            <p:ph idx="1"/>
          </p:nvPr>
        </p:nvSpPr>
        <p:spPr/>
        <p:txBody>
          <a:bodyPr/>
          <a:lstStyle/>
          <a:p>
            <a:r>
              <a:rPr lang="en-US" dirty="0"/>
              <a:t>Interpretation and recheck: Do I understand right that you are asking X</a:t>
            </a:r>
          </a:p>
          <a:p>
            <a:pPr lvl="1"/>
            <a:r>
              <a:rPr lang="en-US" dirty="0"/>
              <a:t>Smart move to buy time and </a:t>
            </a:r>
            <a:r>
              <a:rPr lang="en-US" dirty="0" smtClean="0"/>
              <a:t>ensure &amp; perhaps move slightly. Do not use </a:t>
            </a:r>
            <a:r>
              <a:rPr lang="en-US" dirty="0"/>
              <a:t>twice in a row.</a:t>
            </a:r>
          </a:p>
          <a:p>
            <a:r>
              <a:rPr lang="en-US" dirty="0"/>
              <a:t>Alternative interpretations and recheck: a, b, c which one did you mean or all? (or A, B, C, which one you meant or all as a polite total a answer)</a:t>
            </a:r>
          </a:p>
          <a:p>
            <a:endParaRPr lang="en-US" dirty="0"/>
          </a:p>
        </p:txBody>
      </p:sp>
    </p:spTree>
    <p:extLst>
      <p:ext uri="{BB962C8B-B14F-4D97-AF65-F5344CB8AC3E}">
        <p14:creationId xmlns:p14="http://schemas.microsoft.com/office/powerpoint/2010/main" val="79207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Alternative answering strategies: </a:t>
            </a:r>
            <a:br>
              <a:rPr lang="en-US" sz="2800" dirty="0" smtClean="0"/>
            </a:br>
            <a:r>
              <a:rPr lang="en-US" sz="2800" dirty="0" smtClean="0"/>
              <a:t>Command and challenge</a:t>
            </a:r>
            <a:endParaRPr lang="en-US" sz="2800" dirty="0"/>
          </a:p>
        </p:txBody>
      </p:sp>
      <p:sp>
        <p:nvSpPr>
          <p:cNvPr id="3" name="Content Placeholder 2"/>
          <p:cNvSpPr>
            <a:spLocks noGrp="1"/>
          </p:cNvSpPr>
          <p:nvPr>
            <p:ph idx="1"/>
          </p:nvPr>
        </p:nvSpPr>
        <p:spPr/>
        <p:txBody>
          <a:bodyPr>
            <a:normAutofit fontScale="85000" lnSpcReduction="10000"/>
          </a:bodyPr>
          <a:lstStyle/>
          <a:p>
            <a:r>
              <a:rPr lang="en-US" dirty="0" smtClean="0"/>
              <a:t>Alternative interpretation display and choice: This can be </a:t>
            </a:r>
            <a:r>
              <a:rPr lang="en-US" dirty="0" err="1" smtClean="0"/>
              <a:t>intepreted</a:t>
            </a:r>
            <a:r>
              <a:rPr lang="en-US" dirty="0" smtClean="0"/>
              <a:t> in a, b, c, I think b is most relevant here so…</a:t>
            </a:r>
          </a:p>
          <a:p>
            <a:pPr lvl="1"/>
            <a:r>
              <a:rPr lang="en-US" dirty="0" smtClean="0"/>
              <a:t>Prepare to get a, c or d</a:t>
            </a:r>
          </a:p>
          <a:p>
            <a:r>
              <a:rPr lang="en-US" dirty="0" smtClean="0"/>
              <a:t>Alternative interpretation display and full cover … and recheck: a, b, c, d… A, B, C, D or did you mean still something else? </a:t>
            </a:r>
          </a:p>
          <a:p>
            <a:pPr lvl="1"/>
            <a:r>
              <a:rPr lang="en-US" dirty="0" smtClean="0"/>
              <a:t>Do this if you can, but only when you can</a:t>
            </a:r>
          </a:p>
          <a:p>
            <a:r>
              <a:rPr lang="en-US" dirty="0" smtClean="0"/>
              <a:t>Alternative interpretation display and full cover … and throwback/ </a:t>
            </a:r>
            <a:r>
              <a:rPr lang="en-US" dirty="0" err="1" smtClean="0"/>
              <a:t>battlecall</a:t>
            </a:r>
            <a:r>
              <a:rPr lang="en-US" dirty="0" smtClean="0"/>
              <a:t>: a, b, c, d… A, B, C, D “or how would you approach this?” “in your work you choose C1, and appear to disregard B2 if I’m not </a:t>
            </a:r>
            <a:r>
              <a:rPr lang="en-US" dirty="0" smtClean="0"/>
              <a:t>mistaken. I </a:t>
            </a:r>
            <a:r>
              <a:rPr lang="en-US" dirty="0" smtClean="0"/>
              <a:t>would be interested in how you have done it in my case?”</a:t>
            </a:r>
          </a:p>
          <a:p>
            <a:pPr lvl="1"/>
            <a:r>
              <a:rPr lang="en-US" dirty="0" smtClean="0"/>
              <a:t>If you attack, attack politely … be ready for shift gear in debate. </a:t>
            </a:r>
          </a:p>
          <a:p>
            <a:endParaRPr lang="en-US" dirty="0"/>
          </a:p>
        </p:txBody>
      </p:sp>
    </p:spTree>
    <p:extLst>
      <p:ext uri="{BB962C8B-B14F-4D97-AF65-F5344CB8AC3E}">
        <p14:creationId xmlns:p14="http://schemas.microsoft.com/office/powerpoint/2010/main" val="63498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Know how good your work is, what is good in it, what is bad in it. </a:t>
            </a:r>
          </a:p>
          <a:p>
            <a:r>
              <a:rPr lang="en-US" dirty="0" smtClean="0"/>
              <a:t>Choose / help choose suited opponent </a:t>
            </a:r>
          </a:p>
          <a:p>
            <a:r>
              <a:rPr lang="en-US" dirty="0" smtClean="0"/>
              <a:t>Study your opponent: read her/his major works, read his/her pet theories and positions in them, see his / her presentations, talk with </a:t>
            </a:r>
            <a:r>
              <a:rPr lang="en-US" dirty="0" smtClean="0"/>
              <a:t>him/her if rules allow</a:t>
            </a:r>
            <a:endParaRPr lang="en-US" dirty="0" smtClean="0"/>
          </a:p>
          <a:p>
            <a:r>
              <a:rPr lang="en-US" dirty="0" smtClean="0"/>
              <a:t>Study your own work: </a:t>
            </a:r>
          </a:p>
          <a:p>
            <a:pPr lvl="1"/>
            <a:r>
              <a:rPr lang="en-US" dirty="0" smtClean="0"/>
              <a:t>where are you solid (in opponents eyes)… this is where you will want to reframe questions </a:t>
            </a:r>
            <a:r>
              <a:rPr lang="en-US" u="sng" dirty="0" smtClean="0"/>
              <a:t>to</a:t>
            </a:r>
          </a:p>
          <a:p>
            <a:pPr lvl="1"/>
            <a:r>
              <a:rPr lang="en-US" dirty="0" smtClean="0"/>
              <a:t>where do you skate on thin ice… this is what you must prepare the most… this is where you will want </a:t>
            </a:r>
            <a:r>
              <a:rPr lang="en-US" dirty="0" smtClean="0"/>
              <a:t>to reframe question</a:t>
            </a:r>
            <a:r>
              <a:rPr lang="en-US" u="sng" dirty="0" smtClean="0"/>
              <a:t> from</a:t>
            </a:r>
            <a:r>
              <a:rPr lang="en-US" dirty="0" smtClean="0"/>
              <a:t>…</a:t>
            </a:r>
            <a:endParaRPr lang="en-US" dirty="0" smtClean="0"/>
          </a:p>
          <a:p>
            <a:pPr lvl="1"/>
            <a:r>
              <a:rPr lang="en-US" dirty="0" smtClean="0"/>
              <a:t>What are ok but </a:t>
            </a:r>
            <a:r>
              <a:rPr lang="en-US" dirty="0" err="1" smtClean="0"/>
              <a:t>unanswerables</a:t>
            </a:r>
            <a:r>
              <a:rPr lang="en-US" dirty="0" smtClean="0"/>
              <a:t>: device strategies to get through</a:t>
            </a:r>
          </a:p>
          <a:p>
            <a:pPr lvl="1"/>
            <a:r>
              <a:rPr lang="en-US" dirty="0" smtClean="0"/>
              <a:t>“Ask colleagues to ask the nastiest questions rehearse”</a:t>
            </a:r>
            <a:endParaRPr lang="en-US" dirty="0"/>
          </a:p>
        </p:txBody>
      </p:sp>
    </p:spTree>
    <p:extLst>
      <p:ext uri="{BB962C8B-B14F-4D97-AF65-F5344CB8AC3E}">
        <p14:creationId xmlns:p14="http://schemas.microsoft.com/office/powerpoint/2010/main" val="1527360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320</TotalTime>
  <Words>2247</Words>
  <Application>Microsoft Macintosh PowerPoint</Application>
  <PresentationFormat>On-screen Show (4:3)</PresentationFormat>
  <Paragraphs>132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Tradition</vt:lpstr>
      <vt:lpstr>Academic debate preparation and handling a.ka how to defend a phd</vt:lpstr>
      <vt:lpstr>What will your external and opponent examine in your thesis?</vt:lpstr>
      <vt:lpstr>Typical Phd questions and sequence</vt:lpstr>
      <vt:lpstr>Answering strategies:  the simple and honest</vt:lpstr>
      <vt:lpstr>Answering strategies: Sly</vt:lpstr>
      <vt:lpstr>Alternative answering strategies:  Selective</vt:lpstr>
      <vt:lpstr>Answer selecting strategies: Interpretation and check</vt:lpstr>
      <vt:lpstr>Alternative answering strategies:  Command and challenge</vt:lpstr>
      <vt:lpstr>Preparation</vt:lpstr>
      <vt:lpstr>Why?</vt:lpstr>
      <vt:lpstr>Gilbert Cockton vs. Jung-Joo Lee</vt:lpstr>
      <vt:lpstr>Against Method: The portability of Method in Human Centered Design</vt:lpstr>
      <vt:lpstr>Is there value in comparing of new innovative methods? </vt:lpstr>
      <vt:lpstr>Is there value in comparing of new innovative methods? </vt:lpstr>
      <vt:lpstr>You mention there are essence, mindset and essential meanings to a method? Do you want to elaborate what you mean by them?</vt:lpstr>
      <vt:lpstr>SH guess on Cocktons follow-ons </vt:lpstr>
      <vt:lpstr>Display alternatives, reframe, escape</vt:lpstr>
      <vt:lpstr>Display understanding … and slight capping</vt:lpstr>
      <vt:lpstr>Pre-empt difficulty</vt:lpstr>
      <vt:lpstr>Show understanding of theory and concepts interrelation</vt:lpstr>
      <vt:lpstr>…escape if you can</vt:lpstr>
      <vt:lpstr>And how would you be able to figure out how to answer ?!</vt:lpstr>
      <vt:lpstr>How this harks back to doing research themes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debate preparation and handling a.ka how do I defend my phd</dc:title>
  <dc:subject/>
  <dc:creator>Hyysalo Sampsa</dc:creator>
  <cp:keywords/>
  <dc:description/>
  <cp:lastModifiedBy>Hyysalo Sampsa</cp:lastModifiedBy>
  <cp:revision>22</cp:revision>
  <dcterms:created xsi:type="dcterms:W3CDTF">2012-12-11T16:06:22Z</dcterms:created>
  <dcterms:modified xsi:type="dcterms:W3CDTF">2013-09-06T14:33:20Z</dcterms:modified>
  <cp:category/>
</cp:coreProperties>
</file>