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58" r:id="rId6"/>
    <p:sldId id="262" r:id="rId7"/>
    <p:sldId id="263" r:id="rId8"/>
    <p:sldId id="261" r:id="rId9"/>
    <p:sldId id="265" r:id="rId10"/>
    <p:sldId id="266" r:id="rId11"/>
    <p:sldId id="267" r:id="rId12"/>
    <p:sldId id="268" r:id="rId13"/>
    <p:sldId id="287" r:id="rId14"/>
    <p:sldId id="269" r:id="rId15"/>
    <p:sldId id="271" r:id="rId16"/>
    <p:sldId id="273" r:id="rId17"/>
    <p:sldId id="272" r:id="rId18"/>
    <p:sldId id="274" r:id="rId19"/>
    <p:sldId id="270" r:id="rId20"/>
    <p:sldId id="275" r:id="rId21"/>
    <p:sldId id="278" r:id="rId22"/>
    <p:sldId id="277" r:id="rId23"/>
    <p:sldId id="279" r:id="rId24"/>
    <p:sldId id="280" r:id="rId25"/>
    <p:sldId id="276" r:id="rId26"/>
    <p:sldId id="281" r:id="rId27"/>
    <p:sldId id="282" r:id="rId28"/>
    <p:sldId id="285" r:id="rId29"/>
    <p:sldId id="286" r:id="rId30"/>
    <p:sldId id="284" r:id="rId31"/>
    <p:sldId id="28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6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4.12.2013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4.12.2013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4.12.2013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4.12.2013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4.12.2013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4.12.2013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4.12.2013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4.12.2013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4.12.2013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4.12.2013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4.12.2013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Click to edit Master text styles</a:t>
            </a:r>
          </a:p>
          <a:p>
            <a:pPr lvl="1"/>
            <a:r>
              <a:rPr lang="fi-FI" smtClean="0"/>
              <a:t>Second level</a:t>
            </a:r>
          </a:p>
          <a:p>
            <a:pPr lvl="2"/>
            <a:r>
              <a:rPr lang="fi-FI" smtClean="0"/>
              <a:t>Third level</a:t>
            </a:r>
          </a:p>
          <a:p>
            <a:pPr lvl="3"/>
            <a:r>
              <a:rPr lang="fi-FI" smtClean="0"/>
              <a:t>Fourth level</a:t>
            </a:r>
          </a:p>
          <a:p>
            <a:pPr lvl="4"/>
            <a:r>
              <a:rPr lang="fi-F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4.12.2013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Building experimental research designs: the pre-study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Doing research</a:t>
            </a:r>
          </a:p>
          <a:p>
            <a:r>
              <a:rPr lang="en-US" dirty="0" smtClean="0"/>
              <a:t>31.10.2012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62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TRUE-EXPERIMENTAL </a:t>
            </a:r>
            <a:r>
              <a:rPr lang="en-US" b="1" dirty="0" smtClean="0"/>
              <a:t>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1600" b="1" dirty="0"/>
              <a:t>must employ the following</a:t>
            </a:r>
            <a:r>
              <a:rPr lang="en-US" sz="1600" b="1" dirty="0" smtClean="0"/>
              <a:t>: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Random selection of </a:t>
            </a:r>
            <a:r>
              <a:rPr lang="en-US" sz="1600" dirty="0" smtClean="0"/>
              <a:t>subjects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Use of control </a:t>
            </a:r>
            <a:r>
              <a:rPr lang="en-US" sz="1600" dirty="0" smtClean="0"/>
              <a:t>groups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Random assignments to control and experimental groups </a:t>
            </a:r>
          </a:p>
          <a:p>
            <a:pPr>
              <a:lnSpc>
                <a:spcPct val="80000"/>
              </a:lnSpc>
            </a:pPr>
            <a:r>
              <a:rPr lang="en-US" sz="1600" dirty="0"/>
              <a:t>Random assignment of groups to control and experimental conditions </a:t>
            </a:r>
          </a:p>
          <a:p>
            <a:pPr>
              <a:lnSpc>
                <a:spcPct val="80000"/>
              </a:lnSpc>
            </a:pPr>
            <a:r>
              <a:rPr lang="en-US" sz="1600" dirty="0" smtClean="0"/>
              <a:t>There </a:t>
            </a:r>
            <a:r>
              <a:rPr lang="en-US" sz="1600" dirty="0"/>
              <a:t>is some variation in true-experimental designs, but that variation comes in the time(s) that </a:t>
            </a:r>
            <a:r>
              <a:rPr lang="en-US" sz="1600" dirty="0" smtClean="0"/>
              <a:t>the X (treatment, information, assignment) </a:t>
            </a:r>
            <a:r>
              <a:rPr lang="en-US" sz="1600" dirty="0"/>
              <a:t>is given to the experimental group, or in the observation or measurement (pre-test, post-test, mid-test) area.</a:t>
            </a:r>
          </a:p>
          <a:p>
            <a:pPr>
              <a:lnSpc>
                <a:spcPct val="80000"/>
              </a:lnSpc>
            </a:pPr>
            <a:r>
              <a:rPr lang="en-US" sz="1600" b="1" dirty="0"/>
              <a:t>Advantages of the true-experimental design include</a:t>
            </a:r>
            <a:r>
              <a:rPr lang="en-US" sz="1600" b="1" dirty="0" smtClean="0"/>
              <a:t>: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Greater internal </a:t>
            </a:r>
            <a:r>
              <a:rPr lang="en-US" sz="1600" dirty="0" smtClean="0"/>
              <a:t>validity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Causal claims can be </a:t>
            </a:r>
            <a:r>
              <a:rPr lang="en-US" sz="1600" dirty="0" smtClean="0"/>
              <a:t>investigated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b="1" dirty="0"/>
              <a:t>Disadvantages</a:t>
            </a:r>
            <a:r>
              <a:rPr lang="en-US" sz="1600" b="1" dirty="0" smtClean="0"/>
              <a:t>: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Less external validity (not like real world conditions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/>
              <a:t>Not very practical</a:t>
            </a:r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739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QUASI-EXPERIMENTAL DESIGNS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are </a:t>
            </a:r>
            <a:r>
              <a:rPr lang="en-US" dirty="0"/>
              <a:t>usually constructions that already exist in the real world. Those designs that fall into the quasi-experimental category fall short in some way of the criteria for the true experimental group. A quasi-experimental design will have some sort of control and experimental group, but these groups probably weren't randomly selected. Random selection is </a:t>
            </a:r>
            <a:r>
              <a:rPr lang="en-US" dirty="0" smtClean="0"/>
              <a:t>usually </a:t>
            </a:r>
            <a:r>
              <a:rPr lang="en-US" dirty="0"/>
              <a:t>where true-experimental and quasi-experimental designs differ. </a:t>
            </a:r>
          </a:p>
          <a:p>
            <a:endParaRPr lang="en-US" b="1" dirty="0" smtClean="0"/>
          </a:p>
          <a:p>
            <a:r>
              <a:rPr lang="en-US" b="1" dirty="0" smtClean="0"/>
              <a:t>Some </a:t>
            </a:r>
            <a:r>
              <a:rPr lang="en-US" b="1" dirty="0"/>
              <a:t>advantages of the quasi-experimental design include: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Greater external validity (more like real world conditions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Much more feasible given time and logistical </a:t>
            </a:r>
            <a:r>
              <a:rPr lang="en-US" dirty="0" smtClean="0"/>
              <a:t>constraints</a:t>
            </a:r>
            <a:br>
              <a:rPr lang="en-US" dirty="0" smtClean="0"/>
            </a:br>
            <a:endParaRPr lang="en-US" dirty="0"/>
          </a:p>
          <a:p>
            <a:r>
              <a:rPr lang="en-US" b="1" dirty="0"/>
              <a:t>Disadvantages: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Not as many variables controlled (less causal claims)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3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PRE-EXPERIMENTAL DESIGNS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are </a:t>
            </a:r>
            <a:r>
              <a:rPr lang="en-US" dirty="0"/>
              <a:t>lacking in several areas of the true-experimental criteria. Not only do they lack random selection in most cases, but they usually just employ a single group. This group receives </a:t>
            </a:r>
            <a:r>
              <a:rPr lang="en-US" dirty="0" smtClean="0"/>
              <a:t>the X ("treatment”, instruction or assignment)  </a:t>
            </a:r>
            <a:r>
              <a:rPr lang="en-US" dirty="0"/>
              <a:t>there is no control group. Pilot studies, one-shot case studies, and most research using only one group, fall into this category.</a:t>
            </a:r>
          </a:p>
          <a:p>
            <a:r>
              <a:rPr lang="en-US" b="1" dirty="0"/>
              <a:t>The advantages are: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Very practical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Set the stage for further research</a:t>
            </a:r>
          </a:p>
          <a:p>
            <a:r>
              <a:rPr lang="en-US" b="1" dirty="0"/>
              <a:t>Disadvantages: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Lower validity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01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Construction (aka building or designing) as part of research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90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Construction (aka building or designing) as part of research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 Many issues in design are such that they do not “occur naturally” but we have to construct them to study them. </a:t>
            </a:r>
          </a:p>
          <a:p>
            <a:r>
              <a:rPr lang="en-US" dirty="0" smtClean="0"/>
              <a:t> So doing a design can be used as essential part of research</a:t>
            </a:r>
          </a:p>
          <a:p>
            <a:r>
              <a:rPr lang="en-US" dirty="0" smtClean="0"/>
              <a:t>… Right…</a:t>
            </a:r>
          </a:p>
          <a:p>
            <a:r>
              <a:rPr lang="en-US" dirty="0"/>
              <a:t> </a:t>
            </a:r>
            <a:r>
              <a:rPr lang="en-US" dirty="0" smtClean="0"/>
              <a:t>But designing as such is not research even as it includes research-like elements</a:t>
            </a:r>
          </a:p>
          <a:p>
            <a:r>
              <a:rPr lang="en-US" dirty="0"/>
              <a:t> </a:t>
            </a:r>
            <a:r>
              <a:rPr lang="en-US" dirty="0" smtClean="0"/>
              <a:t>cf. practicing medicine, practicing law, practicing engineering, practicing coding, practicing design</a:t>
            </a:r>
          </a:p>
          <a:p>
            <a:r>
              <a:rPr lang="en-US" dirty="0"/>
              <a:t> </a:t>
            </a:r>
            <a:r>
              <a:rPr lang="en-US" dirty="0" smtClean="0"/>
              <a:t>No difference to practicing and nobody (else ever) calls their practicing as research. A patent misunderstanding to conflate the two.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51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minimal requirements for research through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Whatever is researched through design/art has to be sufficiently documented in parts that are relevant to research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No difference to other ways to research, where the instruments and methods and data have to be traceable </a:t>
            </a:r>
          </a:p>
          <a:p>
            <a:r>
              <a:rPr lang="en-US" dirty="0"/>
              <a:t> </a:t>
            </a:r>
            <a:r>
              <a:rPr lang="en-US" dirty="0" smtClean="0"/>
              <a:t>There has to be a research relevant point to designing; some general knowledge interest must be advanced by it, not just the interest in designing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660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knowledge interests warranting design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Conceptual elaboration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294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Conceptual elaboration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Some formidable research proposes certain kind of artifacts or social relations or actions would be desirable / undesirable / impossible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Lets build a design to clarify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can such a thing be built in a first place (</a:t>
            </a:r>
            <a:r>
              <a:rPr lang="en-US" dirty="0" err="1" smtClean="0"/>
              <a:t>ie</a:t>
            </a:r>
            <a:r>
              <a:rPr lang="en-US" dirty="0" smtClean="0"/>
              <a:t> is it materially possible or, for instance, so contradictory it will not hold as an artifact)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does the process of designing it teach us about the characteristics and interrelations pertaining to the conceptual problem and its materialization?</a:t>
            </a:r>
          </a:p>
          <a:p>
            <a:pPr lvl="1"/>
            <a:r>
              <a:rPr lang="en-US" dirty="0" smtClean="0"/>
              <a:t>if it can be built, how will its target audience view it? How will they act on it? What effects it has? </a:t>
            </a:r>
          </a:p>
          <a:p>
            <a:r>
              <a:rPr lang="en-US" dirty="0" smtClean="0"/>
              <a:t>Remember: “so what” is a good question; you should elaborate something important for some audience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66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Conceptual elaboration, issues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 </a:t>
            </a:r>
            <a:r>
              <a:rPr lang="en-US" dirty="0" smtClean="0"/>
              <a:t>Under- and </a:t>
            </a:r>
            <a:r>
              <a:rPr lang="en-US" dirty="0" err="1" smtClean="0"/>
              <a:t>overdetermination</a:t>
            </a:r>
            <a:r>
              <a:rPr lang="en-US" dirty="0" smtClean="0"/>
              <a:t> problems familiar from scientific </a:t>
            </a:r>
            <a:r>
              <a:rPr lang="en-US" dirty="0" err="1" smtClean="0"/>
              <a:t>modelling</a:t>
            </a:r>
            <a:r>
              <a:rPr lang="en-US" dirty="0" smtClean="0"/>
              <a:t> (</a:t>
            </a:r>
            <a:r>
              <a:rPr lang="en-US" dirty="0" err="1" smtClean="0"/>
              <a:t>eg</a:t>
            </a:r>
            <a:r>
              <a:rPr lang="en-US" dirty="0" smtClean="0"/>
              <a:t> </a:t>
            </a:r>
            <a:r>
              <a:rPr lang="en-US" dirty="0" err="1" smtClean="0"/>
              <a:t>Knuuttila</a:t>
            </a:r>
            <a:r>
              <a:rPr lang="en-US" dirty="0" smtClean="0"/>
              <a:t>, 2004; Morgan, 2002).</a:t>
            </a:r>
          </a:p>
          <a:p>
            <a:r>
              <a:rPr lang="en-US" dirty="0"/>
              <a:t> </a:t>
            </a:r>
            <a:r>
              <a:rPr lang="en-US" dirty="0" smtClean="0"/>
              <a:t>Most concepts can be instantiated by multiple kind of designs; do you build many to see the differences within the design space? </a:t>
            </a:r>
          </a:p>
          <a:p>
            <a:r>
              <a:rPr lang="en-US" dirty="0"/>
              <a:t> </a:t>
            </a:r>
            <a:r>
              <a:rPr lang="en-US" dirty="0" smtClean="0"/>
              <a:t>Few concepts fully guide the construction so multiple other elements enter in construction: how do you keep track of their influence re conceptual aim</a:t>
            </a:r>
          </a:p>
          <a:p>
            <a:r>
              <a:rPr lang="en-US" dirty="0" smtClean="0"/>
              <a:t>“Design quality” as judging criteria may be at serious odds with materially elaborating a concept </a:t>
            </a:r>
            <a:r>
              <a:rPr lang="en-US" dirty="0"/>
              <a:t>research-</a:t>
            </a:r>
            <a:r>
              <a:rPr lang="en-US" dirty="0" smtClean="0"/>
              <a:t>wise </a:t>
            </a:r>
            <a:r>
              <a:rPr lang="en-US" dirty="0" err="1" smtClean="0"/>
              <a:t>eg</a:t>
            </a:r>
            <a:r>
              <a:rPr lang="en-US" dirty="0" smtClean="0"/>
              <a:t> as “material hypothesis”; designs are balanced, often rich in detail, research instruments are as </a:t>
            </a:r>
            <a:r>
              <a:rPr lang="en-US" dirty="0" err="1" smtClean="0"/>
              <a:t>unambigous</a:t>
            </a:r>
            <a:r>
              <a:rPr lang="en-US" dirty="0" smtClean="0"/>
              <a:t> as one can make them. </a:t>
            </a:r>
          </a:p>
          <a:p>
            <a:r>
              <a:rPr lang="en-US" dirty="0"/>
              <a:t> </a:t>
            </a:r>
            <a:r>
              <a:rPr lang="en-US" dirty="0" smtClean="0"/>
              <a:t>“</a:t>
            </a:r>
            <a:r>
              <a:rPr lang="en-US" dirty="0" err="1" smtClean="0"/>
              <a:t>Designerly</a:t>
            </a:r>
            <a:r>
              <a:rPr lang="en-US" dirty="0" smtClean="0"/>
              <a:t> way” of seeking to design the concept can equally be at odds with systematically exploring what it takes to realize a conceptual prototype: more </a:t>
            </a:r>
            <a:r>
              <a:rPr lang="en-US" dirty="0" err="1" smtClean="0"/>
              <a:t>systematizity</a:t>
            </a:r>
            <a:r>
              <a:rPr lang="en-US" dirty="0" smtClean="0"/>
              <a:t> may be needed to both cover as well as document the possibilities in the design 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72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“Testing a theory with materialized thing”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“What designs are Y (</a:t>
            </a:r>
            <a:r>
              <a:rPr lang="en-US" dirty="0" err="1" smtClean="0"/>
              <a:t>eg</a:t>
            </a:r>
            <a:r>
              <a:rPr lang="en-US" dirty="0" smtClean="0"/>
              <a:t>. Esthetically) most X (</a:t>
            </a:r>
            <a:r>
              <a:rPr lang="en-US" dirty="0" err="1" smtClean="0"/>
              <a:t>eg</a:t>
            </a:r>
            <a:r>
              <a:rPr lang="en-US" dirty="0" smtClean="0"/>
              <a:t> pleasing ) to group Z (</a:t>
            </a:r>
            <a:r>
              <a:rPr lang="en-US" dirty="0" err="1" smtClean="0"/>
              <a:t>eg</a:t>
            </a:r>
            <a:r>
              <a:rPr lang="en-US" dirty="0" smtClean="0"/>
              <a:t> mountain climbers)” </a:t>
            </a:r>
          </a:p>
          <a:p>
            <a:r>
              <a:rPr lang="en-US" dirty="0"/>
              <a:t> </a:t>
            </a:r>
            <a:r>
              <a:rPr lang="en-US" dirty="0" smtClean="0"/>
              <a:t>In order to study this, you need to vary them in regard to ONE max TWO aspects, and preferably in controlled manner. (first one, then two) </a:t>
            </a:r>
          </a:p>
          <a:p>
            <a:r>
              <a:rPr lang="en-US" dirty="0"/>
              <a:t> </a:t>
            </a:r>
            <a:r>
              <a:rPr lang="en-US" dirty="0" smtClean="0"/>
              <a:t>Otherwise the constructions involve so many variables you have no clue what people are reacting to.</a:t>
            </a:r>
          </a:p>
          <a:p>
            <a:r>
              <a:rPr lang="en-US" dirty="0"/>
              <a:t> </a:t>
            </a:r>
            <a:r>
              <a:rPr lang="en-US" dirty="0" smtClean="0"/>
              <a:t>So you build “the same thing” in four variations</a:t>
            </a:r>
          </a:p>
          <a:p>
            <a:r>
              <a:rPr lang="en-US" dirty="0" smtClean="0"/>
              <a:t>…Right…</a:t>
            </a:r>
          </a:p>
          <a:p>
            <a:r>
              <a:rPr lang="en-US" dirty="0"/>
              <a:t> </a:t>
            </a:r>
            <a:r>
              <a:rPr lang="en-US" dirty="0" smtClean="0"/>
              <a:t>If it is so variable: imagine the length of the spoon handle for mountain climbers (who need a spoon but minimize on size)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15cm, 10cm, 5cm, 1cm 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So you learn only about fixed spoon size – handle relation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Y</a:t>
            </a:r>
            <a:r>
              <a:rPr lang="en-US" dirty="0" smtClean="0"/>
              <a:t>ou need to first know what is THE important parameter you want get at.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268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Something of interest: </a:t>
            </a:r>
            <a:br>
              <a:rPr lang="en-US" dirty="0" smtClean="0"/>
            </a:br>
            <a:r>
              <a:rPr lang="en-US" dirty="0" smtClean="0"/>
              <a:t>pre-research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Ones own practice</a:t>
            </a:r>
          </a:p>
          <a:p>
            <a:r>
              <a:rPr lang="en-US" dirty="0"/>
              <a:t> </a:t>
            </a:r>
            <a:r>
              <a:rPr lang="en-US" dirty="0" smtClean="0"/>
              <a:t>Trying a variation in ones practice </a:t>
            </a:r>
          </a:p>
          <a:p>
            <a:r>
              <a:rPr lang="en-US" dirty="0"/>
              <a:t> </a:t>
            </a:r>
            <a:r>
              <a:rPr lang="en-US" dirty="0" smtClean="0"/>
              <a:t>Changes caused by new materials or techniques </a:t>
            </a:r>
          </a:p>
          <a:p>
            <a:r>
              <a:rPr lang="en-US" dirty="0"/>
              <a:t> </a:t>
            </a:r>
            <a:r>
              <a:rPr lang="en-US" dirty="0" smtClean="0"/>
              <a:t>“something interesting (and new) happens” </a:t>
            </a:r>
          </a:p>
          <a:p>
            <a:r>
              <a:rPr lang="en-US" dirty="0"/>
              <a:t> </a:t>
            </a:r>
            <a:r>
              <a:rPr lang="en-US" dirty="0" smtClean="0"/>
              <a:t>It does not find (full) explanation in extant research or even practitioners’ knowledge</a:t>
            </a:r>
          </a:p>
          <a:p>
            <a:r>
              <a:rPr lang="en-US" dirty="0"/>
              <a:t> </a:t>
            </a:r>
            <a:r>
              <a:rPr lang="en-US" dirty="0" smtClean="0"/>
              <a:t>One has a sense that this could be somehow researched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03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knowledge interests warranting design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 of existence: technology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1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in IT, IS, Engineering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 You build a new kind machine/object/design/art that has never been built. </a:t>
            </a:r>
            <a:endParaRPr lang="en-US" dirty="0"/>
          </a:p>
          <a:p>
            <a:pPr lvl="1"/>
            <a:r>
              <a:rPr lang="en-US" dirty="0" smtClean="0"/>
              <a:t>You established that it has never been built</a:t>
            </a:r>
          </a:p>
          <a:p>
            <a:pPr lvl="1"/>
            <a:r>
              <a:rPr lang="en-US" dirty="0" smtClean="0"/>
              <a:t>You establish it is a worthy goal to build it (note: also/mostly research wise) </a:t>
            </a:r>
          </a:p>
          <a:p>
            <a:pPr lvl="1"/>
            <a:r>
              <a:rPr lang="en-US" dirty="0" smtClean="0"/>
              <a:t>You build it</a:t>
            </a:r>
          </a:p>
          <a:p>
            <a:pPr lvl="1"/>
            <a:r>
              <a:rPr lang="en-US" dirty="0" smtClean="0"/>
              <a:t>You show that you built it, elaborate the characteristics of what you built</a:t>
            </a:r>
          </a:p>
          <a:p>
            <a:pPr lvl="1"/>
            <a:r>
              <a:rPr lang="en-US" dirty="0" smtClean="0"/>
              <a:t>You tell the audience it is now built and what this could potentially do</a:t>
            </a:r>
          </a:p>
          <a:p>
            <a:r>
              <a:rPr lang="en-US" dirty="0"/>
              <a:t> </a:t>
            </a:r>
            <a:r>
              <a:rPr lang="en-US" dirty="0" smtClean="0"/>
              <a:t>If you want you can validate it further…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3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</a:t>
            </a:r>
            <a:r>
              <a:rPr lang="en-US" dirty="0"/>
              <a:t>knowledge interests warranting design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Proof of existence: way of designing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950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ways of designing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Attack some </a:t>
            </a:r>
            <a:r>
              <a:rPr lang="en-US" u="sng" dirty="0" smtClean="0"/>
              <a:t>core</a:t>
            </a:r>
            <a:r>
              <a:rPr lang="en-US" dirty="0" smtClean="0"/>
              <a:t> assumption about design in design research and/or its prevalent practice</a:t>
            </a:r>
            <a:endParaRPr lang="en-US" u="sng" dirty="0" smtClean="0"/>
          </a:p>
          <a:p>
            <a:r>
              <a:rPr lang="en-US" dirty="0"/>
              <a:t> I</a:t>
            </a:r>
            <a:r>
              <a:rPr lang="en-US" dirty="0" smtClean="0"/>
              <a:t>f generative algorithms can design better than humans in domain X</a:t>
            </a:r>
          </a:p>
          <a:p>
            <a:r>
              <a:rPr lang="en-US" dirty="0" smtClean="0"/>
              <a:t> If extending the timeframe of design engagement is practically possible and </a:t>
            </a:r>
            <a:r>
              <a:rPr lang="en-US" dirty="0" err="1" smtClean="0"/>
              <a:t>benefical</a:t>
            </a:r>
            <a:r>
              <a:rPr lang="en-US" dirty="0" smtClean="0"/>
              <a:t> (and how) </a:t>
            </a:r>
          </a:p>
          <a:p>
            <a:r>
              <a:rPr lang="en-US" dirty="0" smtClean="0"/>
              <a:t> If design professionals are not needed for X… or at all</a:t>
            </a:r>
          </a:p>
          <a:p>
            <a:r>
              <a:rPr lang="en-US" dirty="0"/>
              <a:t> </a:t>
            </a:r>
            <a:r>
              <a:rPr lang="en-US" dirty="0" smtClean="0"/>
              <a:t>Beware: how do you establish “better” or “as good as” </a:t>
            </a:r>
          </a:p>
          <a:p>
            <a:r>
              <a:rPr lang="en-US" dirty="0"/>
              <a:t> </a:t>
            </a:r>
            <a:r>
              <a:rPr lang="en-US" dirty="0" smtClean="0"/>
              <a:t>Often really a matter of opinions (remember toothbrush syndrome)</a:t>
            </a:r>
          </a:p>
          <a:p>
            <a:r>
              <a:rPr lang="en-US" dirty="0" smtClean="0"/>
              <a:t>BUT elegant earlier parallel: Pierre </a:t>
            </a:r>
            <a:r>
              <a:rPr lang="en-US" dirty="0" err="1" smtClean="0"/>
              <a:t>Brasseau</a:t>
            </a:r>
            <a:r>
              <a:rPr lang="en-US" dirty="0" smtClean="0"/>
              <a:t> 1964</a:t>
            </a:r>
          </a:p>
          <a:p>
            <a:pPr lvl="1"/>
            <a:r>
              <a:rPr lang="en-US" dirty="0" smtClean="0"/>
              <a:t> Can x pass among relevant audience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Would it be valued higher (</a:t>
            </a:r>
            <a:r>
              <a:rPr lang="en-US" dirty="0" err="1" smtClean="0"/>
              <a:t>eg</a:t>
            </a:r>
            <a:r>
              <a:rPr lang="en-US" dirty="0" smtClean="0"/>
              <a:t>. Auction, critique)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801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3-12-04 at 22.59.5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26" y="2353358"/>
            <a:ext cx="7486316" cy="350701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But human action is recursive, so by 2005 the value of cultural-historical phenomenon…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67201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frameworks/methods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 you establish a new way of organizing and/or conducting design</a:t>
            </a:r>
          </a:p>
          <a:p>
            <a:r>
              <a:rPr lang="en-US" dirty="0"/>
              <a:t> </a:t>
            </a:r>
            <a:r>
              <a:rPr lang="en-US" dirty="0" smtClean="0"/>
              <a:t>you use it for a few processes </a:t>
            </a:r>
          </a:p>
          <a:p>
            <a:r>
              <a:rPr lang="en-US" dirty="0"/>
              <a:t> </a:t>
            </a:r>
            <a:r>
              <a:rPr lang="en-US" dirty="0" smtClean="0"/>
              <a:t>document that and how it was applied</a:t>
            </a:r>
          </a:p>
          <a:p>
            <a:r>
              <a:rPr lang="en-US" dirty="0"/>
              <a:t> </a:t>
            </a:r>
            <a:r>
              <a:rPr lang="en-US" dirty="0" smtClean="0"/>
              <a:t>note that the projects got done</a:t>
            </a:r>
          </a:p>
          <a:p>
            <a:r>
              <a:rPr lang="en-US" dirty="0"/>
              <a:t> </a:t>
            </a:r>
            <a:r>
              <a:rPr lang="en-US" dirty="0" smtClean="0"/>
              <a:t>the method has proof of existence</a:t>
            </a:r>
          </a:p>
          <a:p>
            <a:r>
              <a:rPr lang="en-US" dirty="0" smtClean="0"/>
              <a:t>… however…</a:t>
            </a:r>
          </a:p>
          <a:p>
            <a:r>
              <a:rPr lang="en-US" dirty="0"/>
              <a:t> </a:t>
            </a:r>
            <a:r>
              <a:rPr lang="en-US" dirty="0" smtClean="0"/>
              <a:t>for the method/framework to be meaningful you would need to argue why</a:t>
            </a:r>
          </a:p>
          <a:p>
            <a:pPr lvl="1"/>
            <a:r>
              <a:rPr lang="en-US" dirty="0" smtClean="0"/>
              <a:t>Having an alternative to existing methods is important as such</a:t>
            </a:r>
          </a:p>
          <a:p>
            <a:pPr lvl="1"/>
            <a:r>
              <a:rPr lang="en-US" dirty="0" smtClean="0"/>
              <a:t>That your method is somehow better to alternative methods</a:t>
            </a:r>
            <a:endParaRPr lang="en-US" dirty="0">
              <a:sym typeface="Wingdings"/>
            </a:endParaRP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Look back to experimental research and quasi-experiments</a:t>
            </a:r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You are once more back with problems with experiments on complex problems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599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of complex process change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Áka</a:t>
            </a:r>
            <a:r>
              <a:rPr lang="en-US" dirty="0" smtClean="0"/>
              <a:t> the promise and curse of action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08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3-12-05 at 7.59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368300"/>
            <a:ext cx="78105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116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research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400348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 If you want truly to </a:t>
            </a:r>
            <a:r>
              <a:rPr lang="en-US" i="1" dirty="0"/>
              <a:t>understand something</a:t>
            </a:r>
            <a:r>
              <a:rPr lang="en-US" dirty="0"/>
              <a:t>, </a:t>
            </a:r>
            <a:r>
              <a:rPr lang="en-US" i="1" dirty="0"/>
              <a:t>try to change it</a:t>
            </a:r>
            <a:r>
              <a:rPr lang="en-US" dirty="0"/>
              <a:t>. (</a:t>
            </a:r>
            <a:r>
              <a:rPr lang="en-US" dirty="0" smtClean="0"/>
              <a:t>Kurt </a:t>
            </a:r>
            <a:r>
              <a:rPr lang="en-US" dirty="0" err="1" smtClean="0"/>
              <a:t>Lewin</a:t>
            </a:r>
            <a:r>
              <a:rPr lang="en-US" dirty="0" smtClean="0"/>
              <a:t>, 1935) </a:t>
            </a:r>
          </a:p>
          <a:p>
            <a:r>
              <a:rPr lang="en-US" dirty="0"/>
              <a:t> </a:t>
            </a:r>
            <a:r>
              <a:rPr lang="en-US" dirty="0" smtClean="0"/>
              <a:t>Action research typically seeks to change some felt problem in a social entity (organization, community, network)</a:t>
            </a:r>
          </a:p>
          <a:p>
            <a:r>
              <a:rPr lang="en-US" dirty="0" smtClean="0"/>
              <a:t>Can take multiple forms: via organizational change, via new methods of doing the practice, via new technology</a:t>
            </a:r>
          </a:p>
          <a:p>
            <a:r>
              <a:rPr lang="en-US" dirty="0"/>
              <a:t> Action researcher the key change </a:t>
            </a:r>
            <a:r>
              <a:rPr lang="en-US" dirty="0" smtClean="0"/>
              <a:t>agent</a:t>
            </a:r>
          </a:p>
          <a:p>
            <a:r>
              <a:rPr lang="en-US" dirty="0" smtClean="0"/>
              <a:t> Includes </a:t>
            </a:r>
            <a:r>
              <a:rPr lang="en-US" dirty="0" err="1" smtClean="0"/>
              <a:t>mplementation</a:t>
            </a:r>
            <a:r>
              <a:rPr lang="en-US" dirty="0" smtClean="0"/>
              <a:t> of the change initiative (in all its messiness and contingency) and its systematic follow on, and further changes prerequisite aka multiple rounds</a:t>
            </a:r>
          </a:p>
          <a:p>
            <a:r>
              <a:rPr lang="en-US" dirty="0" smtClean="0"/>
              <a:t> HIGH requirements to document the starting condition, the nature change initiative, its course, its (often multifarious) outcomes, participant </a:t>
            </a:r>
            <a:r>
              <a:rPr lang="en-US" dirty="0" err="1" smtClean="0"/>
              <a:t>responces</a:t>
            </a:r>
            <a:r>
              <a:rPr lang="en-US" dirty="0"/>
              <a:t> </a:t>
            </a:r>
            <a:r>
              <a:rPr lang="en-US" dirty="0" smtClean="0"/>
              <a:t>… and researcher interpretation of it all. </a:t>
            </a:r>
          </a:p>
          <a:p>
            <a:r>
              <a:rPr lang="en-US" dirty="0"/>
              <a:t> </a:t>
            </a:r>
            <a:r>
              <a:rPr lang="en-US" dirty="0" smtClean="0"/>
              <a:t>Typically narrative description phase by phase (narrative the only form that can capture the causal and quasi-causal complexity involved) </a:t>
            </a:r>
          </a:p>
          <a:p>
            <a:r>
              <a:rPr lang="en-US" dirty="0" smtClean="0"/>
              <a:t>Does not escape “what is the case a case of and how exactly is it a case of that” it pays to think clearly why the change initiative is done in a particular setting and how.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62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Interventionist </a:t>
            </a:r>
            <a:r>
              <a:rPr lang="en-US" dirty="0" err="1" smtClean="0"/>
              <a:t>resarch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researcher as interventionist, not the core change agent </a:t>
            </a:r>
          </a:p>
          <a:p>
            <a:r>
              <a:rPr lang="en-US" dirty="0"/>
              <a:t> </a:t>
            </a:r>
            <a:r>
              <a:rPr lang="en-US" dirty="0" smtClean="0"/>
              <a:t>Developmental work research </a:t>
            </a:r>
            <a:r>
              <a:rPr lang="en-US" dirty="0" smtClean="0">
                <a:sym typeface="Wingdings"/>
              </a:rPr>
              <a:t> change laboratory</a:t>
            </a:r>
          </a:p>
          <a:p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Same meticulous documentation : the process itself is not research but needs to be documented and analyzed </a:t>
            </a:r>
          </a:p>
          <a:p>
            <a:pPr lvl="1"/>
            <a:r>
              <a:rPr lang="en-US" dirty="0" smtClean="0">
                <a:sym typeface="Wingdings"/>
              </a:rPr>
              <a:t> … and researcher-interventionist dual role equally warranting special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0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Anchoring to literature: is there any news to this, what is it?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The point of experimental research is typically to amass evidence for or against a debated issue</a:t>
            </a:r>
          </a:p>
          <a:p>
            <a:r>
              <a:rPr lang="en-US" dirty="0"/>
              <a:t> </a:t>
            </a:r>
            <a:r>
              <a:rPr lang="en-US" dirty="0" smtClean="0"/>
              <a:t>If new </a:t>
            </a:r>
            <a:r>
              <a:rPr lang="en-US" dirty="0" smtClean="0"/>
              <a:t>exploratory </a:t>
            </a:r>
            <a:r>
              <a:rPr lang="en-US" dirty="0" smtClean="0"/>
              <a:t>knowledge is also sought: see what is out there, talk to people, identify relevant fields, read enough to see what is old news and what is news</a:t>
            </a:r>
          </a:p>
          <a:p>
            <a:r>
              <a:rPr lang="en-US" dirty="0"/>
              <a:t> </a:t>
            </a:r>
            <a:r>
              <a:rPr lang="en-US" dirty="0" smtClean="0"/>
              <a:t>If an established debate, then read the battle lines and think what would count as relevant evidence (most don’t) and how one could potentially produce it (mostly you cannot: if it was really easy and interesting it would have been done)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12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12-05 at 8.06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4500"/>
            <a:ext cx="85344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016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12-05 at 8.01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579" y="613997"/>
            <a:ext cx="6964947" cy="566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935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Prestudy</a:t>
            </a:r>
            <a:r>
              <a:rPr lang="en-US" dirty="0" smtClean="0"/>
              <a:t> 1: what could be particularly interesting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moments (or aspects) in the phenomenon that are particularly interesting? Why?</a:t>
            </a:r>
          </a:p>
          <a:p>
            <a:r>
              <a:rPr lang="en-US" dirty="0" smtClean="0"/>
              <a:t>How to get to study them – try out variations and possibilities!</a:t>
            </a:r>
          </a:p>
          <a:p>
            <a:r>
              <a:rPr lang="en-US" dirty="0" smtClean="0"/>
              <a:t>Try out obvious and wild experiment set-ups: you can argue that one way of conducting produced </a:t>
            </a:r>
            <a:r>
              <a:rPr lang="en-US" dirty="0" err="1" smtClean="0"/>
              <a:t>xy</a:t>
            </a:r>
            <a:r>
              <a:rPr lang="en-US" dirty="0" smtClean="0"/>
              <a:t> and another </a:t>
            </a:r>
            <a:r>
              <a:rPr lang="en-US" dirty="0" err="1" smtClean="0"/>
              <a:t>xYz</a:t>
            </a:r>
            <a:r>
              <a:rPr lang="en-US" dirty="0" smtClean="0"/>
              <a:t> so we chose to…</a:t>
            </a:r>
          </a:p>
        </p:txBody>
      </p:sp>
    </p:spTree>
    <p:extLst>
      <p:ext uri="{BB962C8B-B14F-4D97-AF65-F5344CB8AC3E}">
        <p14:creationId xmlns:p14="http://schemas.microsoft.com/office/powerpoint/2010/main" val="859504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Prestudy</a:t>
            </a:r>
            <a:r>
              <a:rPr lang="en-US" dirty="0" smtClean="0"/>
              <a:t> 2: getting to research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The idea is NOT just do something that gives inspiration and call it a </a:t>
            </a:r>
            <a:r>
              <a:rPr lang="en-US" dirty="0" err="1" smtClean="0"/>
              <a:t>prestudy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 A research design that is close enough to potential ways to research the issue. </a:t>
            </a:r>
          </a:p>
          <a:p>
            <a:pPr lvl="1"/>
            <a:r>
              <a:rPr lang="en-US" dirty="0" smtClean="0"/>
              <a:t>Can be an extreme case</a:t>
            </a:r>
          </a:p>
          <a:p>
            <a:pPr lvl="1"/>
            <a:r>
              <a:rPr lang="en-US" dirty="0" smtClean="0"/>
              <a:t>Can be a “proof-of-concept” that the item could in some circumstances be studied </a:t>
            </a:r>
            <a:r>
              <a:rPr lang="en-US" dirty="0" smtClean="0"/>
              <a:t>further</a:t>
            </a:r>
            <a:endParaRPr lang="en-US" dirty="0" smtClean="0"/>
          </a:p>
          <a:p>
            <a:pPr lvl="1"/>
            <a:r>
              <a:rPr lang="en-US" dirty="0" smtClean="0"/>
              <a:t>Can focus on the most tricky part to “approximate” how one could study it properly</a:t>
            </a:r>
          </a:p>
          <a:p>
            <a:r>
              <a:rPr lang="en-US" dirty="0" smtClean="0"/>
              <a:t>Should rehearse the whole study set-up to see if the study could work… to avoid having iterate when doing it.</a:t>
            </a:r>
          </a:p>
        </p:txBody>
      </p:sp>
    </p:spTree>
    <p:extLst>
      <p:ext uri="{BB962C8B-B14F-4D97-AF65-F5344CB8AC3E}">
        <p14:creationId xmlns:p14="http://schemas.microsoft.com/office/powerpoint/2010/main" val="168252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Prestudy</a:t>
            </a:r>
            <a:r>
              <a:rPr lang="en-US" dirty="0" smtClean="0"/>
              <a:t> 3: That </a:t>
            </a:r>
            <a:r>
              <a:rPr lang="en-US" dirty="0"/>
              <a:t>the study should work </a:t>
            </a:r>
            <a:r>
              <a:rPr lang="en-US" dirty="0" smtClean="0"/>
              <a:t>-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Effect of fertilizer on plant growth</a:t>
            </a:r>
          </a:p>
          <a:p>
            <a:r>
              <a:rPr lang="en-US" dirty="0"/>
              <a:t>In a study measuring the influence of different quantities of fertilizer on plant growth,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b="1" dirty="0" smtClean="0"/>
              <a:t>The </a:t>
            </a:r>
            <a:r>
              <a:rPr lang="en-US" b="1" dirty="0"/>
              <a:t>independent variable</a:t>
            </a:r>
            <a:r>
              <a:rPr lang="en-US" dirty="0"/>
              <a:t> would be the amount of fertilizer used. </a:t>
            </a:r>
          </a:p>
          <a:p>
            <a:pPr lvl="2"/>
            <a:r>
              <a:rPr lang="en-US" dirty="0" smtClean="0"/>
              <a:t>= the cause which you wish to test or measure, “the input”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dependent variables</a:t>
            </a:r>
            <a:r>
              <a:rPr lang="en-US" dirty="0"/>
              <a:t> would be the growth in height and/or mass of the plant. </a:t>
            </a:r>
          </a:p>
          <a:p>
            <a:pPr lvl="2"/>
            <a:r>
              <a:rPr lang="en-US" dirty="0" smtClean="0"/>
              <a:t>=the outcome changes due to changes in the independent variable(s)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controlled variables</a:t>
            </a:r>
            <a:r>
              <a:rPr lang="en-US" dirty="0"/>
              <a:t> would be the type of plant, the type of fertilizer, the amount of sunlight the plant gets, the size of the pots, etc</a:t>
            </a:r>
            <a:r>
              <a:rPr lang="en-US" dirty="0" smtClean="0"/>
              <a:t>. </a:t>
            </a:r>
          </a:p>
          <a:p>
            <a:pPr lvl="2"/>
            <a:r>
              <a:rPr lang="en-US" dirty="0" smtClean="0"/>
              <a:t>= those issues that can affect the dependent variable and mask what is the effect of independent variable “false positives” &amp; “false negatives”, </a:t>
            </a:r>
            <a:r>
              <a:rPr lang="en-US" dirty="0" err="1" smtClean="0"/>
              <a:t>katalyst</a:t>
            </a:r>
            <a:r>
              <a:rPr lang="en-US" dirty="0" smtClean="0"/>
              <a:t> reactions etc.</a:t>
            </a:r>
          </a:p>
          <a:p>
            <a:pPr lvl="1"/>
            <a:r>
              <a:rPr lang="en-US" b="1" dirty="0" smtClean="0"/>
              <a:t>Confounding variables </a:t>
            </a:r>
            <a:r>
              <a:rPr lang="en-US" dirty="0" smtClean="0"/>
              <a:t>are variables you cannot control that can affect the dependent variables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41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Prestudy</a:t>
            </a:r>
            <a:r>
              <a:rPr lang="en-US" dirty="0" smtClean="0"/>
              <a:t> 4: that the study should work – running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390438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 How you measure your dependent variable or otherwise gain data of it</a:t>
            </a:r>
          </a:p>
          <a:p>
            <a:pPr lvl="1"/>
            <a:r>
              <a:rPr lang="en-US" dirty="0" smtClean="0"/>
              <a:t>E.g. How you roll open leafs to measure them or just measure total plant height?</a:t>
            </a:r>
          </a:p>
          <a:p>
            <a:pPr lvl="1"/>
            <a:r>
              <a:rPr lang="en-US" dirty="0" smtClean="0"/>
              <a:t>E.g. when you ask questions during clay molding, at what frequency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d</a:t>
            </a:r>
            <a:r>
              <a:rPr lang="en-US" dirty="0" smtClean="0"/>
              <a:t>o you take video, do you interview, what to ask, what to focus on</a:t>
            </a:r>
          </a:p>
          <a:p>
            <a:r>
              <a:rPr lang="en-US" dirty="0" smtClean="0"/>
              <a:t>What control variables you keep constant, which ones you cannot control </a:t>
            </a:r>
          </a:p>
          <a:p>
            <a:pPr lvl="1"/>
            <a:r>
              <a:rPr lang="en-US" dirty="0" smtClean="0"/>
              <a:t>The assignments, the instructions, the materials, the setting, the timeframe …  </a:t>
            </a:r>
          </a:p>
          <a:p>
            <a:r>
              <a:rPr lang="en-US" dirty="0" smtClean="0"/>
              <a:t>What help and information you provide </a:t>
            </a:r>
            <a:r>
              <a:rPr lang="en-US" dirty="0" smtClean="0"/>
              <a:t>before, </a:t>
            </a:r>
            <a:r>
              <a:rPr lang="en-US" dirty="0" smtClean="0"/>
              <a:t>during and after working with people </a:t>
            </a:r>
          </a:p>
          <a:p>
            <a:r>
              <a:rPr lang="en-US" dirty="0"/>
              <a:t>The unit of analysis must be manageable, yet ecologically </a:t>
            </a:r>
            <a:r>
              <a:rPr lang="en-US" dirty="0" smtClean="0"/>
              <a:t>valid</a:t>
            </a:r>
          </a:p>
          <a:p>
            <a:r>
              <a:rPr lang="en-US" dirty="0" smtClean="0"/>
              <a:t>Any research set up should be such that you get data on comparable units of analysis: your observational unit lets you tell about your sampling unit… that lets you tell of your population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… and if you have to change the set-up in your (quasi) experiments, it becomes harder or impossible to compare the results / events at the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64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Prestudy</a:t>
            </a:r>
            <a:r>
              <a:rPr lang="en-US" dirty="0" smtClean="0"/>
              <a:t> reporting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Connect to extant research </a:t>
            </a:r>
          </a:p>
          <a:p>
            <a:r>
              <a:rPr lang="en-US" dirty="0" smtClean="0"/>
              <a:t>Flag the phenomenon and novel aspects – not results</a:t>
            </a:r>
          </a:p>
          <a:p>
            <a:r>
              <a:rPr lang="en-US" dirty="0"/>
              <a:t> </a:t>
            </a:r>
            <a:r>
              <a:rPr lang="en-US" dirty="0" smtClean="0"/>
              <a:t>Flag possibilities for researching it – not claims to settle disputes as yet</a:t>
            </a:r>
          </a:p>
          <a:p>
            <a:r>
              <a:rPr lang="en-US" dirty="0"/>
              <a:t> </a:t>
            </a:r>
            <a:r>
              <a:rPr lang="en-US" dirty="0" smtClean="0"/>
              <a:t>Do not side with a position (close your interpretation before you’ve researched the case), but make hypotheses and </a:t>
            </a:r>
            <a:r>
              <a:rPr lang="en-US" dirty="0" err="1" smtClean="0"/>
              <a:t>operationalizations</a:t>
            </a:r>
            <a:r>
              <a:rPr lang="en-US" dirty="0" smtClean="0"/>
              <a:t> how you can settle the issue</a:t>
            </a:r>
          </a:p>
          <a:p>
            <a:r>
              <a:rPr lang="en-US" dirty="0" smtClean="0"/>
              <a:t>Raise questions, propose research avenues, propose research designs (that you intend to pursue or would help the research you pursue)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7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And some terminology you should be aware 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Within the realm of experimental research, there are three major types of design:</a:t>
            </a:r>
          </a:p>
          <a:p>
            <a:r>
              <a:rPr lang="en-US" dirty="0"/>
              <a:t> </a:t>
            </a:r>
            <a:r>
              <a:rPr lang="en-US" b="1" dirty="0" smtClean="0"/>
              <a:t>TRUE</a:t>
            </a:r>
            <a:r>
              <a:rPr lang="en-US" b="1" dirty="0"/>
              <a:t>-</a:t>
            </a:r>
            <a:r>
              <a:rPr lang="en-US" b="1" dirty="0" smtClean="0"/>
              <a:t>EXPERIMENTAL</a:t>
            </a:r>
          </a:p>
          <a:p>
            <a:r>
              <a:rPr lang="en-US" b="1" dirty="0" smtClean="0"/>
              <a:t>QUASI</a:t>
            </a:r>
            <a:r>
              <a:rPr lang="en-US" b="1" dirty="0"/>
              <a:t>-EXPERIMENTAL</a:t>
            </a:r>
            <a:endParaRPr lang="en-US" dirty="0"/>
          </a:p>
          <a:p>
            <a:r>
              <a:rPr lang="en-US" b="1" dirty="0"/>
              <a:t>PRE-EXPERIMENTAL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14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11770</TotalTime>
  <Words>2405</Words>
  <Application>Microsoft Macintosh PowerPoint</Application>
  <PresentationFormat>On-screen Show (4:3)</PresentationFormat>
  <Paragraphs>174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Pushpin</vt:lpstr>
      <vt:lpstr>Building experimental research designs: the pre-study</vt:lpstr>
      <vt:lpstr>Something of interest:  pre-research</vt:lpstr>
      <vt:lpstr>Anchoring to literature: is there any news to this, what is it? </vt:lpstr>
      <vt:lpstr>Prestudy 1: what could be particularly interesting</vt:lpstr>
      <vt:lpstr>Prestudy 2: getting to research design</vt:lpstr>
      <vt:lpstr>Prestudy 3: That the study should work - variables</vt:lpstr>
      <vt:lpstr>Prestudy 4: that the study should work – running it</vt:lpstr>
      <vt:lpstr>Prestudy reporting</vt:lpstr>
      <vt:lpstr>And some terminology you should be aware of </vt:lpstr>
      <vt:lpstr>TRUE-EXPERIMENTAL DESIGNS</vt:lpstr>
      <vt:lpstr>QUASI-EXPERIMENTAL DESIGNS </vt:lpstr>
      <vt:lpstr>PRE-EXPERIMENTAL DESIGNS </vt:lpstr>
      <vt:lpstr>Construction (aka building or designing) as part of research</vt:lpstr>
      <vt:lpstr>Construction (aka building or designing) as part of research</vt:lpstr>
      <vt:lpstr>Some minimal requirements for research through design</vt:lpstr>
      <vt:lpstr>Common knowledge interests warranting design </vt:lpstr>
      <vt:lpstr> Conceptual elaboration </vt:lpstr>
      <vt:lpstr>Conceptual elaboration, issues to remember</vt:lpstr>
      <vt:lpstr>“Testing a theory with materialized thing”</vt:lpstr>
      <vt:lpstr>Common knowledge interests warranting design </vt:lpstr>
      <vt:lpstr>Common in IT, IS, Engineering</vt:lpstr>
      <vt:lpstr>Common knowledge interests warranting design </vt:lpstr>
      <vt:lpstr>New ways of designing</vt:lpstr>
      <vt:lpstr>But human action is recursive, so by 2005 the value of cultural-historical phenomenon…</vt:lpstr>
      <vt:lpstr>New frameworks/methods</vt:lpstr>
      <vt:lpstr>Study of complex process change</vt:lpstr>
      <vt:lpstr>PowerPoint Presentation</vt:lpstr>
      <vt:lpstr>Action research</vt:lpstr>
      <vt:lpstr>Interventionist resarch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Hyysalo Sampsa</dc:creator>
  <cp:keywords/>
  <dc:description/>
  <cp:lastModifiedBy>Hyysalo Sampsa</cp:lastModifiedBy>
  <cp:revision>32</cp:revision>
  <dcterms:created xsi:type="dcterms:W3CDTF">2012-10-30T08:10:35Z</dcterms:created>
  <dcterms:modified xsi:type="dcterms:W3CDTF">2013-12-05T06:37:04Z</dcterms:modified>
  <cp:category/>
</cp:coreProperties>
</file>