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9" r:id="rId4"/>
    <p:sldId id="258" r:id="rId5"/>
    <p:sldId id="263" r:id="rId6"/>
    <p:sldId id="268" r:id="rId7"/>
    <p:sldId id="269" r:id="rId8"/>
    <p:sldId id="261" r:id="rId9"/>
    <p:sldId id="262" r:id="rId10"/>
    <p:sldId id="266" r:id="rId11"/>
    <p:sldId id="267" r:id="rId12"/>
    <p:sldId id="264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848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681D48E-00F0-C942-915B-68CC34A4DE60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00D207F-083C-7240-98AF-AA6EF3DD64F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Scoping a research project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Doing Research 18.1.2012</a:t>
            </a:r>
          </a:p>
          <a:p>
            <a:r>
              <a:rPr lang="en-US" dirty="0" smtClean="0"/>
              <a:t>Sampsa Hyysalo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4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“big” question that interest you?</a:t>
            </a:r>
          </a:p>
          <a:p>
            <a:pPr lvl="1"/>
            <a:r>
              <a:rPr lang="en-US" dirty="0" smtClean="0"/>
              <a:t>Its ok to grow, but not lose interest</a:t>
            </a:r>
          </a:p>
          <a:p>
            <a:r>
              <a:rPr lang="en-US" dirty="0" smtClean="0"/>
              <a:t>What are the questions that are relevant in the fields you position yourself ?</a:t>
            </a:r>
          </a:p>
          <a:p>
            <a:pPr lvl="1"/>
            <a:r>
              <a:rPr lang="en-US" dirty="0" smtClean="0"/>
              <a:t>Your big question is rarely answerable or interesting—otherwise 7M people had answered</a:t>
            </a:r>
          </a:p>
          <a:p>
            <a:r>
              <a:rPr lang="en-US" dirty="0" smtClean="0"/>
              <a:t>To what questions can you have data for ?</a:t>
            </a:r>
          </a:p>
          <a:p>
            <a:pPr lvl="1"/>
            <a:r>
              <a:rPr lang="en-US" dirty="0" smtClean="0"/>
              <a:t>Can you be “where its at” and capture it</a:t>
            </a:r>
          </a:p>
          <a:p>
            <a:r>
              <a:rPr lang="en-US" dirty="0" smtClean="0"/>
              <a:t>What can be researched ?</a:t>
            </a:r>
          </a:p>
          <a:p>
            <a:pPr lvl="1"/>
            <a:r>
              <a:rPr lang="en-US" dirty="0" smtClean="0"/>
              <a:t>Have got you an idea how to turn the data into findings?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what you study relevant when you publish (parts of) it</a:t>
            </a:r>
          </a:p>
          <a:p>
            <a:r>
              <a:rPr lang="en-US" dirty="0" smtClean="0"/>
              <a:t>Can the string of novelties-back-then be framed as interesting on the whole –how long?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Timeframe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1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Something old, something new, something borrowed: 60/20/20</a:t>
            </a:r>
          </a:p>
          <a:p>
            <a:r>
              <a:rPr lang="en-US" dirty="0" smtClean="0"/>
              <a:t>After first 6 months you should seek to close at least two of the following in your plan</a:t>
            </a:r>
          </a:p>
          <a:p>
            <a:pPr lvl="1"/>
            <a:r>
              <a:rPr lang="en-US" dirty="0" smtClean="0"/>
              <a:t>Approximate topic</a:t>
            </a:r>
          </a:p>
          <a:p>
            <a:pPr lvl="1"/>
            <a:r>
              <a:rPr lang="en-US" dirty="0" smtClean="0"/>
              <a:t>Rough research questions</a:t>
            </a:r>
          </a:p>
          <a:p>
            <a:pPr lvl="1"/>
            <a:r>
              <a:rPr lang="en-US" dirty="0" smtClean="0"/>
              <a:t>Empirical site / empirical project(s)</a:t>
            </a:r>
          </a:p>
          <a:p>
            <a:pPr lvl="1"/>
            <a:r>
              <a:rPr lang="en-US" dirty="0" smtClean="0"/>
              <a:t>Data documented </a:t>
            </a:r>
          </a:p>
          <a:p>
            <a:pPr lvl="1"/>
            <a:r>
              <a:rPr lang="en-US" dirty="0" smtClean="0"/>
              <a:t>Analysis methods (and skills needed)</a:t>
            </a:r>
          </a:p>
          <a:p>
            <a:pPr lvl="1"/>
            <a:r>
              <a:rPr lang="en-US" dirty="0" smtClean="0"/>
              <a:t>Background theory</a:t>
            </a:r>
          </a:p>
          <a:p>
            <a:r>
              <a:rPr lang="en-US" dirty="0" smtClean="0"/>
              <a:t>Otherwise you start from 0 again and again</a:t>
            </a:r>
          </a:p>
          <a:p>
            <a:r>
              <a:rPr lang="en-US" dirty="0" smtClean="0"/>
              <a:t>When you close you start cumulating; discarding a direction should not be done lightly</a:t>
            </a:r>
          </a:p>
          <a:p>
            <a:r>
              <a:rPr lang="en-US" dirty="0" smtClean="0"/>
              <a:t>Keep in mind expanding, embedding, adjoining, comparison strategies; only forsake work that is not </a:t>
            </a:r>
            <a:r>
              <a:rPr lang="en-US" dirty="0" err="1" smtClean="0"/>
              <a:t>phd</a:t>
            </a:r>
            <a:r>
              <a:rPr lang="en-US" dirty="0" smtClean="0"/>
              <a:t> level, turns undoable or really not your interest.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04926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Close some things early to explore in others: you need 3-4 years of accumulation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895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aim at 4 articles, ideate a string of 6</a:t>
            </a:r>
          </a:p>
          <a:p>
            <a:r>
              <a:rPr lang="en-US" dirty="0" smtClean="0"/>
              <a:t>Troubles with any two sub-studies can be discarded</a:t>
            </a:r>
          </a:p>
          <a:p>
            <a:r>
              <a:rPr lang="en-US" dirty="0" smtClean="0"/>
              <a:t>You can run with the “first four” if review times block you</a:t>
            </a:r>
          </a:p>
          <a:p>
            <a:r>
              <a:rPr lang="en-US" dirty="0" smtClean="0"/>
              <a:t>If you have more on the way, you have fuel for post-doc either as done or ideated pieces</a:t>
            </a:r>
          </a:p>
          <a:p>
            <a:r>
              <a:rPr lang="en-US" dirty="0" smtClean="0"/>
              <a:t>You are likely realize some of the article ideas were not so good</a:t>
            </a:r>
          </a:p>
          <a:p>
            <a:r>
              <a:rPr lang="en-US" dirty="0" smtClean="0"/>
              <a:t>…and end up doing one extra piece that was more easy, interesting and/or urgent</a:t>
            </a:r>
          </a:p>
          <a:p>
            <a:endParaRPr lang="en-US" dirty="0" smtClean="0"/>
          </a:p>
          <a:p>
            <a:pPr marL="1828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Robustness: build for 4+2-2+1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3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685801"/>
            <a:ext cx="6667500" cy="3657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Good scope of </a:t>
            </a:r>
            <a:r>
              <a:rPr lang="en-US" dirty="0" err="1" smtClean="0"/>
              <a:t>phd</a:t>
            </a:r>
            <a:r>
              <a:rPr lang="en-US" dirty="0" smtClean="0"/>
              <a:t> research can be carved in many ways, e.g.</a:t>
            </a:r>
          </a:p>
          <a:p>
            <a:pPr lvl="1"/>
            <a:r>
              <a:rPr lang="en-US" dirty="0" smtClean="0"/>
              <a:t>3 . . . 15 ... 200 sliced hamster kidneys</a:t>
            </a:r>
          </a:p>
          <a:p>
            <a:pPr lvl="1"/>
            <a:r>
              <a:rPr lang="en-US" dirty="0" smtClean="0"/>
              <a:t>3 hamsters, 3 rats, 3 guinea pigs </a:t>
            </a:r>
          </a:p>
          <a:p>
            <a:pPr lvl="1"/>
            <a:r>
              <a:rPr lang="en-US" dirty="0" smtClean="0"/>
              <a:t>One hamster over time (if alive) </a:t>
            </a:r>
          </a:p>
          <a:p>
            <a:pPr lvl="1"/>
            <a:r>
              <a:rPr lang="en-US" dirty="0" smtClean="0"/>
              <a:t>20 different mammals’ kidneys</a:t>
            </a:r>
          </a:p>
          <a:p>
            <a:pPr lvl="1"/>
            <a:r>
              <a:rPr lang="en-US" dirty="0" smtClean="0"/>
              <a:t>Overview of rodent kidney studies  </a:t>
            </a:r>
          </a:p>
          <a:p>
            <a:pPr lvl="1"/>
            <a:r>
              <a:rPr lang="en-US" dirty="0" smtClean="0"/>
              <a:t>Meta-analysis of mammal kidney structure</a:t>
            </a:r>
          </a:p>
          <a:p>
            <a:pPr lvl="1"/>
            <a:r>
              <a:rPr lang="en-US" dirty="0" smtClean="0"/>
              <a:t>Blend of some of these</a:t>
            </a:r>
          </a:p>
          <a:p>
            <a:r>
              <a:rPr lang="en-US" dirty="0" smtClean="0"/>
              <a:t>Conventions of what counts as research within the field(s) </a:t>
            </a:r>
            <a:br>
              <a:rPr lang="en-US" dirty="0" smtClean="0"/>
            </a:br>
            <a:r>
              <a:rPr lang="en-US" dirty="0" smtClean="0">
                <a:sym typeface="Wingdings"/>
              </a:rPr>
              <a:t> it just may be that n&gt;20 animals to count as reliable</a:t>
            </a:r>
          </a:p>
          <a:p>
            <a:r>
              <a:rPr lang="en-US" dirty="0" smtClean="0">
                <a:sym typeface="Wingdings"/>
              </a:rPr>
              <a:t>The state of research: what can be taken for granted / built on / contested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Recap, or, Back to hamster kidneys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6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Latour</a:t>
            </a:r>
            <a:r>
              <a:rPr lang="en-US" sz="4400" dirty="0" smtClean="0"/>
              <a:t> 1987, 51 on hamsters</a:t>
            </a:r>
            <a:endParaRPr lang="en-US" sz="4400" dirty="0"/>
          </a:p>
        </p:txBody>
      </p:sp>
      <p:pic>
        <p:nvPicPr>
          <p:cNvPr id="7" name="Picture 6" descr="latour_hamster kidney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45" y="258648"/>
            <a:ext cx="8605345" cy="39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6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3924" y="5334000"/>
            <a:ext cx="7543800" cy="914400"/>
          </a:xfrm>
        </p:spPr>
        <p:txBody>
          <a:bodyPr/>
          <a:lstStyle/>
          <a:p>
            <a:r>
              <a:rPr lang="en-US" sz="3200" dirty="0" smtClean="0"/>
              <a:t>Recap2 positioning: scope of research is always relative to previous research</a:t>
            </a:r>
            <a:endParaRPr lang="en-US" sz="3200" dirty="0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331913" y="184194"/>
            <a:ext cx="6034087" cy="4848225"/>
            <a:chOff x="887" y="255"/>
            <a:chExt cx="4299" cy="3508"/>
          </a:xfrm>
        </p:grpSpPr>
        <p:sp>
          <p:nvSpPr>
            <p:cNvPr id="5" name="Oval 17"/>
            <p:cNvSpPr>
              <a:spLocks noChangeArrowheads="1"/>
            </p:cNvSpPr>
            <p:nvPr/>
          </p:nvSpPr>
          <p:spPr bwMode="auto">
            <a:xfrm rot="-3279532">
              <a:off x="2645" y="1222"/>
              <a:ext cx="2090" cy="2993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Oval 18"/>
            <p:cNvSpPr>
              <a:spLocks noChangeArrowheads="1"/>
            </p:cNvSpPr>
            <p:nvPr/>
          </p:nvSpPr>
          <p:spPr bwMode="auto">
            <a:xfrm rot="3377439">
              <a:off x="1403" y="1182"/>
              <a:ext cx="2050" cy="308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1927" y="255"/>
              <a:ext cx="2340" cy="2721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2679" y="1616"/>
              <a:ext cx="72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00" b="1">
                  <a:cs typeface="+mn-cs"/>
                </a:rPr>
                <a:t>Commonalities</a:t>
              </a:r>
              <a:endParaRPr lang="en-GB" sz="1000" b="1">
                <a:cs typeface="+mn-cs"/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2452" y="1797"/>
              <a:ext cx="1452" cy="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Participative leadership</a:t>
              </a:r>
            </a:p>
            <a:p>
              <a:pPr>
                <a:lnSpc>
                  <a:spcPct val="90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Strategic priority for innovation</a:t>
              </a:r>
            </a:p>
            <a:p>
              <a:pPr>
                <a:lnSpc>
                  <a:spcPct val="90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Sufficient resources for innovation </a:t>
              </a:r>
            </a:p>
            <a:p>
              <a:pPr>
                <a:lnSpc>
                  <a:spcPct val="90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Shared strategic vision</a:t>
              </a:r>
            </a:p>
            <a:p>
              <a:pPr>
                <a:lnSpc>
                  <a:spcPct val="90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Understanding of current capabilities</a:t>
              </a:r>
            </a:p>
            <a:p>
              <a:pPr>
                <a:lnSpc>
                  <a:spcPct val="90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Encouraging cross-functional collaboration and teams</a:t>
              </a:r>
            </a:p>
            <a:p>
              <a:pPr>
                <a:lnSpc>
                  <a:spcPct val="90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Meetings around problems or ideas</a:t>
              </a:r>
              <a:endParaRPr lang="en-GB" sz="900" dirty="0">
                <a:cs typeface="+mn-cs"/>
              </a:endParaRP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1364" y="2795"/>
              <a:ext cx="1180" cy="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1000">
                  <a:cs typeface="+mn-cs"/>
                </a:rPr>
                <a:t> </a:t>
              </a:r>
              <a:r>
                <a:rPr lang="en-US" sz="900">
                  <a:cs typeface="+mn-cs"/>
                </a:rPr>
                <a:t>Formal process for idea management 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Articulated roles and responsibilities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Clear decision-making criteria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Efficient decision-making processes 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A formal front-end team 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Ideation techniques</a:t>
              </a:r>
              <a:endParaRPr lang="en-GB" sz="1000">
                <a:cs typeface="+mn-cs"/>
              </a:endParaRP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2245" y="883"/>
              <a:ext cx="1769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Accountability policies reinforcing collaboration</a:t>
              </a:r>
            </a:p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Integrative structures which connect rather than separate people – horizontally and vertically</a:t>
              </a:r>
            </a:p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 dirty="0">
                  <a:cs typeface="+mn-cs"/>
                </a:rPr>
                <a:t> Systems for following through ideas </a:t>
              </a:r>
              <a:endParaRPr lang="en-GB" sz="900" dirty="0">
                <a:cs typeface="+mn-cs"/>
              </a:endParaRP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2815" y="3021"/>
              <a:ext cx="59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Good project management</a:t>
              </a:r>
              <a:endParaRPr lang="en-GB" sz="900">
                <a:cs typeface="+mn-cs"/>
              </a:endParaRPr>
            </a:p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Innovative organizational culture</a:t>
              </a: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3768" y="2819"/>
              <a:ext cx="1043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Performance orientation</a:t>
              </a:r>
            </a:p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Recognition of innovation efforts</a:t>
              </a:r>
            </a:p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Challenging work tasks and </a:t>
              </a:r>
              <a:r>
                <a:rPr lang="en-US" sz="900" i="1">
                  <a:cs typeface="+mn-cs"/>
                </a:rPr>
                <a:t>sufficient</a:t>
              </a:r>
              <a:r>
                <a:rPr lang="en-US" sz="900">
                  <a:cs typeface="+mn-cs"/>
                </a:rPr>
                <a:t> pressure</a:t>
              </a:r>
            </a:p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Risk-taking ability</a:t>
              </a:r>
            </a:p>
            <a:p>
              <a:pPr>
                <a:lnSpc>
                  <a:spcPct val="75000"/>
                </a:lnSpc>
                <a:spcBef>
                  <a:spcPct val="30000"/>
                </a:spcBef>
                <a:buFontTx/>
                <a:buChar char="•"/>
                <a:defRPr/>
              </a:pPr>
              <a:r>
                <a:rPr lang="en-US" sz="900">
                  <a:cs typeface="+mn-cs"/>
                </a:rPr>
                <a:t> Linking individuals to problems</a:t>
              </a:r>
            </a:p>
          </p:txBody>
        </p:sp>
        <p:sp>
          <p:nvSpPr>
            <p:cNvPr id="14" name="Text Box 27"/>
            <p:cNvSpPr txBox="1">
              <a:spLocks noChangeArrowheads="1"/>
            </p:cNvSpPr>
            <p:nvPr/>
          </p:nvSpPr>
          <p:spPr bwMode="auto">
            <a:xfrm>
              <a:off x="2588" y="555"/>
              <a:ext cx="90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00" b="1">
                  <a:cs typeface="+mn-cs"/>
                </a:rPr>
                <a:t>Practice perspective</a:t>
              </a:r>
              <a:endParaRPr lang="en-GB" sz="1000" b="1">
                <a:cs typeface="+mn-cs"/>
              </a:endParaRPr>
            </a:p>
          </p:txBody>
        </p:sp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1500" y="2550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00" b="1">
                  <a:cs typeface="+mn-cs"/>
                </a:rPr>
                <a:t>Front-end</a:t>
              </a:r>
              <a:endParaRPr lang="en-GB" sz="1000" b="1">
                <a:cs typeface="+mn-cs"/>
              </a:endParaRPr>
            </a:p>
          </p:txBody>
        </p:sp>
        <p:sp>
          <p:nvSpPr>
            <p:cNvPr id="16" name="Text Box 29"/>
            <p:cNvSpPr txBox="1">
              <a:spLocks noChangeArrowheads="1"/>
            </p:cNvSpPr>
            <p:nvPr/>
          </p:nvSpPr>
          <p:spPr bwMode="auto">
            <a:xfrm>
              <a:off x="3859" y="2550"/>
              <a:ext cx="90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000" b="1">
                  <a:cs typeface="+mn-cs"/>
                </a:rPr>
                <a:t>Innovative Behavior</a:t>
              </a:r>
              <a:endParaRPr lang="en-GB" sz="1000" b="1">
                <a:cs typeface="+mn-cs"/>
              </a:endParaRPr>
            </a:p>
          </p:txBody>
        </p:sp>
        <p:sp>
          <p:nvSpPr>
            <p:cNvPr id="17" name="Text Box 30"/>
            <p:cNvSpPr txBox="1">
              <a:spLocks noChangeArrowheads="1"/>
            </p:cNvSpPr>
            <p:nvPr/>
          </p:nvSpPr>
          <p:spPr bwMode="auto">
            <a:xfrm>
              <a:off x="3834" y="1979"/>
              <a:ext cx="498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900">
                  <a:cs typeface="+mn-cs"/>
                </a:rPr>
                <a:t>Flexible pro-</a:t>
              </a:r>
            </a:p>
            <a:p>
              <a:pPr>
                <a:defRPr/>
              </a:pPr>
              <a:r>
                <a:rPr lang="en-US" sz="900">
                  <a:cs typeface="+mn-cs"/>
                </a:rPr>
                <a:t>cesses</a:t>
              </a:r>
              <a:endParaRPr lang="en-GB" sz="900">
                <a:cs typeface="+mn-cs"/>
              </a:endParaRPr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1973" y="1752"/>
              <a:ext cx="499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900">
                  <a:cs typeface="+mn-cs"/>
                </a:rPr>
                <a:t>Creating customer knowledge</a:t>
              </a:r>
              <a:endParaRPr lang="en-GB" sz="900">
                <a:cs typeface="+mn-cs"/>
              </a:endParaRPr>
            </a:p>
          </p:txBody>
        </p:sp>
        <p:sp>
          <p:nvSpPr>
            <p:cNvPr id="19" name="Rectangle 40"/>
            <p:cNvSpPr>
              <a:spLocks noChangeArrowheads="1"/>
            </p:cNvSpPr>
            <p:nvPr/>
          </p:nvSpPr>
          <p:spPr bwMode="auto">
            <a:xfrm>
              <a:off x="3696" y="1617"/>
              <a:ext cx="499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900">
                  <a:cs typeface="+mn-cs"/>
                </a:rPr>
                <a:t>De-centralized structure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947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counts as evidence? As data? As analysis?</a:t>
            </a:r>
          </a:p>
          <a:p>
            <a:r>
              <a:rPr lang="en-US" dirty="0" smtClean="0"/>
              <a:t>What is accepted / preferred as research</a:t>
            </a:r>
          </a:p>
          <a:p>
            <a:r>
              <a:rPr lang="en-US" dirty="0" smtClean="0"/>
              <a:t>Theory/method/data compatibility</a:t>
            </a:r>
          </a:p>
          <a:p>
            <a:r>
              <a:rPr lang="en-US" dirty="0" smtClean="0"/>
              <a:t>What mandatory points there may be, e.g. “build something” in engineering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Recap3: positioning is also about research assumptions in fields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537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351974" cy="3657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elling : allows you to cover the blanks and choose the level of description </a:t>
            </a:r>
          </a:p>
          <a:p>
            <a:pPr lvl="1"/>
            <a:r>
              <a:rPr lang="en-US" dirty="0" smtClean="0"/>
              <a:t>“I felt the design method was useful”</a:t>
            </a:r>
          </a:p>
          <a:p>
            <a:pPr lvl="1"/>
            <a:r>
              <a:rPr lang="en-US" dirty="0" smtClean="0"/>
              <a:t>“in comparing our method to findings from method A, method b and practice of C we also used, we can note that…”</a:t>
            </a:r>
          </a:p>
          <a:p>
            <a:pPr lvl="1"/>
            <a:r>
              <a:rPr lang="en-US" dirty="0" smtClean="0"/>
              <a:t>“we did experiments with three student groups and they supported our claim” </a:t>
            </a:r>
          </a:p>
          <a:p>
            <a:pPr lvl="1"/>
            <a:r>
              <a:rPr lang="en-US" dirty="0" smtClean="0"/>
              <a:t>“we did experiments x, y, z and they revealed… “</a:t>
            </a:r>
          </a:p>
          <a:p>
            <a:pPr lvl="1"/>
            <a:r>
              <a:rPr lang="en-US" dirty="0" smtClean="0"/>
              <a:t>The experiment x is described in detail fig 1 and its main results in fig 2</a:t>
            </a:r>
          </a:p>
          <a:p>
            <a:pPr lvl="1"/>
            <a:r>
              <a:rPr lang="en-US" dirty="0" smtClean="0"/>
              <a:t>“the link 1 to video of experiment X, link 2 to data transcription, link 3 on analysis protocol provide basis on which we now display frame by frame a 10 frame sequence of moments x1, x23, x27 and how interaction unfolded”</a:t>
            </a:r>
          </a:p>
          <a:p>
            <a:r>
              <a:rPr lang="en-US" dirty="0" smtClean="0"/>
              <a:t>Showing : convincing, hard to deny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Scale: Show … and tell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atour_graph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" r="224"/>
          <a:stretch>
            <a:fillRect/>
          </a:stretch>
        </p:blipFill>
        <p:spPr>
          <a:xfrm>
            <a:off x="777240" y="316595"/>
            <a:ext cx="7543800" cy="452627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2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 criteria: generally down, </a:t>
            </a:r>
            <a:r>
              <a:rPr lang="en-US" dirty="0" err="1" smtClean="0"/>
              <a:t>taik</a:t>
            </a:r>
            <a:r>
              <a:rPr lang="en-US" dirty="0" smtClean="0"/>
              <a:t> up</a:t>
            </a:r>
          </a:p>
          <a:p>
            <a:r>
              <a:rPr lang="en-US" dirty="0" smtClean="0"/>
              <a:t>Conventions: </a:t>
            </a:r>
            <a:r>
              <a:rPr lang="en-US" sz="2400" dirty="0"/>
              <a:t>200-500pp, &gt;7 chapters;  &gt;3 papers+ </a:t>
            </a:r>
            <a:r>
              <a:rPr lang="en-US" sz="2400" dirty="0" smtClean="0"/>
              <a:t>intro; 5 years for ok </a:t>
            </a:r>
            <a:r>
              <a:rPr lang="en-US" sz="2400" dirty="0" err="1" smtClean="0"/>
              <a:t>phd</a:t>
            </a:r>
            <a:r>
              <a:rPr lang="en-US" sz="2400" dirty="0" smtClean="0"/>
              <a:t> student</a:t>
            </a:r>
          </a:p>
          <a:p>
            <a:r>
              <a:rPr lang="en-US" sz="2400" dirty="0" smtClean="0"/>
              <a:t>Clear independent contribution </a:t>
            </a:r>
          </a:p>
          <a:p>
            <a:r>
              <a:rPr lang="en-US" sz="2400" dirty="0" smtClean="0"/>
              <a:t>Doesn’t talk rubbish about research and </a:t>
            </a:r>
            <a:r>
              <a:rPr lang="en-US" sz="2400" dirty="0" err="1" smtClean="0"/>
              <a:t>researchability</a:t>
            </a:r>
            <a:endParaRPr lang="en-US" sz="2400" dirty="0" smtClean="0"/>
          </a:p>
          <a:p>
            <a:r>
              <a:rPr lang="en-US" sz="2400" dirty="0" smtClean="0"/>
              <a:t>Hirable as post-doc to do it on ones own</a:t>
            </a:r>
          </a:p>
          <a:p>
            <a:r>
              <a:rPr lang="en-US" sz="2400" dirty="0" smtClean="0"/>
              <a:t>No longer: knows the full canon in the field  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Conventions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738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“true” research questions are overwhelming for any one funding or lifetime </a:t>
            </a:r>
          </a:p>
          <a:p>
            <a:r>
              <a:rPr lang="en-US" dirty="0" smtClean="0"/>
              <a:t>Greater research questions and hypotheses are sliced to </a:t>
            </a:r>
            <a:r>
              <a:rPr lang="en-US" dirty="0" err="1" smtClean="0"/>
              <a:t>phd</a:t>
            </a:r>
            <a:r>
              <a:rPr lang="en-US" dirty="0" smtClean="0"/>
              <a:t> size problems. </a:t>
            </a:r>
          </a:p>
          <a:p>
            <a:r>
              <a:rPr lang="en-US" dirty="0" err="1" smtClean="0"/>
              <a:t>Phd</a:t>
            </a:r>
            <a:r>
              <a:rPr lang="en-US" dirty="0" smtClean="0"/>
              <a:t> is </a:t>
            </a:r>
            <a:r>
              <a:rPr lang="en-US" dirty="0" err="1" smtClean="0"/>
              <a:t>comprized</a:t>
            </a:r>
            <a:r>
              <a:rPr lang="en-US" dirty="0" smtClean="0"/>
              <a:t> of an issue sliced into 3-5 sub-issues</a:t>
            </a:r>
          </a:p>
          <a:p>
            <a:r>
              <a:rPr lang="en-US" dirty="0" err="1" smtClean="0"/>
              <a:t>Subissues</a:t>
            </a:r>
            <a:r>
              <a:rPr lang="en-US" dirty="0" smtClean="0"/>
              <a:t> are realized in several planned and done and reported steps</a:t>
            </a:r>
          </a:p>
          <a:p>
            <a:r>
              <a:rPr lang="en-US" dirty="0" smtClean="0"/>
              <a:t>=&gt; Each contribution is relevant only in company of others! </a:t>
            </a:r>
          </a:p>
          <a:p>
            <a:r>
              <a:rPr lang="en-US" dirty="0" smtClean="0"/>
              <a:t>=&gt; together the claims are very hard to refute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“Doable problems”: Fujimura 1996 crafting science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492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8784</TotalTime>
  <Words>951</Words>
  <Application>Microsoft Macintosh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Elemental</vt:lpstr>
      <vt:lpstr>Scoping a research project </vt:lpstr>
      <vt:lpstr>Recap, or, Back to hamster kidneys</vt:lpstr>
      <vt:lpstr>Latour 1987, 51 on hamsters</vt:lpstr>
      <vt:lpstr>Recap2 positioning: scope of research is always relative to previous research</vt:lpstr>
      <vt:lpstr>Recap3: positioning is also about research assumptions in fields</vt:lpstr>
      <vt:lpstr>Scale: Show … and tell</vt:lpstr>
      <vt:lpstr>PowerPoint Presentation</vt:lpstr>
      <vt:lpstr>Conventions</vt:lpstr>
      <vt:lpstr>“Doable problems”: Fujimura 1996 crafting science</vt:lpstr>
      <vt:lpstr>Question hierarchy</vt:lpstr>
      <vt:lpstr>Timeframe issues</vt:lpstr>
      <vt:lpstr>Close some things early to explore in others: you need 3-4 years of accumulation</vt:lpstr>
      <vt:lpstr>Robustness: build for 4+2-2+1</vt:lpstr>
    </vt:vector>
  </TitlesOfParts>
  <Manager/>
  <Company>Aalto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Scoping research</dc:title>
  <dc:subject/>
  <dc:creator>Hyysalo Sampsa</dc:creator>
  <cp:keywords/>
  <dc:description/>
  <cp:lastModifiedBy>Hyysalo Sampsa</cp:lastModifiedBy>
  <cp:revision>18</cp:revision>
  <dcterms:created xsi:type="dcterms:W3CDTF">2012-01-13T15:46:36Z</dcterms:created>
  <dcterms:modified xsi:type="dcterms:W3CDTF">2013-11-28T19:21:09Z</dcterms:modified>
  <cp:category/>
</cp:coreProperties>
</file>