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61" r:id="rId4"/>
    <p:sldId id="266" r:id="rId5"/>
    <p:sldId id="272" r:id="rId6"/>
    <p:sldId id="267" r:id="rId7"/>
    <p:sldId id="273" r:id="rId8"/>
    <p:sldId id="268" r:id="rId9"/>
    <p:sldId id="270"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3" d="100"/>
          <a:sy n="33" d="100"/>
        </p:scale>
        <p:origin x="-188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fi-FI"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EAD7B10B-98B3-FE45-A8DF-76B4B8BD7A11}" type="datetimeFigureOut">
              <a:rPr lang="en-US" smtClean="0"/>
              <a:t>29.11.2013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i-FI" smtClean="0"/>
              <a:t>Click to edit Master title style</a:t>
            </a:r>
            <a:endParaRPr/>
          </a:p>
        </p:txBody>
      </p:sp>
      <p:sp>
        <p:nvSpPr>
          <p:cNvPr id="5" name="Date Placeholder 4"/>
          <p:cNvSpPr>
            <a:spLocks noGrp="1"/>
          </p:cNvSpPr>
          <p:nvPr>
            <p:ph type="dt" sz="half" idx="10"/>
          </p:nvPr>
        </p:nvSpPr>
        <p:spPr/>
        <p:txBody>
          <a:bodyPr/>
          <a:lstStyle/>
          <a:p>
            <a:fld id="{EAD7B10B-98B3-FE45-A8DF-76B4B8BD7A11}" type="datetimeFigureOut">
              <a:rPr lang="en-US" smtClean="0"/>
              <a:t>29.11.2013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7D91A-9091-3E42-975D-DC17C6DDB06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i-FI" smtClean="0"/>
              <a:t>Click to edit Master title style</a:t>
            </a:r>
            <a:endParaRPr/>
          </a:p>
        </p:txBody>
      </p:sp>
      <p:sp>
        <p:nvSpPr>
          <p:cNvPr id="3" name="Date Placeholder 2"/>
          <p:cNvSpPr>
            <a:spLocks noGrp="1"/>
          </p:cNvSpPr>
          <p:nvPr>
            <p:ph type="dt" sz="half" idx="10"/>
          </p:nvPr>
        </p:nvSpPr>
        <p:spPr/>
        <p:txBody>
          <a:bodyPr/>
          <a:lstStyle/>
          <a:p>
            <a:fld id="{EAD7B10B-98B3-FE45-A8DF-76B4B8BD7A11}" type="datetimeFigureOut">
              <a:rPr lang="en-US" smtClean="0"/>
              <a:t>29.11.2013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7D91A-9091-3E42-975D-DC17C6DDB06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EAD7B10B-98B3-FE45-A8DF-76B4B8BD7A11}" type="datetimeFigureOut">
              <a:rPr lang="en-US" smtClean="0"/>
              <a:t>29.11.2013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7D91A-9091-3E42-975D-DC17C6DDB06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fi-FI"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EAD7B10B-98B3-FE45-A8DF-76B4B8BD7A11}" type="datetimeFigureOut">
              <a:rPr lang="en-US" smtClean="0"/>
              <a:t>29.11.2013</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fi-FI"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EAD7B10B-98B3-FE45-A8DF-76B4B8BD7A11}" type="datetimeFigureOut">
              <a:rPr lang="en-US" smtClean="0"/>
              <a:t>29.11.2013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7277D91A-9091-3E42-975D-DC17C6DDB06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fi-FI"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p:txBody>
          <a:bodyPr/>
          <a:lstStyle/>
          <a:p>
            <a:fld id="{EAD7B10B-98B3-FE45-A8DF-76B4B8BD7A11}" type="datetimeFigureOut">
              <a:rPr lang="en-US" smtClean="0"/>
              <a:t>29.11.2013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7D91A-9091-3E42-975D-DC17C6DDB06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fi-FI"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EAD7B10B-98B3-FE45-A8DF-76B4B8BD7A11}" type="datetimeFigureOut">
              <a:rPr lang="en-US" smtClean="0"/>
              <a:t>29.11.2013</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7277D91A-9091-3E42-975D-DC17C6DDB06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fi-FI"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fi-FI"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fi-FI"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EAD7B10B-98B3-FE45-A8DF-76B4B8BD7A11}" type="datetimeFigureOut">
              <a:rPr lang="en-US" smtClean="0"/>
              <a:t>29.11.2013</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7277D91A-9091-3E42-975D-DC17C6DDB06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fi-FI"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fi-FI"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fi-FI"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fi-FI"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EAD7B10B-98B3-FE45-A8DF-76B4B8BD7A11}" type="datetimeFigureOut">
              <a:rPr lang="en-US" smtClean="0"/>
              <a:t>29.11.2013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7277D91A-9091-3E42-975D-DC17C6DDB06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fi-FI"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fi-FI"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i-FI"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
        <p:nvSpPr>
          <p:cNvPr id="4" name="Date Placeholder 3"/>
          <p:cNvSpPr>
            <a:spLocks noGrp="1"/>
          </p:cNvSpPr>
          <p:nvPr>
            <p:ph type="dt" sz="half" idx="10"/>
          </p:nvPr>
        </p:nvSpPr>
        <p:spPr/>
        <p:txBody>
          <a:bodyPr/>
          <a:lstStyle/>
          <a:p>
            <a:fld id="{EAD7B10B-98B3-FE45-A8DF-76B4B8BD7A11}" type="datetimeFigureOut">
              <a:rPr lang="en-US" smtClean="0"/>
              <a:t>29.11.2013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7D91A-9091-3E42-975D-DC17C6DDB0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fi-FI"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
        <p:nvSpPr>
          <p:cNvPr id="4" name="Date Placeholder 3"/>
          <p:cNvSpPr>
            <a:spLocks noGrp="1"/>
          </p:cNvSpPr>
          <p:nvPr>
            <p:ph type="dt" sz="half" idx="10"/>
          </p:nvPr>
        </p:nvSpPr>
        <p:spPr/>
        <p:txBody>
          <a:bodyPr/>
          <a:lstStyle/>
          <a:p>
            <a:fld id="{EAD7B10B-98B3-FE45-A8DF-76B4B8BD7A11}" type="datetimeFigureOut">
              <a:rPr lang="en-US" smtClean="0"/>
              <a:t>29.11.2013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7D91A-9091-3E42-975D-DC17C6DDB06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fi-FI"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
        <p:nvSpPr>
          <p:cNvPr id="4" name="Date Placeholder 3"/>
          <p:cNvSpPr>
            <a:spLocks noGrp="1"/>
          </p:cNvSpPr>
          <p:nvPr>
            <p:ph type="dt" sz="half" idx="10"/>
          </p:nvPr>
        </p:nvSpPr>
        <p:spPr/>
        <p:txBody>
          <a:bodyPr/>
          <a:lstStyle/>
          <a:p>
            <a:fld id="{EAD7B10B-98B3-FE45-A8DF-76B4B8BD7A11}" type="datetimeFigureOut">
              <a:rPr lang="en-US" smtClean="0"/>
              <a:t>29.11.2013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7D91A-9091-3E42-975D-DC17C6DDB06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fi-FI"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
        <p:nvSpPr>
          <p:cNvPr id="4" name="Date Placeholder 3"/>
          <p:cNvSpPr>
            <a:spLocks noGrp="1"/>
          </p:cNvSpPr>
          <p:nvPr>
            <p:ph type="dt" sz="half" idx="10"/>
          </p:nvPr>
        </p:nvSpPr>
        <p:spPr/>
        <p:txBody>
          <a:bodyPr/>
          <a:lstStyle/>
          <a:p>
            <a:fld id="{EAD7B10B-98B3-FE45-A8DF-76B4B8BD7A11}" type="datetimeFigureOut">
              <a:rPr lang="en-US" smtClean="0"/>
              <a:t>29.11.2013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7D91A-9091-3E42-975D-DC17C6DDB06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i-FI"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fi-FI"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EAD7B10B-98B3-FE45-A8DF-76B4B8BD7A11}" type="datetimeFigureOut">
              <a:rPr lang="en-US" smtClean="0"/>
              <a:t>29.11.2013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fi-FI"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fi-FI"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fi-FI"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fi-FI"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EAD7B10B-98B3-FE45-A8DF-76B4B8BD7A11}" type="datetimeFigureOut">
              <a:rPr lang="en-US" smtClean="0"/>
              <a:t>29.11.2013</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7277D91A-9091-3E42-975D-DC17C6DDB06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i-FI"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
        <p:nvSpPr>
          <p:cNvPr id="5" name="Date Placeholder 4"/>
          <p:cNvSpPr>
            <a:spLocks noGrp="1"/>
          </p:cNvSpPr>
          <p:nvPr>
            <p:ph type="dt" sz="half" idx="10"/>
          </p:nvPr>
        </p:nvSpPr>
        <p:spPr/>
        <p:txBody>
          <a:bodyPr/>
          <a:lstStyle/>
          <a:p>
            <a:fld id="{EAD7B10B-98B3-FE45-A8DF-76B4B8BD7A11}" type="datetimeFigureOut">
              <a:rPr lang="en-US" smtClean="0"/>
              <a:t>29.11.2013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7D91A-9091-3E42-975D-DC17C6DDB0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fi-FI"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
        <p:nvSpPr>
          <p:cNvPr id="7" name="Date Placeholder 6"/>
          <p:cNvSpPr>
            <a:spLocks noGrp="1"/>
          </p:cNvSpPr>
          <p:nvPr>
            <p:ph type="dt" sz="half" idx="10"/>
          </p:nvPr>
        </p:nvSpPr>
        <p:spPr/>
        <p:txBody>
          <a:bodyPr/>
          <a:lstStyle/>
          <a:p>
            <a:fld id="{EAD7B10B-98B3-FE45-A8DF-76B4B8BD7A11}" type="datetimeFigureOut">
              <a:rPr lang="en-US" smtClean="0"/>
              <a:t>29.11.2013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7D91A-9091-3E42-975D-DC17C6DDB06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i-FI"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
        <p:nvSpPr>
          <p:cNvPr id="5" name="Date Placeholder 4"/>
          <p:cNvSpPr>
            <a:spLocks noGrp="1"/>
          </p:cNvSpPr>
          <p:nvPr>
            <p:ph type="dt" sz="half" idx="10"/>
          </p:nvPr>
        </p:nvSpPr>
        <p:spPr/>
        <p:txBody>
          <a:bodyPr/>
          <a:lstStyle/>
          <a:p>
            <a:fld id="{EAD7B10B-98B3-FE45-A8DF-76B4B8BD7A11}" type="datetimeFigureOut">
              <a:rPr lang="en-US" smtClean="0"/>
              <a:t>29.11.2013</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7277D91A-9091-3E42-975D-DC17C6DDB06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i-FI"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
        <p:nvSpPr>
          <p:cNvPr id="5" name="Date Placeholder 4"/>
          <p:cNvSpPr>
            <a:spLocks noGrp="1"/>
          </p:cNvSpPr>
          <p:nvPr>
            <p:ph type="dt" sz="half" idx="10"/>
          </p:nvPr>
        </p:nvSpPr>
        <p:spPr/>
        <p:txBody>
          <a:bodyPr/>
          <a:lstStyle/>
          <a:p>
            <a:fld id="{EAD7B10B-98B3-FE45-A8DF-76B4B8BD7A11}" type="datetimeFigureOut">
              <a:rPr lang="en-US" smtClean="0"/>
              <a:t>29.11.2013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7D91A-9091-3E42-975D-DC17C6DDB06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fi-FI"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EAD7B10B-98B3-FE45-A8DF-76B4B8BD7A11}" type="datetimeFigureOut">
              <a:rPr lang="en-US" smtClean="0"/>
              <a:t>29.11.2013</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7277D91A-9091-3E42-975D-DC17C6DDB0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4565" y="4624668"/>
            <a:ext cx="5294635" cy="933450"/>
          </a:xfrm>
        </p:spPr>
        <p:txBody>
          <a:bodyPr>
            <a:normAutofit fontScale="90000"/>
          </a:bodyPr>
          <a:lstStyle/>
          <a:p>
            <a:r>
              <a:rPr lang="en-US" dirty="0" smtClean="0"/>
              <a:t>Field </a:t>
            </a:r>
            <a:r>
              <a:rPr lang="en-US" dirty="0"/>
              <a:t>Research II: </a:t>
            </a:r>
            <a:r>
              <a:rPr lang="en-US" dirty="0" smtClean="0"/>
              <a:t> Taking </a:t>
            </a:r>
            <a:r>
              <a:rPr lang="en-US" dirty="0"/>
              <a:t>stock and planning ahead</a:t>
            </a:r>
          </a:p>
        </p:txBody>
      </p:sp>
      <p:sp>
        <p:nvSpPr>
          <p:cNvPr id="3" name="Subtitle 2"/>
          <p:cNvSpPr>
            <a:spLocks noGrp="1"/>
          </p:cNvSpPr>
          <p:nvPr>
            <p:ph type="subTitle" idx="1"/>
          </p:nvPr>
        </p:nvSpPr>
        <p:spPr/>
        <p:txBody>
          <a:bodyPr/>
          <a:lstStyle/>
          <a:p>
            <a:r>
              <a:rPr lang="en-US" dirty="0" smtClean="0"/>
              <a:t>Doing research </a:t>
            </a:r>
          </a:p>
          <a:p>
            <a:r>
              <a:rPr lang="en-US" dirty="0" smtClean="0"/>
              <a:t>12.9.2012, SH</a:t>
            </a:r>
            <a:endParaRPr lang="en-US" dirty="0"/>
          </a:p>
        </p:txBody>
      </p:sp>
    </p:spTree>
    <p:extLst>
      <p:ext uri="{BB962C8B-B14F-4D97-AF65-F5344CB8AC3E}">
        <p14:creationId xmlns:p14="http://schemas.microsoft.com/office/powerpoint/2010/main" val="377434925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a:t>
            </a:r>
            <a:r>
              <a:rPr lang="en-US" dirty="0" err="1" smtClean="0"/>
              <a:t>memoing</a:t>
            </a:r>
            <a:endParaRPr lang="en-US" dirty="0"/>
          </a:p>
        </p:txBody>
      </p:sp>
      <p:sp>
        <p:nvSpPr>
          <p:cNvPr id="3" name="Content Placeholder 2"/>
          <p:cNvSpPr>
            <a:spLocks noGrp="1"/>
          </p:cNvSpPr>
          <p:nvPr>
            <p:ph idx="1"/>
          </p:nvPr>
        </p:nvSpPr>
        <p:spPr/>
        <p:txBody>
          <a:bodyPr>
            <a:normAutofit lnSpcReduction="10000"/>
          </a:bodyPr>
          <a:lstStyle/>
          <a:p>
            <a:r>
              <a:rPr lang="en-US" dirty="0" smtClean="0"/>
              <a:t>Write memos, short and long ones, on issues you note and things you think may be relevant</a:t>
            </a:r>
          </a:p>
          <a:p>
            <a:pPr lvl="1"/>
            <a:r>
              <a:rPr lang="en-US" dirty="0" smtClean="0"/>
              <a:t>No data = no research</a:t>
            </a:r>
          </a:p>
          <a:p>
            <a:pPr lvl="1"/>
            <a:r>
              <a:rPr lang="en-US" dirty="0" smtClean="0"/>
              <a:t>Lots of data = drowning in data </a:t>
            </a:r>
          </a:p>
          <a:p>
            <a:pPr lvl="1"/>
            <a:r>
              <a:rPr lang="en-US" dirty="0"/>
              <a:t>“The half life of memory is 24hours”</a:t>
            </a:r>
          </a:p>
          <a:p>
            <a:pPr lvl="1"/>
            <a:r>
              <a:rPr lang="en-US" dirty="0" smtClean="0"/>
              <a:t>Ideas come, most go </a:t>
            </a:r>
          </a:p>
          <a:p>
            <a:pPr lvl="1"/>
            <a:r>
              <a:rPr lang="en-US" dirty="0" smtClean="0"/>
              <a:t>Memo’s help give a trace to the data: what happened, what may be interesting, what to pay attention to in the future </a:t>
            </a:r>
          </a:p>
          <a:p>
            <a:pPr lvl="1"/>
            <a:r>
              <a:rPr lang="en-US" dirty="0" smtClean="0"/>
              <a:t>A reflexive relationship with yourself about the research &amp; allows others to enter the </a:t>
            </a:r>
            <a:r>
              <a:rPr lang="en-US" dirty="0" err="1" smtClean="0"/>
              <a:t>reflexion</a:t>
            </a:r>
            <a:r>
              <a:rPr lang="en-US" dirty="0" smtClean="0"/>
              <a:t> as well.</a:t>
            </a:r>
          </a:p>
          <a:p>
            <a:pPr lvl="1"/>
            <a:r>
              <a:rPr lang="en-US" dirty="0" smtClean="0"/>
              <a:t>In memo’s differentiate what you observed and what you think happened and what was behind the action; you can write different types of memos or different sections into your notes. </a:t>
            </a:r>
          </a:p>
          <a:p>
            <a:pPr lvl="1"/>
            <a:endParaRPr lang="en-US" dirty="0"/>
          </a:p>
        </p:txBody>
      </p:sp>
    </p:spTree>
    <p:extLst>
      <p:ext uri="{BB962C8B-B14F-4D97-AF65-F5344CB8AC3E}">
        <p14:creationId xmlns:p14="http://schemas.microsoft.com/office/powerpoint/2010/main" val="3261392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analysis / article ideas</a:t>
            </a:r>
            <a:endParaRPr lang="en-US" dirty="0"/>
          </a:p>
        </p:txBody>
      </p:sp>
      <p:sp>
        <p:nvSpPr>
          <p:cNvPr id="3" name="Content Placeholder 2"/>
          <p:cNvSpPr>
            <a:spLocks noGrp="1"/>
          </p:cNvSpPr>
          <p:nvPr>
            <p:ph idx="1"/>
          </p:nvPr>
        </p:nvSpPr>
        <p:spPr/>
        <p:txBody>
          <a:bodyPr/>
          <a:lstStyle/>
          <a:p>
            <a:r>
              <a:rPr lang="en-US" dirty="0" smtClean="0"/>
              <a:t>Helps to clarify </a:t>
            </a:r>
          </a:p>
          <a:p>
            <a:pPr lvl="1"/>
            <a:r>
              <a:rPr lang="en-US" dirty="0" smtClean="0"/>
              <a:t>why something that may be interesting in the data could be interesting (most is, after all, not &amp; some things will be definitely more interesting) </a:t>
            </a:r>
          </a:p>
          <a:p>
            <a:pPr lvl="1"/>
            <a:r>
              <a:rPr lang="en-US" dirty="0" smtClean="0"/>
              <a:t>play with conditionals: if you could study </a:t>
            </a:r>
            <a:r>
              <a:rPr lang="en-US" u="sng" dirty="0" smtClean="0"/>
              <a:t>this</a:t>
            </a:r>
            <a:r>
              <a:rPr lang="en-US" dirty="0" smtClean="0"/>
              <a:t> it would be good, would it not.</a:t>
            </a:r>
          </a:p>
          <a:p>
            <a:r>
              <a:rPr lang="en-US" dirty="0" smtClean="0"/>
              <a:t>Most ideas are crappy -- You need just a few ok ones </a:t>
            </a:r>
            <a:endParaRPr lang="en-US" dirty="0"/>
          </a:p>
        </p:txBody>
      </p:sp>
    </p:spTree>
    <p:extLst>
      <p:ext uri="{BB962C8B-B14F-4D97-AF65-F5344CB8AC3E}">
        <p14:creationId xmlns:p14="http://schemas.microsoft.com/office/powerpoint/2010/main" val="3830568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 analyses on data</a:t>
            </a:r>
            <a:endParaRPr lang="en-US" dirty="0"/>
          </a:p>
        </p:txBody>
      </p:sp>
      <p:sp>
        <p:nvSpPr>
          <p:cNvPr id="3" name="Content Placeholder 2"/>
          <p:cNvSpPr>
            <a:spLocks noGrp="1"/>
          </p:cNvSpPr>
          <p:nvPr>
            <p:ph idx="1"/>
          </p:nvPr>
        </p:nvSpPr>
        <p:spPr/>
        <p:txBody>
          <a:bodyPr>
            <a:normAutofit lnSpcReduction="10000"/>
          </a:bodyPr>
          <a:lstStyle/>
          <a:p>
            <a:r>
              <a:rPr lang="en-US" dirty="0" smtClean="0"/>
              <a:t>Trying out analyses reveals </a:t>
            </a:r>
            <a:endParaRPr lang="en-US" dirty="0"/>
          </a:p>
          <a:p>
            <a:pPr lvl="1"/>
            <a:r>
              <a:rPr lang="en-US" dirty="0" smtClean="0"/>
              <a:t>If they are doable </a:t>
            </a:r>
          </a:p>
          <a:p>
            <a:pPr lvl="1"/>
            <a:r>
              <a:rPr lang="en-US" dirty="0" smtClean="0"/>
              <a:t>If they yield anything of interest</a:t>
            </a:r>
          </a:p>
          <a:p>
            <a:pPr lvl="1"/>
            <a:r>
              <a:rPr lang="en-US" dirty="0" smtClean="0"/>
              <a:t>What else could be interesting to study</a:t>
            </a:r>
          </a:p>
          <a:p>
            <a:pPr lvl="1"/>
            <a:r>
              <a:rPr lang="en-US" dirty="0" smtClean="0"/>
              <a:t>How else could you </a:t>
            </a:r>
            <a:r>
              <a:rPr lang="en-US" dirty="0" err="1" smtClean="0"/>
              <a:t>analyse</a:t>
            </a:r>
            <a:endParaRPr lang="en-US" dirty="0" smtClean="0"/>
          </a:p>
          <a:p>
            <a:r>
              <a:rPr lang="en-US" dirty="0" smtClean="0"/>
              <a:t>Organize data “what is happening here”: </a:t>
            </a:r>
          </a:p>
          <a:p>
            <a:pPr lvl="1"/>
            <a:r>
              <a:rPr lang="en-US" dirty="0" smtClean="0"/>
              <a:t>Begin listing themes </a:t>
            </a:r>
            <a:endParaRPr lang="en-US" dirty="0"/>
          </a:p>
          <a:p>
            <a:pPr lvl="2"/>
            <a:r>
              <a:rPr lang="en-US" dirty="0" smtClean="0"/>
              <a:t>in-vivo: themes and terms that your informants use naturally </a:t>
            </a:r>
          </a:p>
          <a:p>
            <a:pPr lvl="2"/>
            <a:r>
              <a:rPr lang="en-US" dirty="0" smtClean="0"/>
              <a:t>ex-vivo: themes and terms that research literature suggests </a:t>
            </a:r>
          </a:p>
          <a:p>
            <a:pPr lvl="1"/>
            <a:r>
              <a:rPr lang="en-US" dirty="0" smtClean="0"/>
              <a:t>Begin sorting the material into these </a:t>
            </a:r>
          </a:p>
          <a:p>
            <a:pPr lvl="1"/>
            <a:r>
              <a:rPr lang="en-US" dirty="0" smtClean="0"/>
              <a:t>Try </a:t>
            </a:r>
            <a:r>
              <a:rPr lang="en-US" dirty="0" err="1" smtClean="0"/>
              <a:t>differnent</a:t>
            </a:r>
            <a:r>
              <a:rPr lang="en-US" dirty="0" smtClean="0"/>
              <a:t> angles</a:t>
            </a:r>
          </a:p>
          <a:p>
            <a:pPr lvl="1"/>
            <a:r>
              <a:rPr lang="en-US" dirty="0" smtClean="0"/>
              <a:t>Try connecting themes / bodies of data to see relations</a:t>
            </a:r>
            <a:endParaRPr lang="en-US" dirty="0"/>
          </a:p>
        </p:txBody>
      </p:sp>
    </p:spTree>
    <p:extLst>
      <p:ext uri="{BB962C8B-B14F-4D97-AF65-F5344CB8AC3E}">
        <p14:creationId xmlns:p14="http://schemas.microsoft.com/office/powerpoint/2010/main" val="3559717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sampling</a:t>
            </a:r>
            <a:endParaRPr lang="en-US" dirty="0"/>
          </a:p>
        </p:txBody>
      </p:sp>
      <p:sp>
        <p:nvSpPr>
          <p:cNvPr id="3" name="Content Placeholder 2"/>
          <p:cNvSpPr>
            <a:spLocks noGrp="1"/>
          </p:cNvSpPr>
          <p:nvPr>
            <p:ph idx="1"/>
          </p:nvPr>
        </p:nvSpPr>
        <p:spPr/>
        <p:txBody>
          <a:bodyPr/>
          <a:lstStyle/>
          <a:p>
            <a:pPr lvl="1"/>
            <a:r>
              <a:rPr lang="en-US" dirty="0"/>
              <a:t>“theoretical sampling” = gather more / deeper material on issues and topics that you think are </a:t>
            </a:r>
            <a:r>
              <a:rPr lang="en-US" dirty="0" smtClean="0"/>
              <a:t>particularly </a:t>
            </a:r>
            <a:r>
              <a:rPr lang="en-US" dirty="0"/>
              <a:t>interesting </a:t>
            </a:r>
          </a:p>
          <a:p>
            <a:pPr lvl="2"/>
            <a:r>
              <a:rPr lang="en-US" dirty="0" smtClean="0"/>
              <a:t>Can arise from the material: a theme or angle that appears particularly salient</a:t>
            </a:r>
          </a:p>
          <a:p>
            <a:pPr lvl="2"/>
            <a:r>
              <a:rPr lang="en-US" dirty="0" smtClean="0"/>
              <a:t>Often informed by researchers background</a:t>
            </a:r>
          </a:p>
          <a:p>
            <a:pPr lvl="2"/>
            <a:r>
              <a:rPr lang="en-US" dirty="0" smtClean="0"/>
              <a:t>Or theoretical understanding, e.g. about human sociality or of design processes</a:t>
            </a:r>
          </a:p>
          <a:p>
            <a:pPr lvl="1"/>
            <a:r>
              <a:rPr lang="en-US" dirty="0" smtClean="0"/>
              <a:t>Some are loathe of theoretical sampling: if taken to extreme it skews the data to researcher interest</a:t>
            </a:r>
            <a:endParaRPr lang="en-US" dirty="0"/>
          </a:p>
          <a:p>
            <a:endParaRPr lang="en-US" dirty="0"/>
          </a:p>
        </p:txBody>
      </p:sp>
    </p:spTree>
    <p:extLst>
      <p:ext uri="{BB962C8B-B14F-4D97-AF65-F5344CB8AC3E}">
        <p14:creationId xmlns:p14="http://schemas.microsoft.com/office/powerpoint/2010/main" val="4053386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Continuance </a:t>
            </a:r>
            <a:r>
              <a:rPr lang="en-US" dirty="0" smtClean="0"/>
              <a:t>issues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Always </a:t>
            </a:r>
            <a:r>
              <a:rPr lang="en-US" dirty="0"/>
              <a:t>plan for two or more </a:t>
            </a:r>
            <a:r>
              <a:rPr lang="en-US" dirty="0" smtClean="0"/>
              <a:t>data gathering </a:t>
            </a:r>
            <a:r>
              <a:rPr lang="en-US" dirty="0"/>
              <a:t>rounds: acquaintance + issues not first figured out to ask</a:t>
            </a:r>
          </a:p>
          <a:p>
            <a:r>
              <a:rPr lang="en-US" dirty="0"/>
              <a:t>Aim to </a:t>
            </a:r>
            <a:r>
              <a:rPr lang="en-US" dirty="0" smtClean="0"/>
              <a:t>find </a:t>
            </a:r>
            <a:r>
              <a:rPr lang="en-US" dirty="0"/>
              <a:t>one </a:t>
            </a:r>
            <a:r>
              <a:rPr lang="en-US" dirty="0" smtClean="0"/>
              <a:t>(or several but clearly delineated) unit(s) </a:t>
            </a:r>
            <a:r>
              <a:rPr lang="en-US" dirty="0"/>
              <a:t>of analysis as the study </a:t>
            </a:r>
            <a:r>
              <a:rPr lang="en-US" dirty="0" smtClean="0"/>
              <a:t>matures </a:t>
            </a:r>
          </a:p>
          <a:p>
            <a:r>
              <a:rPr lang="en-US" dirty="0" smtClean="0"/>
              <a:t>Evaluate if your research question still makes sense and can be answered?  Or should it be sharpened or reiterated (beware endless research question drift, though) </a:t>
            </a:r>
          </a:p>
          <a:p>
            <a:pPr marL="228600" lvl="1" indent="0">
              <a:buNone/>
            </a:pPr>
            <a:endParaRPr lang="en-US" dirty="0"/>
          </a:p>
          <a:p>
            <a:endParaRPr lang="en-US" dirty="0"/>
          </a:p>
        </p:txBody>
      </p:sp>
    </p:spTree>
    <p:extLst>
      <p:ext uri="{BB962C8B-B14F-4D97-AF65-F5344CB8AC3E}">
        <p14:creationId xmlns:p14="http://schemas.microsoft.com/office/powerpoint/2010/main" val="387530749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different angles</a:t>
            </a:r>
            <a:endParaRPr lang="en-US" dirty="0"/>
          </a:p>
        </p:txBody>
      </p:sp>
      <p:sp>
        <p:nvSpPr>
          <p:cNvPr id="3" name="Content Placeholder 2"/>
          <p:cNvSpPr>
            <a:spLocks noGrp="1"/>
          </p:cNvSpPr>
          <p:nvPr>
            <p:ph idx="1"/>
          </p:nvPr>
        </p:nvSpPr>
        <p:spPr/>
        <p:txBody>
          <a:bodyPr>
            <a:normAutofit/>
          </a:bodyPr>
          <a:lstStyle/>
          <a:p>
            <a:r>
              <a:rPr lang="en-US" dirty="0" smtClean="0"/>
              <a:t>Say you have video material that is rich in detail or you are out in the field making observations</a:t>
            </a:r>
          </a:p>
          <a:p>
            <a:r>
              <a:rPr lang="en-US" dirty="0" smtClean="0"/>
              <a:t>Focus on one theme at the time such as</a:t>
            </a:r>
          </a:p>
          <a:p>
            <a:pPr lvl="1"/>
            <a:r>
              <a:rPr lang="en-US" dirty="0" smtClean="0"/>
              <a:t>How are these people using artifacts</a:t>
            </a:r>
          </a:p>
          <a:p>
            <a:pPr lvl="1"/>
            <a:r>
              <a:rPr lang="en-US" dirty="0" smtClean="0"/>
              <a:t>Do they follow customs or formal rules, if so how</a:t>
            </a:r>
          </a:p>
          <a:p>
            <a:pPr lvl="1"/>
            <a:r>
              <a:rPr lang="en-US" dirty="0" smtClean="0"/>
              <a:t>How is their social interaction patterned </a:t>
            </a:r>
          </a:p>
          <a:p>
            <a:pPr lvl="1"/>
            <a:r>
              <a:rPr lang="en-US" dirty="0" smtClean="0"/>
              <a:t>Do they collaborate </a:t>
            </a:r>
          </a:p>
          <a:p>
            <a:pPr lvl="1"/>
            <a:r>
              <a:rPr lang="en-US" dirty="0" smtClean="0"/>
              <a:t>How do they take use of the space </a:t>
            </a:r>
          </a:p>
          <a:p>
            <a:pPr lvl="1"/>
            <a:r>
              <a:rPr lang="en-US" dirty="0" smtClean="0"/>
              <a:t>….</a:t>
            </a:r>
            <a:endParaRPr lang="en-US" dirty="0"/>
          </a:p>
        </p:txBody>
      </p:sp>
    </p:spTree>
    <p:extLst>
      <p:ext uri="{BB962C8B-B14F-4D97-AF65-F5344CB8AC3E}">
        <p14:creationId xmlns:p14="http://schemas.microsoft.com/office/powerpoint/2010/main" val="3946077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Continuance issues 2</a:t>
            </a:r>
            <a:endParaRPr lang="en-US" dirty="0"/>
          </a:p>
        </p:txBody>
      </p:sp>
      <p:sp>
        <p:nvSpPr>
          <p:cNvPr id="3" name="Content Placeholder 2"/>
          <p:cNvSpPr>
            <a:spLocks noGrp="1"/>
          </p:cNvSpPr>
          <p:nvPr>
            <p:ph idx="1"/>
          </p:nvPr>
        </p:nvSpPr>
        <p:spPr/>
        <p:txBody>
          <a:bodyPr>
            <a:normAutofit/>
          </a:bodyPr>
          <a:lstStyle/>
          <a:p>
            <a:r>
              <a:rPr lang="en-US" dirty="0" smtClean="0"/>
              <a:t>Don’t just wait for the data to pile up (but getting data can be 150% of your time and that is fine!)</a:t>
            </a:r>
          </a:p>
          <a:p>
            <a:pPr lvl="1"/>
            <a:r>
              <a:rPr lang="en-US" dirty="0" smtClean="0"/>
              <a:t>Try different angles to make a sense of the phenomenon</a:t>
            </a:r>
          </a:p>
          <a:p>
            <a:pPr lvl="1"/>
            <a:r>
              <a:rPr lang="en-US" dirty="0" smtClean="0"/>
              <a:t>Active </a:t>
            </a:r>
            <a:r>
              <a:rPr lang="en-US" dirty="0" err="1" smtClean="0"/>
              <a:t>memoing</a:t>
            </a:r>
            <a:endParaRPr lang="en-US" dirty="0" smtClean="0"/>
          </a:p>
          <a:p>
            <a:pPr lvl="1"/>
            <a:r>
              <a:rPr lang="en-US" dirty="0" smtClean="0"/>
              <a:t>Write ideas/</a:t>
            </a:r>
            <a:r>
              <a:rPr lang="en-US" dirty="0" err="1" smtClean="0"/>
              <a:t>synopsees</a:t>
            </a:r>
            <a:r>
              <a:rPr lang="en-US" dirty="0" smtClean="0"/>
              <a:t> for articles</a:t>
            </a:r>
          </a:p>
          <a:p>
            <a:pPr lvl="1"/>
            <a:r>
              <a:rPr lang="en-US" dirty="0" smtClean="0"/>
              <a:t>Begin analyses on the data (data overviews / coding)</a:t>
            </a:r>
          </a:p>
          <a:p>
            <a:pPr lvl="1"/>
            <a:r>
              <a:rPr lang="en-US" dirty="0"/>
              <a:t>Use “theoretical sampling”, gather more / deeper material on issues and topics that are </a:t>
            </a:r>
            <a:r>
              <a:rPr lang="en-US" dirty="0" smtClean="0"/>
              <a:t>particularly </a:t>
            </a:r>
            <a:r>
              <a:rPr lang="en-US" dirty="0"/>
              <a:t>interesting</a:t>
            </a:r>
          </a:p>
          <a:p>
            <a:pPr marL="228600" lvl="1" indent="0">
              <a:buNone/>
            </a:pPr>
            <a:endParaRPr lang="en-US" dirty="0" smtClean="0"/>
          </a:p>
          <a:p>
            <a:endParaRPr lang="en-US" dirty="0"/>
          </a:p>
        </p:txBody>
      </p:sp>
    </p:spTree>
    <p:extLst>
      <p:ext uri="{BB962C8B-B14F-4D97-AF65-F5344CB8AC3E}">
        <p14:creationId xmlns:p14="http://schemas.microsoft.com/office/powerpoint/2010/main" val="122702817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 analyses on data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Trying out analyses reveals </a:t>
            </a:r>
            <a:endParaRPr lang="en-US" dirty="0"/>
          </a:p>
          <a:p>
            <a:pPr lvl="1"/>
            <a:r>
              <a:rPr lang="en-US" dirty="0" smtClean="0"/>
              <a:t>If they are doable </a:t>
            </a:r>
          </a:p>
          <a:p>
            <a:pPr lvl="1"/>
            <a:r>
              <a:rPr lang="en-US" dirty="0" smtClean="0"/>
              <a:t>If they yield anything of interest</a:t>
            </a:r>
          </a:p>
          <a:p>
            <a:pPr lvl="1"/>
            <a:r>
              <a:rPr lang="en-US" dirty="0" smtClean="0"/>
              <a:t>What else could be interesting to study</a:t>
            </a:r>
          </a:p>
          <a:p>
            <a:pPr lvl="1"/>
            <a:r>
              <a:rPr lang="en-US" dirty="0" smtClean="0"/>
              <a:t>How else could you </a:t>
            </a:r>
            <a:r>
              <a:rPr lang="en-US" dirty="0" err="1" smtClean="0"/>
              <a:t>analyse</a:t>
            </a:r>
            <a:endParaRPr lang="en-US" dirty="0" smtClean="0"/>
          </a:p>
          <a:p>
            <a:r>
              <a:rPr lang="en-US" dirty="0" smtClean="0"/>
              <a:t>Organize data “what is happening here”: </a:t>
            </a:r>
          </a:p>
          <a:p>
            <a:pPr lvl="1"/>
            <a:r>
              <a:rPr lang="en-US" dirty="0" smtClean="0"/>
              <a:t>Begin listing themes </a:t>
            </a:r>
            <a:endParaRPr lang="en-US" dirty="0"/>
          </a:p>
          <a:p>
            <a:pPr lvl="2"/>
            <a:r>
              <a:rPr lang="en-US" dirty="0" smtClean="0"/>
              <a:t>in-vivo: themes and terms that your informants use naturally </a:t>
            </a:r>
          </a:p>
          <a:p>
            <a:pPr lvl="2"/>
            <a:r>
              <a:rPr lang="en-US" dirty="0" smtClean="0"/>
              <a:t>ex-vivo: themes and terms that research literature suggests </a:t>
            </a:r>
          </a:p>
          <a:p>
            <a:pPr lvl="1"/>
            <a:r>
              <a:rPr lang="en-US" dirty="0" smtClean="0"/>
              <a:t>Begin sorting the material into these </a:t>
            </a:r>
          </a:p>
          <a:p>
            <a:pPr lvl="1"/>
            <a:r>
              <a:rPr lang="en-US" dirty="0" smtClean="0"/>
              <a:t>Try </a:t>
            </a:r>
            <a:r>
              <a:rPr lang="en-US" dirty="0" err="1" smtClean="0"/>
              <a:t>differnent</a:t>
            </a:r>
            <a:r>
              <a:rPr lang="en-US" dirty="0" smtClean="0"/>
              <a:t> angles</a:t>
            </a:r>
          </a:p>
          <a:p>
            <a:pPr lvl="1"/>
            <a:r>
              <a:rPr lang="en-US" dirty="0" smtClean="0"/>
              <a:t>Try connecting themes / bodies of data to see relations</a:t>
            </a:r>
            <a:endParaRPr lang="en-US" dirty="0"/>
          </a:p>
        </p:txBody>
      </p:sp>
    </p:spTree>
    <p:extLst>
      <p:ext uri="{BB962C8B-B14F-4D97-AF65-F5344CB8AC3E}">
        <p14:creationId xmlns:p14="http://schemas.microsoft.com/office/powerpoint/2010/main" val="3256485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sampling</a:t>
            </a:r>
            <a:endParaRPr lang="en-US" dirty="0"/>
          </a:p>
        </p:txBody>
      </p:sp>
      <p:sp>
        <p:nvSpPr>
          <p:cNvPr id="3" name="Content Placeholder 2"/>
          <p:cNvSpPr>
            <a:spLocks noGrp="1"/>
          </p:cNvSpPr>
          <p:nvPr>
            <p:ph idx="1"/>
          </p:nvPr>
        </p:nvSpPr>
        <p:spPr/>
        <p:txBody>
          <a:bodyPr>
            <a:normAutofit/>
          </a:bodyPr>
          <a:lstStyle/>
          <a:p>
            <a:pPr lvl="1"/>
            <a:r>
              <a:rPr lang="en-US" dirty="0"/>
              <a:t>“theoretical sampling” = gather more / deeper material on issues and topics that you think are </a:t>
            </a:r>
            <a:r>
              <a:rPr lang="en-US" dirty="0" smtClean="0"/>
              <a:t>particularly </a:t>
            </a:r>
            <a:r>
              <a:rPr lang="en-US" dirty="0"/>
              <a:t>interesting </a:t>
            </a:r>
          </a:p>
          <a:p>
            <a:pPr lvl="2"/>
            <a:r>
              <a:rPr lang="en-US" dirty="0" smtClean="0"/>
              <a:t>Can arise from the material: a theme or angle that appears particularly salient</a:t>
            </a:r>
          </a:p>
          <a:p>
            <a:pPr lvl="2"/>
            <a:r>
              <a:rPr lang="en-US" dirty="0" smtClean="0"/>
              <a:t>Often informed by researchers background</a:t>
            </a:r>
          </a:p>
          <a:p>
            <a:pPr lvl="2"/>
            <a:r>
              <a:rPr lang="en-US" dirty="0" smtClean="0"/>
              <a:t>Or theoretical understanding, e.g. about human sociality or of design processes</a:t>
            </a:r>
          </a:p>
          <a:p>
            <a:pPr lvl="1"/>
            <a:r>
              <a:rPr lang="en-US" dirty="0" smtClean="0"/>
              <a:t>Some are loathe of theoretical sampling: if taken to extreme it skews the data to researcher interest</a:t>
            </a:r>
            <a:endParaRPr lang="en-US" dirty="0"/>
          </a:p>
          <a:p>
            <a:endParaRPr lang="en-US" dirty="0"/>
          </a:p>
        </p:txBody>
      </p:sp>
    </p:spTree>
    <p:extLst>
      <p:ext uri="{BB962C8B-B14F-4D97-AF65-F5344CB8AC3E}">
        <p14:creationId xmlns:p14="http://schemas.microsoft.com/office/powerpoint/2010/main" val="1520075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Moving analysis forward</a:t>
            </a:r>
            <a:endParaRPr lang="en-US" dirty="0"/>
          </a:p>
        </p:txBody>
      </p:sp>
      <p:sp>
        <p:nvSpPr>
          <p:cNvPr id="5" name="Subtitle 4"/>
          <p:cNvSpPr>
            <a:spLocks noGrp="1"/>
          </p:cNvSpPr>
          <p:nvPr>
            <p:ph type="subTitle" idx="1"/>
          </p:nvPr>
        </p:nvSpPr>
        <p:spPr/>
        <p:txBody>
          <a:bodyPr/>
          <a:lstStyle/>
          <a:p>
            <a:r>
              <a:rPr lang="en-US" dirty="0" smtClean="0"/>
              <a:t>Field </a:t>
            </a:r>
            <a:r>
              <a:rPr lang="en-US" dirty="0" err="1" smtClean="0"/>
              <a:t>resarch</a:t>
            </a:r>
            <a:r>
              <a:rPr lang="en-US" dirty="0" smtClean="0"/>
              <a:t> III</a:t>
            </a:r>
            <a:endParaRPr lang="en-US" dirty="0"/>
          </a:p>
        </p:txBody>
      </p:sp>
    </p:spTree>
    <p:extLst>
      <p:ext uri="{BB962C8B-B14F-4D97-AF65-F5344CB8AC3E}">
        <p14:creationId xmlns:p14="http://schemas.microsoft.com/office/powerpoint/2010/main" val="1856644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bother?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Nothing as frustrating as “I participated as a designer in this process/organizational change/course, I felt it went like this and it was important” (reject)</a:t>
            </a:r>
          </a:p>
          <a:p>
            <a:r>
              <a:rPr lang="en-US" dirty="0" smtClean="0"/>
              <a:t>No data = no research</a:t>
            </a:r>
          </a:p>
          <a:p>
            <a:r>
              <a:rPr lang="en-US" dirty="0" smtClean="0"/>
              <a:t>One of the clearest design dissertations is to follow how X happens in real life: design is multifarious and there is little well documented research on its different aspects (vs. airport design books vs. pretty picture catalogue/manifesto/reflection)</a:t>
            </a:r>
          </a:p>
          <a:p>
            <a:r>
              <a:rPr lang="en-US" dirty="0" smtClean="0"/>
              <a:t>Good backbone for design </a:t>
            </a:r>
            <a:r>
              <a:rPr lang="en-US" dirty="0" err="1" smtClean="0"/>
              <a:t>consturuction</a:t>
            </a:r>
            <a:r>
              <a:rPr lang="en-US" dirty="0" smtClean="0"/>
              <a:t> / design intervention</a:t>
            </a:r>
          </a:p>
          <a:p>
            <a:r>
              <a:rPr lang="en-US" dirty="0"/>
              <a:t>N</a:t>
            </a:r>
            <a:r>
              <a:rPr lang="en-US" dirty="0" smtClean="0"/>
              <a:t>ormative questions can be better discussed from having some solid empirical seat to speculate from.</a:t>
            </a:r>
            <a:endParaRPr lang="en-US" dirty="0"/>
          </a:p>
        </p:txBody>
      </p:sp>
    </p:spTree>
    <p:extLst>
      <p:ext uri="{BB962C8B-B14F-4D97-AF65-F5344CB8AC3E}">
        <p14:creationId xmlns:p14="http://schemas.microsoft.com/office/powerpoint/2010/main" val="80776812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Theoretical Saturation </a:t>
            </a:r>
            <a:br>
              <a:rPr lang="en-US" b="1" dirty="0"/>
            </a:b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continuation of sampling and data collection until no new conceptual insights are generated. At this point the researcher has provided repeated evidence for his or her conceptual categories. Theoretical saturation is associated with theoretical sampling for grounded theory , that is, the selection of cases that are most likely to produce the most relevant data that will discriminate or test emerging theories. This process requires a flexible approach to data collection as it progresses alongside data analysis</a:t>
            </a:r>
            <a:r>
              <a:rPr lang="en-US" b="1" dirty="0"/>
              <a:t>. Theoretical sampling has the potential to be limitless. This should perhaps be unsurprising as the inductive method of theoretical development suggests that each new case has the potential to offer a slightly alternative insight. </a:t>
            </a:r>
          </a:p>
          <a:p>
            <a:endParaRPr lang="en-US" u="sng" dirty="0"/>
          </a:p>
        </p:txBody>
      </p:sp>
    </p:spTree>
    <p:extLst>
      <p:ext uri="{BB962C8B-B14F-4D97-AF65-F5344CB8AC3E}">
        <p14:creationId xmlns:p14="http://schemas.microsoft.com/office/powerpoint/2010/main" val="3812555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Question-Theory-Empirics interplay</a:t>
            </a:r>
            <a:endParaRPr lang="en-US" dirty="0"/>
          </a:p>
        </p:txBody>
      </p:sp>
      <p:sp>
        <p:nvSpPr>
          <p:cNvPr id="3" name="Content Placeholder 2"/>
          <p:cNvSpPr>
            <a:spLocks noGrp="1"/>
          </p:cNvSpPr>
          <p:nvPr>
            <p:ph idx="1"/>
          </p:nvPr>
        </p:nvSpPr>
        <p:spPr/>
        <p:txBody>
          <a:bodyPr/>
          <a:lstStyle/>
          <a:p>
            <a:r>
              <a:rPr lang="en-US" dirty="0" smtClean="0"/>
              <a:t>Solely inductive research may not answer at all what you seek answers to – there is no guarantee whatsoever that something interesting will emerge (endless saturation quest)</a:t>
            </a:r>
          </a:p>
          <a:p>
            <a:r>
              <a:rPr lang="en-US" dirty="0" err="1" smtClean="0"/>
              <a:t>Soley</a:t>
            </a:r>
            <a:r>
              <a:rPr lang="en-US" dirty="0" smtClean="0"/>
              <a:t> deductive “testing” research is not very explorative and easily just verifies ones constructs (closing off richness) </a:t>
            </a:r>
          </a:p>
          <a:p>
            <a:r>
              <a:rPr lang="en-US" dirty="0" smtClean="0"/>
              <a:t>Typically an iterative relation is successful</a:t>
            </a:r>
            <a:endParaRPr lang="en-US" dirty="0"/>
          </a:p>
        </p:txBody>
      </p:sp>
    </p:spTree>
    <p:extLst>
      <p:ext uri="{BB962C8B-B14F-4D97-AF65-F5344CB8AC3E}">
        <p14:creationId xmlns:p14="http://schemas.microsoft.com/office/powerpoint/2010/main" val="1564014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finding checks</a:t>
            </a:r>
            <a:endParaRPr lang="en-US" dirty="0"/>
          </a:p>
        </p:txBody>
      </p:sp>
      <p:sp>
        <p:nvSpPr>
          <p:cNvPr id="3" name="Content Placeholder 2"/>
          <p:cNvSpPr>
            <a:spLocks noGrp="1"/>
          </p:cNvSpPr>
          <p:nvPr>
            <p:ph idx="1"/>
          </p:nvPr>
        </p:nvSpPr>
        <p:spPr/>
        <p:txBody>
          <a:bodyPr>
            <a:normAutofit/>
          </a:bodyPr>
          <a:lstStyle/>
          <a:p>
            <a:r>
              <a:rPr lang="en-US" dirty="0" smtClean="0"/>
              <a:t>Are theoretical constructs and/or research questions finding correlates in the empirical field?</a:t>
            </a:r>
          </a:p>
          <a:p>
            <a:pPr lvl="1"/>
            <a:r>
              <a:rPr lang="en-US" dirty="0" smtClean="0"/>
              <a:t>If not, are you in a wrong place or doing the wrong thing; why should they feature here?</a:t>
            </a:r>
          </a:p>
          <a:p>
            <a:pPr lvl="1"/>
            <a:r>
              <a:rPr lang="en-US" dirty="0" smtClean="0"/>
              <a:t>If they clearly should (what is the evidence?), are the constructs flawed, too narrow or biased? </a:t>
            </a:r>
          </a:p>
          <a:p>
            <a:pPr lvl="1"/>
            <a:r>
              <a:rPr lang="en-US" dirty="0" smtClean="0"/>
              <a:t>If so, should something else be studied instead, what then? </a:t>
            </a:r>
            <a:endParaRPr lang="en-US" dirty="0"/>
          </a:p>
        </p:txBody>
      </p:sp>
    </p:spTree>
    <p:extLst>
      <p:ext uri="{BB962C8B-B14F-4D97-AF65-F5344CB8AC3E}">
        <p14:creationId xmlns:p14="http://schemas.microsoft.com/office/powerpoint/2010/main" val="1373828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Types of data collection </a:t>
            </a:r>
            <a:endParaRPr lang="en-US" sz="4800" dirty="0"/>
          </a:p>
        </p:txBody>
      </p:sp>
      <p:sp>
        <p:nvSpPr>
          <p:cNvPr id="3" name="Content Placeholder 2"/>
          <p:cNvSpPr>
            <a:spLocks noGrp="1"/>
          </p:cNvSpPr>
          <p:nvPr>
            <p:ph idx="1"/>
          </p:nvPr>
        </p:nvSpPr>
        <p:spPr/>
        <p:txBody>
          <a:bodyPr>
            <a:normAutofit/>
          </a:bodyPr>
          <a:lstStyle/>
          <a:p>
            <a:r>
              <a:rPr lang="en-US" dirty="0" smtClean="0"/>
              <a:t>Just now occurring: observation, talk, materials…</a:t>
            </a:r>
          </a:p>
          <a:p>
            <a:r>
              <a:rPr lang="en-US" dirty="0" smtClean="0"/>
              <a:t>(A)round (and) about now occurring: Interviews, materials, observations…</a:t>
            </a:r>
          </a:p>
          <a:p>
            <a:r>
              <a:rPr lang="en-US" dirty="0" smtClean="0"/>
              <a:t>Sometime ago occurring: Interviews</a:t>
            </a:r>
            <a:r>
              <a:rPr lang="en-US" dirty="0"/>
              <a:t>,</a:t>
            </a:r>
            <a:r>
              <a:rPr lang="en-US" dirty="0" smtClean="0"/>
              <a:t> documents, artifacts, digital traces, articles, newspapers…</a:t>
            </a:r>
          </a:p>
          <a:p>
            <a:r>
              <a:rPr lang="en-US" dirty="0" smtClean="0"/>
              <a:t>Long time ago occurring: documents, artifacts etc. …supported interview remembering</a:t>
            </a:r>
          </a:p>
        </p:txBody>
      </p:sp>
    </p:spTree>
    <p:extLst>
      <p:ext uri="{BB962C8B-B14F-4D97-AF65-F5344CB8AC3E}">
        <p14:creationId xmlns:p14="http://schemas.microsoft.com/office/powerpoint/2010/main" val="36629198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fieldwork</a:t>
            </a:r>
            <a:endParaRPr lang="en-US" dirty="0"/>
          </a:p>
        </p:txBody>
      </p:sp>
      <p:sp>
        <p:nvSpPr>
          <p:cNvPr id="3" name="Content Placeholder 2"/>
          <p:cNvSpPr>
            <a:spLocks noGrp="1"/>
          </p:cNvSpPr>
          <p:nvPr>
            <p:ph idx="1"/>
          </p:nvPr>
        </p:nvSpPr>
        <p:spPr/>
        <p:txBody>
          <a:bodyPr>
            <a:normAutofit/>
          </a:bodyPr>
          <a:lstStyle/>
          <a:p>
            <a:r>
              <a:rPr lang="en-US" dirty="0" smtClean="0"/>
              <a:t>Initiation strategies:</a:t>
            </a:r>
          </a:p>
          <a:p>
            <a:pPr lvl="1"/>
            <a:r>
              <a:rPr lang="en-US" dirty="0" smtClean="0"/>
              <a:t>No planning: plunge! </a:t>
            </a:r>
          </a:p>
          <a:p>
            <a:pPr lvl="1"/>
            <a:r>
              <a:rPr lang="en-US" dirty="0" smtClean="0"/>
              <a:t>Map stakeholders, get permissions, gain introductions, do a </a:t>
            </a:r>
            <a:r>
              <a:rPr lang="en-US" dirty="0" err="1" smtClean="0"/>
              <a:t>prestudy</a:t>
            </a:r>
            <a:r>
              <a:rPr lang="en-US" dirty="0" smtClean="0"/>
              <a:t>, make a plan</a:t>
            </a:r>
          </a:p>
          <a:p>
            <a:pPr lvl="1"/>
            <a:r>
              <a:rPr lang="en-US" dirty="0" smtClean="0"/>
              <a:t>Just change your role to a researcher</a:t>
            </a:r>
          </a:p>
          <a:p>
            <a:pPr lvl="8"/>
            <a:r>
              <a:rPr lang="en-US" dirty="0" smtClean="0"/>
              <a:t>All have merits and </a:t>
            </a:r>
            <a:r>
              <a:rPr lang="en-US" dirty="0" err="1" smtClean="0"/>
              <a:t>dismerits</a:t>
            </a:r>
            <a:endParaRPr lang="en-US" dirty="0" smtClean="0"/>
          </a:p>
          <a:p>
            <a:r>
              <a:rPr lang="en-US" dirty="0" smtClean="0"/>
              <a:t>Start with what you obviously need anyway (even if boring) </a:t>
            </a:r>
          </a:p>
          <a:p>
            <a:r>
              <a:rPr lang="en-US" dirty="0" smtClean="0"/>
              <a:t>or with what is just now insanely interesting</a:t>
            </a:r>
          </a:p>
          <a:p>
            <a:r>
              <a:rPr lang="en-US" dirty="0" smtClean="0"/>
              <a:t>Don’t start many lines of enquiry simultaneously: you just can’t do it</a:t>
            </a:r>
          </a:p>
          <a:p>
            <a:pPr marL="0" indent="0">
              <a:buNone/>
            </a:pPr>
            <a:endParaRPr lang="en-US" dirty="0" smtClean="0"/>
          </a:p>
        </p:txBody>
      </p:sp>
    </p:spTree>
    <p:extLst>
      <p:ext uri="{BB962C8B-B14F-4D97-AF65-F5344CB8AC3E}">
        <p14:creationId xmlns:p14="http://schemas.microsoft.com/office/powerpoint/2010/main" val="2228555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Taking stock and planning ahead</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46021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Continuance </a:t>
            </a:r>
            <a:r>
              <a:rPr lang="en-US" dirty="0" smtClean="0"/>
              <a:t>issues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Always </a:t>
            </a:r>
            <a:r>
              <a:rPr lang="en-US" dirty="0"/>
              <a:t>plan for two or more </a:t>
            </a:r>
            <a:r>
              <a:rPr lang="en-US" dirty="0" smtClean="0"/>
              <a:t>data gathering </a:t>
            </a:r>
            <a:r>
              <a:rPr lang="en-US" dirty="0"/>
              <a:t>rounds: acquaintance + issues not first figured out to ask</a:t>
            </a:r>
          </a:p>
          <a:p>
            <a:r>
              <a:rPr lang="en-US" dirty="0"/>
              <a:t>Aim to </a:t>
            </a:r>
            <a:r>
              <a:rPr lang="en-US" dirty="0" smtClean="0"/>
              <a:t>find </a:t>
            </a:r>
            <a:r>
              <a:rPr lang="en-US" dirty="0"/>
              <a:t>one </a:t>
            </a:r>
            <a:r>
              <a:rPr lang="en-US" dirty="0" smtClean="0"/>
              <a:t>(or several but clearly delineated) unit(s) </a:t>
            </a:r>
            <a:r>
              <a:rPr lang="en-US" dirty="0"/>
              <a:t>of analysis as the study </a:t>
            </a:r>
            <a:r>
              <a:rPr lang="en-US" dirty="0" smtClean="0"/>
              <a:t>matures </a:t>
            </a:r>
          </a:p>
          <a:p>
            <a:pPr lvl="1"/>
            <a:r>
              <a:rPr lang="en-US" dirty="0" smtClean="0"/>
              <a:t>Try these out! Would it make sense if I followed how X happens in A, B, C …</a:t>
            </a:r>
          </a:p>
          <a:p>
            <a:pPr lvl="1"/>
            <a:r>
              <a:rPr lang="en-US" dirty="0" smtClean="0"/>
              <a:t>Don’t despair if reality doesn’t allow you to do this… but try because it will make your life easier if you can </a:t>
            </a:r>
            <a:endParaRPr lang="en-US" dirty="0"/>
          </a:p>
          <a:p>
            <a:r>
              <a:rPr lang="en-US" dirty="0" smtClean="0"/>
              <a:t>Evaluate if your research question still makes sense and can be answered?  Or should it be sharpened or reiterated (beware endless research question drift, though) </a:t>
            </a:r>
          </a:p>
          <a:p>
            <a:r>
              <a:rPr lang="en-US" dirty="0" smtClean="0"/>
              <a:t>Quantify and operationalize concepts and findings if sensible</a:t>
            </a:r>
          </a:p>
          <a:p>
            <a:pPr lvl="1"/>
            <a:r>
              <a:rPr lang="en-US" dirty="0" smtClean="0"/>
              <a:t>Counting can be very useful</a:t>
            </a:r>
          </a:p>
          <a:p>
            <a:pPr lvl="1"/>
            <a:r>
              <a:rPr lang="en-US" dirty="0" smtClean="0"/>
              <a:t>To gain </a:t>
            </a:r>
            <a:r>
              <a:rPr lang="en-US" dirty="0" err="1" smtClean="0"/>
              <a:t>ansers</a:t>
            </a:r>
            <a:r>
              <a:rPr lang="en-US" dirty="0" smtClean="0"/>
              <a:t> to X we studied x because this is how X could be studied in this context</a:t>
            </a:r>
            <a:endParaRPr lang="en-US" dirty="0"/>
          </a:p>
          <a:p>
            <a:pPr marL="228600" lvl="1" indent="0">
              <a:buNone/>
            </a:pPr>
            <a:endParaRPr lang="en-US" dirty="0"/>
          </a:p>
          <a:p>
            <a:endParaRPr lang="en-US" dirty="0"/>
          </a:p>
        </p:txBody>
      </p:sp>
    </p:spTree>
    <p:extLst>
      <p:ext uri="{BB962C8B-B14F-4D97-AF65-F5344CB8AC3E}">
        <p14:creationId xmlns:p14="http://schemas.microsoft.com/office/powerpoint/2010/main" val="35274844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Continuance II</a:t>
            </a:r>
            <a:endParaRPr lang="en-US" dirty="0"/>
          </a:p>
        </p:txBody>
      </p:sp>
      <p:sp>
        <p:nvSpPr>
          <p:cNvPr id="3" name="Content Placeholder 2"/>
          <p:cNvSpPr>
            <a:spLocks noGrp="1"/>
          </p:cNvSpPr>
          <p:nvPr>
            <p:ph idx="1"/>
          </p:nvPr>
        </p:nvSpPr>
        <p:spPr/>
        <p:txBody>
          <a:bodyPr/>
          <a:lstStyle/>
          <a:p>
            <a:r>
              <a:rPr lang="en-US" dirty="0" smtClean="0"/>
              <a:t>Read </a:t>
            </a:r>
            <a:r>
              <a:rPr lang="en-US" dirty="0"/>
              <a:t>other peoples work (if you have time)</a:t>
            </a:r>
          </a:p>
          <a:p>
            <a:r>
              <a:rPr lang="en-US" dirty="0"/>
              <a:t>Push aside other duties / remember masters students for smaller modules / professors and seniors for context </a:t>
            </a:r>
            <a:r>
              <a:rPr lang="en-US" dirty="0" smtClean="0"/>
              <a:t>pieces</a:t>
            </a:r>
          </a:p>
          <a:p>
            <a:r>
              <a:rPr lang="en-US" dirty="0"/>
              <a:t>Seek to clarify what (all) is your “case a case of” and how exactly</a:t>
            </a:r>
          </a:p>
          <a:p>
            <a:r>
              <a:rPr lang="en-US" dirty="0"/>
              <a:t>Seek to triangulate data and methods when sensible </a:t>
            </a:r>
          </a:p>
          <a:p>
            <a:pPr marL="0" indent="0">
              <a:buNone/>
            </a:pPr>
            <a:endParaRPr lang="en-US" dirty="0"/>
          </a:p>
          <a:p>
            <a:endParaRPr lang="en-US" dirty="0"/>
          </a:p>
        </p:txBody>
      </p:sp>
    </p:spTree>
    <p:extLst>
      <p:ext uri="{BB962C8B-B14F-4D97-AF65-F5344CB8AC3E}">
        <p14:creationId xmlns:p14="http://schemas.microsoft.com/office/powerpoint/2010/main" val="3647749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Continuance issues 2</a:t>
            </a:r>
            <a:endParaRPr lang="en-US" dirty="0"/>
          </a:p>
        </p:txBody>
      </p:sp>
      <p:sp>
        <p:nvSpPr>
          <p:cNvPr id="3" name="Content Placeholder 2"/>
          <p:cNvSpPr>
            <a:spLocks noGrp="1"/>
          </p:cNvSpPr>
          <p:nvPr>
            <p:ph idx="1"/>
          </p:nvPr>
        </p:nvSpPr>
        <p:spPr/>
        <p:txBody>
          <a:bodyPr>
            <a:normAutofit/>
          </a:bodyPr>
          <a:lstStyle/>
          <a:p>
            <a:r>
              <a:rPr lang="en-US" dirty="0" smtClean="0"/>
              <a:t>Don’t just wait for the data to pile up (but getting data can be 150% of your time and that is fine!)</a:t>
            </a:r>
          </a:p>
          <a:p>
            <a:pPr lvl="1"/>
            <a:r>
              <a:rPr lang="en-US" dirty="0" smtClean="0"/>
              <a:t>Try different angles to make a sense of the phenomenon</a:t>
            </a:r>
          </a:p>
          <a:p>
            <a:pPr lvl="1"/>
            <a:r>
              <a:rPr lang="en-US" dirty="0" smtClean="0"/>
              <a:t>Active </a:t>
            </a:r>
            <a:r>
              <a:rPr lang="en-US" dirty="0" err="1" smtClean="0"/>
              <a:t>memoing</a:t>
            </a:r>
            <a:endParaRPr lang="en-US" dirty="0" smtClean="0"/>
          </a:p>
          <a:p>
            <a:pPr lvl="1"/>
            <a:r>
              <a:rPr lang="en-US" dirty="0" smtClean="0"/>
              <a:t>Write ideas/</a:t>
            </a:r>
            <a:r>
              <a:rPr lang="en-US" dirty="0" err="1" smtClean="0"/>
              <a:t>synopsees</a:t>
            </a:r>
            <a:r>
              <a:rPr lang="en-US" dirty="0" smtClean="0"/>
              <a:t> for articles</a:t>
            </a:r>
          </a:p>
          <a:p>
            <a:pPr lvl="1"/>
            <a:r>
              <a:rPr lang="en-US" dirty="0" smtClean="0"/>
              <a:t>Begin analyses on the data (data overviews / coding)</a:t>
            </a:r>
          </a:p>
          <a:p>
            <a:pPr lvl="1"/>
            <a:r>
              <a:rPr lang="en-US" dirty="0"/>
              <a:t>Use “theoretical sampling”, gather more / deeper material on issues and topics that are </a:t>
            </a:r>
            <a:r>
              <a:rPr lang="en-US" dirty="0" err="1"/>
              <a:t>paricularly</a:t>
            </a:r>
            <a:r>
              <a:rPr lang="en-US" dirty="0"/>
              <a:t> interesting</a:t>
            </a:r>
          </a:p>
          <a:p>
            <a:pPr marL="228600" lvl="1" indent="0">
              <a:buNone/>
            </a:pPr>
            <a:endParaRPr lang="en-US" dirty="0" smtClean="0"/>
          </a:p>
          <a:p>
            <a:endParaRPr lang="en-US" dirty="0"/>
          </a:p>
        </p:txBody>
      </p:sp>
    </p:spTree>
    <p:extLst>
      <p:ext uri="{BB962C8B-B14F-4D97-AF65-F5344CB8AC3E}">
        <p14:creationId xmlns:p14="http://schemas.microsoft.com/office/powerpoint/2010/main" val="1539131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different angles</a:t>
            </a:r>
            <a:endParaRPr lang="en-US" dirty="0"/>
          </a:p>
        </p:txBody>
      </p:sp>
      <p:sp>
        <p:nvSpPr>
          <p:cNvPr id="3" name="Content Placeholder 2"/>
          <p:cNvSpPr>
            <a:spLocks noGrp="1"/>
          </p:cNvSpPr>
          <p:nvPr>
            <p:ph idx="1"/>
          </p:nvPr>
        </p:nvSpPr>
        <p:spPr/>
        <p:txBody>
          <a:bodyPr/>
          <a:lstStyle/>
          <a:p>
            <a:r>
              <a:rPr lang="en-US" dirty="0" smtClean="0"/>
              <a:t>Say you have video material that is rich in detail or you are out in the field making observations</a:t>
            </a:r>
          </a:p>
          <a:p>
            <a:r>
              <a:rPr lang="en-US" dirty="0" smtClean="0"/>
              <a:t>Focus on one theme at the time such as</a:t>
            </a:r>
          </a:p>
          <a:p>
            <a:pPr lvl="1"/>
            <a:r>
              <a:rPr lang="en-US" dirty="0" smtClean="0"/>
              <a:t>How are these people using artifacts</a:t>
            </a:r>
          </a:p>
          <a:p>
            <a:pPr lvl="1"/>
            <a:r>
              <a:rPr lang="en-US" dirty="0" smtClean="0"/>
              <a:t>Do they follow customs or formal rules, if so how</a:t>
            </a:r>
          </a:p>
          <a:p>
            <a:pPr lvl="1"/>
            <a:r>
              <a:rPr lang="en-US" dirty="0" smtClean="0"/>
              <a:t>How is their social interaction patterned </a:t>
            </a:r>
          </a:p>
          <a:p>
            <a:pPr lvl="1"/>
            <a:r>
              <a:rPr lang="en-US" dirty="0" smtClean="0"/>
              <a:t>Do they collaborate </a:t>
            </a:r>
          </a:p>
          <a:p>
            <a:pPr lvl="1"/>
            <a:r>
              <a:rPr lang="en-US" dirty="0" smtClean="0"/>
              <a:t>How do they take use of the space </a:t>
            </a:r>
          </a:p>
          <a:p>
            <a:pPr lvl="1"/>
            <a:r>
              <a:rPr lang="en-US" dirty="0" smtClean="0"/>
              <a:t>….</a:t>
            </a:r>
            <a:endParaRPr lang="en-US" dirty="0"/>
          </a:p>
        </p:txBody>
      </p:sp>
    </p:spTree>
    <p:extLst>
      <p:ext uri="{BB962C8B-B14F-4D97-AF65-F5344CB8AC3E}">
        <p14:creationId xmlns:p14="http://schemas.microsoft.com/office/powerpoint/2010/main" val="2380662816"/>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1966</TotalTime>
  <Words>1590</Words>
  <Application>Microsoft Macintosh PowerPoint</Application>
  <PresentationFormat>On-screen Show (4:3)</PresentationFormat>
  <Paragraphs>139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Advantage</vt:lpstr>
      <vt:lpstr>Field Research II:  Taking stock and planning ahead</vt:lpstr>
      <vt:lpstr>Why bother?</vt:lpstr>
      <vt:lpstr>Types of data collection </vt:lpstr>
      <vt:lpstr>Planning fieldwork</vt:lpstr>
      <vt:lpstr>Taking stock and planning ahead </vt:lpstr>
      <vt:lpstr>Continuance issues </vt:lpstr>
      <vt:lpstr>Continuance II</vt:lpstr>
      <vt:lpstr>Continuance issues 2</vt:lpstr>
      <vt:lpstr>Try different angles</vt:lpstr>
      <vt:lpstr>Active memoing</vt:lpstr>
      <vt:lpstr>Write analysis / article ideas</vt:lpstr>
      <vt:lpstr>Begin analyses on data</vt:lpstr>
      <vt:lpstr>Theoretical sampling</vt:lpstr>
      <vt:lpstr>Continuance issues </vt:lpstr>
      <vt:lpstr>Try different angles</vt:lpstr>
      <vt:lpstr>Continuance issues 2</vt:lpstr>
      <vt:lpstr>Begin analyses on data</vt:lpstr>
      <vt:lpstr>Theoretical sampling</vt:lpstr>
      <vt:lpstr>Moving analysis forward</vt:lpstr>
      <vt:lpstr>Theoretical Saturation  </vt:lpstr>
      <vt:lpstr>Question-Theory-Empirics interplay</vt:lpstr>
      <vt:lpstr>Path finding checks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 research II: continuing field research</dc:title>
  <dc:subject/>
  <dc:creator>Hyysalo Sampsa</dc:creator>
  <cp:keywords/>
  <dc:description/>
  <cp:lastModifiedBy>Hyysalo Sampsa</cp:lastModifiedBy>
  <cp:revision>13</cp:revision>
  <dcterms:created xsi:type="dcterms:W3CDTF">2012-09-10T19:04:54Z</dcterms:created>
  <dcterms:modified xsi:type="dcterms:W3CDTF">2013-11-29T16:46:36Z</dcterms:modified>
  <cp:category/>
</cp:coreProperties>
</file>