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65" r:id="rId3"/>
    <p:sldId id="266" r:id="rId4"/>
    <p:sldId id="267" r:id="rId5"/>
    <p:sldId id="268" r:id="rId6"/>
    <p:sldId id="269" r:id="rId7"/>
    <p:sldId id="270" r:id="rId8"/>
    <p:sldId id="264" r:id="rId9"/>
    <p:sldId id="258" r:id="rId10"/>
    <p:sldId id="257" r:id="rId11"/>
    <p:sldId id="259" r:id="rId12"/>
    <p:sldId id="260" r:id="rId13"/>
    <p:sldId id="261" r:id="rId14"/>
    <p:sldId id="262" r:id="rId15"/>
    <p:sldId id="26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13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12E1E79-3FD4-924F-B807-A96435311908}" type="datetimeFigureOut">
              <a:rPr lang="en-US" smtClean="0">
                <a:solidFill>
                  <a:srgbClr val="CCD1B9"/>
                </a:solidFill>
                <a:latin typeface="Franklin Gothic Medium"/>
              </a:rPr>
              <a:pPr/>
              <a:t>29.11.2013</a:t>
            </a:fld>
            <a:endParaRPr lang="en-US">
              <a:solidFill>
                <a:srgbClr val="CCD1B9"/>
              </a:solidFill>
              <a:latin typeface="Franklin Gothic Medium"/>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latin typeface="Franklin Gothic Medium"/>
              </a:rPr>
              <a:pPr algn="r"/>
              <a:t>‹#›</a:t>
            </a:fld>
            <a:endParaRPr lang="en-US" dirty="0">
              <a:latin typeface="Franklin Gothic Medium"/>
            </a:endParaRP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CCD1B9"/>
              </a:solidFill>
              <a:latin typeface="Franklin Gothic Medium"/>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i-FI" smtClean="0"/>
              <a:t>Click to edit Master title style</a:t>
            </a:r>
            <a:endParaRPr lang="en-US" dirty="0"/>
          </a:p>
        </p:txBody>
      </p:sp>
    </p:spTree>
    <p:extLst>
      <p:ext uri="{BB962C8B-B14F-4D97-AF65-F5344CB8AC3E}">
        <p14:creationId xmlns:p14="http://schemas.microsoft.com/office/powerpoint/2010/main" val="413964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p:txBody>
          <a:body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5" name="Footer Placeholder 4"/>
          <p:cNvSpPr>
            <a:spLocks noGrp="1"/>
          </p:cNvSpPr>
          <p:nvPr>
            <p:ph type="ftr" sz="quarter" idx="11"/>
          </p:nvPr>
        </p:nvSpPr>
        <p:spPr/>
        <p:txBody>
          <a:bodyPr/>
          <a:lstStyle/>
          <a:p>
            <a:endParaRPr lang="en-US">
              <a:solidFill>
                <a:srgbClr val="534949"/>
              </a:solidFill>
              <a:latin typeface="Franklin Gothic Medium"/>
            </a:endParaRPr>
          </a:p>
        </p:txBody>
      </p:sp>
      <p:sp>
        <p:nvSpPr>
          <p:cNvPr id="6" name="Slide Number Placeholder 5"/>
          <p:cNvSpPr>
            <a:spLocks noGrp="1"/>
          </p:cNvSpPr>
          <p:nvPr>
            <p:ph type="sldNum" sz="quarter" idx="12"/>
          </p:nvPr>
        </p:nvSpPr>
        <p:spPr/>
        <p:txBody>
          <a:bodyPr/>
          <a:lstStyle/>
          <a:p>
            <a:fld id="{6AFEC657-D79B-6C46-8B69-6EAAF62E6E5A}" type="slidenum">
              <a:rPr lang="en-US" smtClean="0">
                <a:solidFill>
                  <a:srgbClr val="534949"/>
                </a:solidFill>
                <a:latin typeface="Franklin Gothic Medium"/>
              </a:rPr>
              <a:pPr/>
              <a:t>‹#›</a:t>
            </a:fld>
            <a:endParaRPr lang="en-US">
              <a:solidFill>
                <a:srgbClr val="534949"/>
              </a:solidFill>
              <a:latin typeface="Franklin Gothic Medium"/>
            </a:endParaRPr>
          </a:p>
        </p:txBody>
      </p:sp>
    </p:spTree>
    <p:extLst>
      <p:ext uri="{BB962C8B-B14F-4D97-AF65-F5344CB8AC3E}">
        <p14:creationId xmlns:p14="http://schemas.microsoft.com/office/powerpoint/2010/main" val="295732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2" name="Vertical Title 1"/>
          <p:cNvSpPr>
            <a:spLocks noGrp="1"/>
          </p:cNvSpPr>
          <p:nvPr>
            <p:ph type="title" orient="vert"/>
          </p:nvPr>
        </p:nvSpPr>
        <p:spPr>
          <a:xfrm>
            <a:off x="7162800" y="274638"/>
            <a:ext cx="1676400" cy="5851525"/>
          </a:xfrm>
        </p:spPr>
        <p:txBody>
          <a:bodyPr vert="eaVert"/>
          <a:lstStyle/>
          <a:p>
            <a:r>
              <a:rPr lang="fi-FI"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dirty="0"/>
          </a:p>
        </p:txBody>
      </p:sp>
      <p:sp>
        <p:nvSpPr>
          <p:cNvPr id="4" name="Date Placeholder 3"/>
          <p:cNvSpPr>
            <a:spLocks noGrp="1"/>
          </p:cNvSpPr>
          <p:nvPr>
            <p:ph type="dt" sz="half" idx="10"/>
          </p:nvPr>
        </p:nvSpPr>
        <p:spPr/>
        <p:txBody>
          <a:body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5" name="Footer Placeholder 4"/>
          <p:cNvSpPr>
            <a:spLocks noGrp="1"/>
          </p:cNvSpPr>
          <p:nvPr>
            <p:ph type="ftr" sz="quarter" idx="11"/>
          </p:nvPr>
        </p:nvSpPr>
        <p:spPr/>
        <p:txBody>
          <a:bodyPr/>
          <a:lstStyle/>
          <a:p>
            <a:endParaRPr lang="en-US">
              <a:solidFill>
                <a:srgbClr val="534949"/>
              </a:solidFill>
              <a:latin typeface="Franklin Gothic Medium"/>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AFEC657-D79B-6C46-8B69-6EAAF62E6E5A}" type="slidenum">
              <a:rPr lang="en-US" smtClean="0">
                <a:solidFill>
                  <a:srgbClr val="CCD1B9"/>
                </a:solidFill>
                <a:latin typeface="Franklin Gothic Medium"/>
              </a:rPr>
              <a:pPr/>
              <a:t>‹#›</a:t>
            </a:fld>
            <a:endParaRPr lang="en-US">
              <a:solidFill>
                <a:srgbClr val="CCD1B9"/>
              </a:solidFill>
              <a:latin typeface="Franklin Gothic Medium"/>
            </a:endParaRPr>
          </a:p>
        </p:txBody>
      </p:sp>
    </p:spTree>
    <p:extLst>
      <p:ext uri="{BB962C8B-B14F-4D97-AF65-F5344CB8AC3E}">
        <p14:creationId xmlns:p14="http://schemas.microsoft.com/office/powerpoint/2010/main" val="278624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dirty="0"/>
          </a:p>
        </p:txBody>
      </p:sp>
      <p:sp>
        <p:nvSpPr>
          <p:cNvPr id="4" name="Date Placeholder 3"/>
          <p:cNvSpPr>
            <a:spLocks noGrp="1"/>
          </p:cNvSpPr>
          <p:nvPr>
            <p:ph type="dt" sz="half" idx="10"/>
          </p:nvPr>
        </p:nvSpPr>
        <p:spPr/>
        <p:txBody>
          <a:body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5" name="Footer Placeholder 4"/>
          <p:cNvSpPr>
            <a:spLocks noGrp="1"/>
          </p:cNvSpPr>
          <p:nvPr>
            <p:ph type="ftr" sz="quarter" idx="11"/>
          </p:nvPr>
        </p:nvSpPr>
        <p:spPr/>
        <p:txBody>
          <a:bodyPr/>
          <a:lstStyle/>
          <a:p>
            <a:endParaRPr lang="en-US">
              <a:solidFill>
                <a:srgbClr val="534949"/>
              </a:solidFill>
              <a:latin typeface="Franklin Gothic Medium"/>
            </a:endParaRPr>
          </a:p>
        </p:txBody>
      </p:sp>
      <p:sp>
        <p:nvSpPr>
          <p:cNvPr id="6" name="Slide Number Placeholder 5"/>
          <p:cNvSpPr>
            <a:spLocks noGrp="1"/>
          </p:cNvSpPr>
          <p:nvPr>
            <p:ph type="sldNum" sz="quarter" idx="12"/>
          </p:nvPr>
        </p:nvSpPr>
        <p:spPr/>
        <p:txBody>
          <a:bodyPr/>
          <a:lstStyle/>
          <a:p>
            <a:fld id="{6AFEC657-D79B-6C46-8B69-6EAAF62E6E5A}" type="slidenum">
              <a:rPr lang="en-US" smtClean="0">
                <a:solidFill>
                  <a:srgbClr val="534949"/>
                </a:solidFill>
                <a:latin typeface="Franklin Gothic Medium"/>
              </a:rPr>
              <a:pPr/>
              <a:t>‹#›</a:t>
            </a:fld>
            <a:endParaRPr lang="en-US">
              <a:solidFill>
                <a:srgbClr val="534949"/>
              </a:solidFill>
              <a:latin typeface="Franklin Gothic Medium"/>
            </a:endParaRPr>
          </a:p>
        </p:txBody>
      </p:sp>
      <p:sp>
        <p:nvSpPr>
          <p:cNvPr id="7" name="Title 6"/>
          <p:cNvSpPr>
            <a:spLocks noGrp="1"/>
          </p:cNvSpPr>
          <p:nvPr>
            <p:ph type="title"/>
          </p:nvPr>
        </p:nvSpPr>
        <p:spPr/>
        <p:txBody>
          <a:bodyPr/>
          <a:lstStyle/>
          <a:p>
            <a:r>
              <a:rPr lang="fi-FI" smtClean="0"/>
              <a:t>Click to edit Master title style</a:t>
            </a:r>
            <a:endParaRPr lang="en-US"/>
          </a:p>
        </p:txBody>
      </p:sp>
    </p:spTree>
    <p:extLst>
      <p:ext uri="{BB962C8B-B14F-4D97-AF65-F5344CB8AC3E}">
        <p14:creationId xmlns:p14="http://schemas.microsoft.com/office/powerpoint/2010/main" val="201119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12E1E79-3FD4-924F-B807-A96435311908}" type="datetimeFigureOut">
              <a:rPr lang="en-US" smtClean="0">
                <a:latin typeface="Franklin Gothic Medium"/>
              </a:rPr>
              <a:pPr/>
              <a:t>29.11.2013</a:t>
            </a:fld>
            <a:endParaRPr lang="en-US">
              <a:latin typeface="Franklin Gothic Medium"/>
            </a:endParaRP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AFEC657-D79B-6C46-8B69-6EAAF62E6E5A}" type="slidenum">
              <a:rPr lang="en-US" smtClean="0">
                <a:solidFill>
                  <a:srgbClr val="CCD1B9"/>
                </a:solidFill>
                <a:latin typeface="Franklin Gothic Medium"/>
              </a:rPr>
              <a:pPr/>
              <a:t>‹#›</a:t>
            </a:fld>
            <a:endParaRPr lang="en-US">
              <a:solidFill>
                <a:srgbClr val="CCD1B9"/>
              </a:solidFill>
              <a:latin typeface="Franklin Gothic Medium"/>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latin typeface="Franklin Gothic Medium"/>
            </a:endParaRP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i-FI" smtClean="0"/>
              <a:t>Click to edit Master title style</a:t>
            </a:r>
            <a:endParaRPr lang="en-US" dirty="0"/>
          </a:p>
        </p:txBody>
      </p:sp>
    </p:spTree>
    <p:extLst>
      <p:ext uri="{BB962C8B-B14F-4D97-AF65-F5344CB8AC3E}">
        <p14:creationId xmlns:p14="http://schemas.microsoft.com/office/powerpoint/2010/main" val="351790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dirty="0"/>
          </a:p>
        </p:txBody>
      </p:sp>
      <p:sp>
        <p:nvSpPr>
          <p:cNvPr id="5" name="Date Placeholder 4"/>
          <p:cNvSpPr>
            <a:spLocks noGrp="1"/>
          </p:cNvSpPr>
          <p:nvPr>
            <p:ph type="dt" sz="half" idx="10"/>
          </p:nvPr>
        </p:nvSpPr>
        <p:spPr/>
        <p:txBody>
          <a:body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6" name="Footer Placeholder 5"/>
          <p:cNvSpPr>
            <a:spLocks noGrp="1"/>
          </p:cNvSpPr>
          <p:nvPr>
            <p:ph type="ftr" sz="quarter" idx="11"/>
          </p:nvPr>
        </p:nvSpPr>
        <p:spPr/>
        <p:txBody>
          <a:bodyPr/>
          <a:lstStyle/>
          <a:p>
            <a:endParaRPr lang="en-US">
              <a:solidFill>
                <a:srgbClr val="534949"/>
              </a:solidFill>
              <a:latin typeface="Franklin Gothic Medium"/>
            </a:endParaRPr>
          </a:p>
        </p:txBody>
      </p:sp>
      <p:sp>
        <p:nvSpPr>
          <p:cNvPr id="7" name="Slide Number Placeholder 6"/>
          <p:cNvSpPr>
            <a:spLocks noGrp="1"/>
          </p:cNvSpPr>
          <p:nvPr>
            <p:ph type="sldNum" sz="quarter" idx="12"/>
          </p:nvPr>
        </p:nvSpPr>
        <p:spPr/>
        <p:txBody>
          <a:bodyPr/>
          <a:lstStyle/>
          <a:p>
            <a:fld id="{6AFEC657-D79B-6C46-8B69-6EAAF62E6E5A}" type="slidenum">
              <a:rPr lang="en-US" smtClean="0">
                <a:solidFill>
                  <a:srgbClr val="534949"/>
                </a:solidFill>
                <a:latin typeface="Franklin Gothic Medium"/>
              </a:rPr>
              <a:pPr/>
              <a:t>‹#›</a:t>
            </a:fld>
            <a:endParaRPr lang="en-US">
              <a:solidFill>
                <a:srgbClr val="534949"/>
              </a:solidFill>
              <a:latin typeface="Franklin Gothic Medium"/>
            </a:endParaRPr>
          </a:p>
        </p:txBody>
      </p:sp>
      <p:sp>
        <p:nvSpPr>
          <p:cNvPr id="8" name="Title 7"/>
          <p:cNvSpPr>
            <a:spLocks noGrp="1"/>
          </p:cNvSpPr>
          <p:nvPr>
            <p:ph type="title"/>
          </p:nvPr>
        </p:nvSpPr>
        <p:spPr/>
        <p:txBody>
          <a:bodyPr/>
          <a:lstStyle/>
          <a:p>
            <a:r>
              <a:rPr lang="fi-FI" smtClean="0"/>
              <a:t>Click to edit Master title style</a:t>
            </a:r>
            <a:endParaRPr lang="en-US"/>
          </a:p>
        </p:txBody>
      </p:sp>
    </p:spTree>
    <p:extLst>
      <p:ext uri="{BB962C8B-B14F-4D97-AF65-F5344CB8AC3E}">
        <p14:creationId xmlns:p14="http://schemas.microsoft.com/office/powerpoint/2010/main" val="27751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dirty="0"/>
          </a:p>
        </p:txBody>
      </p:sp>
      <p:sp>
        <p:nvSpPr>
          <p:cNvPr id="7" name="Date Placeholder 6"/>
          <p:cNvSpPr>
            <a:spLocks noGrp="1"/>
          </p:cNvSpPr>
          <p:nvPr>
            <p:ph type="dt" sz="half" idx="10"/>
          </p:nvPr>
        </p:nvSpPr>
        <p:spPr/>
        <p:txBody>
          <a:body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8" name="Footer Placeholder 7"/>
          <p:cNvSpPr>
            <a:spLocks noGrp="1"/>
          </p:cNvSpPr>
          <p:nvPr>
            <p:ph type="ftr" sz="quarter" idx="11"/>
          </p:nvPr>
        </p:nvSpPr>
        <p:spPr/>
        <p:txBody>
          <a:bodyPr/>
          <a:lstStyle/>
          <a:p>
            <a:endParaRPr lang="en-US">
              <a:solidFill>
                <a:srgbClr val="534949"/>
              </a:solidFill>
              <a:latin typeface="Franklin Gothic Medium"/>
            </a:endParaRPr>
          </a:p>
        </p:txBody>
      </p:sp>
      <p:sp>
        <p:nvSpPr>
          <p:cNvPr id="9" name="Slide Number Placeholder 8"/>
          <p:cNvSpPr>
            <a:spLocks noGrp="1"/>
          </p:cNvSpPr>
          <p:nvPr>
            <p:ph type="sldNum" sz="quarter" idx="12"/>
          </p:nvPr>
        </p:nvSpPr>
        <p:spPr/>
        <p:txBody>
          <a:bodyPr/>
          <a:lstStyle/>
          <a:p>
            <a:fld id="{6AFEC657-D79B-6C46-8B69-6EAAF62E6E5A}" type="slidenum">
              <a:rPr lang="en-US" smtClean="0">
                <a:solidFill>
                  <a:srgbClr val="534949"/>
                </a:solidFill>
                <a:latin typeface="Franklin Gothic Medium"/>
              </a:rPr>
              <a:pPr/>
              <a:t>‹#›</a:t>
            </a:fld>
            <a:endParaRPr lang="en-US">
              <a:solidFill>
                <a:srgbClr val="534949"/>
              </a:solidFill>
              <a:latin typeface="Franklin Gothic Medium"/>
            </a:endParaRPr>
          </a:p>
        </p:txBody>
      </p:sp>
      <p:sp>
        <p:nvSpPr>
          <p:cNvPr id="10" name="Title 9"/>
          <p:cNvSpPr>
            <a:spLocks noGrp="1"/>
          </p:cNvSpPr>
          <p:nvPr>
            <p:ph type="title"/>
          </p:nvPr>
        </p:nvSpPr>
        <p:spPr/>
        <p:txBody>
          <a:bodyPr/>
          <a:lstStyle/>
          <a:p>
            <a:r>
              <a:rPr lang="fi-FI" smtClean="0"/>
              <a:t>Click to edit Master title style</a:t>
            </a:r>
            <a:endParaRPr lang="en-US"/>
          </a:p>
        </p:txBody>
      </p:sp>
    </p:spTree>
    <p:extLst>
      <p:ext uri="{BB962C8B-B14F-4D97-AF65-F5344CB8AC3E}">
        <p14:creationId xmlns:p14="http://schemas.microsoft.com/office/powerpoint/2010/main" val="368613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4" name="Footer Placeholder 3"/>
          <p:cNvSpPr>
            <a:spLocks noGrp="1"/>
          </p:cNvSpPr>
          <p:nvPr>
            <p:ph type="ftr" sz="quarter" idx="11"/>
          </p:nvPr>
        </p:nvSpPr>
        <p:spPr/>
        <p:txBody>
          <a:bodyPr/>
          <a:lstStyle/>
          <a:p>
            <a:endParaRPr lang="en-US">
              <a:solidFill>
                <a:srgbClr val="534949"/>
              </a:solidFill>
              <a:latin typeface="Franklin Gothic Medium"/>
            </a:endParaRPr>
          </a:p>
        </p:txBody>
      </p:sp>
      <p:sp>
        <p:nvSpPr>
          <p:cNvPr id="5" name="Slide Number Placeholder 4"/>
          <p:cNvSpPr>
            <a:spLocks noGrp="1"/>
          </p:cNvSpPr>
          <p:nvPr>
            <p:ph type="sldNum" sz="quarter" idx="12"/>
          </p:nvPr>
        </p:nvSpPr>
        <p:spPr/>
        <p:txBody>
          <a:bodyPr/>
          <a:lstStyle/>
          <a:p>
            <a:fld id="{6AFEC657-D79B-6C46-8B69-6EAAF62E6E5A}" type="slidenum">
              <a:rPr lang="en-US" smtClean="0">
                <a:solidFill>
                  <a:srgbClr val="534949"/>
                </a:solidFill>
                <a:latin typeface="Franklin Gothic Medium"/>
              </a:rPr>
              <a:pPr/>
              <a:t>‹#›</a:t>
            </a:fld>
            <a:endParaRPr lang="en-US">
              <a:solidFill>
                <a:srgbClr val="534949"/>
              </a:solidFill>
              <a:latin typeface="Franklin Gothic Medium"/>
            </a:endParaRPr>
          </a:p>
        </p:txBody>
      </p:sp>
      <p:sp>
        <p:nvSpPr>
          <p:cNvPr id="6" name="Title 5"/>
          <p:cNvSpPr>
            <a:spLocks noGrp="1"/>
          </p:cNvSpPr>
          <p:nvPr>
            <p:ph type="title"/>
          </p:nvPr>
        </p:nvSpPr>
        <p:spPr/>
        <p:txBody>
          <a:bodyPr/>
          <a:lstStyle/>
          <a:p>
            <a:r>
              <a:rPr lang="fi-FI" smtClean="0"/>
              <a:t>Click to edit Master title style</a:t>
            </a:r>
            <a:endParaRPr lang="en-US"/>
          </a:p>
        </p:txBody>
      </p:sp>
    </p:spTree>
    <p:extLst>
      <p:ext uri="{BB962C8B-B14F-4D97-AF65-F5344CB8AC3E}">
        <p14:creationId xmlns:p14="http://schemas.microsoft.com/office/powerpoint/2010/main" val="2819324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2" name="Date Placeholder 1"/>
          <p:cNvSpPr>
            <a:spLocks noGrp="1"/>
          </p:cNvSpPr>
          <p:nvPr>
            <p:ph type="dt" sz="half" idx="10"/>
          </p:nvPr>
        </p:nvSpPr>
        <p:spPr/>
        <p:txBody>
          <a:body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3" name="Footer Placeholder 2"/>
          <p:cNvSpPr>
            <a:spLocks noGrp="1"/>
          </p:cNvSpPr>
          <p:nvPr>
            <p:ph type="ftr" sz="quarter" idx="11"/>
          </p:nvPr>
        </p:nvSpPr>
        <p:spPr/>
        <p:txBody>
          <a:bodyPr/>
          <a:lstStyle/>
          <a:p>
            <a:endParaRPr lang="en-US">
              <a:solidFill>
                <a:srgbClr val="534949"/>
              </a:solidFill>
              <a:latin typeface="Franklin Gothic Medium"/>
            </a:endParaRPr>
          </a:p>
        </p:txBody>
      </p:sp>
      <p:sp>
        <p:nvSpPr>
          <p:cNvPr id="4" name="Slide Number Placeholder 3"/>
          <p:cNvSpPr>
            <a:spLocks noGrp="1"/>
          </p:cNvSpPr>
          <p:nvPr>
            <p:ph type="sldNum" sz="quarter" idx="12"/>
          </p:nvPr>
        </p:nvSpPr>
        <p:spPr/>
        <p:txBody>
          <a:bodyPr/>
          <a:lstStyle/>
          <a:p>
            <a:fld id="{6AFEC657-D79B-6C46-8B69-6EAAF62E6E5A}" type="slidenum">
              <a:rPr lang="en-US" smtClean="0">
                <a:solidFill>
                  <a:srgbClr val="534949"/>
                </a:solidFill>
                <a:latin typeface="Franklin Gothic Medium"/>
              </a:rPr>
              <a:pPr/>
              <a:t>‹#›</a:t>
            </a:fld>
            <a:endParaRPr lang="en-US">
              <a:solidFill>
                <a:srgbClr val="534949"/>
              </a:solidFill>
              <a:latin typeface="Franklin Gothic Medium"/>
            </a:endParaRPr>
          </a:p>
        </p:txBody>
      </p:sp>
    </p:spTree>
    <p:extLst>
      <p:ext uri="{BB962C8B-B14F-4D97-AF65-F5344CB8AC3E}">
        <p14:creationId xmlns:p14="http://schemas.microsoft.com/office/powerpoint/2010/main" val="416376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6" name="Footer Placeholder 5"/>
          <p:cNvSpPr>
            <a:spLocks noGrp="1"/>
          </p:cNvSpPr>
          <p:nvPr>
            <p:ph type="ftr" sz="quarter" idx="11"/>
          </p:nvPr>
        </p:nvSpPr>
        <p:spPr/>
        <p:txBody>
          <a:bodyPr/>
          <a:lstStyle/>
          <a:p>
            <a:endParaRPr lang="en-US">
              <a:solidFill>
                <a:srgbClr val="534949"/>
              </a:solidFill>
              <a:latin typeface="Franklin Gothic Medium"/>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AFEC657-D79B-6C46-8B69-6EAAF62E6E5A}" type="slidenum">
              <a:rPr lang="en-US" smtClean="0">
                <a:latin typeface="Franklin Gothic Medium"/>
              </a:rPr>
              <a:pPr/>
              <a:t>‹#›</a:t>
            </a:fld>
            <a:endParaRPr lang="en-US">
              <a:latin typeface="Franklin Gothic Medium"/>
            </a:endParaRP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i-FI" smtClean="0"/>
              <a:t>Click to edit Master title style</a:t>
            </a:r>
            <a:endParaRPr lang="en-US" dirty="0"/>
          </a:p>
        </p:txBody>
      </p:sp>
    </p:spTree>
    <p:extLst>
      <p:ext uri="{BB962C8B-B14F-4D97-AF65-F5344CB8AC3E}">
        <p14:creationId xmlns:p14="http://schemas.microsoft.com/office/powerpoint/2010/main" val="175129053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912E1E79-3FD4-924F-B807-A96435311908}" type="datetimeFigureOut">
              <a:rPr lang="en-US" smtClean="0">
                <a:solidFill>
                  <a:srgbClr val="CCD1B9"/>
                </a:solidFill>
                <a:latin typeface="Franklin Gothic Medium"/>
              </a:rPr>
              <a:pPr/>
              <a:t>29.11.2013</a:t>
            </a:fld>
            <a:endParaRPr lang="en-US">
              <a:solidFill>
                <a:srgbClr val="CCD1B9"/>
              </a:solidFill>
              <a:latin typeface="Franklin Gothic Medium"/>
            </a:endParaRPr>
          </a:p>
        </p:txBody>
      </p:sp>
      <p:sp>
        <p:nvSpPr>
          <p:cNvPr id="6" name="Footer Placeholder 5"/>
          <p:cNvSpPr>
            <a:spLocks noGrp="1"/>
          </p:cNvSpPr>
          <p:nvPr>
            <p:ph type="ftr" sz="quarter" idx="11"/>
          </p:nvPr>
        </p:nvSpPr>
        <p:spPr/>
        <p:txBody>
          <a:bodyPr/>
          <a:lstStyle/>
          <a:p>
            <a:endParaRPr lang="en-US">
              <a:solidFill>
                <a:srgbClr val="CCD1B9"/>
              </a:solidFill>
              <a:latin typeface="Franklin Gothic Medium"/>
            </a:endParaRPr>
          </a:p>
        </p:txBody>
      </p:sp>
      <p:sp>
        <p:nvSpPr>
          <p:cNvPr id="7" name="Slide Number Placeholder 6"/>
          <p:cNvSpPr>
            <a:spLocks noGrp="1"/>
          </p:cNvSpPr>
          <p:nvPr>
            <p:ph type="sldNum" sz="quarter" idx="12"/>
          </p:nvPr>
        </p:nvSpPr>
        <p:spPr/>
        <p:txBody>
          <a:bodyPr/>
          <a:lstStyle/>
          <a:p>
            <a:fld id="{6AFEC657-D79B-6C46-8B69-6EAAF62E6E5A}" type="slidenum">
              <a:rPr lang="en-US" smtClean="0">
                <a:solidFill>
                  <a:srgbClr val="CCD1B9"/>
                </a:solidFill>
                <a:latin typeface="Franklin Gothic Medium"/>
              </a:rPr>
              <a:pPr/>
              <a:t>‹#›</a:t>
            </a:fld>
            <a:endParaRPr lang="en-US">
              <a:solidFill>
                <a:srgbClr val="CCD1B9"/>
              </a:solidFill>
              <a:latin typeface="Franklin Gothic Medium"/>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i-FI" smtClean="0"/>
              <a:t>Click to edit Master title style</a:t>
            </a:r>
            <a:endParaRPr lang="en-US" dirty="0"/>
          </a:p>
        </p:txBody>
      </p:sp>
    </p:spTree>
    <p:extLst>
      <p:ext uri="{BB962C8B-B14F-4D97-AF65-F5344CB8AC3E}">
        <p14:creationId xmlns:p14="http://schemas.microsoft.com/office/powerpoint/2010/main" val="384223248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Franklin Gothic Medium"/>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i-FI"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12E1E79-3FD4-924F-B807-A96435311908}" type="datetimeFigureOut">
              <a:rPr lang="en-US" smtClean="0">
                <a:solidFill>
                  <a:srgbClr val="534949"/>
                </a:solidFill>
                <a:latin typeface="Franklin Gothic Medium"/>
              </a:rPr>
              <a:pPr/>
              <a:t>29.11.2013</a:t>
            </a:fld>
            <a:endParaRPr lang="en-US">
              <a:solidFill>
                <a:srgbClr val="534949"/>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534949"/>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AFEC657-D79B-6C46-8B69-6EAAF62E6E5A}" type="slidenum">
              <a:rPr lang="en-US" smtClean="0">
                <a:solidFill>
                  <a:srgbClr val="534949"/>
                </a:solidFill>
                <a:latin typeface="Franklin Gothic Medium"/>
              </a:rPr>
              <a:pPr/>
              <a:t>‹#›</a:t>
            </a:fld>
            <a:endParaRPr lang="en-US">
              <a:solidFill>
                <a:srgbClr val="534949"/>
              </a:solidFill>
              <a:latin typeface="Franklin Gothic Medium"/>
            </a:endParaRPr>
          </a:p>
        </p:txBody>
      </p:sp>
    </p:spTree>
    <p:extLst>
      <p:ext uri="{BB962C8B-B14F-4D97-AF65-F5344CB8AC3E}">
        <p14:creationId xmlns:p14="http://schemas.microsoft.com/office/powerpoint/2010/main" val="18657301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mtClean="0"/>
              <a:t>DR </a:t>
            </a:r>
            <a:r>
              <a:rPr lang="en-US" smtClean="0"/>
              <a:t>2013 </a:t>
            </a:r>
            <a:endParaRPr lang="en-US" dirty="0" smtClean="0"/>
          </a:p>
          <a:p>
            <a:r>
              <a:rPr lang="en-US" dirty="0" smtClean="0"/>
              <a:t>Sampsa Hyysalo</a:t>
            </a:r>
            <a:endParaRPr lang="en-US" dirty="0"/>
          </a:p>
        </p:txBody>
      </p:sp>
      <p:sp>
        <p:nvSpPr>
          <p:cNvPr id="2" name="Title 1"/>
          <p:cNvSpPr>
            <a:spLocks noGrp="1"/>
          </p:cNvSpPr>
          <p:nvPr>
            <p:ph type="title"/>
          </p:nvPr>
        </p:nvSpPr>
        <p:spPr/>
        <p:txBody>
          <a:bodyPr/>
          <a:lstStyle/>
          <a:p>
            <a:r>
              <a:rPr lang="en-US" sz="8000" dirty="0" smtClean="0"/>
              <a:t>Literature </a:t>
            </a:r>
            <a:r>
              <a:rPr lang="en-US" sz="8000" dirty="0" smtClean="0"/>
              <a:t>reviews</a:t>
            </a:r>
            <a:endParaRPr lang="en-US" sz="8000" dirty="0"/>
          </a:p>
        </p:txBody>
      </p:sp>
    </p:spTree>
    <p:extLst>
      <p:ext uri="{BB962C8B-B14F-4D97-AF65-F5344CB8AC3E}">
        <p14:creationId xmlns:p14="http://schemas.microsoft.com/office/powerpoint/2010/main" val="206357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fontScale="92500"/>
          </a:bodyPr>
          <a:lstStyle/>
          <a:p>
            <a:r>
              <a:rPr lang="en-US" dirty="0" smtClean="0"/>
              <a:t>Organize rev into key topics</a:t>
            </a:r>
            <a:endParaRPr lang="en-US" dirty="0"/>
          </a:p>
        </p:txBody>
      </p:sp>
      <p:sp>
        <p:nvSpPr>
          <p:cNvPr id="5" name="Content Placeholder 4"/>
          <p:cNvSpPr>
            <a:spLocks noGrp="1"/>
          </p:cNvSpPr>
          <p:nvPr>
            <p:ph sz="half" idx="2"/>
          </p:nvPr>
        </p:nvSpPr>
        <p:spPr/>
        <p:txBody>
          <a:bodyPr>
            <a:normAutofit fontScale="70000" lnSpcReduction="20000"/>
          </a:bodyPr>
          <a:lstStyle/>
          <a:p>
            <a:r>
              <a:rPr lang="en-US" dirty="0" smtClean="0"/>
              <a:t>Refs discussed only insofar related to a topic</a:t>
            </a:r>
          </a:p>
          <a:p>
            <a:r>
              <a:rPr lang="en-US" dirty="0" smtClean="0"/>
              <a:t>The topic set derived from literature (Dominant themes? Emerging themes? Practice/policy concern?)</a:t>
            </a:r>
          </a:p>
          <a:p>
            <a:r>
              <a:rPr lang="en-US" dirty="0" smtClean="0"/>
              <a:t>Typically max 3-7 themes/topics</a:t>
            </a:r>
          </a:p>
          <a:p>
            <a:r>
              <a:rPr lang="en-US" dirty="0" smtClean="0"/>
              <a:t>Each ref is typically discussed in (half) a sentence, max two paragraphs </a:t>
            </a:r>
          </a:p>
          <a:p>
            <a:r>
              <a:rPr lang="en-US" dirty="0" smtClean="0"/>
              <a:t>Typical in distilling key findings related to an area of interest, showing which pieces contribute to findings.</a:t>
            </a:r>
          </a:p>
        </p:txBody>
      </p:sp>
      <p:sp>
        <p:nvSpPr>
          <p:cNvPr id="6" name="Text Placeholder 5"/>
          <p:cNvSpPr>
            <a:spLocks noGrp="1"/>
          </p:cNvSpPr>
          <p:nvPr>
            <p:ph type="body" sz="quarter" idx="3"/>
          </p:nvPr>
        </p:nvSpPr>
        <p:spPr/>
        <p:txBody>
          <a:bodyPr/>
          <a:lstStyle/>
          <a:p>
            <a:r>
              <a:rPr lang="en-US" dirty="0" smtClean="0"/>
              <a:t>Pro/Con</a:t>
            </a:r>
            <a:endParaRPr lang="en-US" dirty="0"/>
          </a:p>
        </p:txBody>
      </p:sp>
      <p:sp>
        <p:nvSpPr>
          <p:cNvPr id="7" name="Content Placeholder 6"/>
          <p:cNvSpPr>
            <a:spLocks noGrp="1"/>
          </p:cNvSpPr>
          <p:nvPr>
            <p:ph sz="quarter" idx="4"/>
          </p:nvPr>
        </p:nvSpPr>
        <p:spPr/>
        <p:txBody>
          <a:bodyPr>
            <a:normAutofit fontScale="62500" lnSpcReduction="20000"/>
          </a:bodyPr>
          <a:lstStyle/>
          <a:p>
            <a:pPr>
              <a:buFont typeface="Wingdings" charset="2"/>
              <a:buChar char="ü"/>
            </a:pPr>
            <a:r>
              <a:rPr lang="en-US" dirty="0" smtClean="0"/>
              <a:t>One ref can be discussed from several angles</a:t>
            </a:r>
          </a:p>
          <a:p>
            <a:pPr>
              <a:buFont typeface="Wingdings" charset="2"/>
              <a:buChar char="ü"/>
            </a:pPr>
            <a:r>
              <a:rPr lang="en-US" dirty="0" smtClean="0"/>
              <a:t>Allows mixing one-topic-only and multi-topic pieces fairly</a:t>
            </a:r>
          </a:p>
          <a:p>
            <a:pPr>
              <a:buFont typeface="Wingdings" charset="2"/>
              <a:buChar char="ü"/>
            </a:pPr>
            <a:r>
              <a:rPr lang="en-US" dirty="0" smtClean="0"/>
              <a:t>Allows showing scarcity in some topics</a:t>
            </a:r>
          </a:p>
          <a:p>
            <a:pPr>
              <a:buFont typeface="Wingdings" charset="2"/>
              <a:buChar char="ü"/>
            </a:pPr>
            <a:r>
              <a:rPr lang="en-US" dirty="0" smtClean="0"/>
              <a:t>Allows different registers for different topics (often necessary)</a:t>
            </a:r>
          </a:p>
          <a:p>
            <a:pPr>
              <a:buFont typeface="Wingdings" charset="2"/>
              <a:buChar char="ü"/>
            </a:pPr>
            <a:r>
              <a:rPr lang="en-US" dirty="0" smtClean="0"/>
              <a:t>Allows mixing journals </a:t>
            </a:r>
          </a:p>
          <a:p>
            <a:pPr>
              <a:buFontTx/>
              <a:buChar char="-"/>
            </a:pPr>
            <a:r>
              <a:rPr lang="en-US" dirty="0" smtClean="0"/>
              <a:t>Refs easily reduced to just few isolated contributions</a:t>
            </a:r>
          </a:p>
          <a:p>
            <a:pPr>
              <a:buFontTx/>
              <a:buChar char="-"/>
            </a:pPr>
            <a:r>
              <a:rPr lang="en-US" dirty="0" smtClean="0"/>
              <a:t>Juggle / mix needed to keep visible differences in</a:t>
            </a:r>
          </a:p>
          <a:p>
            <a:pPr lvl="1">
              <a:buFontTx/>
              <a:buChar char="-"/>
            </a:pPr>
            <a:r>
              <a:rPr lang="en-US" dirty="0" smtClean="0"/>
              <a:t>Journals </a:t>
            </a:r>
          </a:p>
          <a:p>
            <a:pPr lvl="1">
              <a:buFontTx/>
              <a:buChar char="-"/>
            </a:pPr>
            <a:r>
              <a:rPr lang="en-US" dirty="0" smtClean="0"/>
              <a:t>Importance of contribution</a:t>
            </a:r>
          </a:p>
          <a:p>
            <a:pPr lvl="1">
              <a:buFontTx/>
              <a:buChar char="-"/>
            </a:pPr>
            <a:r>
              <a:rPr lang="en-US" dirty="0" smtClean="0"/>
              <a:t>Field / school differences</a:t>
            </a:r>
            <a:endParaRPr lang="en-US" dirty="0"/>
          </a:p>
        </p:txBody>
      </p:sp>
      <p:sp>
        <p:nvSpPr>
          <p:cNvPr id="2" name="Title 1"/>
          <p:cNvSpPr>
            <a:spLocks noGrp="1"/>
          </p:cNvSpPr>
          <p:nvPr>
            <p:ph type="title"/>
          </p:nvPr>
        </p:nvSpPr>
        <p:spPr/>
        <p:txBody>
          <a:bodyPr/>
          <a:lstStyle/>
          <a:p>
            <a:r>
              <a:rPr lang="en-US" dirty="0" smtClean="0"/>
              <a:t>Topical</a:t>
            </a:r>
            <a:endParaRPr lang="en-US" dirty="0"/>
          </a:p>
        </p:txBody>
      </p:sp>
    </p:spTree>
    <p:extLst>
      <p:ext uri="{BB962C8B-B14F-4D97-AF65-F5344CB8AC3E}">
        <p14:creationId xmlns:p14="http://schemas.microsoft.com/office/powerpoint/2010/main" val="193096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20000"/>
          </a:bodyPr>
          <a:lstStyle/>
          <a:p>
            <a:r>
              <a:rPr lang="en-US" dirty="0" smtClean="0"/>
              <a:t>Organize rev journal by journal / discipline</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Requires 1-3 fairly clear topics shared by journals / fields</a:t>
            </a:r>
          </a:p>
          <a:p>
            <a:r>
              <a:rPr lang="en-US" dirty="0" smtClean="0"/>
              <a:t>Definitional work needed: different terms and interrelations needed</a:t>
            </a:r>
          </a:p>
          <a:p>
            <a:r>
              <a:rPr lang="en-US" dirty="0" smtClean="0"/>
              <a:t>Discuss what each field has</a:t>
            </a:r>
          </a:p>
          <a:p>
            <a:pPr lvl="1"/>
            <a:r>
              <a:rPr lang="en-US" dirty="0"/>
              <a:t>P</a:t>
            </a:r>
            <a:r>
              <a:rPr lang="en-US" dirty="0" smtClean="0"/>
              <a:t>aid attention to</a:t>
            </a:r>
          </a:p>
          <a:p>
            <a:pPr lvl="1"/>
            <a:r>
              <a:rPr lang="en-US" dirty="0" smtClean="0"/>
              <a:t>How plentifully</a:t>
            </a:r>
          </a:p>
          <a:p>
            <a:pPr lvl="1"/>
            <a:r>
              <a:rPr lang="en-US" dirty="0" smtClean="0"/>
              <a:t>By what kind of research/methods/data</a:t>
            </a:r>
          </a:p>
          <a:p>
            <a:pPr lvl="1"/>
            <a:r>
              <a:rPr lang="en-US" dirty="0"/>
              <a:t>W</a:t>
            </a:r>
            <a:r>
              <a:rPr lang="en-US" dirty="0" smtClean="0"/>
              <a:t>hat they’ve found</a:t>
            </a:r>
          </a:p>
          <a:p>
            <a:pPr lvl="1"/>
            <a:r>
              <a:rPr lang="en-US" dirty="0" smtClean="0"/>
              <a:t>Where they might be going</a:t>
            </a:r>
          </a:p>
          <a:p>
            <a:r>
              <a:rPr lang="en-US" dirty="0" smtClean="0"/>
              <a:t>Within field often topical organization needed </a:t>
            </a:r>
          </a:p>
          <a:p>
            <a:r>
              <a:rPr lang="en-US" dirty="0" smtClean="0"/>
              <a:t>Often: argue for </a:t>
            </a:r>
            <a:r>
              <a:rPr lang="en-US" dirty="0" err="1" smtClean="0"/>
              <a:t>multidiscplinarity</a:t>
            </a:r>
            <a:r>
              <a:rPr lang="en-US" dirty="0" smtClean="0"/>
              <a:t> or cover very broad terrains; contours of 5 refs to a sentence</a:t>
            </a:r>
          </a:p>
        </p:txBody>
      </p:sp>
      <p:sp>
        <p:nvSpPr>
          <p:cNvPr id="5" name="Text Placeholder 4"/>
          <p:cNvSpPr>
            <a:spLocks noGrp="1"/>
          </p:cNvSpPr>
          <p:nvPr>
            <p:ph type="body" sz="quarter" idx="3"/>
          </p:nvPr>
        </p:nvSpPr>
        <p:spPr/>
        <p:txBody>
          <a:bodyPr/>
          <a:lstStyle/>
          <a:p>
            <a:r>
              <a:rPr lang="en-US" dirty="0" smtClean="0"/>
              <a:t>Pro/con</a:t>
            </a:r>
            <a:endParaRPr lang="en-US" dirty="0"/>
          </a:p>
        </p:txBody>
      </p:sp>
      <p:sp>
        <p:nvSpPr>
          <p:cNvPr id="6" name="Content Placeholder 5"/>
          <p:cNvSpPr>
            <a:spLocks noGrp="1"/>
          </p:cNvSpPr>
          <p:nvPr>
            <p:ph sz="quarter" idx="4"/>
          </p:nvPr>
        </p:nvSpPr>
        <p:spPr/>
        <p:txBody>
          <a:bodyPr>
            <a:normAutofit fontScale="70000" lnSpcReduction="20000"/>
          </a:bodyPr>
          <a:lstStyle/>
          <a:p>
            <a:pPr>
              <a:buFont typeface="Wingdings" charset="2"/>
              <a:buChar char="ü"/>
            </a:pPr>
            <a:r>
              <a:rPr lang="en-US" dirty="0" smtClean="0"/>
              <a:t>Helps render visible journal / discipline differences </a:t>
            </a:r>
          </a:p>
          <a:p>
            <a:pPr>
              <a:buFont typeface="Wingdings" charset="2"/>
              <a:buChar char="ü"/>
            </a:pPr>
            <a:r>
              <a:rPr lang="en-US" dirty="0" smtClean="0"/>
              <a:t>Shows complementarity or field lacunae</a:t>
            </a:r>
          </a:p>
          <a:p>
            <a:pPr>
              <a:buFont typeface="Wingdings" charset="2"/>
              <a:buChar char="ü"/>
            </a:pPr>
            <a:r>
              <a:rPr lang="en-US" dirty="0" smtClean="0"/>
              <a:t>Can discuss different disciplines partially their own terms</a:t>
            </a:r>
          </a:p>
          <a:p>
            <a:pPr>
              <a:buFontTx/>
              <a:buChar char="-"/>
            </a:pPr>
            <a:r>
              <a:rPr lang="en-US" dirty="0" smtClean="0"/>
              <a:t>Topics can get lost (may require a table or different chapter) </a:t>
            </a:r>
          </a:p>
          <a:p>
            <a:pPr>
              <a:buFontTx/>
              <a:buChar char="-"/>
            </a:pPr>
            <a:r>
              <a:rPr lang="en-US" dirty="0" smtClean="0"/>
              <a:t>Specificities and complex arguments easily lost </a:t>
            </a:r>
          </a:p>
          <a:p>
            <a:pPr>
              <a:buFontTx/>
              <a:buChar char="-"/>
            </a:pPr>
            <a:r>
              <a:rPr lang="en-US" dirty="0" smtClean="0"/>
              <a:t>Different disciplines can become hijacked to synthetic or some </a:t>
            </a:r>
            <a:r>
              <a:rPr lang="en-US" dirty="0" smtClean="0"/>
              <a:t>discipline’s </a:t>
            </a:r>
            <a:r>
              <a:rPr lang="en-US" dirty="0" smtClean="0"/>
              <a:t>framing of the topic </a:t>
            </a:r>
            <a:endParaRPr lang="en-US" dirty="0"/>
          </a:p>
        </p:txBody>
      </p:sp>
      <p:sp>
        <p:nvSpPr>
          <p:cNvPr id="2" name="Title 1"/>
          <p:cNvSpPr>
            <a:spLocks noGrp="1"/>
          </p:cNvSpPr>
          <p:nvPr>
            <p:ph type="title"/>
          </p:nvPr>
        </p:nvSpPr>
        <p:spPr>
          <a:xfrm>
            <a:off x="457200" y="152718"/>
            <a:ext cx="7536931" cy="1371600"/>
          </a:xfrm>
        </p:spPr>
        <p:txBody>
          <a:bodyPr>
            <a:normAutofit/>
          </a:bodyPr>
          <a:lstStyle/>
          <a:p>
            <a:r>
              <a:rPr lang="en-US" sz="3600" dirty="0" smtClean="0"/>
              <a:t>Journal by journal / Discipline by discipline</a:t>
            </a:r>
            <a:endParaRPr lang="en-US" sz="3600" dirty="0"/>
          </a:p>
        </p:txBody>
      </p:sp>
    </p:spTree>
    <p:extLst>
      <p:ext uri="{BB962C8B-B14F-4D97-AF65-F5344CB8AC3E}">
        <p14:creationId xmlns:p14="http://schemas.microsoft.com/office/powerpoint/2010/main" val="34655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fontScale="92500" lnSpcReduction="20000"/>
          </a:bodyPr>
          <a:lstStyle/>
          <a:p>
            <a:r>
              <a:rPr lang="en-US" dirty="0" smtClean="0"/>
              <a:t>Deploy piece/topic/</a:t>
            </a:r>
            <a:r>
              <a:rPr lang="en-US" dirty="0" err="1" smtClean="0"/>
              <a:t>jounal</a:t>
            </a:r>
            <a:r>
              <a:rPr lang="en-US" dirty="0" smtClean="0"/>
              <a:t> cascading… </a:t>
            </a:r>
            <a:endParaRPr lang="en-US" dirty="0"/>
          </a:p>
        </p:txBody>
      </p:sp>
      <p:sp>
        <p:nvSpPr>
          <p:cNvPr id="9" name="Content Placeholder 8"/>
          <p:cNvSpPr>
            <a:spLocks noGrp="1"/>
          </p:cNvSpPr>
          <p:nvPr>
            <p:ph sz="half" idx="2"/>
          </p:nvPr>
        </p:nvSpPr>
        <p:spPr/>
        <p:txBody>
          <a:bodyPr/>
          <a:lstStyle/>
          <a:p>
            <a:r>
              <a:rPr lang="en-US" dirty="0"/>
              <a:t>Begin with piece by piece coverage to discuss in depth</a:t>
            </a:r>
          </a:p>
          <a:p>
            <a:r>
              <a:rPr lang="en-US" dirty="0"/>
              <a:t>Deploy </a:t>
            </a:r>
            <a:r>
              <a:rPr lang="en-US" dirty="0" err="1" smtClean="0"/>
              <a:t>topicalisation</a:t>
            </a:r>
            <a:r>
              <a:rPr lang="en-US" dirty="0" smtClean="0"/>
              <a:t> (as somewhat shorter)</a:t>
            </a:r>
          </a:p>
          <a:p>
            <a:r>
              <a:rPr lang="en-US" dirty="0" smtClean="0"/>
              <a:t>Deploy field review (as table et cetera)</a:t>
            </a:r>
            <a:endParaRPr lang="en-US" dirty="0"/>
          </a:p>
          <a:p>
            <a:r>
              <a:rPr lang="en-US" dirty="0" smtClean="0"/>
              <a:t>Deploy…</a:t>
            </a:r>
            <a:endParaRPr lang="en-US" dirty="0"/>
          </a:p>
        </p:txBody>
      </p:sp>
      <p:sp>
        <p:nvSpPr>
          <p:cNvPr id="10" name="Text Placeholder 9"/>
          <p:cNvSpPr>
            <a:spLocks noGrp="1"/>
          </p:cNvSpPr>
          <p:nvPr>
            <p:ph type="body" sz="quarter" idx="3"/>
          </p:nvPr>
        </p:nvSpPr>
        <p:spPr/>
        <p:txBody>
          <a:bodyPr/>
          <a:lstStyle/>
          <a:p>
            <a:r>
              <a:rPr lang="en-US" dirty="0" smtClean="0"/>
              <a:t>Pro/con</a:t>
            </a:r>
            <a:endParaRPr lang="en-US" dirty="0"/>
          </a:p>
        </p:txBody>
      </p:sp>
      <p:sp>
        <p:nvSpPr>
          <p:cNvPr id="11" name="Content Placeholder 10"/>
          <p:cNvSpPr>
            <a:spLocks noGrp="1"/>
          </p:cNvSpPr>
          <p:nvPr>
            <p:ph sz="quarter" idx="4"/>
          </p:nvPr>
        </p:nvSpPr>
        <p:spPr/>
        <p:txBody>
          <a:bodyPr>
            <a:normAutofit fontScale="77500" lnSpcReduction="20000"/>
          </a:bodyPr>
          <a:lstStyle/>
          <a:p>
            <a:pPr marL="342900" indent="-342900">
              <a:buFont typeface="Wingdings" charset="2"/>
              <a:buChar char="ü"/>
            </a:pPr>
            <a:r>
              <a:rPr lang="en-US" dirty="0" smtClean="0"/>
              <a:t>Allows first discussing nuances duly</a:t>
            </a:r>
          </a:p>
          <a:p>
            <a:pPr marL="342900" indent="-342900">
              <a:buFont typeface="Wingdings" charset="2"/>
              <a:buChar char="ü"/>
            </a:pPr>
            <a:r>
              <a:rPr lang="en-US" dirty="0" smtClean="0"/>
              <a:t>Still deploys the sense of key topics or cross cutting themes / fields </a:t>
            </a:r>
          </a:p>
          <a:p>
            <a:pPr marL="342900" indent="-342900">
              <a:buFont typeface="Wingdings" charset="2"/>
              <a:buChar char="ü"/>
            </a:pPr>
            <a:r>
              <a:rPr lang="en-US" dirty="0" smtClean="0"/>
              <a:t>Can be cascaded further to practice / strategy / policy …</a:t>
            </a:r>
          </a:p>
          <a:p>
            <a:pPr marL="342900" indent="-342900">
              <a:buFontTx/>
              <a:buChar char="-"/>
            </a:pPr>
            <a:r>
              <a:rPr lang="en-US" dirty="0" smtClean="0"/>
              <a:t>Can become long and baroque </a:t>
            </a:r>
          </a:p>
          <a:p>
            <a:pPr marL="342900" indent="-342900">
              <a:buFontTx/>
              <a:buChar char="-"/>
            </a:pPr>
            <a:r>
              <a:rPr lang="en-US" dirty="0" smtClean="0"/>
              <a:t>The following cascades unlikely to retain full force as they tend to be “shorter derivatives” </a:t>
            </a:r>
          </a:p>
        </p:txBody>
      </p:sp>
      <p:sp>
        <p:nvSpPr>
          <p:cNvPr id="7" name="Title 6"/>
          <p:cNvSpPr>
            <a:spLocks noGrp="1"/>
          </p:cNvSpPr>
          <p:nvPr>
            <p:ph type="title"/>
          </p:nvPr>
        </p:nvSpPr>
        <p:spPr/>
        <p:txBody>
          <a:bodyPr/>
          <a:lstStyle/>
          <a:p>
            <a:r>
              <a:rPr lang="en-US" dirty="0" smtClean="0"/>
              <a:t>Cascade</a:t>
            </a:r>
            <a:endParaRPr lang="en-US" dirty="0"/>
          </a:p>
        </p:txBody>
      </p:sp>
    </p:spTree>
    <p:extLst>
      <p:ext uri="{BB962C8B-B14F-4D97-AF65-F5344CB8AC3E}">
        <p14:creationId xmlns:p14="http://schemas.microsoft.com/office/powerpoint/2010/main" val="3059561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a:bodyPr>
          <a:lstStyle/>
          <a:p>
            <a:r>
              <a:rPr lang="en-US" dirty="0" smtClean="0"/>
              <a:t>Category/subcategory mix</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Use primary categorization e.g. topic</a:t>
            </a:r>
          </a:p>
          <a:p>
            <a:r>
              <a:rPr lang="en-US" dirty="0" smtClean="0"/>
              <a:t>Use secondary categorization e.g. journal within each topic</a:t>
            </a:r>
          </a:p>
          <a:p>
            <a:r>
              <a:rPr lang="en-US" dirty="0" smtClean="0"/>
              <a:t>…any use of tertiary categorization needs to be very clear (e.g. </a:t>
            </a:r>
            <a:r>
              <a:rPr lang="en-US" smtClean="0"/>
              <a:t>research type: </a:t>
            </a:r>
            <a:r>
              <a:rPr lang="en-US" dirty="0" smtClean="0"/>
              <a:t>conceptual, hypothesis, empirical, experimental, qualitative, quantitative) </a:t>
            </a:r>
          </a:p>
          <a:p>
            <a:endParaRPr lang="en-US" dirty="0"/>
          </a:p>
        </p:txBody>
      </p:sp>
      <p:sp>
        <p:nvSpPr>
          <p:cNvPr id="5" name="Text Placeholder 4"/>
          <p:cNvSpPr>
            <a:spLocks noGrp="1"/>
          </p:cNvSpPr>
          <p:nvPr>
            <p:ph type="body" sz="quarter" idx="3"/>
          </p:nvPr>
        </p:nvSpPr>
        <p:spPr/>
        <p:txBody>
          <a:bodyPr/>
          <a:lstStyle/>
          <a:p>
            <a:r>
              <a:rPr lang="en-US" dirty="0" smtClean="0"/>
              <a:t>Pro/con</a:t>
            </a:r>
            <a:endParaRPr lang="en-US" dirty="0"/>
          </a:p>
        </p:txBody>
      </p:sp>
      <p:sp>
        <p:nvSpPr>
          <p:cNvPr id="6" name="Content Placeholder 5"/>
          <p:cNvSpPr>
            <a:spLocks noGrp="1"/>
          </p:cNvSpPr>
          <p:nvPr>
            <p:ph sz="quarter" idx="4"/>
          </p:nvPr>
        </p:nvSpPr>
        <p:spPr/>
        <p:txBody>
          <a:bodyPr/>
          <a:lstStyle/>
          <a:p>
            <a:pPr marL="342900" indent="-342900">
              <a:buFont typeface="Wingdings" charset="2"/>
              <a:buChar char="ü"/>
            </a:pPr>
            <a:r>
              <a:rPr lang="en-US" dirty="0" smtClean="0"/>
              <a:t>Good in gaining two dimensional lit review (often desired)</a:t>
            </a:r>
          </a:p>
          <a:p>
            <a:r>
              <a:rPr lang="en-US" dirty="0" smtClean="0"/>
              <a:t>- With many different logics the text can become very hard and technical to follow</a:t>
            </a:r>
            <a:endParaRPr lang="en-US" dirty="0"/>
          </a:p>
        </p:txBody>
      </p:sp>
      <p:sp>
        <p:nvSpPr>
          <p:cNvPr id="2" name="Title 1"/>
          <p:cNvSpPr>
            <a:spLocks noGrp="1"/>
          </p:cNvSpPr>
          <p:nvPr>
            <p:ph type="title"/>
          </p:nvPr>
        </p:nvSpPr>
        <p:spPr/>
        <p:txBody>
          <a:bodyPr/>
          <a:lstStyle/>
          <a:p>
            <a:r>
              <a:rPr lang="en-US" dirty="0" err="1" smtClean="0"/>
              <a:t>Submix</a:t>
            </a:r>
            <a:endParaRPr lang="en-US" dirty="0"/>
          </a:p>
        </p:txBody>
      </p:sp>
    </p:spTree>
    <p:extLst>
      <p:ext uri="{BB962C8B-B14F-4D97-AF65-F5344CB8AC3E}">
        <p14:creationId xmlns:p14="http://schemas.microsoft.com/office/powerpoint/2010/main" val="78907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Clearly different sections</a:t>
            </a:r>
            <a:endParaRPr lang="en-US" dirty="0"/>
          </a:p>
        </p:txBody>
      </p:sp>
      <p:sp>
        <p:nvSpPr>
          <p:cNvPr id="4" name="Content Placeholder 3"/>
          <p:cNvSpPr>
            <a:spLocks noGrp="1"/>
          </p:cNvSpPr>
          <p:nvPr>
            <p:ph sz="half" idx="2"/>
          </p:nvPr>
        </p:nvSpPr>
        <p:spPr/>
        <p:txBody>
          <a:bodyPr>
            <a:normAutofit/>
          </a:bodyPr>
          <a:lstStyle/>
          <a:p>
            <a:r>
              <a:rPr lang="en-US" dirty="0" smtClean="0"/>
              <a:t>Lit review is separated into one compartment</a:t>
            </a:r>
          </a:p>
          <a:p>
            <a:r>
              <a:rPr lang="en-US" dirty="0" smtClean="0"/>
              <a:t>Two different sets of review are kept separate; one paves the way to the other</a:t>
            </a:r>
          </a:p>
          <a:p>
            <a:r>
              <a:rPr lang="en-US" dirty="0" smtClean="0"/>
              <a:t>Different empirics get different lit reviews </a:t>
            </a:r>
            <a:endParaRPr lang="en-US" dirty="0"/>
          </a:p>
        </p:txBody>
      </p:sp>
      <p:sp>
        <p:nvSpPr>
          <p:cNvPr id="5" name="Text Placeholder 4"/>
          <p:cNvSpPr>
            <a:spLocks noGrp="1"/>
          </p:cNvSpPr>
          <p:nvPr>
            <p:ph type="body" sz="quarter" idx="3"/>
          </p:nvPr>
        </p:nvSpPr>
        <p:spPr/>
        <p:txBody>
          <a:bodyPr/>
          <a:lstStyle/>
          <a:p>
            <a:r>
              <a:rPr lang="en-US" dirty="0" smtClean="0"/>
              <a:t>Pro/con</a:t>
            </a:r>
            <a:endParaRPr lang="en-US" dirty="0"/>
          </a:p>
        </p:txBody>
      </p:sp>
      <p:sp>
        <p:nvSpPr>
          <p:cNvPr id="6" name="Content Placeholder 5"/>
          <p:cNvSpPr>
            <a:spLocks noGrp="1"/>
          </p:cNvSpPr>
          <p:nvPr>
            <p:ph sz="quarter" idx="4"/>
          </p:nvPr>
        </p:nvSpPr>
        <p:spPr/>
        <p:txBody>
          <a:bodyPr/>
          <a:lstStyle/>
          <a:p>
            <a:pPr marL="342900" indent="-342900">
              <a:buFont typeface="Wingdings" charset="2"/>
              <a:buChar char="ü"/>
            </a:pPr>
            <a:r>
              <a:rPr lang="en-US" dirty="0" smtClean="0"/>
              <a:t>Multiple data papers and books</a:t>
            </a:r>
          </a:p>
          <a:p>
            <a:pPr marL="342900" indent="-342900">
              <a:buFont typeface="Wingdings" charset="2"/>
              <a:buChar char="ü"/>
            </a:pPr>
            <a:r>
              <a:rPr lang="en-US" dirty="0" smtClean="0"/>
              <a:t>Helps “shift gears” or perspective</a:t>
            </a:r>
          </a:p>
          <a:p>
            <a:r>
              <a:rPr lang="en-US" dirty="0" smtClean="0"/>
              <a:t>- If many sections, gets overly complex for articles</a:t>
            </a:r>
            <a:endParaRPr lang="en-US" dirty="0"/>
          </a:p>
        </p:txBody>
      </p:sp>
      <p:sp>
        <p:nvSpPr>
          <p:cNvPr id="2" name="Title 1"/>
          <p:cNvSpPr>
            <a:spLocks noGrp="1"/>
          </p:cNvSpPr>
          <p:nvPr>
            <p:ph type="title"/>
          </p:nvPr>
        </p:nvSpPr>
        <p:spPr/>
        <p:txBody>
          <a:bodyPr/>
          <a:lstStyle/>
          <a:p>
            <a:r>
              <a:rPr lang="en-US" dirty="0" smtClean="0"/>
              <a:t>Sectioned</a:t>
            </a:r>
            <a:endParaRPr lang="en-US" dirty="0"/>
          </a:p>
        </p:txBody>
      </p:sp>
    </p:spTree>
    <p:extLst>
      <p:ext uri="{BB962C8B-B14F-4D97-AF65-F5344CB8AC3E}">
        <p14:creationId xmlns:p14="http://schemas.microsoft.com/office/powerpoint/2010/main" val="3855162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To assess</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t>How many refs are there to review</a:t>
            </a:r>
          </a:p>
          <a:p>
            <a:r>
              <a:rPr lang="en-US" dirty="0" smtClean="0"/>
              <a:t>How uniform is the material</a:t>
            </a:r>
          </a:p>
          <a:p>
            <a:r>
              <a:rPr lang="en-US" dirty="0" smtClean="0"/>
              <a:t>How much intricacy is in the material</a:t>
            </a:r>
          </a:p>
          <a:p>
            <a:r>
              <a:rPr lang="en-US" dirty="0" smtClean="0"/>
              <a:t>How different is the material (visual, film, text, artifacts built)</a:t>
            </a:r>
          </a:p>
          <a:p>
            <a:r>
              <a:rPr lang="en-US" dirty="0" smtClean="0"/>
              <a:t>How large a terrain</a:t>
            </a:r>
          </a:p>
          <a:p>
            <a:r>
              <a:rPr lang="en-US" dirty="0" smtClean="0"/>
              <a:t>What is the knowledge interest</a:t>
            </a:r>
          </a:p>
          <a:p>
            <a:r>
              <a:rPr lang="en-US" dirty="0" smtClean="0"/>
              <a:t>What can you expect readers to know already</a:t>
            </a:r>
          </a:p>
          <a:p>
            <a:r>
              <a:rPr lang="en-US" dirty="0" smtClean="0"/>
              <a:t>Do fields or disciplines or approaches matter</a:t>
            </a:r>
            <a:endParaRPr lang="en-US" dirty="0"/>
          </a:p>
        </p:txBody>
      </p:sp>
      <p:sp>
        <p:nvSpPr>
          <p:cNvPr id="5" name="Text Placeholder 4"/>
          <p:cNvSpPr>
            <a:spLocks noGrp="1"/>
          </p:cNvSpPr>
          <p:nvPr>
            <p:ph type="body" sz="quarter" idx="3"/>
          </p:nvPr>
        </p:nvSpPr>
        <p:spPr/>
        <p:txBody>
          <a:bodyPr/>
          <a:lstStyle/>
          <a:p>
            <a:r>
              <a:rPr lang="en-US" dirty="0" smtClean="0"/>
              <a:t>To choose</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Organization of the lit review</a:t>
            </a:r>
          </a:p>
          <a:p>
            <a:r>
              <a:rPr lang="en-US" dirty="0" smtClean="0"/>
              <a:t>Sources reviewed </a:t>
            </a:r>
          </a:p>
          <a:p>
            <a:r>
              <a:rPr lang="en-US" dirty="0" smtClean="0"/>
              <a:t>Principles of the lit review</a:t>
            </a:r>
          </a:p>
          <a:p>
            <a:r>
              <a:rPr lang="en-US" dirty="0" smtClean="0"/>
              <a:t>Sensible mode of organization</a:t>
            </a:r>
          </a:p>
          <a:p>
            <a:r>
              <a:rPr lang="en-US" dirty="0" smtClean="0"/>
              <a:t>Sub modes of organization if needing more complex structure</a:t>
            </a:r>
            <a:endParaRPr lang="en-US" dirty="0"/>
          </a:p>
        </p:txBody>
      </p:sp>
      <p:sp>
        <p:nvSpPr>
          <p:cNvPr id="2" name="Title 1"/>
          <p:cNvSpPr>
            <a:spLocks noGrp="1"/>
          </p:cNvSpPr>
          <p:nvPr>
            <p:ph type="title"/>
          </p:nvPr>
        </p:nvSpPr>
        <p:spPr/>
        <p:txBody>
          <a:bodyPr/>
          <a:lstStyle/>
          <a:p>
            <a:r>
              <a:rPr lang="en-US" dirty="0" smtClean="0"/>
              <a:t>In sum</a:t>
            </a:r>
            <a:endParaRPr lang="en-US" dirty="0"/>
          </a:p>
        </p:txBody>
      </p:sp>
    </p:spTree>
    <p:extLst>
      <p:ext uri="{BB962C8B-B14F-4D97-AF65-F5344CB8AC3E}">
        <p14:creationId xmlns:p14="http://schemas.microsoft.com/office/powerpoint/2010/main" val="3766102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Types of articles: an overview</a:t>
            </a:r>
            <a:endParaRPr lang="en-US" dirty="0"/>
          </a:p>
        </p:txBody>
      </p:sp>
    </p:spTree>
    <p:extLst>
      <p:ext uri="{BB962C8B-B14F-4D97-AF65-F5344CB8AC3E}">
        <p14:creationId xmlns:p14="http://schemas.microsoft.com/office/powerpoint/2010/main" val="42747526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Statistical analyses on “naturally occurring” phenomena/data</a:t>
            </a:r>
          </a:p>
          <a:p>
            <a:r>
              <a:rPr lang="en-US" dirty="0" smtClean="0"/>
              <a:t>Theoretical articles</a:t>
            </a:r>
          </a:p>
          <a:p>
            <a:r>
              <a:rPr lang="en-US" dirty="0" smtClean="0"/>
              <a:t>Process / change reports </a:t>
            </a:r>
          </a:p>
          <a:p>
            <a:r>
              <a:rPr lang="en-US" dirty="0" smtClean="0"/>
              <a:t>Comparative studies </a:t>
            </a:r>
          </a:p>
          <a:p>
            <a:r>
              <a:rPr lang="en-US" dirty="0" smtClean="0"/>
              <a:t>Literature reviews / Meta-analyses</a:t>
            </a:r>
          </a:p>
          <a:p>
            <a:r>
              <a:rPr lang="en-US" dirty="0" smtClean="0"/>
              <a:t>Experiment reports</a:t>
            </a:r>
          </a:p>
          <a:p>
            <a:r>
              <a:rPr lang="en-US" dirty="0" smtClean="0"/>
              <a:t>Construction reports</a:t>
            </a:r>
          </a:p>
          <a:p>
            <a:r>
              <a:rPr lang="en-US" dirty="0" smtClean="0"/>
              <a:t>Experience reports / Reflections</a:t>
            </a:r>
          </a:p>
          <a:p>
            <a:r>
              <a:rPr lang="en-US" dirty="0" smtClean="0"/>
              <a:t>Interpretative critique papers</a:t>
            </a:r>
            <a:endParaRPr lang="en-US" dirty="0"/>
          </a:p>
        </p:txBody>
      </p:sp>
      <p:sp>
        <p:nvSpPr>
          <p:cNvPr id="2" name="Title 1"/>
          <p:cNvSpPr>
            <a:spLocks noGrp="1"/>
          </p:cNvSpPr>
          <p:nvPr>
            <p:ph type="title"/>
          </p:nvPr>
        </p:nvSpPr>
        <p:spPr/>
        <p:txBody>
          <a:bodyPr>
            <a:normAutofit fontScale="90000"/>
          </a:bodyPr>
          <a:lstStyle/>
          <a:p>
            <a:r>
              <a:rPr lang="en-US" dirty="0" smtClean="0"/>
              <a:t>Most common types of article families </a:t>
            </a:r>
            <a:endParaRPr lang="en-US" dirty="0"/>
          </a:p>
        </p:txBody>
      </p:sp>
    </p:spTree>
    <p:extLst>
      <p:ext uri="{BB962C8B-B14F-4D97-AF65-F5344CB8AC3E}">
        <p14:creationId xmlns:p14="http://schemas.microsoft.com/office/powerpoint/2010/main" val="23932528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title"/>
          </p:nvPr>
        </p:nvSpPr>
        <p:spPr/>
        <p:txBody>
          <a:bodyPr/>
          <a:lstStyle/>
          <a:p>
            <a:r>
              <a:rPr lang="en-US" dirty="0" smtClean="0"/>
              <a:t>Literature reviews</a:t>
            </a:r>
            <a:endParaRPr lang="en-US" dirty="0"/>
          </a:p>
        </p:txBody>
      </p:sp>
    </p:spTree>
    <p:extLst>
      <p:ext uri="{BB962C8B-B14F-4D97-AF65-F5344CB8AC3E}">
        <p14:creationId xmlns:p14="http://schemas.microsoft.com/office/powerpoint/2010/main" val="13359175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973675"/>
          </a:xfrm>
        </p:spPr>
        <p:txBody>
          <a:bodyPr>
            <a:noAutofit/>
          </a:bodyPr>
          <a:lstStyle/>
          <a:p>
            <a:r>
              <a:rPr lang="en-US" sz="2000" dirty="0" smtClean="0"/>
              <a:t>Systematic literature review</a:t>
            </a:r>
          </a:p>
          <a:p>
            <a:pPr lvl="1"/>
            <a:r>
              <a:rPr lang="en-US" sz="1600" dirty="0" smtClean="0"/>
              <a:t>Pre-set and defined terms and phenomena</a:t>
            </a:r>
          </a:p>
          <a:p>
            <a:pPr lvl="1"/>
            <a:r>
              <a:rPr lang="en-US" sz="1600" dirty="0" smtClean="0"/>
              <a:t>Defined domain area and criteria for it</a:t>
            </a:r>
          </a:p>
          <a:p>
            <a:pPr lvl="1"/>
            <a:r>
              <a:rPr lang="en-US" sz="1600" dirty="0" smtClean="0"/>
              <a:t>Defined criteria for what counts as relevant research and what of it is included</a:t>
            </a:r>
          </a:p>
          <a:p>
            <a:pPr lvl="1"/>
            <a:r>
              <a:rPr lang="en-US" sz="1600" dirty="0" smtClean="0"/>
              <a:t>Requires a well known research phenomenon e.g. IT implementation success and success factors</a:t>
            </a:r>
          </a:p>
          <a:p>
            <a:pPr lvl="1"/>
            <a:r>
              <a:rPr lang="en-US" sz="1600" dirty="0" smtClean="0"/>
              <a:t>May include hypotheses that are then validated /falsified</a:t>
            </a:r>
            <a:endParaRPr lang="en-US" sz="1600" dirty="0"/>
          </a:p>
          <a:p>
            <a:r>
              <a:rPr lang="en-US" sz="2000" dirty="0" smtClean="0"/>
              <a:t>Journal based literature review </a:t>
            </a:r>
          </a:p>
          <a:p>
            <a:pPr lvl="1"/>
            <a:r>
              <a:rPr lang="en-US" sz="1600" dirty="0" smtClean="0"/>
              <a:t>What do particular field of researchers think or do in regards to topic x</a:t>
            </a:r>
          </a:p>
          <a:p>
            <a:pPr lvl="2"/>
            <a:r>
              <a:rPr lang="en-US" sz="1400" dirty="0" err="1" smtClean="0"/>
              <a:t>Orlikowski</a:t>
            </a:r>
            <a:r>
              <a:rPr lang="en-US" sz="1400" dirty="0" smtClean="0"/>
              <a:t> &amp; </a:t>
            </a:r>
            <a:r>
              <a:rPr lang="en-US" sz="1400" dirty="0" err="1" smtClean="0"/>
              <a:t>Iacono</a:t>
            </a:r>
            <a:r>
              <a:rPr lang="en-US" sz="1400" dirty="0" smtClean="0"/>
              <a:t>: Desperately Seeking the "IT" in IT Research—A Call to Theorizing the IT Artifact. MIS </a:t>
            </a:r>
            <a:r>
              <a:rPr lang="en-US" sz="1400" dirty="0" err="1" smtClean="0"/>
              <a:t>Quartely</a:t>
            </a:r>
            <a:r>
              <a:rPr lang="en-US" sz="1400" dirty="0" smtClean="0"/>
              <a:t>,  2001. </a:t>
            </a:r>
          </a:p>
          <a:p>
            <a:r>
              <a:rPr lang="en-US" sz="2000" dirty="0" smtClean="0"/>
              <a:t>Overview / educational literature review</a:t>
            </a:r>
          </a:p>
          <a:p>
            <a:pPr lvl="1"/>
            <a:r>
              <a:rPr lang="en-US" sz="1600" dirty="0" smtClean="0"/>
              <a:t>Often educational “</a:t>
            </a:r>
            <a:r>
              <a:rPr lang="en-US" sz="1600" dirty="0" err="1" smtClean="0"/>
              <a:t>vademecum</a:t>
            </a:r>
            <a:r>
              <a:rPr lang="en-US" sz="1600" dirty="0" smtClean="0"/>
              <a:t>” writing that represents research on a topic within a field: can be and often ends up highly “perspectival” in the eyes of other experts</a:t>
            </a:r>
          </a:p>
          <a:p>
            <a:pPr lvl="1"/>
            <a:endParaRPr lang="en-US" sz="1600" dirty="0"/>
          </a:p>
        </p:txBody>
      </p:sp>
      <p:sp>
        <p:nvSpPr>
          <p:cNvPr id="2" name="Title 1"/>
          <p:cNvSpPr>
            <a:spLocks noGrp="1"/>
          </p:cNvSpPr>
          <p:nvPr>
            <p:ph type="title"/>
          </p:nvPr>
        </p:nvSpPr>
        <p:spPr/>
        <p:txBody>
          <a:bodyPr>
            <a:normAutofit/>
          </a:bodyPr>
          <a:lstStyle/>
          <a:p>
            <a:r>
              <a:rPr lang="en-US" dirty="0" smtClean="0"/>
              <a:t>Types of literature reviews: formal</a:t>
            </a:r>
            <a:endParaRPr lang="en-US" dirty="0"/>
          </a:p>
        </p:txBody>
      </p:sp>
    </p:spTree>
    <p:extLst>
      <p:ext uri="{BB962C8B-B14F-4D97-AF65-F5344CB8AC3E}">
        <p14:creationId xmlns:p14="http://schemas.microsoft.com/office/powerpoint/2010/main" val="110230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Integrative literature review</a:t>
            </a:r>
          </a:p>
          <a:p>
            <a:pPr lvl="1"/>
            <a:r>
              <a:rPr lang="en-US" sz="1600" dirty="0" smtClean="0"/>
              <a:t>Defines a phenomenon and integrates research bearing on it (same extension / referent) from different literatures</a:t>
            </a:r>
          </a:p>
          <a:p>
            <a:pPr lvl="2"/>
            <a:r>
              <a:rPr lang="en-US" sz="1050" dirty="0" smtClean="0"/>
              <a:t>E.g. Williams &amp; Edge:  </a:t>
            </a:r>
            <a:r>
              <a:rPr lang="en-US" sz="1050" dirty="0" err="1" smtClean="0"/>
              <a:t>Soscial</a:t>
            </a:r>
            <a:r>
              <a:rPr lang="en-US" sz="1050" dirty="0" smtClean="0"/>
              <a:t> shaping of technology. 1996. Research policy. </a:t>
            </a:r>
          </a:p>
          <a:p>
            <a:pPr lvl="2"/>
            <a:r>
              <a:rPr lang="en-US" sz="1050" dirty="0" smtClean="0"/>
              <a:t>Rogers, E: Diffusion of Innovation. 1963/1995</a:t>
            </a:r>
          </a:p>
          <a:p>
            <a:pPr lvl="2"/>
            <a:r>
              <a:rPr lang="en-US" sz="1050" dirty="0" err="1" smtClean="0"/>
              <a:t>Engeström</a:t>
            </a:r>
            <a:r>
              <a:rPr lang="en-US" sz="1050" dirty="0" smtClean="0"/>
              <a:t>: DRW looking back and into the zone of proximal development. Nordisk pedagogic 1996.</a:t>
            </a:r>
          </a:p>
          <a:p>
            <a:pPr lvl="1"/>
            <a:r>
              <a:rPr lang="en-US" sz="1600" dirty="0" smtClean="0"/>
              <a:t>More interpretative, more omissions: domain and review terms often far more loosely defined </a:t>
            </a:r>
          </a:p>
          <a:p>
            <a:pPr lvl="1"/>
            <a:r>
              <a:rPr lang="en-US" sz="1600" dirty="0"/>
              <a:t>M</a:t>
            </a:r>
            <a:r>
              <a:rPr lang="en-US" sz="1600" dirty="0" smtClean="0"/>
              <a:t>ore purposive in regards to what is relevant and what is not (both what research is included and what is included of the research reports, e.g. theories can be discarded and just findings integrated)</a:t>
            </a:r>
          </a:p>
          <a:p>
            <a:pPr lvl="1"/>
            <a:r>
              <a:rPr lang="en-US" sz="1600" dirty="0" smtClean="0"/>
              <a:t>Can and often does include “field organizing” i.e. pointing out </a:t>
            </a:r>
          </a:p>
          <a:p>
            <a:pPr lvl="2"/>
            <a:r>
              <a:rPr lang="en-US" sz="1050" dirty="0" smtClean="0"/>
              <a:t>State of research streams (mature, emerging, waning, branching)</a:t>
            </a:r>
          </a:p>
          <a:p>
            <a:pPr lvl="2"/>
            <a:r>
              <a:rPr lang="en-US" sz="1050" dirty="0" smtClean="0"/>
              <a:t>Gaps </a:t>
            </a:r>
          </a:p>
          <a:p>
            <a:pPr lvl="2"/>
            <a:r>
              <a:rPr lang="en-US" sz="1050" dirty="0" smtClean="0"/>
              <a:t>Future or emerging research directions </a:t>
            </a:r>
          </a:p>
          <a:p>
            <a:endParaRPr lang="en-US" sz="3600" dirty="0"/>
          </a:p>
        </p:txBody>
      </p:sp>
      <p:sp>
        <p:nvSpPr>
          <p:cNvPr id="2" name="Title 1"/>
          <p:cNvSpPr>
            <a:spLocks noGrp="1"/>
          </p:cNvSpPr>
          <p:nvPr>
            <p:ph type="title"/>
          </p:nvPr>
        </p:nvSpPr>
        <p:spPr/>
        <p:txBody>
          <a:bodyPr>
            <a:normAutofit fontScale="90000"/>
          </a:bodyPr>
          <a:lstStyle/>
          <a:p>
            <a:r>
              <a:rPr lang="en-US" dirty="0" smtClean="0"/>
              <a:t>Types of literature reviews: Integrative</a:t>
            </a:r>
            <a:endParaRPr lang="en-US" dirty="0"/>
          </a:p>
        </p:txBody>
      </p:sp>
    </p:spTree>
    <p:extLst>
      <p:ext uri="{BB962C8B-B14F-4D97-AF65-F5344CB8AC3E}">
        <p14:creationId xmlns:p14="http://schemas.microsoft.com/office/powerpoint/2010/main" val="16674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smtClean="0"/>
              <a:t>Re-conceptualization “better structuring” literature review / </a:t>
            </a:r>
            <a:r>
              <a:rPr lang="en-US" sz="1800" dirty="0" err="1" smtClean="0"/>
              <a:t>retheorizing</a:t>
            </a:r>
            <a:endParaRPr lang="en-US" sz="1800" dirty="0" smtClean="0"/>
          </a:p>
          <a:p>
            <a:pPr lvl="1"/>
            <a:r>
              <a:rPr lang="en-US" sz="1400" dirty="0" smtClean="0"/>
              <a:t>Takes previous research and gives it alternative/improved theoretical explanation or structure</a:t>
            </a:r>
          </a:p>
          <a:p>
            <a:pPr lvl="1"/>
            <a:r>
              <a:rPr lang="en-US" sz="1400" dirty="0" smtClean="0"/>
              <a:t>Often takes the form of pointing to a neglected but arguably central or important phenomenon that should be in included </a:t>
            </a:r>
          </a:p>
          <a:p>
            <a:pPr lvl="1"/>
            <a:r>
              <a:rPr lang="en-US" sz="1400" dirty="0" smtClean="0"/>
              <a:t>Can be a whole sale lit review OR review different positions of different authors AND/OR empirical evidence that backs these positions or the domain as a whole</a:t>
            </a:r>
          </a:p>
          <a:p>
            <a:r>
              <a:rPr lang="en-US" sz="1800" dirty="0" smtClean="0"/>
              <a:t>Overview / positional literature review</a:t>
            </a:r>
          </a:p>
          <a:p>
            <a:pPr lvl="1"/>
            <a:r>
              <a:rPr lang="en-US" sz="1400" dirty="0" smtClean="0"/>
              <a:t>Often part of empirical work: positions the phenomena and finds gap(s) / limits to which the rest of the work then contributes new knowledge</a:t>
            </a:r>
          </a:p>
          <a:p>
            <a:pPr lvl="1"/>
            <a:r>
              <a:rPr lang="en-US" sz="1400" dirty="0" smtClean="0"/>
              <a:t>Uneven: skips over lightly well known parts to the overall fields to concentrate on themes most relevant for the study / concern at hand</a:t>
            </a:r>
          </a:p>
          <a:p>
            <a:pPr lvl="1"/>
            <a:r>
              <a:rPr lang="en-US" sz="1400" dirty="0" smtClean="0"/>
              <a:t>Purposive: builds an argument why the present / further research is meaningful</a:t>
            </a:r>
          </a:p>
          <a:p>
            <a:endParaRPr lang="en-US" dirty="0"/>
          </a:p>
        </p:txBody>
      </p:sp>
      <p:sp>
        <p:nvSpPr>
          <p:cNvPr id="2" name="Title 1"/>
          <p:cNvSpPr>
            <a:spLocks noGrp="1"/>
          </p:cNvSpPr>
          <p:nvPr>
            <p:ph type="title"/>
          </p:nvPr>
        </p:nvSpPr>
        <p:spPr/>
        <p:txBody>
          <a:bodyPr>
            <a:normAutofit fontScale="90000"/>
          </a:bodyPr>
          <a:lstStyle/>
          <a:p>
            <a:r>
              <a:rPr lang="en-US" dirty="0" smtClean="0"/>
              <a:t>Types of literature reviews: Interpretive</a:t>
            </a:r>
            <a:endParaRPr lang="en-US" dirty="0"/>
          </a:p>
        </p:txBody>
      </p:sp>
    </p:spTree>
    <p:extLst>
      <p:ext uri="{BB962C8B-B14F-4D97-AF65-F5344CB8AC3E}">
        <p14:creationId xmlns:p14="http://schemas.microsoft.com/office/powerpoint/2010/main" val="1763999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To assess</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t>How many refs are there to review</a:t>
            </a:r>
          </a:p>
          <a:p>
            <a:r>
              <a:rPr lang="en-US" dirty="0" smtClean="0"/>
              <a:t>How uniform is the material</a:t>
            </a:r>
          </a:p>
          <a:p>
            <a:r>
              <a:rPr lang="en-US" dirty="0" smtClean="0"/>
              <a:t>How much intricacy is in the material</a:t>
            </a:r>
          </a:p>
          <a:p>
            <a:r>
              <a:rPr lang="en-US" dirty="0" smtClean="0"/>
              <a:t>How different is the material (visual, film, text, artifacts built)</a:t>
            </a:r>
          </a:p>
          <a:p>
            <a:r>
              <a:rPr lang="en-US" dirty="0" smtClean="0"/>
              <a:t>How large a terrain</a:t>
            </a:r>
          </a:p>
          <a:p>
            <a:r>
              <a:rPr lang="en-US" dirty="0" smtClean="0"/>
              <a:t>What is the knowledge interest</a:t>
            </a:r>
          </a:p>
          <a:p>
            <a:r>
              <a:rPr lang="en-US" dirty="0" smtClean="0"/>
              <a:t>What can you expect readers to know already</a:t>
            </a:r>
          </a:p>
          <a:p>
            <a:r>
              <a:rPr lang="en-US" dirty="0" smtClean="0"/>
              <a:t>Do fields or disciplines or approaches matter</a:t>
            </a:r>
            <a:endParaRPr lang="en-US" dirty="0"/>
          </a:p>
        </p:txBody>
      </p:sp>
      <p:sp>
        <p:nvSpPr>
          <p:cNvPr id="5" name="Text Placeholder 4"/>
          <p:cNvSpPr>
            <a:spLocks noGrp="1"/>
          </p:cNvSpPr>
          <p:nvPr>
            <p:ph type="body" sz="quarter" idx="3"/>
          </p:nvPr>
        </p:nvSpPr>
        <p:spPr/>
        <p:txBody>
          <a:bodyPr/>
          <a:lstStyle/>
          <a:p>
            <a:r>
              <a:rPr lang="en-US" dirty="0" smtClean="0"/>
              <a:t>To choose</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Organization of the lit review</a:t>
            </a:r>
          </a:p>
          <a:p>
            <a:r>
              <a:rPr lang="en-US" dirty="0" smtClean="0"/>
              <a:t>Sources reviewed </a:t>
            </a:r>
          </a:p>
          <a:p>
            <a:r>
              <a:rPr lang="en-US" dirty="0" smtClean="0"/>
              <a:t>Principles of the lit review</a:t>
            </a:r>
          </a:p>
          <a:p>
            <a:r>
              <a:rPr lang="en-US" dirty="0" smtClean="0"/>
              <a:t>Sensible mode of organization</a:t>
            </a:r>
          </a:p>
          <a:p>
            <a:r>
              <a:rPr lang="en-US" dirty="0" smtClean="0"/>
              <a:t>Sub modes of organization if needing more complex structure</a:t>
            </a:r>
            <a:endParaRPr lang="en-US" dirty="0"/>
          </a:p>
        </p:txBody>
      </p:sp>
      <p:sp>
        <p:nvSpPr>
          <p:cNvPr id="2" name="Title 1"/>
          <p:cNvSpPr>
            <a:spLocks noGrp="1"/>
          </p:cNvSpPr>
          <p:nvPr>
            <p:ph type="title"/>
          </p:nvPr>
        </p:nvSpPr>
        <p:spPr/>
        <p:txBody>
          <a:bodyPr/>
          <a:lstStyle/>
          <a:p>
            <a:r>
              <a:rPr lang="en-US" dirty="0" smtClean="0"/>
              <a:t>In sum</a:t>
            </a:r>
            <a:endParaRPr lang="en-US" dirty="0"/>
          </a:p>
        </p:txBody>
      </p:sp>
    </p:spTree>
    <p:extLst>
      <p:ext uri="{BB962C8B-B14F-4D97-AF65-F5344CB8AC3E}">
        <p14:creationId xmlns:p14="http://schemas.microsoft.com/office/powerpoint/2010/main" val="3255771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lnSpcReduction="20000"/>
          </a:bodyPr>
          <a:lstStyle/>
          <a:p>
            <a:r>
              <a:rPr lang="en-US" dirty="0" smtClean="0"/>
              <a:t>Discuss each work at the time</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String of ref reviews</a:t>
            </a:r>
          </a:p>
          <a:p>
            <a:r>
              <a:rPr lang="en-US" dirty="0" smtClean="0"/>
              <a:t>Preserves the contribution, aim, field and orientation differences etc. </a:t>
            </a:r>
          </a:p>
          <a:p>
            <a:r>
              <a:rPr lang="en-US" dirty="0" smtClean="0"/>
              <a:t>Used when discussing in-depth; e.g. developing a theoretical framework</a:t>
            </a:r>
          </a:p>
          <a:p>
            <a:r>
              <a:rPr lang="en-US" dirty="0" smtClean="0"/>
              <a:t>Allows using original terms and concepts</a:t>
            </a:r>
          </a:p>
          <a:p>
            <a:r>
              <a:rPr lang="en-US" dirty="0" smtClean="0"/>
              <a:t>Often used in discussing theories or other long exposition requiring topics</a:t>
            </a:r>
            <a:endParaRPr lang="en-US" dirty="0"/>
          </a:p>
        </p:txBody>
      </p:sp>
      <p:sp>
        <p:nvSpPr>
          <p:cNvPr id="5" name="Text Placeholder 4"/>
          <p:cNvSpPr>
            <a:spLocks noGrp="1"/>
          </p:cNvSpPr>
          <p:nvPr>
            <p:ph type="body" sz="quarter" idx="3"/>
          </p:nvPr>
        </p:nvSpPr>
        <p:spPr/>
        <p:txBody>
          <a:bodyPr/>
          <a:lstStyle/>
          <a:p>
            <a:r>
              <a:rPr lang="en-US" dirty="0" smtClean="0"/>
              <a:t>Pro/con</a:t>
            </a:r>
            <a:endParaRPr lang="en-US" dirty="0"/>
          </a:p>
        </p:txBody>
      </p:sp>
      <p:sp>
        <p:nvSpPr>
          <p:cNvPr id="6" name="Content Placeholder 5"/>
          <p:cNvSpPr>
            <a:spLocks noGrp="1"/>
          </p:cNvSpPr>
          <p:nvPr>
            <p:ph sz="quarter" idx="4"/>
          </p:nvPr>
        </p:nvSpPr>
        <p:spPr/>
        <p:txBody>
          <a:bodyPr>
            <a:normAutofit fontScale="70000" lnSpcReduction="20000"/>
          </a:bodyPr>
          <a:lstStyle/>
          <a:p>
            <a:pPr>
              <a:buFont typeface="Wingdings" charset="2"/>
              <a:buChar char="ü"/>
            </a:pPr>
            <a:r>
              <a:rPr lang="en-US" dirty="0" smtClean="0"/>
              <a:t>Simple technically</a:t>
            </a:r>
          </a:p>
          <a:p>
            <a:pPr>
              <a:buFont typeface="Wingdings" charset="2"/>
              <a:buChar char="ü"/>
            </a:pPr>
            <a:r>
              <a:rPr lang="en-US" dirty="0" smtClean="0"/>
              <a:t>Good starting point</a:t>
            </a:r>
          </a:p>
          <a:p>
            <a:pPr>
              <a:buFont typeface="Wingdings" charset="2"/>
              <a:buChar char="ü"/>
            </a:pPr>
            <a:r>
              <a:rPr lang="en-US" dirty="0" smtClean="0"/>
              <a:t>Hard to compare refs in multiple dimensions (and keep readable)</a:t>
            </a:r>
          </a:p>
          <a:p>
            <a:pPr>
              <a:buFontTx/>
              <a:buChar char="-"/>
            </a:pPr>
            <a:r>
              <a:rPr lang="en-US" dirty="0" smtClean="0"/>
              <a:t>Hard to follow: needs flow of argument and intermittent summaries</a:t>
            </a:r>
          </a:p>
          <a:p>
            <a:pPr>
              <a:buFontTx/>
              <a:buChar char="-"/>
            </a:pPr>
            <a:r>
              <a:rPr lang="en-US" dirty="0" smtClean="0"/>
              <a:t>Hard for comparison; comparison needs to be done differently</a:t>
            </a:r>
          </a:p>
          <a:p>
            <a:pPr>
              <a:buFontTx/>
              <a:buChar char="-"/>
            </a:pPr>
            <a:r>
              <a:rPr lang="en-US" dirty="0" smtClean="0"/>
              <a:t>Synthesis or </a:t>
            </a:r>
            <a:r>
              <a:rPr lang="en-US" dirty="0" err="1" smtClean="0"/>
              <a:t>topicalization</a:t>
            </a:r>
            <a:r>
              <a:rPr lang="en-US" dirty="0" smtClean="0"/>
              <a:t> typically an add-on</a:t>
            </a:r>
          </a:p>
          <a:p>
            <a:pPr>
              <a:buFontTx/>
              <a:buChar char="-"/>
            </a:pPr>
            <a:r>
              <a:rPr lang="en-US" dirty="0"/>
              <a:t>L</a:t>
            </a:r>
            <a:r>
              <a:rPr lang="en-US" dirty="0" smtClean="0"/>
              <a:t>imit to number of pieces that can be reviewed (“lumping” or clustering strategies options)</a:t>
            </a:r>
            <a:endParaRPr lang="en-US" dirty="0"/>
          </a:p>
        </p:txBody>
      </p:sp>
      <p:sp>
        <p:nvSpPr>
          <p:cNvPr id="2" name="Title 1"/>
          <p:cNvSpPr>
            <a:spLocks noGrp="1"/>
          </p:cNvSpPr>
          <p:nvPr>
            <p:ph type="title"/>
          </p:nvPr>
        </p:nvSpPr>
        <p:spPr>
          <a:xfrm>
            <a:off x="457200" y="152718"/>
            <a:ext cx="6885678" cy="1371600"/>
          </a:xfrm>
        </p:spPr>
        <p:txBody>
          <a:bodyPr>
            <a:noAutofit/>
          </a:bodyPr>
          <a:lstStyle/>
          <a:p>
            <a:r>
              <a:rPr lang="en-US" dirty="0" smtClean="0"/>
              <a:t>Piece by piece / approach by approach</a:t>
            </a:r>
            <a:endParaRPr lang="en-US" dirty="0"/>
          </a:p>
        </p:txBody>
      </p:sp>
    </p:spTree>
    <p:extLst>
      <p:ext uri="{BB962C8B-B14F-4D97-AF65-F5344CB8AC3E}">
        <p14:creationId xmlns:p14="http://schemas.microsoft.com/office/powerpoint/2010/main" val="3797780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2367</TotalTime>
  <Words>1320</Words>
  <Application>Microsoft Macintosh PowerPoint</Application>
  <PresentationFormat>On-screen Show (4:3)</PresentationFormat>
  <Paragraphs>161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Grid</vt:lpstr>
      <vt:lpstr>Literature reviews</vt:lpstr>
      <vt:lpstr>Types of articles: an overview</vt:lpstr>
      <vt:lpstr>Most common types of article families </vt:lpstr>
      <vt:lpstr>Literature reviews</vt:lpstr>
      <vt:lpstr>Types of literature reviews: formal</vt:lpstr>
      <vt:lpstr>Types of literature reviews: Integrative</vt:lpstr>
      <vt:lpstr>Types of literature reviews: Interpretive</vt:lpstr>
      <vt:lpstr>In sum</vt:lpstr>
      <vt:lpstr>Piece by piece / approach by approach</vt:lpstr>
      <vt:lpstr>Topical</vt:lpstr>
      <vt:lpstr>Journal by journal / Discipline by discipline</vt:lpstr>
      <vt:lpstr>Cascade</vt:lpstr>
      <vt:lpstr>Submix</vt:lpstr>
      <vt:lpstr>Sectioned</vt:lpstr>
      <vt:lpstr>In sum</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organizing and tacktics</dc:title>
  <dc:subject/>
  <dc:creator>Hyysalo Sampsa</dc:creator>
  <cp:keywords/>
  <dc:description/>
  <cp:lastModifiedBy>Hyysalo Sampsa</cp:lastModifiedBy>
  <cp:revision>15</cp:revision>
  <dcterms:created xsi:type="dcterms:W3CDTF">2012-11-19T16:11:27Z</dcterms:created>
  <dcterms:modified xsi:type="dcterms:W3CDTF">2013-11-29T17:14:35Z</dcterms:modified>
  <cp:category/>
</cp:coreProperties>
</file>