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4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6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08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1" r:id="rId46"/>
    <p:sldId id="302" r:id="rId47"/>
    <p:sldId id="303" r:id="rId48"/>
    <p:sldId id="304" r:id="rId49"/>
    <p:sldId id="318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79AD-46D5-1C48-AE71-A97B7EA88178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044D-CE4E-B144-8A6F-6F3352BC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4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79AD-46D5-1C48-AE71-A97B7EA88178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044D-CE4E-B144-8A6F-6F3352BC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79AD-46D5-1C48-AE71-A97B7EA88178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044D-CE4E-B144-8A6F-6F3352BC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0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79AD-46D5-1C48-AE71-A97B7EA88178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044D-CE4E-B144-8A6F-6F3352BC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7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79AD-46D5-1C48-AE71-A97B7EA88178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044D-CE4E-B144-8A6F-6F3352BC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0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79AD-46D5-1C48-AE71-A97B7EA88178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044D-CE4E-B144-8A6F-6F3352BC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5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79AD-46D5-1C48-AE71-A97B7EA88178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044D-CE4E-B144-8A6F-6F3352BC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3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79AD-46D5-1C48-AE71-A97B7EA88178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044D-CE4E-B144-8A6F-6F3352BC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7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79AD-46D5-1C48-AE71-A97B7EA88178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044D-CE4E-B144-8A6F-6F3352BC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79AD-46D5-1C48-AE71-A97B7EA88178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044D-CE4E-B144-8A6F-6F3352BC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2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79AD-46D5-1C48-AE71-A97B7EA88178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044D-CE4E-B144-8A6F-6F3352BC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4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B79AD-46D5-1C48-AE71-A97B7EA88178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4044D-CE4E-B144-8A6F-6F3352BCB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7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Theory-Data relationship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Doing</a:t>
            </a:r>
            <a:r>
              <a:rPr lang="fi-FI" dirty="0" smtClean="0"/>
              <a:t> </a:t>
            </a:r>
            <a:r>
              <a:rPr lang="fi-FI" dirty="0" err="1" smtClean="0"/>
              <a:t>Research</a:t>
            </a:r>
            <a:endParaRPr lang="fi-FI" dirty="0"/>
          </a:p>
          <a:p>
            <a:r>
              <a:rPr lang="fi-FI" dirty="0" smtClean="0"/>
              <a:t>2013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5432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Leitmotiv 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 smtClean="0"/>
              <a:t>Design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/>
              <a:t>a </a:t>
            </a:r>
            <a:r>
              <a:rPr lang="fi-FI" dirty="0" err="1"/>
              <a:t>rich</a:t>
            </a:r>
            <a:r>
              <a:rPr lang="fi-FI" dirty="0"/>
              <a:t> </a:t>
            </a:r>
            <a:r>
              <a:rPr lang="fi-FI" dirty="0" err="1"/>
              <a:t>theoretical</a:t>
            </a:r>
            <a:r>
              <a:rPr lang="fi-FI" dirty="0"/>
              <a:t> </a:t>
            </a:r>
            <a:r>
              <a:rPr lang="fi-FI" dirty="0" err="1" smtClean="0"/>
              <a:t>background…even</a:t>
            </a:r>
            <a:r>
              <a:rPr lang="fi-FI" dirty="0" smtClean="0"/>
              <a:t> as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theories</a:t>
            </a:r>
            <a:r>
              <a:rPr lang="fi-FI" dirty="0" smtClean="0"/>
              <a:t> </a:t>
            </a:r>
            <a:r>
              <a:rPr lang="fi-FI" dirty="0" err="1" smtClean="0"/>
              <a:t>relevant</a:t>
            </a:r>
            <a:r>
              <a:rPr lang="fi-FI" dirty="0" smtClean="0"/>
              <a:t> to </a:t>
            </a:r>
            <a:r>
              <a:rPr lang="fi-FI" dirty="0" err="1" smtClean="0"/>
              <a:t>it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well</a:t>
            </a:r>
            <a:r>
              <a:rPr lang="fi-FI" dirty="0" smtClean="0"/>
              <a:t> </a:t>
            </a:r>
            <a:r>
              <a:rPr lang="fi-FI" dirty="0" err="1" smtClean="0"/>
              <a:t>developed</a:t>
            </a:r>
            <a:endParaRPr lang="fi-FI" dirty="0"/>
          </a:p>
          <a:p>
            <a:pPr>
              <a:lnSpc>
                <a:spcPct val="90000"/>
              </a:lnSpc>
            </a:pPr>
            <a:r>
              <a:rPr lang="fi-FI" dirty="0" err="1"/>
              <a:t>Theoretical</a:t>
            </a:r>
            <a:r>
              <a:rPr lang="fi-FI" dirty="0"/>
              <a:t> </a:t>
            </a:r>
            <a:r>
              <a:rPr lang="fi-FI" dirty="0" err="1"/>
              <a:t>approaches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many</a:t>
            </a:r>
            <a:endParaRPr lang="fi-FI" dirty="0"/>
          </a:p>
          <a:p>
            <a:pPr lvl="1">
              <a:lnSpc>
                <a:spcPct val="90000"/>
              </a:lnSpc>
            </a:pPr>
            <a:r>
              <a:rPr lang="fi-FI" dirty="0" err="1"/>
              <a:t>Most</a:t>
            </a:r>
            <a:r>
              <a:rPr lang="fi-FI" dirty="0"/>
              <a:t> of the </a:t>
            </a:r>
            <a:r>
              <a:rPr lang="fi-FI" dirty="0" err="1"/>
              <a:t>contribute</a:t>
            </a:r>
            <a:r>
              <a:rPr lang="fi-FI" dirty="0"/>
              <a:t> to the </a:t>
            </a:r>
            <a:r>
              <a:rPr lang="fi-FI" dirty="0" err="1"/>
              <a:t>progress</a:t>
            </a:r>
            <a:r>
              <a:rPr lang="fi-FI" dirty="0"/>
              <a:t> </a:t>
            </a:r>
            <a:r>
              <a:rPr lang="fi-FI" dirty="0" err="1"/>
              <a:t>both</a:t>
            </a:r>
            <a:r>
              <a:rPr lang="fi-FI" dirty="0"/>
              <a:t> in </a:t>
            </a:r>
            <a:r>
              <a:rPr lang="fi-FI" dirty="0" err="1"/>
              <a:t>research</a:t>
            </a:r>
            <a:r>
              <a:rPr lang="fi-FI" dirty="0"/>
              <a:t> and </a:t>
            </a:r>
            <a:r>
              <a:rPr lang="fi-FI" dirty="0" err="1"/>
              <a:t>practice</a:t>
            </a:r>
            <a:endParaRPr lang="fi-FI" dirty="0"/>
          </a:p>
          <a:p>
            <a:pPr lvl="1">
              <a:lnSpc>
                <a:spcPct val="90000"/>
              </a:lnSpc>
            </a:pP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compatible</a:t>
            </a:r>
            <a:r>
              <a:rPr lang="fi-FI" dirty="0"/>
              <a:t> with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another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320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Leitmotiv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kind of theories varies</a:t>
            </a:r>
          </a:p>
          <a:p>
            <a:r>
              <a:rPr lang="en-US"/>
              <a:t>The adequacy of different kinds of theory to specific topics and domains varies</a:t>
            </a:r>
          </a:p>
          <a:p>
            <a:r>
              <a:rPr lang="en-US"/>
              <a:t>The make-up of how theories relate to emprical phenomena varies</a:t>
            </a:r>
          </a:p>
          <a:p>
            <a:pPr lvl="1"/>
            <a:r>
              <a:rPr lang="en-US"/>
              <a:t>Different sorts of linkages to methodologies, methods, instruments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4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Questions in everyday language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How are these things, what is their status?</a:t>
            </a:r>
          </a:p>
          <a:p>
            <a:pPr lvl="1"/>
            <a:r>
              <a:rPr lang="fi-FI"/>
              <a:t>values or given properties / new properties</a:t>
            </a:r>
          </a:p>
          <a:p>
            <a:r>
              <a:rPr lang="fi-FI"/>
              <a:t>Why are they as they are?</a:t>
            </a:r>
          </a:p>
          <a:p>
            <a:r>
              <a:rPr lang="fi-FI"/>
              <a:t>Are they always in this way?</a:t>
            </a:r>
          </a:p>
          <a:p>
            <a:r>
              <a:rPr lang="fi-FI"/>
              <a:t>Could they be in some other way?</a:t>
            </a:r>
          </a:p>
          <a:p>
            <a:r>
              <a:rPr lang="fi-FI"/>
              <a:t>What would be needed to make them to be in this other way? </a:t>
            </a:r>
          </a:p>
        </p:txBody>
      </p:sp>
    </p:spTree>
    <p:extLst>
      <p:ext uri="{BB962C8B-B14F-4D97-AF65-F5344CB8AC3E}">
        <p14:creationId xmlns:p14="http://schemas.microsoft.com/office/powerpoint/2010/main" val="2219341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Further questions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 err="1"/>
              <a:t>What</a:t>
            </a:r>
            <a:r>
              <a:rPr lang="fi-FI" sz="2800" dirty="0"/>
              <a:t> </a:t>
            </a:r>
            <a:r>
              <a:rPr lang="fi-FI" sz="2800" dirty="0" err="1"/>
              <a:t>makes</a:t>
            </a:r>
            <a:r>
              <a:rPr lang="fi-FI" sz="2800" dirty="0"/>
              <a:t> </a:t>
            </a:r>
            <a:r>
              <a:rPr lang="fi-FI" sz="2800" dirty="0" err="1"/>
              <a:t>these</a:t>
            </a:r>
            <a:r>
              <a:rPr lang="fi-FI" sz="2800" dirty="0"/>
              <a:t> </a:t>
            </a:r>
            <a:r>
              <a:rPr lang="fi-FI" sz="2800" dirty="0" err="1"/>
              <a:t>two</a:t>
            </a:r>
            <a:r>
              <a:rPr lang="fi-FI" sz="2800" dirty="0"/>
              <a:t> </a:t>
            </a:r>
            <a:r>
              <a:rPr lang="fi-FI" sz="2800" dirty="0" err="1" smtClean="0"/>
              <a:t>objects</a:t>
            </a:r>
            <a:r>
              <a:rPr lang="fi-FI" sz="2800" dirty="0" smtClean="0"/>
              <a:t> </a:t>
            </a:r>
            <a:r>
              <a:rPr lang="fi-FI" sz="2800" dirty="0" err="1"/>
              <a:t>appear</a:t>
            </a:r>
            <a:r>
              <a:rPr lang="fi-FI" sz="2800" dirty="0"/>
              <a:t> as </a:t>
            </a:r>
            <a:r>
              <a:rPr lang="fi-FI" sz="2800" dirty="0" err="1"/>
              <a:t>different</a:t>
            </a:r>
            <a:r>
              <a:rPr lang="fi-FI" sz="2800" dirty="0"/>
              <a:t>?</a:t>
            </a:r>
          </a:p>
          <a:p>
            <a:r>
              <a:rPr lang="fi-FI" sz="2800" dirty="0" err="1"/>
              <a:t>Can</a:t>
            </a:r>
            <a:r>
              <a:rPr lang="fi-FI" sz="2800" dirty="0"/>
              <a:t> </a:t>
            </a:r>
            <a:r>
              <a:rPr lang="fi-FI" sz="2800" dirty="0" err="1"/>
              <a:t>they</a:t>
            </a:r>
            <a:r>
              <a:rPr lang="fi-FI" sz="2800" dirty="0"/>
              <a:t> </a:t>
            </a:r>
            <a:r>
              <a:rPr lang="fi-FI" sz="2800" dirty="0" err="1"/>
              <a:t>be</a:t>
            </a:r>
            <a:r>
              <a:rPr lang="fi-FI" sz="2800" dirty="0"/>
              <a:t> </a:t>
            </a:r>
            <a:r>
              <a:rPr lang="fi-FI" sz="2800" dirty="0" err="1"/>
              <a:t>grouped</a:t>
            </a:r>
            <a:r>
              <a:rPr lang="fi-FI" sz="2800" dirty="0"/>
              <a:t> into </a:t>
            </a:r>
            <a:r>
              <a:rPr lang="fi-FI" sz="2800" dirty="0" err="1"/>
              <a:t>different</a:t>
            </a:r>
            <a:r>
              <a:rPr lang="fi-FI" sz="2800" dirty="0"/>
              <a:t> </a:t>
            </a:r>
            <a:r>
              <a:rPr lang="fi-FI" sz="2800" dirty="0" err="1"/>
              <a:t>classes</a:t>
            </a:r>
            <a:r>
              <a:rPr lang="fi-FI" sz="2800" dirty="0"/>
              <a:t>?</a:t>
            </a:r>
          </a:p>
          <a:p>
            <a:r>
              <a:rPr lang="fi-FI" sz="2800" dirty="0" err="1"/>
              <a:t>What</a:t>
            </a:r>
            <a:r>
              <a:rPr lang="fi-FI" sz="2800" dirty="0"/>
              <a:t> is the </a:t>
            </a:r>
            <a:r>
              <a:rPr lang="fi-FI" sz="2800" dirty="0" err="1"/>
              <a:t>purpose</a:t>
            </a:r>
            <a:r>
              <a:rPr lang="fi-FI" sz="2800" dirty="0"/>
              <a:t> of </a:t>
            </a:r>
            <a:r>
              <a:rPr lang="fi-FI" sz="2800" dirty="0" err="1"/>
              <a:t>such</a:t>
            </a:r>
            <a:r>
              <a:rPr lang="fi-FI" sz="2800" dirty="0"/>
              <a:t> </a:t>
            </a:r>
            <a:r>
              <a:rPr lang="fi-FI" sz="2800" dirty="0" err="1"/>
              <a:t>classification</a:t>
            </a:r>
            <a:r>
              <a:rPr lang="fi-FI" sz="2800" dirty="0"/>
              <a:t>?</a:t>
            </a:r>
          </a:p>
          <a:p>
            <a:r>
              <a:rPr lang="fi-FI" sz="2800" dirty="0" err="1"/>
              <a:t>Concepts</a:t>
            </a:r>
            <a:r>
              <a:rPr lang="fi-FI" sz="2800" dirty="0"/>
              <a:t> as </a:t>
            </a:r>
            <a:r>
              <a:rPr lang="fi-FI" sz="2800" dirty="0" err="1"/>
              <a:t>classifications</a:t>
            </a:r>
            <a:endParaRPr lang="fi-FI" sz="2800" dirty="0"/>
          </a:p>
          <a:p>
            <a:pPr lvl="1"/>
            <a:r>
              <a:rPr lang="fi-FI" sz="2400" dirty="0" err="1"/>
              <a:t>What</a:t>
            </a:r>
            <a:r>
              <a:rPr lang="fi-FI" sz="2400" dirty="0"/>
              <a:t> </a:t>
            </a:r>
            <a:r>
              <a:rPr lang="fi-FI" sz="2400" dirty="0" err="1"/>
              <a:t>items</a:t>
            </a:r>
            <a:r>
              <a:rPr lang="fi-FI" sz="2400" dirty="0"/>
              <a:t> </a:t>
            </a:r>
            <a:r>
              <a:rPr lang="fi-FI" sz="2400" dirty="0" err="1"/>
              <a:t>belong</a:t>
            </a:r>
            <a:r>
              <a:rPr lang="fi-FI" sz="2400" dirty="0"/>
              <a:t> to the </a:t>
            </a:r>
            <a:r>
              <a:rPr lang="fi-FI" sz="2400" dirty="0" err="1"/>
              <a:t>domain</a:t>
            </a:r>
            <a:r>
              <a:rPr lang="fi-FI" sz="2400" dirty="0"/>
              <a:t> of </a:t>
            </a:r>
            <a:r>
              <a:rPr lang="fi-FI" sz="2400" dirty="0" err="1"/>
              <a:t>this</a:t>
            </a:r>
            <a:r>
              <a:rPr lang="fi-FI" sz="2400" dirty="0"/>
              <a:t> </a:t>
            </a:r>
            <a:r>
              <a:rPr lang="fi-FI" sz="2400" dirty="0" err="1"/>
              <a:t>concept</a:t>
            </a:r>
            <a:r>
              <a:rPr lang="fi-FI" sz="2400" dirty="0"/>
              <a:t>?</a:t>
            </a:r>
          </a:p>
          <a:p>
            <a:r>
              <a:rPr lang="fi-FI" sz="2800" dirty="0" err="1"/>
              <a:t>Theoretical</a:t>
            </a:r>
            <a:r>
              <a:rPr lang="fi-FI" sz="2800" dirty="0"/>
              <a:t> </a:t>
            </a:r>
            <a:r>
              <a:rPr lang="fi-FI" sz="2800" dirty="0" err="1"/>
              <a:t>statement</a:t>
            </a:r>
            <a:r>
              <a:rPr lang="fi-FI" sz="2800" dirty="0"/>
              <a:t> is a </a:t>
            </a:r>
            <a:r>
              <a:rPr lang="fi-FI" sz="2800" dirty="0" err="1"/>
              <a:t>relationship</a:t>
            </a:r>
            <a:r>
              <a:rPr lang="fi-FI" sz="2800" dirty="0"/>
              <a:t> </a:t>
            </a:r>
            <a:r>
              <a:rPr lang="fi-FI" sz="2800" dirty="0" err="1"/>
              <a:t>between</a:t>
            </a:r>
            <a:r>
              <a:rPr lang="fi-FI" sz="2800" dirty="0"/>
              <a:t> </a:t>
            </a:r>
            <a:r>
              <a:rPr lang="fi-FI" sz="2800" dirty="0" err="1"/>
              <a:t>two</a:t>
            </a:r>
            <a:r>
              <a:rPr lang="fi-FI" sz="2800" dirty="0"/>
              <a:t> </a:t>
            </a:r>
            <a:r>
              <a:rPr lang="fi-FI" sz="2800" dirty="0" err="1"/>
              <a:t>or</a:t>
            </a:r>
            <a:r>
              <a:rPr lang="fi-FI" sz="2800" dirty="0"/>
              <a:t> </a:t>
            </a:r>
            <a:r>
              <a:rPr lang="fi-FI" sz="2800" dirty="0" err="1"/>
              <a:t>more</a:t>
            </a:r>
            <a:r>
              <a:rPr lang="fi-FI" sz="2800" dirty="0"/>
              <a:t> </a:t>
            </a:r>
            <a:r>
              <a:rPr lang="fi-FI" sz="2800" dirty="0" err="1"/>
              <a:t>concepts</a:t>
            </a:r>
            <a:r>
              <a:rPr lang="fi-FI" sz="2800" dirty="0"/>
              <a:t> (</a:t>
            </a:r>
            <a:r>
              <a:rPr lang="fi-FI" sz="2800" dirty="0" err="1"/>
              <a:t>one</a:t>
            </a:r>
            <a:r>
              <a:rPr lang="fi-FI" sz="2800" dirty="0"/>
              <a:t> definition)</a:t>
            </a:r>
          </a:p>
        </p:txBody>
      </p:sp>
    </p:spTree>
    <p:extLst>
      <p:ext uri="{BB962C8B-B14F-4D97-AF65-F5344CB8AC3E}">
        <p14:creationId xmlns:p14="http://schemas.microsoft.com/office/powerpoint/2010/main" val="410788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Types of research rationales</a:t>
            </a:r>
          </a:p>
          <a:p>
            <a:r>
              <a:rPr lang="en-US" dirty="0" smtClean="0"/>
              <a:t>Doing Research </a:t>
            </a:r>
            <a:r>
              <a:rPr lang="en-US" dirty="0" smtClean="0"/>
              <a:t>2013 </a:t>
            </a:r>
            <a:r>
              <a:rPr lang="en-US" dirty="0" err="1" smtClean="0"/>
              <a:t>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312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Types</a:t>
            </a:r>
            <a:r>
              <a:rPr lang="fi-FI" dirty="0"/>
              <a:t> </a:t>
            </a:r>
            <a:r>
              <a:rPr lang="fi-FI" dirty="0" smtClean="0"/>
              <a:t>of </a:t>
            </a:r>
            <a:r>
              <a:rPr lang="fi-FI" dirty="0" err="1"/>
              <a:t>Theory</a:t>
            </a:r>
            <a:r>
              <a:rPr lang="fi-FI" dirty="0"/>
              <a:t>?!</a:t>
            </a:r>
            <a:endParaRPr lang="en-US" dirty="0"/>
          </a:p>
        </p:txBody>
      </p:sp>
      <p:sp>
        <p:nvSpPr>
          <p:cNvPr id="66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3988" cy="44005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sz="2400" dirty="0" err="1"/>
              <a:t>There</a:t>
            </a:r>
            <a:r>
              <a:rPr lang="fi-FI" sz="2400" dirty="0"/>
              <a:t> </a:t>
            </a:r>
            <a:r>
              <a:rPr lang="fi-FI" sz="2400" dirty="0" err="1"/>
              <a:t>are</a:t>
            </a:r>
            <a:r>
              <a:rPr lang="fi-FI" sz="2400" dirty="0"/>
              <a:t> </a:t>
            </a:r>
            <a:r>
              <a:rPr lang="fi-FI" sz="2400" dirty="0" err="1"/>
              <a:t>several</a:t>
            </a:r>
            <a:r>
              <a:rPr lang="fi-FI" sz="2400" dirty="0"/>
              <a:t> </a:t>
            </a:r>
            <a:r>
              <a:rPr lang="fi-FI" sz="2400" dirty="0" err="1"/>
              <a:t>different</a:t>
            </a:r>
            <a:r>
              <a:rPr lang="fi-FI" sz="2400" dirty="0"/>
              <a:t> </a:t>
            </a:r>
            <a:r>
              <a:rPr lang="fi-FI" sz="2400" dirty="0" err="1"/>
              <a:t>ways</a:t>
            </a:r>
            <a:r>
              <a:rPr lang="fi-FI" sz="2400" dirty="0"/>
              <a:t> to </a:t>
            </a:r>
            <a:r>
              <a:rPr lang="fi-FI" sz="2400" dirty="0" err="1"/>
              <a:t>classify</a:t>
            </a:r>
            <a:r>
              <a:rPr lang="fi-FI" sz="2400" dirty="0"/>
              <a:t> </a:t>
            </a:r>
            <a:r>
              <a:rPr lang="fi-FI" sz="2400" dirty="0" err="1"/>
              <a:t>different</a:t>
            </a:r>
            <a:r>
              <a:rPr lang="fi-FI" sz="2400" dirty="0"/>
              <a:t> </a:t>
            </a:r>
            <a:r>
              <a:rPr lang="fi-FI" sz="2400" dirty="0" err="1"/>
              <a:t>theories</a:t>
            </a:r>
            <a:r>
              <a:rPr lang="fi-FI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fi-FI" sz="2000" dirty="0"/>
              <a:t> </a:t>
            </a:r>
            <a:r>
              <a:rPr lang="fi-FI" sz="2000" dirty="0" err="1"/>
              <a:t>within</a:t>
            </a:r>
            <a:r>
              <a:rPr lang="fi-FI" sz="2000" dirty="0"/>
              <a:t> </a:t>
            </a:r>
            <a:r>
              <a:rPr lang="fi-FI" sz="2000" dirty="0" err="1"/>
              <a:t>philosophy</a:t>
            </a:r>
            <a:r>
              <a:rPr lang="fi-FI" sz="2000" dirty="0"/>
              <a:t> of science, </a:t>
            </a:r>
            <a:r>
              <a:rPr lang="fi-FI" sz="2000" dirty="0" smtClean="0"/>
              <a:t>in Design, CHI, </a:t>
            </a:r>
            <a:r>
              <a:rPr lang="fi-FI" sz="2000" dirty="0" err="1"/>
              <a:t>Soc</a:t>
            </a:r>
            <a:r>
              <a:rPr lang="fi-FI" sz="2000" dirty="0"/>
              <a:t>. </a:t>
            </a:r>
            <a:r>
              <a:rPr lang="fi-FI" sz="2000" dirty="0" err="1"/>
              <a:t>Sci</a:t>
            </a:r>
            <a:r>
              <a:rPr lang="fi-FI" sz="2000" dirty="0"/>
              <a:t>, in </a:t>
            </a:r>
            <a:r>
              <a:rPr lang="fi-FI" sz="2000" dirty="0" err="1"/>
              <a:t>Org</a:t>
            </a:r>
            <a:r>
              <a:rPr lang="fi-FI" sz="2000" dirty="0"/>
              <a:t>. </a:t>
            </a:r>
            <a:r>
              <a:rPr lang="fi-FI" sz="2000" dirty="0" err="1"/>
              <a:t>Sci</a:t>
            </a:r>
            <a:r>
              <a:rPr lang="fi-FI" sz="2000" dirty="0" smtClean="0"/>
              <a:t>,</a:t>
            </a:r>
            <a:endParaRPr lang="fi-FI" sz="2000" dirty="0"/>
          </a:p>
          <a:p>
            <a:pPr>
              <a:lnSpc>
                <a:spcPct val="80000"/>
              </a:lnSpc>
            </a:pPr>
            <a:r>
              <a:rPr lang="fi-FI" sz="2400" dirty="0" err="1"/>
              <a:t>Most</a:t>
            </a:r>
            <a:r>
              <a:rPr lang="fi-FI" sz="2400" dirty="0"/>
              <a:t> </a:t>
            </a:r>
            <a:r>
              <a:rPr lang="fi-FI" sz="2400" dirty="0" err="1"/>
              <a:t>privilege</a:t>
            </a:r>
            <a:r>
              <a:rPr lang="fi-FI" sz="2400" dirty="0"/>
              <a:t> </a:t>
            </a:r>
            <a:r>
              <a:rPr lang="fi-FI" sz="2400" dirty="0" err="1"/>
              <a:t>one</a:t>
            </a:r>
            <a:r>
              <a:rPr lang="fi-FI" sz="2400" dirty="0"/>
              <a:t> </a:t>
            </a:r>
            <a:r>
              <a:rPr lang="fi-FI" sz="2400" dirty="0" err="1"/>
              <a:t>type</a:t>
            </a:r>
            <a:r>
              <a:rPr lang="fi-FI" sz="2400" dirty="0"/>
              <a:t> of </a:t>
            </a:r>
            <a:r>
              <a:rPr lang="fi-FI" sz="2400" dirty="0" err="1"/>
              <a:t>theory</a:t>
            </a:r>
            <a:r>
              <a:rPr lang="fi-FI" sz="2400" dirty="0"/>
              <a:t>, </a:t>
            </a:r>
            <a:r>
              <a:rPr lang="fi-FI" sz="2400" dirty="0" err="1"/>
              <a:t>ignorant</a:t>
            </a:r>
            <a:r>
              <a:rPr lang="fi-FI" sz="2400" dirty="0"/>
              <a:t> </a:t>
            </a:r>
            <a:r>
              <a:rPr lang="fi-FI" sz="2400" dirty="0" err="1"/>
              <a:t>about</a:t>
            </a:r>
            <a:r>
              <a:rPr lang="fi-FI" sz="2400" dirty="0"/>
              <a:t> at </a:t>
            </a:r>
            <a:r>
              <a:rPr lang="fi-FI" sz="2400" dirty="0" err="1"/>
              <a:t>least</a:t>
            </a:r>
            <a:r>
              <a:rPr lang="fi-FI" sz="2400" dirty="0"/>
              <a:t> </a:t>
            </a:r>
            <a:r>
              <a:rPr lang="fi-FI" sz="2400" dirty="0" err="1"/>
              <a:t>some</a:t>
            </a:r>
            <a:r>
              <a:rPr lang="fi-FI" sz="2400" dirty="0"/>
              <a:t> of the </a:t>
            </a:r>
            <a:r>
              <a:rPr lang="fi-FI" sz="2400" dirty="0" err="1"/>
              <a:t>theories</a:t>
            </a:r>
            <a:r>
              <a:rPr lang="fi-FI" sz="2400" dirty="0"/>
              <a:t> </a:t>
            </a:r>
            <a:r>
              <a:rPr lang="fi-FI" sz="2400" dirty="0" err="1"/>
              <a:t>they</a:t>
            </a:r>
            <a:r>
              <a:rPr lang="fi-FI" sz="2400" dirty="0"/>
              <a:t> </a:t>
            </a:r>
            <a:r>
              <a:rPr lang="fi-FI" sz="2400" dirty="0" err="1"/>
              <a:t>discuss</a:t>
            </a:r>
            <a:endParaRPr lang="fi-FI" sz="2400" dirty="0"/>
          </a:p>
          <a:p>
            <a:pPr lvl="1">
              <a:lnSpc>
                <a:spcPct val="80000"/>
              </a:lnSpc>
            </a:pPr>
            <a:r>
              <a:rPr lang="fi-FI" sz="2000" dirty="0" err="1"/>
              <a:t>Purpose</a:t>
            </a:r>
            <a:r>
              <a:rPr lang="fi-FI" sz="2000" dirty="0"/>
              <a:t> of </a:t>
            </a:r>
            <a:r>
              <a:rPr lang="fi-FI" sz="2000" dirty="0" err="1"/>
              <a:t>research</a:t>
            </a:r>
            <a:r>
              <a:rPr lang="fi-FI" sz="2000" dirty="0"/>
              <a:t>, </a:t>
            </a:r>
            <a:r>
              <a:rPr lang="fi-FI" sz="2000" dirty="0" err="1"/>
              <a:t>conduct</a:t>
            </a:r>
            <a:r>
              <a:rPr lang="fi-FI" sz="2000" dirty="0"/>
              <a:t> of </a:t>
            </a:r>
            <a:r>
              <a:rPr lang="fi-FI" sz="2000" dirty="0" err="1"/>
              <a:t>research</a:t>
            </a:r>
            <a:r>
              <a:rPr lang="fi-FI" sz="2000" dirty="0"/>
              <a:t>, </a:t>
            </a:r>
            <a:r>
              <a:rPr lang="fi-FI" sz="2000" dirty="0" err="1"/>
              <a:t>assumptions</a:t>
            </a:r>
            <a:r>
              <a:rPr lang="fi-FI" sz="2000" dirty="0"/>
              <a:t> of </a:t>
            </a:r>
            <a:r>
              <a:rPr lang="fi-FI" sz="2000" dirty="0" err="1"/>
              <a:t>reality</a:t>
            </a:r>
            <a:r>
              <a:rPr lang="fi-FI" sz="2000" dirty="0"/>
              <a:t> …</a:t>
            </a:r>
          </a:p>
          <a:p>
            <a:pPr>
              <a:lnSpc>
                <a:spcPct val="80000"/>
              </a:lnSpc>
            </a:pPr>
            <a:r>
              <a:rPr lang="fi-FI" sz="2400" dirty="0" err="1"/>
              <a:t>Most</a:t>
            </a:r>
            <a:r>
              <a:rPr lang="fi-FI" sz="2400" dirty="0"/>
              <a:t> </a:t>
            </a:r>
            <a:r>
              <a:rPr lang="fi-FI" sz="2400" dirty="0" err="1"/>
              <a:t>classifications</a:t>
            </a:r>
            <a:r>
              <a:rPr lang="fi-FI" sz="2400" dirty="0"/>
              <a:t> </a:t>
            </a:r>
            <a:r>
              <a:rPr lang="fi-FI" sz="2400" dirty="0" err="1"/>
              <a:t>have</a:t>
            </a:r>
            <a:r>
              <a:rPr lang="fi-FI" sz="2400" dirty="0"/>
              <a:t> </a:t>
            </a:r>
            <a:r>
              <a:rPr lang="fi-FI" sz="2400" dirty="0" err="1"/>
              <a:t>highly</a:t>
            </a:r>
            <a:r>
              <a:rPr lang="fi-FI" sz="2400" dirty="0"/>
              <a:t> </a:t>
            </a:r>
            <a:r>
              <a:rPr lang="fi-FI" sz="2400" dirty="0" err="1"/>
              <a:t>debatable</a:t>
            </a:r>
            <a:r>
              <a:rPr lang="fi-FI" sz="2400" dirty="0"/>
              <a:t> </a:t>
            </a:r>
            <a:r>
              <a:rPr lang="fi-FI" sz="2400" dirty="0" err="1"/>
              <a:t>assumptions</a:t>
            </a:r>
            <a:r>
              <a:rPr lang="fi-FI" sz="2400" dirty="0"/>
              <a:t> and </a:t>
            </a:r>
            <a:r>
              <a:rPr lang="fi-FI" sz="2400" dirty="0" err="1"/>
              <a:t>interpretations</a:t>
            </a:r>
            <a:r>
              <a:rPr lang="fi-FI" sz="2400" dirty="0"/>
              <a:t> </a:t>
            </a:r>
          </a:p>
          <a:p>
            <a:pPr>
              <a:lnSpc>
                <a:spcPct val="80000"/>
              </a:lnSpc>
            </a:pPr>
            <a:r>
              <a:rPr lang="fi-FI" sz="2400" dirty="0"/>
              <a:t>= </a:t>
            </a:r>
            <a:r>
              <a:rPr lang="fi-FI" sz="2400" dirty="0" err="1"/>
              <a:t>Beware</a:t>
            </a:r>
            <a:r>
              <a:rPr lang="fi-FI" sz="2400" dirty="0"/>
              <a:t>: </a:t>
            </a:r>
            <a:r>
              <a:rPr lang="fi-FI" sz="2400" dirty="0" err="1"/>
              <a:t>epistemic</a:t>
            </a:r>
            <a:r>
              <a:rPr lang="fi-FI" sz="2400" dirty="0"/>
              <a:t> </a:t>
            </a:r>
            <a:r>
              <a:rPr lang="fi-FI" sz="2400" dirty="0" err="1"/>
              <a:t>politics</a:t>
            </a:r>
            <a:endParaRPr lang="fi-FI" sz="2400" dirty="0"/>
          </a:p>
          <a:p>
            <a:pPr>
              <a:lnSpc>
                <a:spcPct val="80000"/>
              </a:lnSpc>
            </a:pPr>
            <a:r>
              <a:rPr lang="fi-FI" sz="2400" dirty="0"/>
              <a:t>S. Gregor ”</a:t>
            </a:r>
            <a:r>
              <a:rPr lang="fi-FI" sz="2400" dirty="0" err="1"/>
              <a:t>mostly</a:t>
            </a:r>
            <a:r>
              <a:rPr lang="fi-FI" sz="2400" dirty="0"/>
              <a:t> </a:t>
            </a:r>
            <a:r>
              <a:rPr lang="fi-FI" sz="2400" dirty="0" err="1"/>
              <a:t>harmless</a:t>
            </a:r>
            <a:r>
              <a:rPr lang="fi-FI" sz="2400" dirty="0"/>
              <a:t>” and </a:t>
            </a:r>
            <a:r>
              <a:rPr lang="fi-FI" sz="2400" dirty="0" err="1"/>
              <a:t>clarifying</a:t>
            </a:r>
            <a:r>
              <a:rPr lang="fi-FI" sz="2400" dirty="0"/>
              <a:t> </a:t>
            </a:r>
            <a:r>
              <a:rPr lang="fi-FI" sz="2400" dirty="0" err="1"/>
              <a:t>particularly</a:t>
            </a:r>
            <a:r>
              <a:rPr lang="fi-FI" sz="2400" dirty="0"/>
              <a:t> </a:t>
            </a:r>
            <a:r>
              <a:rPr lang="fi-FI" sz="2400" dirty="0" err="1"/>
              <a:t>from</a:t>
            </a:r>
            <a:r>
              <a:rPr lang="fi-FI" sz="2400" dirty="0"/>
              <a:t> </a:t>
            </a:r>
            <a:r>
              <a:rPr lang="fi-FI" sz="2400" dirty="0" err="1"/>
              <a:t>pp</a:t>
            </a:r>
            <a:r>
              <a:rPr lang="fi-FI" sz="2400" dirty="0"/>
              <a:t>. 7 </a:t>
            </a:r>
            <a:r>
              <a:rPr lang="fi-FI" sz="2400" dirty="0" err="1"/>
              <a:t>onwards</a:t>
            </a:r>
            <a:r>
              <a:rPr lang="fi-FI" sz="2400" dirty="0"/>
              <a:t> (</a:t>
            </a:r>
            <a:r>
              <a:rPr lang="fi-FI" sz="2400" dirty="0" err="1"/>
              <a:t>albeit</a:t>
            </a:r>
            <a:r>
              <a:rPr lang="fi-FI" sz="2400" dirty="0"/>
              <a:t> with </a:t>
            </a:r>
            <a:r>
              <a:rPr lang="fi-FI" sz="2400" dirty="0" err="1"/>
              <a:t>some</a:t>
            </a:r>
            <a:r>
              <a:rPr lang="fi-FI" sz="2400" dirty="0"/>
              <a:t> </a:t>
            </a:r>
            <a:r>
              <a:rPr lang="fi-FI" sz="2400" dirty="0" err="1"/>
              <a:t>outright</a:t>
            </a:r>
            <a:r>
              <a:rPr lang="fi-FI" sz="2400" dirty="0"/>
              <a:t> </a:t>
            </a:r>
            <a:r>
              <a:rPr lang="fi-FI" sz="2400" dirty="0" err="1"/>
              <a:t>mistakes</a:t>
            </a:r>
            <a:r>
              <a:rPr lang="fi-FI" sz="2400" dirty="0"/>
              <a:t> and </a:t>
            </a:r>
            <a:r>
              <a:rPr lang="fi-FI" sz="2400" dirty="0" err="1"/>
              <a:t>blind</a:t>
            </a:r>
            <a:r>
              <a:rPr lang="fi-FI" sz="2400" dirty="0"/>
              <a:t> </a:t>
            </a:r>
            <a:r>
              <a:rPr lang="fi-FI" sz="2400" dirty="0" err="1"/>
              <a:t>spots</a:t>
            </a:r>
            <a:r>
              <a:rPr lang="fi-FI" sz="24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510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Types of Theories in information systems </a:t>
            </a:r>
            <a:r>
              <a:rPr lang="fi-FI" sz="3200" dirty="0"/>
              <a:t>(s. Gregor</a:t>
            </a:r>
            <a:r>
              <a:rPr lang="fi-FI" sz="3200" dirty="0" smtClean="0"/>
              <a:t>), </a:t>
            </a:r>
            <a:r>
              <a:rPr lang="fi-FI" sz="3200" dirty="0" err="1" smtClean="0"/>
              <a:t>all</a:t>
            </a:r>
            <a:r>
              <a:rPr lang="fi-FI" sz="3200" dirty="0" smtClean="0"/>
              <a:t> </a:t>
            </a:r>
            <a:r>
              <a:rPr lang="fi-FI" sz="3200" dirty="0" err="1" smtClean="0"/>
              <a:t>present</a:t>
            </a:r>
            <a:r>
              <a:rPr lang="fi-FI" sz="3200" dirty="0" smtClean="0"/>
              <a:t> in Design as </a:t>
            </a:r>
            <a:r>
              <a:rPr lang="fi-FI" sz="3200" dirty="0" err="1" smtClean="0"/>
              <a:t>well</a:t>
            </a:r>
            <a:endParaRPr lang="en-US" sz="3200" dirty="0"/>
          </a:p>
        </p:txBody>
      </p:sp>
      <p:sp>
        <p:nvSpPr>
          <p:cNvPr id="541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(</a:t>
            </a:r>
            <a:r>
              <a:rPr lang="en-US" i="1" dirty="0" err="1"/>
              <a:t>i</a:t>
            </a:r>
            <a:r>
              <a:rPr lang="en-US" i="1" dirty="0"/>
              <a:t>) theory for </a:t>
            </a:r>
            <a:r>
              <a:rPr lang="en-US" i="1" dirty="0" err="1"/>
              <a:t>analysing</a:t>
            </a:r>
            <a:r>
              <a:rPr lang="en-US" i="1" dirty="0"/>
              <a:t> and describing, </a:t>
            </a:r>
          </a:p>
          <a:p>
            <a:r>
              <a:rPr lang="en-US" i="1" dirty="0"/>
              <a:t>(ii) theory for understanding, </a:t>
            </a:r>
          </a:p>
          <a:p>
            <a:r>
              <a:rPr lang="en-US" i="1" dirty="0"/>
              <a:t>(iii) theory for predicting, </a:t>
            </a:r>
          </a:p>
          <a:p>
            <a:r>
              <a:rPr lang="en-US" i="1" dirty="0"/>
              <a:t>(iv) theory for explaining and predicting, and </a:t>
            </a:r>
          </a:p>
          <a:p>
            <a:r>
              <a:rPr lang="en-US" i="1" dirty="0"/>
              <a:t>(v) theory for design and action.</a:t>
            </a:r>
            <a:r>
              <a:rPr lang="fi-FI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29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Theory for analyzing and describing</a:t>
            </a:r>
            <a:endParaRPr lang="en-US" sz="4000"/>
          </a:p>
        </p:txBody>
      </p:sp>
      <p:sp>
        <p:nvSpPr>
          <p:cNvPr id="66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sz="2800"/>
              <a:t>”What is” </a:t>
            </a:r>
          </a:p>
          <a:p>
            <a:pPr>
              <a:lnSpc>
                <a:spcPct val="80000"/>
              </a:lnSpc>
            </a:pPr>
            <a:r>
              <a:rPr lang="fi-FI" sz="2800"/>
              <a:t>1) Naming theory: </a:t>
            </a:r>
            <a:r>
              <a:rPr lang="en-US" sz="2800"/>
              <a:t>naming theory is a description of the dimensions or characteristics of some phenomenon. </a:t>
            </a:r>
          </a:p>
          <a:p>
            <a:pPr>
              <a:lnSpc>
                <a:spcPct val="80000"/>
              </a:lnSpc>
            </a:pPr>
            <a:r>
              <a:rPr lang="en-US" sz="2800"/>
              <a:t>2) A classification theory is more elaborate in that it states that the dimensions or characteristics of a given phenomena are structurally interrelated.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 dimensions may be mutually exclusive, overlapping, hierarchical, or sequential.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Classification theories are frequently referred to as typologies, taxonomies or frameworks.</a:t>
            </a:r>
          </a:p>
        </p:txBody>
      </p:sp>
    </p:spTree>
    <p:extLst>
      <p:ext uri="{BB962C8B-B14F-4D97-AF65-F5344CB8AC3E}">
        <p14:creationId xmlns:p14="http://schemas.microsoft.com/office/powerpoint/2010/main" val="91149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b="1" dirty="0"/>
              <a:t>Theory for understanding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idx="1"/>
          </p:nvPr>
        </p:nvSpPr>
        <p:spPr>
          <a:xfrm>
            <a:off x="465137" y="1839913"/>
            <a:ext cx="8062913" cy="44005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“how” and “why” something occurred, weak </a:t>
            </a:r>
            <a:r>
              <a:rPr lang="fi-FI" sz="2800" dirty="0" err="1"/>
              <a:t>prediction</a:t>
            </a:r>
            <a:r>
              <a:rPr lang="fi-FI" sz="2800" dirty="0"/>
              <a:t> of </a:t>
            </a:r>
            <a:r>
              <a:rPr lang="fi-FI" sz="2800" dirty="0" err="1"/>
              <a:t>future</a:t>
            </a:r>
            <a:r>
              <a:rPr lang="fi-FI" sz="2800" dirty="0"/>
              <a:t> : </a:t>
            </a:r>
            <a:r>
              <a:rPr lang="fi-FI" sz="2800" dirty="0" smtClean="0"/>
              <a:t>”</a:t>
            </a:r>
            <a:r>
              <a:rPr lang="fi-FI" sz="2800" dirty="0" err="1" smtClean="0"/>
              <a:t>theorizing</a:t>
            </a:r>
            <a:r>
              <a:rPr lang="fi-FI" sz="2800" dirty="0"/>
              <a:t>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1a) </a:t>
            </a:r>
            <a:r>
              <a:rPr lang="en-US" sz="2800" dirty="0" err="1"/>
              <a:t>Defamilarizing</a:t>
            </a:r>
            <a:r>
              <a:rPr lang="en-US" sz="2800" dirty="0"/>
              <a:t> device to clear away misguided / conventional notions for improved insight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1b) </a:t>
            </a:r>
            <a:r>
              <a:rPr lang="fi-FI" sz="2800" dirty="0" err="1"/>
              <a:t>Sensitizing</a:t>
            </a:r>
            <a:r>
              <a:rPr lang="fi-FI" sz="2800" dirty="0"/>
              <a:t> </a:t>
            </a:r>
            <a:r>
              <a:rPr lang="fi-FI" sz="2800" dirty="0" err="1"/>
              <a:t>device</a:t>
            </a:r>
            <a:r>
              <a:rPr lang="fi-FI" sz="2800" dirty="0"/>
              <a:t> for </a:t>
            </a:r>
            <a:r>
              <a:rPr lang="fi-FI" sz="2800" dirty="0" err="1"/>
              <a:t>more</a:t>
            </a:r>
            <a:r>
              <a:rPr lang="fi-FI" sz="2800" dirty="0"/>
              <a:t> </a:t>
            </a:r>
            <a:r>
              <a:rPr lang="fi-FI" sz="2800" dirty="0" err="1"/>
              <a:t>apt</a:t>
            </a:r>
            <a:r>
              <a:rPr lang="fi-FI" sz="2800" dirty="0"/>
              <a:t> </a:t>
            </a:r>
            <a:r>
              <a:rPr lang="fi-FI" sz="2800" dirty="0" err="1"/>
              <a:t>understanding</a:t>
            </a:r>
            <a:r>
              <a:rPr lang="fi-FI" sz="2800" dirty="0"/>
              <a:t> in  </a:t>
            </a:r>
            <a:r>
              <a:rPr lang="fi-FI" sz="2800" dirty="0" err="1"/>
              <a:t>future</a:t>
            </a:r>
            <a:r>
              <a:rPr lang="fi-FI" sz="2800" dirty="0"/>
              <a:t> </a:t>
            </a:r>
            <a:r>
              <a:rPr lang="fi-FI" sz="2800" dirty="0" err="1"/>
              <a:t>work</a:t>
            </a:r>
            <a:endParaRPr lang="fi-FI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2) “Conjectures” drawn from a real world situation in interpretive (case) study of how and why things happen(</a:t>
            </a:r>
            <a:r>
              <a:rPr lang="en-US" sz="2800" dirty="0" err="1"/>
              <a:t>ed</a:t>
            </a:r>
            <a:r>
              <a:rPr lang="en-US" sz="2800" dirty="0"/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800" dirty="0"/>
              <a:t>NOTE:  </a:t>
            </a:r>
            <a:r>
              <a:rPr lang="fi-FI" sz="2800" dirty="0" err="1"/>
              <a:t>Always</a:t>
            </a:r>
            <a:r>
              <a:rPr lang="fi-FI" sz="2800" dirty="0"/>
              <a:t> </a:t>
            </a:r>
            <a:r>
              <a:rPr lang="fi-FI" sz="2800" dirty="0" err="1"/>
              <a:t>includes</a:t>
            </a:r>
            <a:r>
              <a:rPr lang="fi-FI" sz="2800" dirty="0"/>
              <a:t> ”</a:t>
            </a:r>
            <a:r>
              <a:rPr lang="fi-FI" sz="2800" dirty="0" err="1"/>
              <a:t>what</a:t>
            </a:r>
            <a:r>
              <a:rPr lang="fi-FI" sz="2800" dirty="0"/>
              <a:t>”, </a:t>
            </a:r>
            <a:r>
              <a:rPr lang="fi-FI" sz="2800" dirty="0" err="1"/>
              <a:t>what</a:t>
            </a:r>
            <a:r>
              <a:rPr lang="fi-FI" sz="2800" dirty="0"/>
              <a:t> </a:t>
            </a:r>
            <a:r>
              <a:rPr lang="fi-FI" sz="2800" dirty="0" err="1"/>
              <a:t>may</a:t>
            </a:r>
            <a:r>
              <a:rPr lang="fi-FI" sz="2800" dirty="0"/>
              <a:t> </a:t>
            </a:r>
            <a:r>
              <a:rPr lang="fi-FI" sz="2800" dirty="0" err="1"/>
              <a:t>include</a:t>
            </a:r>
            <a:r>
              <a:rPr lang="fi-FI" sz="2800" dirty="0"/>
              <a:t> </a:t>
            </a:r>
            <a:r>
              <a:rPr lang="fi-FI" sz="2800" dirty="0" err="1"/>
              <a:t>elements</a:t>
            </a:r>
            <a:r>
              <a:rPr lang="fi-FI" sz="2800" dirty="0"/>
              <a:t> of </a:t>
            </a:r>
            <a:r>
              <a:rPr lang="fi-FI" sz="2800" dirty="0" err="1"/>
              <a:t>how</a:t>
            </a:r>
            <a:r>
              <a:rPr lang="fi-FI" sz="2800" dirty="0"/>
              <a:t> and </a:t>
            </a:r>
            <a:r>
              <a:rPr lang="fi-FI" sz="2800" dirty="0" err="1"/>
              <a:t>why</a:t>
            </a:r>
            <a:r>
              <a:rPr lang="fi-FI" sz="2800" dirty="0"/>
              <a:t>, </a:t>
            </a:r>
            <a:r>
              <a:rPr lang="fi-FI" sz="2800" dirty="0" err="1"/>
              <a:t>often</a:t>
            </a:r>
            <a:r>
              <a:rPr lang="fi-FI" sz="2800" dirty="0"/>
              <a:t> </a:t>
            </a:r>
            <a:r>
              <a:rPr lang="fi-FI" sz="2800" dirty="0" err="1"/>
              <a:t>disguised</a:t>
            </a:r>
            <a:r>
              <a:rPr lang="fi-FI" sz="2800" dirty="0"/>
              <a:t> as </a:t>
            </a:r>
            <a:r>
              <a:rPr lang="fi-FI" sz="2800" dirty="0" err="1"/>
              <a:t>classificatory</a:t>
            </a:r>
            <a:r>
              <a:rPr lang="fi-FI" sz="2800" dirty="0"/>
              <a:t> </a:t>
            </a:r>
            <a:r>
              <a:rPr lang="fi-FI" sz="2800" dirty="0" err="1"/>
              <a:t>principles</a:t>
            </a:r>
            <a:r>
              <a:rPr lang="fi-FI" sz="28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800" dirty="0"/>
              <a:t>NOTE2 Gregor 1a </a:t>
            </a:r>
            <a:r>
              <a:rPr lang="fi-FI" sz="2800" dirty="0" err="1"/>
              <a:t>examples</a:t>
            </a:r>
            <a:r>
              <a:rPr lang="fi-FI" sz="2800" dirty="0"/>
              <a:t> </a:t>
            </a:r>
            <a:r>
              <a:rPr lang="fi-FI" sz="2800" dirty="0" err="1"/>
              <a:t>erroneous</a:t>
            </a:r>
            <a:r>
              <a:rPr lang="fi-FI" sz="2800" dirty="0"/>
              <a:t>: </a:t>
            </a:r>
            <a:r>
              <a:rPr lang="fi-FI" sz="2800" dirty="0" err="1"/>
              <a:t>about</a:t>
            </a:r>
            <a:r>
              <a:rPr lang="fi-FI" sz="2800" dirty="0"/>
              <a:t> 1b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7679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Theory for predicting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“what will be”</a:t>
            </a:r>
            <a:r>
              <a:rPr lang="fi-FI" dirty="0"/>
              <a:t> </a:t>
            </a:r>
          </a:p>
          <a:p>
            <a:r>
              <a:rPr lang="fi-FI" dirty="0"/>
              <a:t>Statistical </a:t>
            </a:r>
            <a:r>
              <a:rPr lang="fi-FI" dirty="0" err="1"/>
              <a:t>correlation</a:t>
            </a:r>
            <a:r>
              <a:rPr lang="fi-FI" dirty="0"/>
              <a:t> </a:t>
            </a:r>
            <a:r>
              <a:rPr lang="fi-FI" dirty="0" err="1"/>
              <a:t>theories</a:t>
            </a:r>
            <a:endParaRPr lang="fi-FI" dirty="0"/>
          </a:p>
          <a:p>
            <a:r>
              <a:rPr lang="fi-FI" dirty="0" smtClean="0"/>
              <a:t>In a </a:t>
            </a:r>
            <a:r>
              <a:rPr lang="fi-FI" dirty="0" err="1" smtClean="0"/>
              <a:t>strict</a:t>
            </a:r>
            <a:r>
              <a:rPr lang="fi-FI" dirty="0" smtClean="0"/>
              <a:t> </a:t>
            </a:r>
            <a:r>
              <a:rPr lang="fi-FI" dirty="0" err="1" smtClean="0"/>
              <a:t>sense</a:t>
            </a:r>
            <a:r>
              <a:rPr lang="fi-FI" dirty="0" smtClean="0"/>
              <a:t> </a:t>
            </a:r>
            <a:r>
              <a:rPr lang="fi-FI" dirty="0" err="1"/>
              <a:t>n</a:t>
            </a:r>
            <a:r>
              <a:rPr lang="fi-FI" dirty="0" err="1" smtClean="0"/>
              <a:t>one</a:t>
            </a:r>
            <a:r>
              <a:rPr lang="fi-FI" dirty="0" smtClean="0"/>
              <a:t> </a:t>
            </a:r>
            <a:r>
              <a:rPr lang="fi-FI" dirty="0"/>
              <a:t>in </a:t>
            </a:r>
            <a:r>
              <a:rPr lang="fi-FI" dirty="0" err="1" smtClean="0"/>
              <a:t>Desing</a:t>
            </a:r>
            <a:r>
              <a:rPr lang="fi-FI" dirty="0" smtClean="0"/>
              <a:t> </a:t>
            </a:r>
            <a:r>
              <a:rPr lang="fi-FI" dirty="0" err="1" smtClean="0"/>
              <a:t>research</a:t>
            </a:r>
            <a:r>
              <a:rPr lang="fi-FI" dirty="0" smtClean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features</a:t>
            </a:r>
            <a:r>
              <a:rPr lang="fi-FI" dirty="0"/>
              <a:t> as a component </a:t>
            </a:r>
            <a:r>
              <a:rPr lang="fi-FI" dirty="0" err="1"/>
              <a:t>part</a:t>
            </a:r>
            <a:r>
              <a:rPr lang="fi-FI" dirty="0"/>
              <a:t> of a </a:t>
            </a:r>
            <a:r>
              <a:rPr lang="fi-FI" dirty="0" err="1"/>
              <a:t>theory</a:t>
            </a:r>
            <a:endParaRPr lang="fi-FI" dirty="0"/>
          </a:p>
          <a:p>
            <a:r>
              <a:rPr lang="fi-FI" dirty="0" err="1"/>
              <a:t>Usual</a:t>
            </a:r>
            <a:r>
              <a:rPr lang="fi-FI" dirty="0"/>
              <a:t> </a:t>
            </a:r>
            <a:r>
              <a:rPr lang="fi-FI" dirty="0" err="1"/>
              <a:t>caveats</a:t>
            </a:r>
            <a:r>
              <a:rPr lang="fi-FI" dirty="0"/>
              <a:t> of </a:t>
            </a:r>
            <a:r>
              <a:rPr lang="fi-FI" dirty="0" err="1"/>
              <a:t>correlational</a:t>
            </a:r>
            <a:r>
              <a:rPr lang="fi-FI" dirty="0"/>
              <a:t> and </a:t>
            </a:r>
            <a:r>
              <a:rPr lang="fi-FI" dirty="0" err="1"/>
              <a:t>statistical</a:t>
            </a:r>
            <a:r>
              <a:rPr lang="fi-FI" dirty="0"/>
              <a:t> </a:t>
            </a:r>
            <a:r>
              <a:rPr lang="fi-FI" dirty="0" err="1"/>
              <a:t>analyses</a:t>
            </a:r>
            <a:r>
              <a:rPr lang="fi-FI" dirty="0"/>
              <a:t> </a:t>
            </a:r>
            <a:r>
              <a:rPr lang="fi-FI" dirty="0" err="1"/>
              <a:t>apply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2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2800"/>
              <a:t>Webster</a:t>
            </a:r>
          </a:p>
          <a:p>
            <a:pPr lvl="1">
              <a:lnSpc>
                <a:spcPct val="80000"/>
              </a:lnSpc>
            </a:pPr>
            <a:r>
              <a:rPr lang="fi-FI" sz="2400"/>
              <a:t>a mental viewing; contemplation</a:t>
            </a:r>
          </a:p>
          <a:p>
            <a:pPr lvl="1">
              <a:lnSpc>
                <a:spcPct val="80000"/>
              </a:lnSpc>
            </a:pPr>
            <a:r>
              <a:rPr lang="fi-FI" sz="2400"/>
              <a:t>a speculative idea or plan as to how something might be done</a:t>
            </a:r>
          </a:p>
          <a:p>
            <a:pPr lvl="1">
              <a:lnSpc>
                <a:spcPct val="80000"/>
              </a:lnSpc>
            </a:pPr>
            <a:r>
              <a:rPr lang="fi-FI" sz="2400"/>
              <a:t>a systematic statement of principles involved</a:t>
            </a:r>
          </a:p>
          <a:p>
            <a:pPr lvl="1">
              <a:lnSpc>
                <a:spcPct val="80000"/>
              </a:lnSpc>
            </a:pPr>
            <a:r>
              <a:rPr lang="fi-FI" sz="2400"/>
              <a:t>a formulation of apparent relationships or underlying principles of certain observed phenomena which has been verified to some degree</a:t>
            </a:r>
          </a:p>
          <a:p>
            <a:pPr lvl="1">
              <a:lnSpc>
                <a:spcPct val="80000"/>
              </a:lnSpc>
            </a:pPr>
            <a:r>
              <a:rPr lang="fi-FI" sz="2400"/>
              <a:t>that branch of an art or science consisting in a knowledge of its principles and methods rather than in its practice; pure, as opposed to applied, science, etc.</a:t>
            </a:r>
          </a:p>
          <a:p>
            <a:pPr lvl="1">
              <a:lnSpc>
                <a:spcPct val="80000"/>
              </a:lnSpc>
            </a:pPr>
            <a:r>
              <a:rPr lang="fi-FI" sz="2400"/>
              <a:t>a mere conjecture, or guess</a:t>
            </a:r>
          </a:p>
        </p:txBody>
      </p:sp>
    </p:spTree>
    <p:extLst>
      <p:ext uri="{BB962C8B-B14F-4D97-AF65-F5344CB8AC3E}">
        <p14:creationId xmlns:p14="http://schemas.microsoft.com/office/powerpoint/2010/main" val="3074414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Theory for explaining and predicting 1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“what is”, “how”, “why” and “what will be”.</a:t>
            </a:r>
            <a:r>
              <a:rPr lang="fi-FI" sz="2400" dirty="0"/>
              <a:t>  -- </a:t>
            </a:r>
            <a:r>
              <a:rPr lang="fi-FI" sz="2400" dirty="0" err="1"/>
              <a:t>Theory</a:t>
            </a:r>
            <a:r>
              <a:rPr lang="fi-FI" sz="2400" dirty="0"/>
              <a:t> with capital T. ”</a:t>
            </a:r>
            <a:r>
              <a:rPr lang="fi-FI" sz="2400" dirty="0" err="1"/>
              <a:t>Mature</a:t>
            </a:r>
            <a:r>
              <a:rPr lang="fi-FI" sz="2400" dirty="0"/>
              <a:t> </a:t>
            </a:r>
            <a:r>
              <a:rPr lang="fi-FI" sz="2400" dirty="0" err="1"/>
              <a:t>theory</a:t>
            </a:r>
            <a:r>
              <a:rPr lang="fi-FI" sz="2400" dirty="0"/>
              <a:t>”</a:t>
            </a:r>
          </a:p>
          <a:p>
            <a:pPr>
              <a:lnSpc>
                <a:spcPct val="90000"/>
              </a:lnSpc>
            </a:pPr>
            <a:r>
              <a:rPr lang="en-US" sz="1600" i="1" dirty="0"/>
              <a:t>A theory is a set of interrelated constructs (concepts), definitions, and propositions that presents a systematic view of phenomena by specifying relations among variables, with the purpose of explaining and predicting the phenomena.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 err="1"/>
              <a:t>Few</a:t>
            </a:r>
            <a:r>
              <a:rPr lang="fi-FI" sz="2000" dirty="0"/>
              <a:t> </a:t>
            </a:r>
            <a:r>
              <a:rPr lang="fi-FI" sz="2000" dirty="0" err="1"/>
              <a:t>examples</a:t>
            </a:r>
            <a:r>
              <a:rPr lang="fi-FI" sz="2000" dirty="0"/>
              <a:t> </a:t>
            </a:r>
            <a:r>
              <a:rPr lang="fi-FI" sz="2000" dirty="0" err="1" smtClean="0"/>
              <a:t>around</a:t>
            </a:r>
            <a:r>
              <a:rPr lang="fi-FI" sz="2000" dirty="0" smtClean="0"/>
              <a:t> design: </a:t>
            </a:r>
            <a:r>
              <a:rPr lang="fi-FI" sz="2000" dirty="0"/>
              <a:t>”</a:t>
            </a:r>
            <a:r>
              <a:rPr lang="fi-FI" sz="2000" dirty="0" err="1"/>
              <a:t>Diffusion</a:t>
            </a:r>
            <a:r>
              <a:rPr lang="fi-FI" sz="2000" dirty="0"/>
              <a:t> of </a:t>
            </a:r>
            <a:r>
              <a:rPr lang="fi-FI" sz="2000" dirty="0" err="1"/>
              <a:t>Innovations</a:t>
            </a:r>
            <a:r>
              <a:rPr lang="fi-FI" sz="2000" dirty="0"/>
              <a:t>”</a:t>
            </a:r>
          </a:p>
          <a:p>
            <a:pPr lvl="1">
              <a:lnSpc>
                <a:spcPct val="90000"/>
              </a:lnSpc>
            </a:pPr>
            <a:r>
              <a:rPr lang="fi-FI" sz="1800" dirty="0" err="1"/>
              <a:t>Over</a:t>
            </a:r>
            <a:r>
              <a:rPr lang="fi-FI" sz="1800" dirty="0"/>
              <a:t> 5000 </a:t>
            </a:r>
            <a:r>
              <a:rPr lang="fi-FI" sz="1800" dirty="0" err="1"/>
              <a:t>studies</a:t>
            </a:r>
            <a:r>
              <a:rPr lang="fi-FI" sz="1800" dirty="0"/>
              <a:t> </a:t>
            </a:r>
          </a:p>
          <a:p>
            <a:pPr lvl="1">
              <a:lnSpc>
                <a:spcPct val="90000"/>
              </a:lnSpc>
            </a:pPr>
            <a:r>
              <a:rPr lang="fi-FI" sz="1800" dirty="0" err="1"/>
              <a:t>Everett</a:t>
            </a:r>
            <a:r>
              <a:rPr lang="fi-FI" sz="1800" dirty="0"/>
              <a:t> Rogers 1962…2003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… </a:t>
            </a:r>
            <a:r>
              <a:rPr lang="fi-FI" sz="1800" dirty="0" err="1"/>
              <a:t>highly</a:t>
            </a:r>
            <a:r>
              <a:rPr lang="fi-FI" sz="1800" dirty="0"/>
              <a:t> </a:t>
            </a:r>
            <a:r>
              <a:rPr lang="fi-FI" sz="1800" dirty="0" err="1"/>
              <a:t>contested</a:t>
            </a:r>
            <a:r>
              <a:rPr lang="fi-FI" sz="1800" dirty="0"/>
              <a:t> </a:t>
            </a:r>
            <a:r>
              <a:rPr lang="fi-FI" sz="1800" dirty="0" err="1"/>
              <a:t>core</a:t>
            </a:r>
            <a:r>
              <a:rPr lang="fi-FI" sz="1800" dirty="0"/>
              <a:t> </a:t>
            </a:r>
            <a:r>
              <a:rPr lang="fi-FI" sz="1800" dirty="0" err="1"/>
              <a:t>assumptions</a:t>
            </a:r>
            <a:r>
              <a:rPr lang="fi-FI" sz="1800" dirty="0"/>
              <a:t> </a:t>
            </a:r>
            <a:r>
              <a:rPr lang="fi-FI" sz="1800" dirty="0" err="1"/>
              <a:t>by</a:t>
            </a:r>
            <a:r>
              <a:rPr lang="fi-FI" sz="1800" dirty="0"/>
              <a:t> </a:t>
            </a:r>
            <a:r>
              <a:rPr lang="fi-FI" sz="1800" dirty="0" err="1"/>
              <a:t>now</a:t>
            </a:r>
            <a:r>
              <a:rPr lang="fi-FI" sz="1800" dirty="0"/>
              <a:t>, </a:t>
            </a:r>
            <a:r>
              <a:rPr lang="fi-FI" sz="1800" dirty="0" err="1"/>
              <a:t>subject</a:t>
            </a:r>
            <a:r>
              <a:rPr lang="fi-FI" sz="1800" dirty="0"/>
              <a:t> to </a:t>
            </a:r>
            <a:r>
              <a:rPr lang="fi-FI" sz="1800" dirty="0" err="1"/>
              <a:t>disagreement</a:t>
            </a:r>
            <a:r>
              <a:rPr lang="fi-FI" sz="1800" dirty="0"/>
              <a:t> at </a:t>
            </a:r>
            <a:r>
              <a:rPr lang="fi-FI" sz="1800" dirty="0" err="1"/>
              <a:t>least</a:t>
            </a:r>
            <a:r>
              <a:rPr lang="fi-FI" sz="1800" dirty="0"/>
              <a:t> </a:t>
            </a:r>
            <a:r>
              <a:rPr lang="fi-FI" sz="1800" dirty="0" err="1"/>
              <a:t>since</a:t>
            </a:r>
            <a:r>
              <a:rPr lang="fi-FI" sz="1800" dirty="0"/>
              <a:t> 1970s</a:t>
            </a:r>
          </a:p>
          <a:p>
            <a:pPr lvl="1">
              <a:lnSpc>
                <a:spcPct val="90000"/>
              </a:lnSpc>
            </a:pPr>
            <a:r>
              <a:rPr lang="fi-FI" sz="1800" dirty="0" err="1"/>
              <a:t>Cumulation</a:t>
            </a:r>
            <a:r>
              <a:rPr lang="fi-FI" sz="1800" dirty="0"/>
              <a:t> and </a:t>
            </a:r>
            <a:r>
              <a:rPr lang="fi-FI" sz="1800" dirty="0" err="1"/>
              <a:t>easy</a:t>
            </a:r>
            <a:r>
              <a:rPr lang="fi-FI" sz="1800" dirty="0"/>
              <a:t> </a:t>
            </a:r>
            <a:r>
              <a:rPr lang="fi-FI" sz="1800" dirty="0" err="1"/>
              <a:t>accessibility</a:t>
            </a:r>
            <a:r>
              <a:rPr lang="fi-FI" sz="1800" dirty="0"/>
              <a:t> the main </a:t>
            </a:r>
            <a:r>
              <a:rPr lang="fi-FI" sz="1800" dirty="0" err="1"/>
              <a:t>strenght</a:t>
            </a:r>
            <a:endParaRPr lang="fi-FI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NOTE: Gregor </a:t>
            </a:r>
            <a:r>
              <a:rPr lang="fi-FI" sz="2000" dirty="0" err="1"/>
              <a:t>would</a:t>
            </a:r>
            <a:r>
              <a:rPr lang="fi-FI" sz="2000" dirty="0"/>
              <a:t> </a:t>
            </a:r>
            <a:r>
              <a:rPr lang="fi-FI" sz="2000" dirty="0" err="1"/>
              <a:t>like</a:t>
            </a:r>
            <a:r>
              <a:rPr lang="fi-FI" sz="2000" dirty="0"/>
              <a:t> to </a:t>
            </a:r>
            <a:r>
              <a:rPr lang="fi-FI" sz="2000" dirty="0" err="1"/>
              <a:t>see</a:t>
            </a:r>
            <a:r>
              <a:rPr lang="fi-FI" sz="2000" dirty="0"/>
              <a:t> ”</a:t>
            </a:r>
            <a:r>
              <a:rPr lang="fi-FI" sz="2000" dirty="0" err="1"/>
              <a:t>Grounded</a:t>
            </a:r>
            <a:r>
              <a:rPr lang="fi-FI" sz="2000" dirty="0"/>
              <a:t> </a:t>
            </a:r>
            <a:r>
              <a:rPr lang="fi-FI" sz="2000" dirty="0" err="1"/>
              <a:t>theory</a:t>
            </a:r>
            <a:r>
              <a:rPr lang="fi-FI" sz="2000" dirty="0"/>
              <a:t>” (</a:t>
            </a:r>
            <a:r>
              <a:rPr lang="fi-FI" sz="2000" dirty="0" err="1"/>
              <a:t>Glaser&amp;Strauss</a:t>
            </a:r>
            <a:r>
              <a:rPr lang="fi-FI" sz="2000" dirty="0"/>
              <a:t>, 1967; </a:t>
            </a:r>
            <a:r>
              <a:rPr lang="fi-FI" sz="2000" dirty="0" err="1"/>
              <a:t>Clarke</a:t>
            </a:r>
            <a:r>
              <a:rPr lang="fi-FI" sz="2000" dirty="0"/>
              <a:t>, 2005) </a:t>
            </a:r>
            <a:r>
              <a:rPr lang="fi-FI" sz="2000" dirty="0" err="1"/>
              <a:t>leading</a:t>
            </a:r>
            <a:r>
              <a:rPr lang="fi-FI" sz="2000" dirty="0"/>
              <a:t> to ”</a:t>
            </a:r>
            <a:r>
              <a:rPr lang="fi-FI" sz="2000" dirty="0" err="1"/>
              <a:t>Theory</a:t>
            </a:r>
            <a:r>
              <a:rPr lang="fi-FI" sz="2000" dirty="0"/>
              <a:t>” </a:t>
            </a:r>
            <a:r>
              <a:rPr lang="fi-FI" sz="2000" dirty="0" err="1"/>
              <a:t>but</a:t>
            </a:r>
            <a:r>
              <a:rPr lang="fi-FI" sz="2000" dirty="0"/>
              <a:t> </a:t>
            </a:r>
            <a:r>
              <a:rPr lang="fi-FI" sz="2000" dirty="0" err="1"/>
              <a:t>this</a:t>
            </a:r>
            <a:r>
              <a:rPr lang="fi-FI" sz="2000" dirty="0"/>
              <a:t> </a:t>
            </a:r>
            <a:r>
              <a:rPr lang="fi-FI" sz="2000" dirty="0" err="1"/>
              <a:t>far</a:t>
            </a:r>
            <a:r>
              <a:rPr lang="fi-FI" sz="2000" dirty="0"/>
              <a:t> is </a:t>
            </a:r>
            <a:r>
              <a:rPr lang="fi-FI" sz="2000" dirty="0" err="1"/>
              <a:t>seldom</a:t>
            </a:r>
            <a:r>
              <a:rPr lang="fi-FI" sz="2000" dirty="0"/>
              <a:t> the </a:t>
            </a:r>
            <a:r>
              <a:rPr lang="fi-FI" sz="2000" dirty="0" err="1"/>
              <a:t>aim</a:t>
            </a:r>
            <a:r>
              <a:rPr lang="fi-FI" sz="2000" dirty="0"/>
              <a:t>.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16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Theory for explaining and predicting 2: Process theory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sz="2800" dirty="0" err="1"/>
              <a:t>Process</a:t>
            </a:r>
            <a:r>
              <a:rPr lang="fi-FI" sz="2800" dirty="0"/>
              <a:t> </a:t>
            </a:r>
            <a:r>
              <a:rPr lang="fi-FI" sz="2800" dirty="0" err="1"/>
              <a:t>theory</a:t>
            </a:r>
            <a:r>
              <a:rPr lang="fi-FI" sz="2800" dirty="0"/>
              <a:t> – </a:t>
            </a:r>
            <a:r>
              <a:rPr lang="fi-FI" sz="2800" dirty="0" err="1"/>
              <a:t>Longitudinal</a:t>
            </a:r>
            <a:r>
              <a:rPr lang="fi-FI" sz="2800" dirty="0"/>
              <a:t> </a:t>
            </a:r>
            <a:r>
              <a:rPr lang="fi-FI" sz="2800" dirty="0" err="1"/>
              <a:t>studies</a:t>
            </a:r>
            <a:r>
              <a:rPr lang="fi-FI" sz="2800" dirty="0"/>
              <a:t> with </a:t>
            </a:r>
            <a:r>
              <a:rPr lang="fi-FI" sz="2800" dirty="0" err="1"/>
              <a:t>emphasis</a:t>
            </a:r>
            <a:r>
              <a:rPr lang="fi-FI" sz="2800" dirty="0"/>
              <a:t> on ”</a:t>
            </a:r>
            <a:r>
              <a:rPr lang="fi-FI" sz="2800" dirty="0" err="1"/>
              <a:t>underlying</a:t>
            </a:r>
            <a:r>
              <a:rPr lang="fi-FI" sz="2800" dirty="0"/>
              <a:t> </a:t>
            </a:r>
            <a:r>
              <a:rPr lang="fi-FI" sz="2800" dirty="0" err="1"/>
              <a:t>generative</a:t>
            </a:r>
            <a:r>
              <a:rPr lang="fi-FI" sz="2800" dirty="0"/>
              <a:t> </a:t>
            </a:r>
            <a:r>
              <a:rPr lang="fi-FI" sz="2800" dirty="0" err="1"/>
              <a:t>mechanisms</a:t>
            </a:r>
            <a:r>
              <a:rPr lang="fi-FI" sz="2800" dirty="0"/>
              <a:t>”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explains the temporal order of events, based on a story or historical narrative. (</a:t>
            </a:r>
            <a:r>
              <a:rPr lang="fi-FI" sz="2800" dirty="0"/>
              <a:t>Van de </a:t>
            </a:r>
            <a:r>
              <a:rPr lang="fi-FI" sz="2800" dirty="0" err="1"/>
              <a:t>Ven</a:t>
            </a:r>
            <a:r>
              <a:rPr lang="fi-FI" sz="2800" dirty="0"/>
              <a:t>, 1999; </a:t>
            </a:r>
            <a:r>
              <a:rPr lang="fi-FI" sz="2800" dirty="0" err="1"/>
              <a:t>Huber</a:t>
            </a:r>
            <a:r>
              <a:rPr lang="fi-FI" sz="2800" dirty="0"/>
              <a:t>, </a:t>
            </a:r>
            <a:r>
              <a:rPr lang="fi-FI" sz="2800" dirty="0" smtClean="0"/>
              <a:t>1995)</a:t>
            </a:r>
            <a:endParaRPr lang="fi-FI" sz="2800" dirty="0"/>
          </a:p>
          <a:p>
            <a:pPr>
              <a:lnSpc>
                <a:spcPct val="80000"/>
              </a:lnSpc>
            </a:pPr>
            <a:r>
              <a:rPr lang="fi-FI" sz="2800" dirty="0"/>
              <a:t>…With </a:t>
            </a:r>
            <a:r>
              <a:rPr lang="fi-FI" sz="2800" dirty="0" err="1"/>
              <a:t>fine</a:t>
            </a:r>
            <a:r>
              <a:rPr lang="fi-FI" sz="2800" dirty="0"/>
              <a:t> </a:t>
            </a:r>
            <a:r>
              <a:rPr lang="fi-FI" sz="2800" dirty="0" err="1"/>
              <a:t>line</a:t>
            </a:r>
            <a:r>
              <a:rPr lang="fi-FI" sz="2800" dirty="0"/>
              <a:t> to </a:t>
            </a:r>
            <a:r>
              <a:rPr lang="fi-FI" sz="2800" dirty="0" err="1"/>
              <a:t>searching</a:t>
            </a:r>
            <a:r>
              <a:rPr lang="fi-FI" sz="2800" dirty="0"/>
              <a:t> for ”</a:t>
            </a:r>
            <a:r>
              <a:rPr lang="fi-FI" sz="2800" dirty="0" err="1"/>
              <a:t>dynamics</a:t>
            </a:r>
            <a:r>
              <a:rPr lang="fi-FI" sz="2800" dirty="0"/>
              <a:t>”  </a:t>
            </a:r>
            <a:r>
              <a:rPr lang="fi-FI" sz="2800" dirty="0" smtClean="0"/>
              <a:t>…(Miettinen</a:t>
            </a:r>
            <a:r>
              <a:rPr lang="fi-FI" sz="2800" dirty="0"/>
              <a:t>, 1993; Hyysalo, 2004)</a:t>
            </a:r>
          </a:p>
          <a:p>
            <a:pPr>
              <a:lnSpc>
                <a:spcPct val="80000"/>
              </a:lnSpc>
            </a:pPr>
            <a:r>
              <a:rPr lang="fi-FI" sz="2800" dirty="0"/>
              <a:t> </a:t>
            </a:r>
            <a:r>
              <a:rPr lang="fi-FI" sz="2800" dirty="0" err="1" smtClean="0"/>
              <a:t>Historiographers</a:t>
            </a:r>
            <a:r>
              <a:rPr lang="fi-FI" sz="2800" dirty="0" smtClean="0"/>
              <a:t> </a:t>
            </a:r>
            <a:r>
              <a:rPr lang="fi-FI" sz="2800" dirty="0"/>
              <a:t>&amp; </a:t>
            </a:r>
            <a:r>
              <a:rPr lang="fi-FI" sz="2800" dirty="0" err="1"/>
              <a:t>ethnographers</a:t>
            </a:r>
            <a:r>
              <a:rPr lang="fi-FI" sz="2800" dirty="0"/>
              <a:t>… </a:t>
            </a:r>
            <a:r>
              <a:rPr lang="fi-FI" sz="2800" dirty="0" err="1"/>
              <a:t>do</a:t>
            </a:r>
            <a:r>
              <a:rPr lang="fi-FI" sz="2800" dirty="0"/>
              <a:t> </a:t>
            </a:r>
            <a:r>
              <a:rPr lang="fi-FI" sz="2800" dirty="0" err="1"/>
              <a:t>not</a:t>
            </a:r>
            <a:r>
              <a:rPr lang="fi-FI" sz="2800" dirty="0"/>
              <a:t> </a:t>
            </a:r>
            <a:r>
              <a:rPr lang="fi-FI" sz="2800" dirty="0" err="1"/>
              <a:t>see</a:t>
            </a:r>
            <a:r>
              <a:rPr lang="fi-FI" sz="2800" dirty="0"/>
              <a:t> </a:t>
            </a:r>
            <a:r>
              <a:rPr lang="fi-FI" sz="2800" dirty="0" err="1"/>
              <a:t>themselves</a:t>
            </a:r>
            <a:r>
              <a:rPr lang="fi-FI" sz="2800" dirty="0"/>
              <a:t> as ”</a:t>
            </a:r>
            <a:r>
              <a:rPr lang="fi-FI" sz="2800" dirty="0" err="1"/>
              <a:t>explaining</a:t>
            </a:r>
            <a:r>
              <a:rPr lang="fi-FI" sz="2800" dirty="0"/>
              <a:t>” </a:t>
            </a:r>
            <a:r>
              <a:rPr lang="fi-FI" sz="2800" dirty="0" err="1"/>
              <a:t>but</a:t>
            </a:r>
            <a:r>
              <a:rPr lang="fi-FI" sz="2800" dirty="0"/>
              <a:t> </a:t>
            </a:r>
            <a:r>
              <a:rPr lang="fi-FI" sz="2800" dirty="0" err="1"/>
              <a:t>describing</a:t>
            </a:r>
            <a:r>
              <a:rPr lang="fi-FI" sz="2800" dirty="0"/>
              <a:t> </a:t>
            </a:r>
            <a:r>
              <a:rPr lang="fi-FI" sz="2800" dirty="0" err="1"/>
              <a:t>how</a:t>
            </a:r>
            <a:r>
              <a:rPr lang="fi-FI" sz="2800" dirty="0"/>
              <a:t>, </a:t>
            </a:r>
            <a:r>
              <a:rPr lang="fi-FI" sz="2800" dirty="0" err="1"/>
              <a:t>why</a:t>
            </a:r>
            <a:r>
              <a:rPr lang="fi-FI" sz="2800" dirty="0"/>
              <a:t>, </a:t>
            </a:r>
            <a:r>
              <a:rPr lang="fi-FI" sz="2800" dirty="0" err="1"/>
              <a:t>when</a:t>
            </a:r>
            <a:r>
              <a:rPr lang="fi-FI" sz="2800" dirty="0"/>
              <a:t> and </a:t>
            </a:r>
            <a:r>
              <a:rPr lang="fi-FI" sz="2800" dirty="0" err="1"/>
              <a:t>what</a:t>
            </a:r>
            <a:r>
              <a:rPr lang="fi-FI" sz="2800" dirty="0" smtClean="0"/>
              <a:t>: </a:t>
            </a:r>
            <a:r>
              <a:rPr lang="fi-FI" sz="2800" dirty="0"/>
              <a:t>”</a:t>
            </a:r>
            <a:r>
              <a:rPr lang="fi-FI" sz="2800" dirty="0" err="1"/>
              <a:t>thick</a:t>
            </a:r>
            <a:r>
              <a:rPr lang="fi-FI" sz="2800" dirty="0"/>
              <a:t> </a:t>
            </a:r>
            <a:r>
              <a:rPr lang="fi-FI" sz="2800" dirty="0" err="1"/>
              <a:t>description</a:t>
            </a:r>
            <a:r>
              <a:rPr lang="fi-FI" sz="2800" dirty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0156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2400" cy="1143000"/>
          </a:xfrm>
        </p:spPr>
        <p:txBody>
          <a:bodyPr>
            <a:normAutofit/>
          </a:bodyPr>
          <a:lstStyle/>
          <a:p>
            <a:r>
              <a:rPr lang="en-US" b="1"/>
              <a:t>Theory for design and action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76438"/>
            <a:ext cx="8424863" cy="4543425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</a:pPr>
            <a:r>
              <a:rPr lang="en-US" sz="2000" dirty="0"/>
              <a:t>“how to do” something.</a:t>
            </a:r>
            <a:r>
              <a:rPr lang="fi-FI" sz="2000" dirty="0"/>
              <a:t> </a:t>
            </a:r>
          </a:p>
          <a:p>
            <a:pPr marL="533400" indent="-533400">
              <a:lnSpc>
                <a:spcPct val="80000"/>
              </a:lnSpc>
            </a:pPr>
            <a:r>
              <a:rPr lang="fi-FI" sz="2000" dirty="0" err="1"/>
              <a:t>Large</a:t>
            </a:r>
            <a:r>
              <a:rPr lang="fi-FI" sz="2000" dirty="0"/>
              <a:t> </a:t>
            </a:r>
            <a:r>
              <a:rPr lang="fi-FI" sz="2000" dirty="0" err="1"/>
              <a:t>part</a:t>
            </a:r>
            <a:r>
              <a:rPr lang="fi-FI" sz="2000" dirty="0"/>
              <a:t> </a:t>
            </a:r>
            <a:r>
              <a:rPr lang="fi-FI" sz="2000" smtClean="0"/>
              <a:t>of Design </a:t>
            </a:r>
            <a:r>
              <a:rPr lang="fi-FI" sz="2000" dirty="0" err="1"/>
              <a:t>work</a:t>
            </a:r>
            <a:r>
              <a:rPr lang="fi-FI" sz="2000" dirty="0"/>
              <a:t> and publishing …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fi-FI" sz="2000" dirty="0" err="1"/>
              <a:t>Engineerin</a:t>
            </a:r>
            <a:r>
              <a:rPr lang="fi-FI" sz="2000" dirty="0"/>
              <a:t> </a:t>
            </a:r>
            <a:r>
              <a:rPr lang="fi-FI" sz="2000" dirty="0" err="1"/>
              <a:t>type</a:t>
            </a:r>
            <a:r>
              <a:rPr lang="fi-FI" sz="2000" dirty="0"/>
              <a:t> </a:t>
            </a:r>
            <a:r>
              <a:rPr lang="fi-FI" sz="2000" dirty="0" err="1"/>
              <a:t>research</a:t>
            </a:r>
            <a:r>
              <a:rPr lang="fi-FI" sz="2000" dirty="0"/>
              <a:t>, </a:t>
            </a:r>
            <a:r>
              <a:rPr lang="fi-FI" sz="2000" dirty="0" err="1"/>
              <a:t>Prototyping</a:t>
            </a:r>
            <a:r>
              <a:rPr lang="fi-FI" sz="2000" dirty="0"/>
              <a:t> </a:t>
            </a:r>
            <a:r>
              <a:rPr lang="fi-FI" sz="2000" dirty="0" err="1"/>
              <a:t>approaches</a:t>
            </a:r>
            <a:r>
              <a:rPr lang="fi-FI" sz="2000" dirty="0"/>
              <a:t>, …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fi-FI" sz="2000" dirty="0"/>
              <a:t>Action </a:t>
            </a:r>
            <a:r>
              <a:rPr lang="fi-FI" sz="2000" dirty="0" err="1"/>
              <a:t>research</a:t>
            </a:r>
            <a:r>
              <a:rPr lang="fi-FI" sz="2000" dirty="0"/>
              <a:t>, </a:t>
            </a:r>
            <a:r>
              <a:rPr lang="fi-FI" sz="2000" dirty="0" err="1"/>
              <a:t>developmental</a:t>
            </a:r>
            <a:r>
              <a:rPr lang="fi-FI" sz="2000" dirty="0"/>
              <a:t> </a:t>
            </a:r>
            <a:r>
              <a:rPr lang="fi-FI" sz="2000" dirty="0" err="1"/>
              <a:t>work</a:t>
            </a:r>
            <a:r>
              <a:rPr lang="fi-FI" sz="2000" dirty="0"/>
              <a:t> </a:t>
            </a:r>
            <a:r>
              <a:rPr lang="fi-FI" sz="2000" dirty="0" err="1" smtClean="0"/>
              <a:t>research</a:t>
            </a:r>
            <a:r>
              <a:rPr lang="fi-FI" sz="2000" dirty="0" smtClean="0"/>
              <a:t>, (</a:t>
            </a:r>
            <a:r>
              <a:rPr lang="fi-FI" sz="2000" dirty="0" err="1" smtClean="0"/>
              <a:t>pedagogy</a:t>
            </a:r>
            <a:r>
              <a:rPr lang="fi-FI" sz="2000" dirty="0" smtClean="0"/>
              <a:t>)…</a:t>
            </a:r>
            <a:endParaRPr lang="fi-FI" sz="20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fi-FI" sz="2000" dirty="0"/>
              <a:t>Soft Systems </a:t>
            </a:r>
            <a:r>
              <a:rPr lang="fi-FI" sz="2000" dirty="0" err="1"/>
              <a:t>Methodology</a:t>
            </a:r>
            <a:r>
              <a:rPr lang="fi-FI" sz="2000" dirty="0"/>
              <a:t>, </a:t>
            </a:r>
            <a:r>
              <a:rPr lang="fi-FI" sz="2000" dirty="0" err="1"/>
              <a:t>Contextual</a:t>
            </a:r>
            <a:r>
              <a:rPr lang="fi-FI" sz="2000" dirty="0"/>
              <a:t> design…</a:t>
            </a:r>
            <a:endParaRPr lang="en-US" sz="2000" dirty="0"/>
          </a:p>
          <a:p>
            <a:pPr marL="533400" indent="-533400">
              <a:lnSpc>
                <a:spcPct val="80000"/>
              </a:lnSpc>
            </a:pPr>
            <a:r>
              <a:rPr lang="fi-FI" sz="2000" dirty="0" err="1"/>
              <a:t>Undertheorized</a:t>
            </a:r>
            <a:r>
              <a:rPr lang="fi-FI" sz="2000" dirty="0"/>
              <a:t> as </a:t>
            </a:r>
            <a:r>
              <a:rPr lang="fi-FI" sz="2000" dirty="0" err="1"/>
              <a:t>theories</a:t>
            </a:r>
            <a:r>
              <a:rPr lang="fi-FI" sz="2000" dirty="0"/>
              <a:t>: ”</a:t>
            </a:r>
            <a:r>
              <a:rPr lang="fi-FI" sz="2000" dirty="0" err="1"/>
              <a:t>Sensitizing</a:t>
            </a:r>
            <a:r>
              <a:rPr lang="fi-FI" sz="2000" dirty="0"/>
              <a:t> </a:t>
            </a:r>
            <a:r>
              <a:rPr lang="fi-FI" sz="2000" dirty="0" err="1"/>
              <a:t>fremework</a:t>
            </a:r>
            <a:r>
              <a:rPr lang="fi-FI" sz="2000" dirty="0"/>
              <a:t>” ”</a:t>
            </a:r>
            <a:r>
              <a:rPr lang="fi-FI" sz="2000" dirty="0" err="1"/>
              <a:t>Approach</a:t>
            </a:r>
            <a:r>
              <a:rPr lang="fi-FI" sz="2000" dirty="0"/>
              <a:t>”, ”</a:t>
            </a:r>
            <a:r>
              <a:rPr lang="fi-FI" sz="2000" dirty="0" err="1"/>
              <a:t>Recipe</a:t>
            </a:r>
            <a:r>
              <a:rPr lang="fi-FI" sz="2000" dirty="0"/>
              <a:t>” ”</a:t>
            </a:r>
            <a:r>
              <a:rPr lang="fi-FI" sz="2000" dirty="0" err="1"/>
              <a:t>Methodology</a:t>
            </a:r>
            <a:r>
              <a:rPr lang="fi-FI" sz="2000" dirty="0"/>
              <a:t>”…</a:t>
            </a:r>
          </a:p>
          <a:p>
            <a:pPr marL="533400" indent="-533400">
              <a:lnSpc>
                <a:spcPct val="80000"/>
              </a:lnSpc>
            </a:pPr>
            <a:r>
              <a:rPr lang="fi-FI" sz="2000" dirty="0" err="1"/>
              <a:t>Require</a:t>
            </a:r>
            <a:r>
              <a:rPr lang="fi-FI" sz="2000" dirty="0"/>
              <a:t> </a:t>
            </a:r>
            <a:r>
              <a:rPr lang="fi-FI" sz="2000" dirty="0" err="1"/>
              <a:t>different</a:t>
            </a:r>
            <a:r>
              <a:rPr lang="fi-FI" sz="2000" dirty="0"/>
              <a:t> </a:t>
            </a:r>
            <a:r>
              <a:rPr lang="fi-FI" sz="2000" dirty="0" err="1"/>
              <a:t>criteria</a:t>
            </a:r>
            <a:r>
              <a:rPr lang="fi-FI" sz="2000" dirty="0"/>
              <a:t> for </a:t>
            </a:r>
            <a:r>
              <a:rPr lang="fi-FI" sz="2000" dirty="0" err="1"/>
              <a:t>evaluation</a:t>
            </a:r>
            <a:r>
              <a:rPr lang="fi-FI" sz="2000" dirty="0"/>
              <a:t> and </a:t>
            </a:r>
            <a:r>
              <a:rPr lang="fi-FI" sz="2000" dirty="0" err="1"/>
              <a:t>inference</a:t>
            </a:r>
            <a:r>
              <a:rPr lang="fi-FI" sz="2000" dirty="0"/>
              <a:t>:</a:t>
            </a:r>
          </a:p>
          <a:p>
            <a:pPr marL="914400" lvl="1" indent="-457200">
              <a:lnSpc>
                <a:spcPct val="80000"/>
              </a:lnSpc>
            </a:pPr>
            <a:r>
              <a:rPr lang="fi-FI" sz="1800" dirty="0"/>
              <a:t>”</a:t>
            </a:r>
            <a:r>
              <a:rPr lang="fi-FI" sz="1800" dirty="0" err="1"/>
              <a:t>validating</a:t>
            </a:r>
            <a:r>
              <a:rPr lang="fi-FI" sz="1800" dirty="0"/>
              <a:t> a </a:t>
            </a:r>
            <a:r>
              <a:rPr lang="fi-FI" sz="1800" dirty="0" err="1"/>
              <a:t>theory”…only</a:t>
            </a:r>
            <a:r>
              <a:rPr lang="fi-FI" sz="1800" dirty="0"/>
              <a:t> </a:t>
            </a:r>
            <a:r>
              <a:rPr lang="fi-FI" sz="1800" dirty="0" err="1"/>
              <a:t>its</a:t>
            </a:r>
            <a:r>
              <a:rPr lang="fi-FI" sz="1800" dirty="0"/>
              <a:t> </a:t>
            </a:r>
            <a:r>
              <a:rPr lang="fi-FI" sz="1800" dirty="0" err="1"/>
              <a:t>one</a:t>
            </a:r>
            <a:r>
              <a:rPr lang="fi-FI" sz="1800" dirty="0"/>
              <a:t> </a:t>
            </a:r>
            <a:r>
              <a:rPr lang="fi-FI" sz="1800" dirty="0" err="1"/>
              <a:t>realization</a:t>
            </a:r>
            <a:r>
              <a:rPr lang="fi-FI" sz="1800" dirty="0"/>
              <a:t> with </a:t>
            </a:r>
            <a:r>
              <a:rPr lang="fi-FI" sz="1800" dirty="0" err="1"/>
              <a:t>many</a:t>
            </a:r>
            <a:r>
              <a:rPr lang="fi-FI" sz="1800" dirty="0"/>
              <a:t> </a:t>
            </a:r>
            <a:r>
              <a:rPr lang="fi-FI" sz="1800" dirty="0" err="1"/>
              <a:t>other</a:t>
            </a:r>
            <a:r>
              <a:rPr lang="fi-FI" sz="1800" dirty="0"/>
              <a:t> </a:t>
            </a:r>
            <a:r>
              <a:rPr lang="fi-FI" sz="1800" dirty="0" err="1"/>
              <a:t>sources</a:t>
            </a:r>
            <a:r>
              <a:rPr lang="fi-FI" sz="1800" dirty="0"/>
              <a:t>…</a:t>
            </a:r>
          </a:p>
          <a:p>
            <a:pPr marL="914400" lvl="1" indent="-457200">
              <a:lnSpc>
                <a:spcPct val="80000"/>
              </a:lnSpc>
            </a:pPr>
            <a:r>
              <a:rPr lang="fi-FI" sz="1800" dirty="0"/>
              <a:t>”</a:t>
            </a:r>
            <a:r>
              <a:rPr lang="fi-FI" sz="1800" dirty="0" err="1"/>
              <a:t>Arguing</a:t>
            </a:r>
            <a:r>
              <a:rPr lang="fi-FI" sz="1800" dirty="0"/>
              <a:t> </a:t>
            </a:r>
            <a:r>
              <a:rPr lang="fi-FI" sz="1800" dirty="0" err="1"/>
              <a:t>by</a:t>
            </a:r>
            <a:r>
              <a:rPr lang="fi-FI" sz="1800" dirty="0"/>
              <a:t> </a:t>
            </a:r>
            <a:r>
              <a:rPr lang="fi-FI" sz="1800" dirty="0" err="1"/>
              <a:t>success</a:t>
            </a:r>
            <a:r>
              <a:rPr lang="fi-FI" sz="1800" dirty="0"/>
              <a:t>”… </a:t>
            </a:r>
            <a:r>
              <a:rPr lang="fi-FI" sz="1800" dirty="0" err="1"/>
              <a:t>who</a:t>
            </a:r>
            <a:r>
              <a:rPr lang="fi-FI" sz="1800" dirty="0"/>
              <a:t> </a:t>
            </a:r>
            <a:r>
              <a:rPr lang="fi-FI" sz="1800" dirty="0" err="1"/>
              <a:t>measures</a:t>
            </a:r>
            <a:r>
              <a:rPr lang="fi-FI" sz="1800" dirty="0"/>
              <a:t> and </a:t>
            </a:r>
            <a:r>
              <a:rPr lang="fi-FI" sz="1800" dirty="0" err="1"/>
              <a:t>how</a:t>
            </a:r>
            <a:r>
              <a:rPr lang="fi-FI" sz="1800" dirty="0"/>
              <a:t> … </a:t>
            </a:r>
            <a:r>
              <a:rPr lang="fi-FI" sz="1800" dirty="0" err="1"/>
              <a:t>or</a:t>
            </a:r>
            <a:r>
              <a:rPr lang="fi-FI" sz="1800" dirty="0"/>
              <a:t> </a:t>
            </a:r>
            <a:r>
              <a:rPr lang="fi-FI" sz="1800" dirty="0" err="1"/>
              <a:t>merely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</a:t>
            </a:r>
            <a:r>
              <a:rPr lang="fi-FI" sz="1800" dirty="0" err="1"/>
              <a:t>it</a:t>
            </a:r>
            <a:r>
              <a:rPr lang="fi-FI" sz="1800" dirty="0"/>
              <a:t> </a:t>
            </a:r>
            <a:r>
              <a:rPr lang="fi-FI" sz="1800" dirty="0" err="1"/>
              <a:t>could</a:t>
            </a:r>
            <a:r>
              <a:rPr lang="fi-FI" sz="1800" dirty="0"/>
              <a:t> </a:t>
            </a:r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done</a:t>
            </a:r>
            <a:r>
              <a:rPr lang="fi-FI" sz="1800" dirty="0"/>
              <a:t>! </a:t>
            </a:r>
          </a:p>
          <a:p>
            <a:pPr marL="914400" lvl="1" indent="-457200">
              <a:lnSpc>
                <a:spcPct val="80000"/>
              </a:lnSpc>
            </a:pPr>
            <a:r>
              <a:rPr lang="fi-FI" sz="1800" dirty="0"/>
              <a:t>”</a:t>
            </a:r>
            <a:r>
              <a:rPr lang="fi-FI" sz="1800" dirty="0" err="1"/>
              <a:t>replicability</a:t>
            </a:r>
            <a:r>
              <a:rPr lang="fi-FI" sz="1800" dirty="0"/>
              <a:t>” </a:t>
            </a:r>
            <a:r>
              <a:rPr lang="fi-FI" sz="1800" dirty="0" err="1"/>
              <a:t>often</a:t>
            </a:r>
            <a:r>
              <a:rPr lang="fi-FI" sz="1800" dirty="0"/>
              <a:t> </a:t>
            </a:r>
            <a:r>
              <a:rPr lang="fi-FI" sz="1800" dirty="0" err="1"/>
              <a:t>problem</a:t>
            </a:r>
            <a:r>
              <a:rPr lang="fi-FI" sz="1800" dirty="0"/>
              <a:t>: </a:t>
            </a:r>
            <a:r>
              <a:rPr lang="fi-FI" sz="1800" dirty="0" err="1"/>
              <a:t>repeating</a:t>
            </a:r>
            <a:r>
              <a:rPr lang="fi-FI" sz="1800" dirty="0"/>
              <a:t> the </a:t>
            </a:r>
            <a:r>
              <a:rPr lang="fi-FI" sz="1800" dirty="0" err="1"/>
              <a:t>device</a:t>
            </a:r>
            <a:r>
              <a:rPr lang="fi-FI" sz="1800" dirty="0"/>
              <a:t>, </a:t>
            </a:r>
            <a:r>
              <a:rPr lang="fi-FI" sz="1800" dirty="0" err="1"/>
              <a:t>or</a:t>
            </a:r>
            <a:r>
              <a:rPr lang="fi-FI" sz="1800" dirty="0"/>
              <a:t> </a:t>
            </a:r>
            <a:r>
              <a:rPr lang="fi-FI" sz="1800" dirty="0" err="1"/>
              <a:t>repeating</a:t>
            </a:r>
            <a:r>
              <a:rPr lang="fi-FI" sz="1800" dirty="0"/>
              <a:t> the </a:t>
            </a:r>
            <a:r>
              <a:rPr lang="fi-FI" sz="1800" dirty="0" err="1"/>
              <a:t>solution</a:t>
            </a:r>
            <a:r>
              <a:rPr lang="fi-FI" sz="1800" dirty="0"/>
              <a:t>. Etc</a:t>
            </a:r>
            <a:r>
              <a:rPr lang="fi-FI" sz="1800" dirty="0" smtClean="0"/>
              <a:t>.</a:t>
            </a:r>
          </a:p>
          <a:p>
            <a:pPr marL="914400" lvl="1" indent="-457200">
              <a:lnSpc>
                <a:spcPct val="80000"/>
              </a:lnSpc>
            </a:pPr>
            <a:r>
              <a:rPr lang="fi-FI" sz="1800" dirty="0" smtClean="0"/>
              <a:t>”</a:t>
            </a:r>
            <a:r>
              <a:rPr lang="fi-FI" sz="1800" dirty="0" err="1" smtClean="0"/>
              <a:t>Toothbrush</a:t>
            </a:r>
            <a:r>
              <a:rPr lang="fi-FI" sz="1800" dirty="0" smtClean="0"/>
              <a:t> </a:t>
            </a:r>
            <a:r>
              <a:rPr lang="fi-FI" sz="1800" dirty="0" err="1" smtClean="0"/>
              <a:t>syndrome”:your</a:t>
            </a:r>
            <a:r>
              <a:rPr lang="fi-FI" sz="1800" dirty="0" smtClean="0"/>
              <a:t> </a:t>
            </a:r>
            <a:r>
              <a:rPr lang="fi-FI" sz="1800" dirty="0" err="1" smtClean="0"/>
              <a:t>brush</a:t>
            </a:r>
            <a:r>
              <a:rPr lang="fi-FI" sz="1800" dirty="0" smtClean="0"/>
              <a:t> is </a:t>
            </a:r>
            <a:r>
              <a:rPr lang="fi-FI" sz="1800" dirty="0" err="1" smtClean="0"/>
              <a:t>great</a:t>
            </a:r>
            <a:r>
              <a:rPr lang="fi-FI" sz="1800" dirty="0" smtClean="0"/>
              <a:t> for </a:t>
            </a:r>
            <a:r>
              <a:rPr lang="fi-FI" sz="1800" dirty="0" err="1" smtClean="0"/>
              <a:t>you</a:t>
            </a:r>
            <a:r>
              <a:rPr lang="fi-FI" sz="1800" dirty="0" smtClean="0"/>
              <a:t> to </a:t>
            </a:r>
            <a:r>
              <a:rPr lang="fi-FI" sz="1800" dirty="0" err="1" smtClean="0"/>
              <a:t>use</a:t>
            </a:r>
            <a:r>
              <a:rPr lang="fi-FI" sz="1800" dirty="0" smtClean="0"/>
              <a:t>, </a:t>
            </a:r>
            <a:r>
              <a:rPr lang="fi-FI" sz="1800" dirty="0" err="1" smtClean="0"/>
              <a:t>but</a:t>
            </a:r>
            <a:r>
              <a:rPr lang="fi-FI" sz="1800" dirty="0" smtClean="0"/>
              <a:t> </a:t>
            </a:r>
            <a:r>
              <a:rPr lang="fi-FI" sz="1800" dirty="0" err="1" smtClean="0"/>
              <a:t>not</a:t>
            </a:r>
            <a:r>
              <a:rPr lang="fi-FI" sz="1800" dirty="0" smtClean="0"/>
              <a:t> </a:t>
            </a:r>
            <a:r>
              <a:rPr lang="fi-FI" sz="1800" dirty="0" err="1" smtClean="0"/>
              <a:t>so</a:t>
            </a:r>
            <a:r>
              <a:rPr lang="fi-FI" sz="1800" dirty="0" smtClean="0"/>
              <a:t> </a:t>
            </a:r>
            <a:r>
              <a:rPr lang="fi-FI" sz="1800" dirty="0" err="1" smtClean="0"/>
              <a:t>appealing</a:t>
            </a:r>
            <a:r>
              <a:rPr lang="fi-FI" sz="1800" dirty="0" smtClean="0"/>
              <a:t> for </a:t>
            </a:r>
            <a:r>
              <a:rPr lang="fi-FI" sz="1800" dirty="0" err="1" smtClean="0"/>
              <a:t>others</a:t>
            </a:r>
            <a:endParaRPr lang="fi-FI" sz="1800" dirty="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fi-FI" sz="2000" dirty="0"/>
              <a:t>NOTE: </a:t>
            </a:r>
            <a:r>
              <a:rPr lang="fi-FI" sz="2000" dirty="0" err="1"/>
              <a:t>often</a:t>
            </a:r>
            <a:r>
              <a:rPr lang="fi-FI" sz="2000" dirty="0"/>
              <a:t> </a:t>
            </a:r>
            <a:r>
              <a:rPr lang="fi-FI" sz="2000" dirty="0" err="1"/>
              <a:t>forced</a:t>
            </a:r>
            <a:r>
              <a:rPr lang="fi-FI" sz="2000" dirty="0"/>
              <a:t> to play </a:t>
            </a:r>
            <a:r>
              <a:rPr lang="fi-FI" sz="2000" dirty="0" err="1"/>
              <a:t>by</a:t>
            </a:r>
            <a:r>
              <a:rPr lang="fi-FI" sz="2000" dirty="0"/>
              <a:t> the </a:t>
            </a:r>
            <a:r>
              <a:rPr lang="fi-FI" sz="2000" dirty="0" err="1"/>
              <a:t>rules</a:t>
            </a:r>
            <a:r>
              <a:rPr lang="fi-FI" sz="2000" dirty="0"/>
              <a:t> of </a:t>
            </a:r>
            <a:r>
              <a:rPr lang="fi-FI" sz="2000" dirty="0" err="1"/>
              <a:t>other</a:t>
            </a:r>
            <a:r>
              <a:rPr lang="fi-FI" sz="2000" dirty="0"/>
              <a:t> </a:t>
            </a:r>
            <a:r>
              <a:rPr lang="fi-FI" sz="2000" dirty="0" err="1" smtClean="0"/>
              <a:t>theories</a:t>
            </a:r>
            <a:r>
              <a:rPr lang="fi-FI" sz="2000" dirty="0" smtClean="0"/>
              <a:t> &amp; </a:t>
            </a:r>
            <a:r>
              <a:rPr lang="fi-FI" sz="2000" dirty="0"/>
              <a:t>just as </a:t>
            </a:r>
            <a:r>
              <a:rPr lang="fi-FI" sz="2000" dirty="0" err="1"/>
              <a:t>often</a:t>
            </a:r>
            <a:r>
              <a:rPr lang="fi-FI" sz="2000" dirty="0"/>
              <a:t> </a:t>
            </a:r>
            <a:r>
              <a:rPr lang="fi-FI" sz="2000" dirty="0" err="1"/>
              <a:t>let</a:t>
            </a:r>
            <a:r>
              <a:rPr lang="fi-FI" sz="2000" dirty="0"/>
              <a:t> to play </a:t>
            </a:r>
            <a:r>
              <a:rPr lang="fi-FI" sz="2000" dirty="0" err="1"/>
              <a:t>without</a:t>
            </a:r>
            <a:r>
              <a:rPr lang="fi-FI" sz="2000" dirty="0"/>
              <a:t> ANY </a:t>
            </a:r>
            <a:r>
              <a:rPr lang="fi-FI" sz="2000" dirty="0" err="1"/>
              <a:t>rules</a:t>
            </a:r>
            <a:r>
              <a:rPr lang="fi-FI" sz="2000" dirty="0"/>
              <a:t> </a:t>
            </a:r>
            <a:r>
              <a:rPr lang="fi-FI" sz="2000" dirty="0" err="1"/>
              <a:t>whatsoever</a:t>
            </a:r>
            <a:r>
              <a:rPr lang="fi-FI" sz="2000" dirty="0"/>
              <a:t>.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640645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How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theories</a:t>
            </a:r>
            <a:r>
              <a:rPr lang="fi-FI" dirty="0"/>
              <a:t> </a:t>
            </a:r>
            <a:r>
              <a:rPr lang="fi-FI" dirty="0" err="1"/>
              <a:t>exist</a:t>
            </a:r>
            <a:r>
              <a:rPr lang="fi-FI" dirty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80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 </a:t>
            </a:r>
            <a:r>
              <a:rPr lang="fi-FI" dirty="0" err="1" smtClean="0"/>
              <a:t>philosophy</a:t>
            </a:r>
            <a:r>
              <a:rPr lang="fi-FI" dirty="0" smtClean="0"/>
              <a:t> of science</a:t>
            </a:r>
            <a:endParaRPr lang="fi-FI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 dirty="0" err="1"/>
              <a:t>Independent</a:t>
            </a:r>
            <a:r>
              <a:rPr lang="fi-FI" sz="2800" dirty="0"/>
              <a:t> </a:t>
            </a:r>
            <a:r>
              <a:rPr lang="fi-FI" sz="2800" dirty="0" err="1" smtClean="0"/>
              <a:t>existence</a:t>
            </a:r>
            <a:r>
              <a:rPr lang="fi-FI" sz="2800" dirty="0" smtClean="0"/>
              <a:t> (</a:t>
            </a:r>
            <a:r>
              <a:rPr lang="fi-FI" sz="2800" dirty="0" err="1" smtClean="0"/>
              <a:t>realist</a:t>
            </a:r>
            <a:r>
              <a:rPr lang="fi-FI" sz="2800" dirty="0" smtClean="0"/>
              <a:t>)</a:t>
            </a:r>
            <a:endParaRPr lang="fi-FI" sz="2800" dirty="0"/>
          </a:p>
          <a:p>
            <a:pPr lvl="1">
              <a:lnSpc>
                <a:spcPct val="90000"/>
              </a:lnSpc>
            </a:pPr>
            <a:r>
              <a:rPr lang="fi-FI" sz="2400" dirty="0" err="1"/>
              <a:t>Laws</a:t>
            </a:r>
            <a:r>
              <a:rPr lang="fi-FI" sz="2400" dirty="0"/>
              <a:t> of </a:t>
            </a:r>
            <a:r>
              <a:rPr lang="fi-FI" sz="2400" dirty="0" err="1"/>
              <a:t>nature</a:t>
            </a:r>
            <a:endParaRPr lang="fi-FI" sz="2400" dirty="0"/>
          </a:p>
          <a:p>
            <a:pPr lvl="1">
              <a:lnSpc>
                <a:spcPct val="90000"/>
              </a:lnSpc>
            </a:pPr>
            <a:r>
              <a:rPr lang="fi-FI" sz="2400" dirty="0" err="1"/>
              <a:t>Wait</a:t>
            </a:r>
            <a:r>
              <a:rPr lang="fi-FI" sz="2400" dirty="0"/>
              <a:t> for us to </a:t>
            </a:r>
            <a:r>
              <a:rPr lang="fi-FI" sz="2400" dirty="0" err="1"/>
              <a:t>be</a:t>
            </a:r>
            <a:r>
              <a:rPr lang="fi-FI" sz="2400" dirty="0"/>
              <a:t> </a:t>
            </a:r>
            <a:r>
              <a:rPr lang="fi-FI" sz="2400" dirty="0" err="1"/>
              <a:t>uncovered</a:t>
            </a:r>
            <a:endParaRPr lang="fi-FI" sz="2400" dirty="0"/>
          </a:p>
          <a:p>
            <a:pPr lvl="1">
              <a:lnSpc>
                <a:spcPct val="90000"/>
              </a:lnSpc>
            </a:pPr>
            <a:r>
              <a:rPr lang="fi-FI" sz="2400" dirty="0" err="1"/>
              <a:t>Intolerance</a:t>
            </a:r>
            <a:r>
              <a:rPr lang="fi-FI" sz="2400" dirty="0"/>
              <a:t> for </a:t>
            </a:r>
            <a:r>
              <a:rPr lang="fi-FI" sz="2400" dirty="0" err="1"/>
              <a:t>inconsistence</a:t>
            </a:r>
            <a:endParaRPr lang="fi-FI" sz="2400" dirty="0"/>
          </a:p>
          <a:p>
            <a:pPr>
              <a:lnSpc>
                <a:spcPct val="90000"/>
              </a:lnSpc>
            </a:pPr>
            <a:r>
              <a:rPr lang="fi-FI" sz="2800" dirty="0"/>
              <a:t>Human </a:t>
            </a:r>
            <a:r>
              <a:rPr lang="fi-FI" sz="2800" dirty="0" err="1" smtClean="0"/>
              <a:t>construct</a:t>
            </a:r>
            <a:r>
              <a:rPr lang="fi-FI" sz="2800" dirty="0" smtClean="0"/>
              <a:t> (</a:t>
            </a:r>
            <a:r>
              <a:rPr lang="fi-FI" sz="2800" dirty="0" err="1" smtClean="0"/>
              <a:t>instrumentalist</a:t>
            </a:r>
            <a:r>
              <a:rPr lang="fi-FI" sz="2800" dirty="0" smtClean="0"/>
              <a:t>)</a:t>
            </a:r>
            <a:endParaRPr lang="fi-FI" sz="2800" dirty="0"/>
          </a:p>
          <a:p>
            <a:pPr lvl="1">
              <a:lnSpc>
                <a:spcPct val="90000"/>
              </a:lnSpc>
            </a:pPr>
            <a:r>
              <a:rPr lang="fi-FI" sz="2400" dirty="0" err="1"/>
              <a:t>Scaffoldings</a:t>
            </a:r>
            <a:endParaRPr lang="fi-FI" sz="2400" dirty="0"/>
          </a:p>
          <a:p>
            <a:pPr lvl="1">
              <a:lnSpc>
                <a:spcPct val="90000"/>
              </a:lnSpc>
            </a:pPr>
            <a:r>
              <a:rPr lang="fi-FI" sz="2400" dirty="0" err="1"/>
              <a:t>Means</a:t>
            </a:r>
            <a:r>
              <a:rPr lang="fi-FI" sz="2400" dirty="0"/>
              <a:t> for </a:t>
            </a:r>
            <a:r>
              <a:rPr lang="fi-FI" sz="2400" dirty="0" err="1"/>
              <a:t>sense-making</a:t>
            </a:r>
            <a:endParaRPr lang="fi-FI" sz="2400" dirty="0"/>
          </a:p>
          <a:p>
            <a:pPr lvl="1">
              <a:lnSpc>
                <a:spcPct val="90000"/>
              </a:lnSpc>
            </a:pPr>
            <a:r>
              <a:rPr lang="fi-FI" sz="2400" dirty="0" err="1"/>
              <a:t>Partial</a:t>
            </a:r>
            <a:r>
              <a:rPr lang="fi-FI" sz="2400" dirty="0"/>
              <a:t> </a:t>
            </a:r>
            <a:r>
              <a:rPr lang="fi-FI" sz="2400" dirty="0" err="1"/>
              <a:t>theories</a:t>
            </a:r>
            <a:r>
              <a:rPr lang="fi-FI" sz="2400" dirty="0"/>
              <a:t> </a:t>
            </a:r>
            <a:r>
              <a:rPr lang="fi-FI" sz="2400" dirty="0" smtClean="0"/>
              <a:t>in (</a:t>
            </a:r>
            <a:r>
              <a:rPr lang="fi-FI" sz="2400" dirty="0" err="1" smtClean="0"/>
              <a:t>relatively</a:t>
            </a:r>
            <a:r>
              <a:rPr lang="fi-FI" sz="2400" dirty="0" smtClean="0"/>
              <a:t>) </a:t>
            </a:r>
            <a:r>
              <a:rPr lang="fi-FI" sz="2400" dirty="0" err="1"/>
              <a:t>peaceful</a:t>
            </a:r>
            <a:r>
              <a:rPr lang="fi-FI" sz="2400" dirty="0"/>
              <a:t> </a:t>
            </a:r>
            <a:r>
              <a:rPr lang="fi-FI" sz="2400" dirty="0" err="1"/>
              <a:t>coexistence</a:t>
            </a:r>
            <a:endParaRPr lang="fi-FI" sz="2400" dirty="0"/>
          </a:p>
          <a:p>
            <a:pPr>
              <a:lnSpc>
                <a:spcPct val="90000"/>
              </a:lnSpc>
            </a:pPr>
            <a:r>
              <a:rPr lang="fi-FI" sz="2800" dirty="0"/>
              <a:t>AS A PART OF SCIENCE</a:t>
            </a:r>
          </a:p>
        </p:txBody>
      </p:sp>
    </p:spTree>
    <p:extLst>
      <p:ext uri="{BB962C8B-B14F-4D97-AF65-F5344CB8AC3E}">
        <p14:creationId xmlns:p14="http://schemas.microsoft.com/office/powerpoint/2010/main" val="2268514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Science 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Results produced by science</a:t>
            </a:r>
          </a:p>
          <a:p>
            <a:pPr>
              <a:lnSpc>
                <a:spcPct val="90000"/>
              </a:lnSpc>
            </a:pPr>
            <a:r>
              <a:rPr lang="en-US" sz="2800"/>
              <a:t>Ideal results of science it may produce in the future</a:t>
            </a:r>
          </a:p>
          <a:p>
            <a:pPr>
              <a:lnSpc>
                <a:spcPct val="90000"/>
              </a:lnSpc>
            </a:pPr>
            <a:r>
              <a:rPr lang="en-US" sz="2800"/>
              <a:t>Methods that are factually used in science</a:t>
            </a:r>
          </a:p>
          <a:p>
            <a:pPr>
              <a:lnSpc>
                <a:spcPct val="90000"/>
              </a:lnSpc>
            </a:pPr>
            <a:r>
              <a:rPr lang="en-US" sz="2800"/>
              <a:t>Methods that ought to be used in science</a:t>
            </a:r>
          </a:p>
          <a:p>
            <a:pPr>
              <a:lnSpc>
                <a:spcPct val="90000"/>
              </a:lnSpc>
            </a:pPr>
            <a:r>
              <a:rPr lang="en-US" sz="2800"/>
              <a:t>Community / communities formed by the scientists </a:t>
            </a:r>
          </a:p>
          <a:p>
            <a:pPr>
              <a:lnSpc>
                <a:spcPct val="90000"/>
              </a:lnSpc>
            </a:pPr>
            <a:r>
              <a:rPr lang="en-US" sz="2800"/>
              <a:t>Institutions where science is practiced (e.g universities, research programs)</a:t>
            </a:r>
          </a:p>
        </p:txBody>
      </p:sp>
    </p:spTree>
    <p:extLst>
      <p:ext uri="{BB962C8B-B14F-4D97-AF65-F5344CB8AC3E}">
        <p14:creationId xmlns:p14="http://schemas.microsoft.com/office/powerpoint/2010/main" val="373604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‘Traditional’ or ‘Espoused’ view of Science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Objectivity</a:t>
            </a:r>
          </a:p>
          <a:p>
            <a:pPr>
              <a:lnSpc>
                <a:spcPct val="90000"/>
              </a:lnSpc>
            </a:pPr>
            <a:r>
              <a:rPr lang="en-US"/>
              <a:t>Rationality</a:t>
            </a:r>
          </a:p>
          <a:p>
            <a:pPr>
              <a:lnSpc>
                <a:spcPct val="90000"/>
              </a:lnSpc>
            </a:pPr>
            <a:r>
              <a:rPr lang="en-US"/>
              <a:t>Criticality</a:t>
            </a:r>
          </a:p>
          <a:p>
            <a:pPr>
              <a:lnSpc>
                <a:spcPct val="90000"/>
              </a:lnSpc>
            </a:pPr>
            <a:r>
              <a:rPr lang="en-US"/>
              <a:t>Intellectuality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demarcate science from all 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Vs. Self image, public image, rhetorical image of science. </a:t>
            </a:r>
            <a:r>
              <a:rPr lang="en-US">
                <a:sym typeface="Wingdings" charset="0"/>
              </a:rPr>
              <a:t></a:t>
            </a:r>
            <a:r>
              <a:rPr lang="en-US"/>
              <a:t>Not wholly wrong, but highly biased.</a:t>
            </a:r>
          </a:p>
        </p:txBody>
      </p:sp>
    </p:spTree>
    <p:extLst>
      <p:ext uri="{BB962C8B-B14F-4D97-AF65-F5344CB8AC3E}">
        <p14:creationId xmlns:p14="http://schemas.microsoft.com/office/powerpoint/2010/main" val="788788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09600"/>
            <a:ext cx="8353425" cy="1143000"/>
          </a:xfrm>
        </p:spPr>
        <p:txBody>
          <a:bodyPr/>
          <a:lstStyle/>
          <a:p>
            <a:r>
              <a:rPr lang="en-US" sz="2800"/>
              <a:t>‘Received view’ of theory in analytic philosophy –1970 “locial empirism” “positivism”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772400" cy="4035425"/>
          </a:xfrm>
        </p:spPr>
        <p:txBody>
          <a:bodyPr>
            <a:normAutofit lnSpcReduction="10000"/>
          </a:bodyPr>
          <a:lstStyle/>
          <a:p>
            <a:r>
              <a:rPr lang="en-US"/>
              <a:t>Observations considered neutral and certain</a:t>
            </a:r>
          </a:p>
          <a:p>
            <a:r>
              <a:rPr lang="en-US"/>
              <a:t>Theories comprized of set of propositions that could be divided to observational and theoretical propositions</a:t>
            </a:r>
          </a:p>
          <a:p>
            <a:r>
              <a:rPr lang="en-US"/>
              <a:t>Hypothesis deduced from theory, tested in empirical observation, theory supported or falsified by observations</a:t>
            </a:r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1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Vs. Received view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Philosophers in their offices </a:t>
            </a:r>
          </a:p>
          <a:p>
            <a:pPr lvl="1"/>
            <a:r>
              <a:rPr lang="en-US"/>
              <a:t>weak connection to scientific realities</a:t>
            </a:r>
          </a:p>
          <a:p>
            <a:pPr lvl="1"/>
            <a:r>
              <a:rPr lang="en-US"/>
              <a:t>little attention to doing observation, experiments, and inferences from these</a:t>
            </a:r>
          </a:p>
          <a:p>
            <a:r>
              <a:rPr lang="en-US"/>
              <a:t>2 major problems:   </a:t>
            </a:r>
          </a:p>
          <a:p>
            <a:r>
              <a:rPr lang="en-US"/>
              <a:t>No theoretical proposition stands alone  </a:t>
            </a:r>
          </a:p>
          <a:p>
            <a:r>
              <a:rPr lang="en-US"/>
              <a:t>“Theory-ladenness” of observation</a:t>
            </a:r>
          </a:p>
        </p:txBody>
      </p:sp>
    </p:spTree>
    <p:extLst>
      <p:ext uri="{BB962C8B-B14F-4D97-AF65-F5344CB8AC3E}">
        <p14:creationId xmlns:p14="http://schemas.microsoft.com/office/powerpoint/2010/main" val="419025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Underdetermination of theory by empirical evidence 1: Duhem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 Scientific experiment (or observation) never settles alone the faith of a hypothesis, but always together with auxiliary hypotheses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About factors affecting the system studied, about test apparatuses work, and if apparatus is valid and reliable or about the relations between theory and experiment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If an experiment “fails” </a:t>
            </a:r>
            <a:r>
              <a:rPr lang="en-US" sz="2400" i="1"/>
              <a:t>some problem</a:t>
            </a:r>
            <a:r>
              <a:rPr lang="en-US" sz="2400"/>
              <a:t> prevails in its relationship to theory.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Often impossible to determine or test where the mismatch lies</a:t>
            </a:r>
          </a:p>
          <a:p>
            <a:pPr>
              <a:lnSpc>
                <a:spcPct val="80000"/>
              </a:lnSpc>
            </a:pPr>
            <a:r>
              <a:rPr lang="en-US" sz="2800"/>
              <a:t>This is an accepted fact in present phil. Of science </a:t>
            </a:r>
          </a:p>
        </p:txBody>
      </p:sp>
    </p:spTree>
    <p:extLst>
      <p:ext uri="{BB962C8B-B14F-4D97-AF65-F5344CB8AC3E}">
        <p14:creationId xmlns:p14="http://schemas.microsoft.com/office/powerpoint/2010/main" val="169356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Theory vs. Practice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/>
              <a:t>Theoretical is something non-practical</a:t>
            </a:r>
          </a:p>
          <a:p>
            <a:r>
              <a:rPr lang="fi-FI" sz="2800"/>
              <a:t>Theory does not work in practice</a:t>
            </a:r>
          </a:p>
          <a:p>
            <a:r>
              <a:rPr lang="fi-FI" sz="2800"/>
              <a:t>Kurt Lewin: </a:t>
            </a:r>
            <a:r>
              <a:rPr lang="en-GB" sz="2800" b="1"/>
              <a:t>There is Nothing So Practical as a Good Theory</a:t>
            </a:r>
            <a:endParaRPr lang="fi-FI" sz="2800"/>
          </a:p>
          <a:p>
            <a:pPr lvl="1"/>
            <a:r>
              <a:rPr lang="fi-FI" sz="2400"/>
              <a:t>Remark: A theory cannot be applied in practice unless the subject herself understands the theory well</a:t>
            </a:r>
          </a:p>
          <a:p>
            <a:pPr lvl="1"/>
            <a:r>
              <a:rPr lang="fi-FI" sz="2400"/>
              <a:t>Implication: Methods as a short cut</a:t>
            </a:r>
          </a:p>
          <a:p>
            <a:pPr lvl="1"/>
            <a:r>
              <a:rPr lang="fi-FI" sz="2400" b="1"/>
              <a:t>(</a:t>
            </a:r>
            <a:r>
              <a:rPr lang="en-GB" sz="2400" b="1"/>
              <a:t>You Cannot Understand a System Until You Try to Change It</a:t>
            </a:r>
            <a:r>
              <a:rPr lang="fi-FI" sz="2400" b="1"/>
              <a:t>)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1907733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Underdetermination of theory by empirical evidence 2: Quine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Duhem + theory is not A proposition, but an integrated network of propositions that is connected to empirical realities only in its edges. </a:t>
            </a:r>
          </a:p>
          <a:p>
            <a:pPr>
              <a:lnSpc>
                <a:spcPct val="80000"/>
              </a:lnSpc>
            </a:pPr>
            <a:r>
              <a:rPr lang="en-US" sz="2400"/>
              <a:t>It is possible to “save” any hypothesis--Whichever of the propositions can be held “true” if one is willing to make sufficiently drastic re-arrangements in the other parts of the theory-hypotheses--experiment set-ups--interpretations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e.g. chrystal spheres prevailing for 100 years since Kopernicus</a:t>
            </a:r>
          </a:p>
          <a:p>
            <a:pPr>
              <a:lnSpc>
                <a:spcPct val="80000"/>
              </a:lnSpc>
            </a:pPr>
            <a:r>
              <a:rPr lang="en-US" sz="2400"/>
              <a:t>Theoretically right, but in practice over-blown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Lakatos: Hard core + protective belt : Abandoning hard core proposition is to abandon theory (ptolemaios vs. kopernicus)</a:t>
            </a:r>
          </a:p>
        </p:txBody>
      </p:sp>
    </p:spTree>
    <p:extLst>
      <p:ext uri="{BB962C8B-B14F-4D97-AF65-F5344CB8AC3E}">
        <p14:creationId xmlns:p14="http://schemas.microsoft.com/office/powerpoint/2010/main" val="99905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“Theory-ladenness” of observation 1: Observation as in ability to see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arenR"/>
            </a:pPr>
            <a:r>
              <a:rPr lang="en-US" sz="2800"/>
              <a:t>Previous experience and practice effects the ability to make observations (skill + tuning)</a:t>
            </a:r>
          </a:p>
          <a:p>
            <a:pPr marL="609600" indent="-609600">
              <a:buFontTx/>
              <a:buAutoNum type="arabicParenR"/>
            </a:pPr>
            <a:r>
              <a:rPr lang="en-US" sz="2800"/>
              <a:t> Expectations guide our attention and observation (not seeing the unexpected, seeing what we hope to see in a fuzzy situation)</a:t>
            </a:r>
          </a:p>
          <a:p>
            <a:pPr marL="609600" indent="-609600">
              <a:buFontTx/>
              <a:buNone/>
            </a:pPr>
            <a:r>
              <a:rPr lang="en-US" sz="2800"/>
              <a:t>[more contested]</a:t>
            </a:r>
          </a:p>
          <a:p>
            <a:pPr marL="990600" lvl="1" indent="-533400">
              <a:buFontTx/>
              <a:buNone/>
            </a:pPr>
            <a:r>
              <a:rPr lang="en-US" sz="2400"/>
              <a:t>3) Beliefs and assumptions (physiologically) shape what we see 	</a:t>
            </a:r>
          </a:p>
        </p:txBody>
      </p:sp>
    </p:spTree>
    <p:extLst>
      <p:ext uri="{BB962C8B-B14F-4D97-AF65-F5344CB8AC3E}">
        <p14:creationId xmlns:p14="http://schemas.microsoft.com/office/powerpoint/2010/main" val="52029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“Theory-ladenness” of observation 2: observation as in getting to see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/>
              <a:t>Theoretical assumptions guide what is selected as the research topic and site, data that gets gathered and research questions asked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/>
              <a:t>Observation/experiment is scientifically interesting only when it is given scientific interpretation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000" b="1"/>
              <a:t>Evaluation</a:t>
            </a:r>
            <a:r>
              <a:rPr lang="en-US" sz="2000"/>
              <a:t> of o/e: what is part of the system, validity of the research method, reliability of method and analysis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000" b="1"/>
              <a:t>Interpretation</a:t>
            </a:r>
            <a:r>
              <a:rPr lang="en-US" sz="2000" b="1" i="1"/>
              <a:t> </a:t>
            </a:r>
            <a:r>
              <a:rPr lang="en-US" sz="2000"/>
              <a:t>of observations to bridge them to theory: operationalizations of theoretical terms for observables, auxiliary hypotheses (simplifications, presumptions of the parameters and their values, “grain size of data” chosen for analysis) etc.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363890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“Theory-ladenness” of observation 3: Phenomena and data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876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Bogen &amp; Woodward:</a:t>
            </a:r>
          </a:p>
          <a:p>
            <a:pPr>
              <a:lnSpc>
                <a:spcPct val="80000"/>
              </a:lnSpc>
            </a:pPr>
            <a:r>
              <a:rPr lang="en-US" sz="2800"/>
              <a:t>Phenomen: steady and repeatable effect or process that allows prediction or systematic explanation by theory and can act as evidence for this theory</a:t>
            </a:r>
          </a:p>
          <a:p>
            <a:pPr>
              <a:lnSpc>
                <a:spcPct val="80000"/>
              </a:lnSpc>
            </a:pPr>
            <a:r>
              <a:rPr lang="en-US" sz="2800"/>
              <a:t>Data: Evidence produced by measurement, by experimentation or by observation for the existence of the phenomenon or its features </a:t>
            </a:r>
          </a:p>
          <a:p>
            <a:pPr>
              <a:lnSpc>
                <a:spcPct val="80000"/>
              </a:lnSpc>
            </a:pPr>
            <a:r>
              <a:rPr lang="en-US" sz="2800"/>
              <a:t>Theories concern/explain phenomena, not data &amp; researchers do not examine data as such (pictures of particle-trajectories in an accelerator)  but as evidence of phenomena … which are theoretically constructed beyond evidence from data.</a:t>
            </a:r>
          </a:p>
        </p:txBody>
      </p:sp>
    </p:spTree>
    <p:extLst>
      <p:ext uri="{BB962C8B-B14F-4D97-AF65-F5344CB8AC3E}">
        <p14:creationId xmlns:p14="http://schemas.microsoft.com/office/powerpoint/2010/main" val="200398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Thomas S. Kuhn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/>
              <a:t>The Structure of Scientific Revolutions, 1962, 1970</a:t>
            </a:r>
          </a:p>
          <a:p>
            <a:r>
              <a:rPr lang="fi-FI" sz="2800"/>
              <a:t>Pre-paradigmatic science</a:t>
            </a:r>
          </a:p>
          <a:p>
            <a:r>
              <a:rPr lang="fi-FI" sz="2800"/>
              <a:t>Emergence of a paradigm</a:t>
            </a:r>
          </a:p>
          <a:p>
            <a:r>
              <a:rPr lang="fi-FI" sz="2800"/>
              <a:t>Normal Science</a:t>
            </a:r>
          </a:p>
          <a:p>
            <a:r>
              <a:rPr lang="fi-FI" sz="2800"/>
              <a:t>Crisis</a:t>
            </a:r>
          </a:p>
          <a:p>
            <a:r>
              <a:rPr lang="fi-FI" sz="2800"/>
              <a:t>Revolution</a:t>
            </a:r>
          </a:p>
          <a:p>
            <a:r>
              <a:rPr lang="fi-FI" sz="2800"/>
              <a:t>New Normal Science</a:t>
            </a:r>
          </a:p>
        </p:txBody>
      </p:sp>
    </p:spTree>
    <p:extLst>
      <p:ext uri="{BB962C8B-B14F-4D97-AF65-F5344CB8AC3E}">
        <p14:creationId xmlns:p14="http://schemas.microsoft.com/office/powerpoint/2010/main" val="820084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Paradigm A: exemplar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4719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/>
              <a:t>An exemplar &amp; articulation what makes it an examplary piece of research, namely how it sets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2400"/>
              <a:t>Criteria for what questions are important and relevant for the field 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2400"/>
              <a:t>Conceptual, methodological and instrumental tools for solving such questions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2400"/>
              <a:t>Criteria for evaluating the adequacy of solutions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2400"/>
              <a:t>Conventions and forums for presenting and communicating research findings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sz="2400"/>
              <a:t>= A great deal of what research does is </a:t>
            </a:r>
            <a:r>
              <a:rPr lang="en-US" sz="2400" b="1"/>
              <a:t>tacit </a:t>
            </a:r>
            <a:r>
              <a:rPr lang="en-US" sz="2400"/>
              <a:t>understanding: we don’t re-invent each element anew but build on successful past work by imitating and varying it</a:t>
            </a:r>
          </a:p>
        </p:txBody>
      </p:sp>
    </p:spTree>
    <p:extLst>
      <p:ext uri="{BB962C8B-B14F-4D97-AF65-F5344CB8AC3E}">
        <p14:creationId xmlns:p14="http://schemas.microsoft.com/office/powerpoint/2010/main" val="1732259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Paradigm B: Scientific Matrix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Joint training and scientific background of researchers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Shared literature, skill, intuition, evaluation skills, generalizations, ways of communication </a:t>
            </a:r>
          </a:p>
          <a:p>
            <a:pPr>
              <a:lnSpc>
                <a:spcPct val="90000"/>
              </a:lnSpc>
            </a:pPr>
            <a:r>
              <a:rPr lang="en-US" sz="2800"/>
              <a:t>Shared underlying (metaphysical, ontological) assumptions regarding the domain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What are meaningful research questions in principle and in practice: what is worth investing time and money</a:t>
            </a:r>
          </a:p>
          <a:p>
            <a:pPr>
              <a:lnSpc>
                <a:spcPct val="90000"/>
              </a:lnSpc>
            </a:pPr>
            <a:r>
              <a:rPr lang="en-US" sz="2800"/>
              <a:t>Shared cognitive values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Goals, evaluation criteria, good lab practice…</a:t>
            </a:r>
          </a:p>
        </p:txBody>
      </p:sp>
    </p:spTree>
    <p:extLst>
      <p:ext uri="{BB962C8B-B14F-4D97-AF65-F5344CB8AC3E}">
        <p14:creationId xmlns:p14="http://schemas.microsoft.com/office/powerpoint/2010/main" val="2774377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Pre-paradigmatic science</a:t>
            </a:r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Paradigms missing: Kuhn social sciences</a:t>
            </a:r>
          </a:p>
          <a:p>
            <a:pPr>
              <a:lnSpc>
                <a:spcPct val="80000"/>
              </a:lnSpc>
            </a:pPr>
            <a:r>
              <a:rPr lang="en-US" sz="2800"/>
              <a:t>No universally shared criteria or exemplars</a:t>
            </a:r>
          </a:p>
          <a:p>
            <a:pPr>
              <a:lnSpc>
                <a:spcPct val="80000"/>
              </a:lnSpc>
            </a:pPr>
            <a:r>
              <a:rPr lang="en-US" sz="2800"/>
              <a:t>Research done by individuals or small groups</a:t>
            </a:r>
          </a:p>
          <a:p>
            <a:pPr>
              <a:lnSpc>
                <a:spcPct val="80000"/>
              </a:lnSpc>
            </a:pPr>
            <a:r>
              <a:rPr lang="en-US" sz="2800"/>
              <a:t>Debate focused over ontological, epistemic and methodological questions</a:t>
            </a:r>
          </a:p>
          <a:p>
            <a:pPr>
              <a:lnSpc>
                <a:spcPct val="80000"/>
              </a:lnSpc>
            </a:pPr>
            <a:r>
              <a:rPr lang="en-US" sz="2800"/>
              <a:t>Systematic theory development and theory testing has to wait until these debates are solved</a:t>
            </a:r>
          </a:p>
          <a:p>
            <a:pPr>
              <a:lnSpc>
                <a:spcPct val="80000"/>
              </a:lnSpc>
            </a:pPr>
            <a:r>
              <a:rPr lang="en-US" sz="2800"/>
              <a:t>Little cumulation of research (in comparison to paradigmatic “normal science” that allows specialization)</a:t>
            </a:r>
          </a:p>
        </p:txBody>
      </p:sp>
    </p:spTree>
    <p:extLst>
      <p:ext uri="{BB962C8B-B14F-4D97-AF65-F5344CB8AC3E}">
        <p14:creationId xmlns:p14="http://schemas.microsoft.com/office/powerpoint/2010/main" val="2098959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Normal Science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/>
              <a:t>Puzzle solving</a:t>
            </a:r>
          </a:p>
          <a:p>
            <a:pPr lvl="1"/>
            <a:r>
              <a:rPr lang="fi-FI" sz="2400"/>
              <a:t>The scientific enterprise as a whole does from time to time prove useful, open up new territory, display order and test long-accepted beliefs. </a:t>
            </a:r>
          </a:p>
          <a:p>
            <a:pPr lvl="1"/>
            <a:r>
              <a:rPr lang="fi-FI" sz="2400"/>
              <a:t>Nevertheless, </a:t>
            </a:r>
            <a:r>
              <a:rPr lang="fi-FI" sz="2400" i="1"/>
              <a:t>the individual</a:t>
            </a:r>
            <a:r>
              <a:rPr lang="fi-FI" sz="2400"/>
              <a:t> engaged on a normal research problem </a:t>
            </a:r>
            <a:r>
              <a:rPr lang="fi-FI" sz="2400" i="1"/>
              <a:t>is almost never doing any of these things.</a:t>
            </a:r>
          </a:p>
          <a:p>
            <a:pPr lvl="1"/>
            <a:r>
              <a:rPr lang="fi-FI" sz="2400"/>
              <a:t>What then challenges him is the conviction that, if only he is skillful enough, he will succeed in solving a puzzle that no one has solved before or solved so well.</a:t>
            </a:r>
          </a:p>
        </p:txBody>
      </p:sp>
    </p:spTree>
    <p:extLst>
      <p:ext uri="{BB962C8B-B14F-4D97-AF65-F5344CB8AC3E}">
        <p14:creationId xmlns:p14="http://schemas.microsoft.com/office/powerpoint/2010/main" val="1377913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 Examples in Physics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Ptolemaios</a:t>
            </a:r>
          </a:p>
          <a:p>
            <a:r>
              <a:rPr lang="fi-FI"/>
              <a:t>Copernicus</a:t>
            </a:r>
          </a:p>
          <a:p>
            <a:r>
              <a:rPr lang="fi-FI"/>
              <a:t>Newton</a:t>
            </a:r>
          </a:p>
          <a:p>
            <a:r>
              <a:rPr lang="fi-FI"/>
              <a:t>Einstein</a:t>
            </a:r>
          </a:p>
        </p:txBody>
      </p:sp>
    </p:spTree>
    <p:extLst>
      <p:ext uri="{BB962C8B-B14F-4D97-AF65-F5344CB8AC3E}">
        <p14:creationId xmlns:p14="http://schemas.microsoft.com/office/powerpoint/2010/main" val="1350885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Generality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Something that is universally valid</a:t>
            </a:r>
          </a:p>
          <a:p>
            <a:r>
              <a:rPr lang="fi-FI"/>
              <a:t>Generality through abstraction</a:t>
            </a:r>
          </a:p>
          <a:p>
            <a:r>
              <a:rPr lang="fi-FI"/>
              <a:t>Induction</a:t>
            </a:r>
          </a:p>
          <a:p>
            <a:pPr lvl="1"/>
            <a:r>
              <a:rPr lang="fi-FI"/>
              <a:t>Details -&gt; general rules</a:t>
            </a:r>
          </a:p>
          <a:p>
            <a:r>
              <a:rPr lang="fi-FI"/>
              <a:t>Deduction</a:t>
            </a:r>
          </a:p>
          <a:p>
            <a:pPr lvl="1"/>
            <a:r>
              <a:rPr lang="fi-FI"/>
              <a:t>General rules -&gt; single occurrence</a:t>
            </a:r>
          </a:p>
        </p:txBody>
      </p:sp>
    </p:spTree>
    <p:extLst>
      <p:ext uri="{BB962C8B-B14F-4D97-AF65-F5344CB8AC3E}">
        <p14:creationId xmlns:p14="http://schemas.microsoft.com/office/powerpoint/2010/main" val="371514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Use of paradigms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Rules to follow in order to qualify as research</a:t>
            </a:r>
          </a:p>
          <a:p>
            <a:pPr>
              <a:lnSpc>
                <a:spcPct val="90000"/>
              </a:lnSpc>
            </a:pPr>
            <a:r>
              <a:rPr lang="fi-FI"/>
              <a:t>Accepted rules and methods also determine which parts of reality can be studied and what kind of questions can be asked</a:t>
            </a:r>
          </a:p>
          <a:p>
            <a:pPr>
              <a:lnSpc>
                <a:spcPct val="90000"/>
              </a:lnSpc>
            </a:pPr>
            <a:r>
              <a:rPr lang="fi-FI"/>
              <a:t>Non-reflective: no critical doubts against the rules are allowed and discussed… or rather, encouraged and kept worth pursuing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00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Strengths of Paradigms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Cumulativity</a:t>
            </a:r>
          </a:p>
          <a:p>
            <a:pPr lvl="1">
              <a:lnSpc>
                <a:spcPct val="90000"/>
              </a:lnSpc>
            </a:pPr>
            <a:r>
              <a:rPr lang="fi-FI"/>
              <a:t>Accuracy, complexity</a:t>
            </a:r>
          </a:p>
          <a:p>
            <a:pPr lvl="1">
              <a:lnSpc>
                <a:spcPct val="90000"/>
              </a:lnSpc>
            </a:pPr>
            <a:r>
              <a:rPr lang="fi-FI"/>
              <a:t>A revolution destroys big parts of common knowledge</a:t>
            </a:r>
          </a:p>
          <a:p>
            <a:pPr>
              <a:lnSpc>
                <a:spcPct val="90000"/>
              </a:lnSpc>
            </a:pPr>
            <a:r>
              <a:rPr lang="fi-FI"/>
              <a:t>Unnecessary to repeat basic things that every scholar knows</a:t>
            </a:r>
          </a:p>
          <a:p>
            <a:pPr>
              <a:lnSpc>
                <a:spcPct val="90000"/>
              </a:lnSpc>
            </a:pPr>
            <a:r>
              <a:rPr lang="fi-FI"/>
              <a:t>Maintenance mechanism in review processes</a:t>
            </a:r>
          </a:p>
        </p:txBody>
      </p:sp>
    </p:spTree>
    <p:extLst>
      <p:ext uri="{BB962C8B-B14F-4D97-AF65-F5344CB8AC3E}">
        <p14:creationId xmlns:p14="http://schemas.microsoft.com/office/powerpoint/2010/main" val="171007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Anomalies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7529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i-FI" sz="2400"/>
              <a:t>Findings that do not fit with the dominant paradigm</a:t>
            </a:r>
          </a:p>
          <a:p>
            <a:pPr>
              <a:lnSpc>
                <a:spcPct val="90000"/>
              </a:lnSpc>
            </a:pPr>
            <a:r>
              <a:rPr lang="fi-FI" sz="2400"/>
              <a:t>Ideally one anomaly should invalidate the paradigm: induction is no longer valid</a:t>
            </a:r>
          </a:p>
          <a:p>
            <a:pPr>
              <a:lnSpc>
                <a:spcPct val="90000"/>
              </a:lnSpc>
            </a:pPr>
            <a:r>
              <a:rPr lang="fi-FI" sz="2400"/>
              <a:t>Quine-Duhem: </a:t>
            </a:r>
          </a:p>
          <a:p>
            <a:pPr lvl="1">
              <a:lnSpc>
                <a:spcPct val="90000"/>
              </a:lnSpc>
            </a:pPr>
            <a:r>
              <a:rPr lang="fi-FI" sz="2000"/>
              <a:t>Instead, often complicated explanation mechanisms are generated</a:t>
            </a:r>
          </a:p>
          <a:p>
            <a:pPr lvl="1">
              <a:lnSpc>
                <a:spcPct val="90000"/>
              </a:lnSpc>
            </a:pPr>
            <a:r>
              <a:rPr lang="fi-FI" sz="2000"/>
              <a:t>Changes in auxiliary hypotheses modified rather than the core of paradigm</a:t>
            </a:r>
          </a:p>
          <a:p>
            <a:pPr lvl="1">
              <a:lnSpc>
                <a:spcPct val="90000"/>
              </a:lnSpc>
            </a:pPr>
            <a:r>
              <a:rPr lang="fi-FI" sz="2000"/>
              <a:t>Cost of abandoning a paradigm high: confusion, loss of extant work…</a:t>
            </a:r>
          </a:p>
          <a:p>
            <a:pPr>
              <a:lnSpc>
                <a:spcPct val="90000"/>
              </a:lnSpc>
            </a:pPr>
            <a:r>
              <a:rPr lang="fi-FI" sz="2400"/>
              <a:t>Crisis may ensue…but paradigms only abandoned when a more </a:t>
            </a:r>
            <a:r>
              <a:rPr lang="fi-FI" sz="2400" i="1"/>
              <a:t>promising</a:t>
            </a:r>
            <a:r>
              <a:rPr lang="fi-FI" sz="2400"/>
              <a:t> alternative emerges… (exp clarity, extension)</a:t>
            </a:r>
          </a:p>
          <a:p>
            <a:pPr>
              <a:lnSpc>
                <a:spcPct val="90000"/>
              </a:lnSpc>
            </a:pPr>
            <a:r>
              <a:rPr lang="fi-FI" sz="2400"/>
              <a:t>Admitted through the proponents of the old dying out…</a:t>
            </a:r>
          </a:p>
        </p:txBody>
      </p:sp>
    </p:spTree>
    <p:extLst>
      <p:ext uri="{BB962C8B-B14F-4D97-AF65-F5344CB8AC3E}">
        <p14:creationId xmlns:p14="http://schemas.microsoft.com/office/powerpoint/2010/main" val="1153708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Paradigm as (leading to) Social Institutions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/>
              <a:t>Institutionalization solidifies the power over the cognitive, social and economic resources in the field:  Academic Positions, Funding, Journals…</a:t>
            </a:r>
          </a:p>
          <a:p>
            <a:pPr>
              <a:lnSpc>
                <a:spcPct val="90000"/>
              </a:lnSpc>
            </a:pPr>
            <a:r>
              <a:rPr lang="fi-FI" sz="2800"/>
              <a:t>Rules how to do good research: Positions filled on the basis of research competence – A paradigm provides clear criteria what is good, mediocre, bad and non-research</a:t>
            </a:r>
          </a:p>
          <a:p>
            <a:pPr>
              <a:lnSpc>
                <a:spcPct val="90000"/>
              </a:lnSpc>
            </a:pPr>
            <a:r>
              <a:rPr lang="fi-FI" sz="2800"/>
              <a:t>Legitimation: the review process</a:t>
            </a:r>
          </a:p>
          <a:p>
            <a:pPr lvl="1">
              <a:lnSpc>
                <a:spcPct val="90000"/>
              </a:lnSpc>
            </a:pPr>
            <a:r>
              <a:rPr lang="fi-FI" sz="2400"/>
              <a:t>Deviant papers are not published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2800"/>
          </a:p>
        </p:txBody>
      </p:sp>
    </p:spTree>
    <p:extLst>
      <p:ext uri="{BB962C8B-B14F-4D97-AF65-F5344CB8AC3E}">
        <p14:creationId xmlns:p14="http://schemas.microsoft.com/office/powerpoint/2010/main" val="51747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Problems with paradigms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1800"/>
              <a:t>”Incommensurability” (= Questions about whether and how different paradigms fit together)</a:t>
            </a:r>
          </a:p>
          <a:p>
            <a:pPr lvl="1">
              <a:lnSpc>
                <a:spcPct val="80000"/>
              </a:lnSpc>
            </a:pPr>
            <a:r>
              <a:rPr lang="fi-FI" sz="1600"/>
              <a:t>Different topics, phenomena and solutions (Newton vs Einstein)</a:t>
            </a:r>
          </a:p>
          <a:p>
            <a:pPr lvl="1">
              <a:lnSpc>
                <a:spcPct val="80000"/>
              </a:lnSpc>
            </a:pPr>
            <a:r>
              <a:rPr lang="fi-FI" sz="1600"/>
              <a:t>Dissociation: we no longer understand what exactly old concepts denote (intension, extension)</a:t>
            </a:r>
          </a:p>
          <a:p>
            <a:pPr lvl="1">
              <a:lnSpc>
                <a:spcPct val="80000"/>
              </a:lnSpc>
            </a:pPr>
            <a:r>
              <a:rPr lang="fi-FI" sz="1600"/>
              <a:t>Meaning incommensurability: different terms have different meanings for they ara a part of different net of propositions (see theory ladenness, underdetermination)</a:t>
            </a:r>
          </a:p>
          <a:p>
            <a:pPr lvl="1">
              <a:lnSpc>
                <a:spcPct val="80000"/>
              </a:lnSpc>
            </a:pPr>
            <a:r>
              <a:rPr lang="fi-FI" sz="1600"/>
              <a:t>Lakatos: research tradition, not theory or paradigm is the unit of change</a:t>
            </a:r>
          </a:p>
          <a:p>
            <a:pPr>
              <a:lnSpc>
                <a:spcPct val="80000"/>
              </a:lnSpc>
            </a:pPr>
            <a:r>
              <a:rPr lang="fi-FI" sz="1800"/>
              <a:t>Many hypotheses and parts of paradigms CAN be tested and P’s hence compared</a:t>
            </a:r>
          </a:p>
          <a:p>
            <a:pPr>
              <a:lnSpc>
                <a:spcPct val="80000"/>
              </a:lnSpc>
            </a:pPr>
            <a:r>
              <a:rPr lang="fi-FI" sz="1800"/>
              <a:t>”Belief” vs. rational evaluation of predictive power leading to adopting new</a:t>
            </a:r>
          </a:p>
          <a:p>
            <a:pPr>
              <a:lnSpc>
                <a:spcPct val="80000"/>
              </a:lnSpc>
            </a:pPr>
            <a:r>
              <a:rPr lang="fi-FI" sz="1800"/>
              <a:t>Uncritical research heroized</a:t>
            </a:r>
          </a:p>
          <a:p>
            <a:pPr lvl="1">
              <a:lnSpc>
                <a:spcPct val="80000"/>
              </a:lnSpc>
            </a:pPr>
            <a:r>
              <a:rPr lang="fi-FI" sz="1600"/>
              <a:t>Implicit rules</a:t>
            </a:r>
          </a:p>
          <a:p>
            <a:pPr lvl="2">
              <a:lnSpc>
                <a:spcPct val="80000"/>
              </a:lnSpc>
            </a:pPr>
            <a:r>
              <a:rPr lang="fi-FI" sz="1400"/>
              <a:t>Visible only when someone breaks them</a:t>
            </a:r>
          </a:p>
          <a:p>
            <a:pPr lvl="2">
              <a:lnSpc>
                <a:spcPct val="80000"/>
              </a:lnSpc>
            </a:pPr>
            <a:r>
              <a:rPr lang="fi-FI" sz="1400"/>
              <a:t>Heroizes normal science and uncritical compliance</a:t>
            </a:r>
          </a:p>
          <a:p>
            <a:pPr>
              <a:lnSpc>
                <a:spcPct val="80000"/>
              </a:lnSpc>
            </a:pPr>
            <a:r>
              <a:rPr lang="fi-FI" sz="1800"/>
              <a:t>Evidence is from ”pre-modern science” physics</a:t>
            </a:r>
          </a:p>
          <a:p>
            <a:pPr>
              <a:lnSpc>
                <a:spcPct val="80000"/>
              </a:lnSpc>
            </a:pPr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357372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Post-Kuhnian views of science</a:t>
            </a:r>
          </a:p>
        </p:txBody>
      </p:sp>
      <p:sp>
        <p:nvSpPr>
          <p:cNvPr id="49357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01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Peter </a:t>
            </a:r>
            <a:r>
              <a:rPr lang="en-US" dirty="0" err="1" smtClean="0"/>
              <a:t>Galison</a:t>
            </a:r>
            <a:r>
              <a:rPr lang="en-US" dirty="0"/>
              <a:t>: “Image and Logic” 1997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07375" cy="482441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/>
              <a:t>Subcultures / traditions </a:t>
            </a:r>
            <a:r>
              <a:rPr lang="en-US" sz="2400" i="1"/>
              <a:t>within </a:t>
            </a:r>
            <a:r>
              <a:rPr lang="en-US" sz="2400"/>
              <a:t>micro-physics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Instrumentation, Experimentation 1,2, x (e.g. spark &amp; bubble chamber), theory (1,…2,3, x)</a:t>
            </a:r>
          </a:p>
          <a:p>
            <a:pPr>
              <a:lnSpc>
                <a:spcPct val="80000"/>
              </a:lnSpc>
            </a:pPr>
            <a:r>
              <a:rPr lang="en-US" sz="2400"/>
              <a:t>Subgroups collaborate despite difference in classification, significance and standards of demonstration.</a:t>
            </a:r>
          </a:p>
          <a:p>
            <a:pPr>
              <a:lnSpc>
                <a:spcPct val="80000"/>
              </a:lnSpc>
            </a:pPr>
            <a:r>
              <a:rPr lang="en-US" sz="2400"/>
              <a:t>Each has disjuctions and their quasi-independent developmental paths: sometimes joined with others, sometimes separate</a:t>
            </a:r>
          </a:p>
          <a:p>
            <a:pPr>
              <a:lnSpc>
                <a:spcPct val="80000"/>
              </a:lnSpc>
            </a:pPr>
            <a:r>
              <a:rPr lang="en-US" sz="2400"/>
              <a:t>“Trading zones”: by which subgroups “trade” their models and findings with others to advance their cause</a:t>
            </a:r>
          </a:p>
          <a:p>
            <a:pPr>
              <a:lnSpc>
                <a:spcPct val="80000"/>
              </a:lnSpc>
            </a:pPr>
            <a:r>
              <a:rPr lang="en-US" sz="2400"/>
              <a:t>“Intercalation”:  </a:t>
            </a:r>
          </a:p>
          <a:p>
            <a:pPr>
              <a:lnSpc>
                <a:spcPct val="80000"/>
              </a:lnSpc>
            </a:pPr>
            <a:r>
              <a:rPr lang="en-US" sz="2400"/>
              <a:t>“Intercalated periodization” a.k.a “Cable metaphor” : discontinuities in different places, help establish continuity </a:t>
            </a:r>
          </a:p>
          <a:p>
            <a:pPr>
              <a:lnSpc>
                <a:spcPct val="80000"/>
              </a:lnSpc>
            </a:pPr>
            <a:r>
              <a:rPr lang="en-US" sz="2400"/>
              <a:t>VS. Logical positivism: reduction to experience; Antipositivism: reduction to theory; Kuhn: reduction to synchonized (dis)continuity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03162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Fujimura 1996: “Crafting Science” in cancer research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208963" cy="4327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Competing theories of cancer in Bio-medicine, e.g. retro-virus </a:t>
            </a:r>
          </a:p>
          <a:p>
            <a:pPr>
              <a:lnSpc>
                <a:spcPct val="80000"/>
              </a:lnSpc>
            </a:pPr>
            <a:r>
              <a:rPr lang="en-US" sz="2800"/>
              <a:t>“Oncogene hypothesis” began to gain ground </a:t>
            </a:r>
          </a:p>
          <a:p>
            <a:pPr>
              <a:lnSpc>
                <a:spcPct val="80000"/>
              </a:lnSpc>
            </a:pPr>
            <a:r>
              <a:rPr lang="en-US" sz="2800"/>
              <a:t>“Theory-methods package” not only theory but instruments, methods, new questions</a:t>
            </a:r>
          </a:p>
          <a:p>
            <a:pPr>
              <a:lnSpc>
                <a:spcPct val="80000"/>
              </a:lnSpc>
            </a:pPr>
            <a:r>
              <a:rPr lang="en-US" sz="2800"/>
              <a:t>“Doable problems”: results within a research project</a:t>
            </a:r>
          </a:p>
          <a:p>
            <a:pPr>
              <a:lnSpc>
                <a:spcPct val="80000"/>
              </a:lnSpc>
            </a:pPr>
            <a:r>
              <a:rPr lang="en-US" sz="2800"/>
              <a:t>“Bandwagon”: Funding, positions, instruments, theories, journals… results in… Dominant Oncogene theory</a:t>
            </a:r>
          </a:p>
          <a:p>
            <a:pPr>
              <a:lnSpc>
                <a:spcPct val="80000"/>
              </a:lnSpc>
            </a:pPr>
            <a:r>
              <a:rPr lang="en-US" sz="2800"/>
              <a:t>VS. Kuhn: Hypothesis tied to methods &amp; instruments, new theory at a late stage 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74220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62913" cy="1143000"/>
          </a:xfrm>
        </p:spPr>
        <p:txBody>
          <a:bodyPr>
            <a:normAutofit fontScale="90000"/>
          </a:bodyPr>
          <a:lstStyle/>
          <a:p>
            <a:r>
              <a:rPr lang="en-US" sz="3600"/>
              <a:t>Star 1989 “Regions of the mind”: locationist vs. diffusionists brain research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Brain functions have locations (neo-phrenology)</a:t>
            </a:r>
          </a:p>
          <a:p>
            <a:pPr>
              <a:lnSpc>
                <a:spcPct val="80000"/>
              </a:lnSpc>
            </a:pPr>
            <a:r>
              <a:rPr lang="en-US" sz="2400"/>
              <a:t>Brain functions diffused throughout the brain </a:t>
            </a:r>
          </a:p>
          <a:p>
            <a:pPr>
              <a:lnSpc>
                <a:spcPct val="80000"/>
              </a:lnSpc>
            </a:pPr>
            <a:r>
              <a:rPr lang="en-US" sz="2400"/>
              <a:t>Raging debate from 1870 to early 1900</a:t>
            </a:r>
          </a:p>
          <a:p>
            <a:pPr>
              <a:lnSpc>
                <a:spcPct val="80000"/>
              </a:lnSpc>
            </a:pPr>
            <a:r>
              <a:rPr lang="en-US" sz="2400"/>
              <a:t>Locationists “won” due to work they did in connecting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Autopsies, experimental lesions, vivisections, electrical stimulation, pathological and histological studies &amp; surgery … queens gardens hospital as the hub allowing this</a:t>
            </a:r>
          </a:p>
          <a:p>
            <a:pPr>
              <a:lnSpc>
                <a:spcPct val="80000"/>
              </a:lnSpc>
            </a:pPr>
            <a:r>
              <a:rPr lang="en-US" sz="2400"/>
              <a:t>BUT the ‘locationism that won’ almost closer to diffusionism than its original strict loci-fuction scheme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 They adopted ideas and counter arguments, but dressed them in locationist concepts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They became involved in experiments otherwise unlikely to have been conducted, hence opening terrain for questioning  … ETC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4971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summarize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Theories are shared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 err="1"/>
              <a:t>If</a:t>
            </a:r>
            <a:r>
              <a:rPr lang="fi-FI" dirty="0"/>
              <a:t> I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predict</a:t>
            </a:r>
            <a:r>
              <a:rPr lang="fi-FI" dirty="0"/>
              <a:t> the </a:t>
            </a:r>
            <a:r>
              <a:rPr lang="fi-FI" dirty="0" err="1"/>
              <a:t>occurrence</a:t>
            </a:r>
            <a:r>
              <a:rPr lang="fi-FI" dirty="0"/>
              <a:t> of a </a:t>
            </a:r>
            <a:r>
              <a:rPr lang="fi-FI" dirty="0" err="1"/>
              <a:t>sun</a:t>
            </a:r>
            <a:r>
              <a:rPr lang="fi-FI" dirty="0"/>
              <a:t> </a:t>
            </a:r>
            <a:r>
              <a:rPr lang="fi-FI" dirty="0" err="1"/>
              <a:t>eclipse</a:t>
            </a:r>
            <a:r>
              <a:rPr lang="fi-FI" dirty="0"/>
              <a:t> and </a:t>
            </a:r>
            <a:r>
              <a:rPr lang="fi-FI" dirty="0" err="1"/>
              <a:t>if</a:t>
            </a:r>
            <a:r>
              <a:rPr lang="fi-FI" dirty="0"/>
              <a:t> I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tell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it</a:t>
            </a:r>
            <a:r>
              <a:rPr lang="fi-FI" dirty="0"/>
              <a:t> in </a:t>
            </a:r>
            <a:r>
              <a:rPr lang="fi-FI" dirty="0" err="1"/>
              <a:t>advance</a:t>
            </a:r>
            <a:r>
              <a:rPr lang="fi-FI" dirty="0"/>
              <a:t>, </a:t>
            </a:r>
            <a:r>
              <a:rPr lang="fi-FI" dirty="0" err="1"/>
              <a:t>perhaps</a:t>
            </a:r>
            <a:r>
              <a:rPr lang="fi-FI" dirty="0"/>
              <a:t> in </a:t>
            </a:r>
            <a:r>
              <a:rPr lang="fi-FI" dirty="0" err="1"/>
              <a:t>order</a:t>
            </a:r>
            <a:r>
              <a:rPr lang="fi-FI" dirty="0"/>
              <a:t> to </a:t>
            </a:r>
            <a:r>
              <a:rPr lang="fi-FI" dirty="0" err="1"/>
              <a:t>bet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it</a:t>
            </a:r>
            <a:r>
              <a:rPr lang="fi-FI" dirty="0"/>
              <a:t>, the </a:t>
            </a:r>
            <a:r>
              <a:rPr lang="fi-FI" dirty="0" err="1"/>
              <a:t>theory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operative</a:t>
            </a:r>
            <a:r>
              <a:rPr lang="fi-FI" dirty="0"/>
              <a:t> (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rather</a:t>
            </a:r>
            <a:r>
              <a:rPr lang="fi-FI" dirty="0"/>
              <a:t> </a:t>
            </a:r>
            <a:r>
              <a:rPr lang="fi-FI" dirty="0" err="1"/>
              <a:t>pretheoretical;-</a:t>
            </a:r>
            <a:r>
              <a:rPr lang="fi-FI" dirty="0"/>
              <a:t>))</a:t>
            </a:r>
          </a:p>
          <a:p>
            <a:pPr>
              <a:lnSpc>
                <a:spcPct val="90000"/>
              </a:lnSpc>
            </a:pPr>
            <a:r>
              <a:rPr lang="fi-FI" dirty="0" err="1"/>
              <a:t>Corollary</a:t>
            </a:r>
            <a:r>
              <a:rPr lang="fi-FI" dirty="0"/>
              <a:t>: </a:t>
            </a:r>
            <a:r>
              <a:rPr lang="fi-FI" dirty="0" err="1"/>
              <a:t>Theories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externalised</a:t>
            </a:r>
            <a:r>
              <a:rPr lang="fi-FI" dirty="0"/>
              <a:t>, </a:t>
            </a:r>
            <a:r>
              <a:rPr lang="fi-FI" dirty="0" err="1"/>
              <a:t>there</a:t>
            </a:r>
            <a:r>
              <a:rPr lang="fi-FI" dirty="0"/>
              <a:t> is no </a:t>
            </a:r>
            <a:r>
              <a:rPr lang="fi-FI" dirty="0" err="1"/>
              <a:t>private</a:t>
            </a:r>
            <a:r>
              <a:rPr lang="fi-FI" dirty="0"/>
              <a:t> </a:t>
            </a:r>
            <a:r>
              <a:rPr lang="fi-FI" dirty="0" err="1"/>
              <a:t>theory</a:t>
            </a:r>
            <a:endParaRPr lang="fi-FI" dirty="0"/>
          </a:p>
          <a:p>
            <a:pPr>
              <a:lnSpc>
                <a:spcPct val="90000"/>
              </a:lnSpc>
            </a:pPr>
            <a:r>
              <a:rPr lang="fi-FI" dirty="0" err="1"/>
              <a:t>Theories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proven</a:t>
            </a:r>
            <a:r>
              <a:rPr lang="fi-FI" dirty="0"/>
              <a:t>: to WHOM?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398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Theory…phenomena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Paradigm / research tradition / sub-culture/ approach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Theory or theory / theories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Operationalizations</a:t>
            </a:r>
            <a:r>
              <a:rPr lang="en-US" sz="2400" dirty="0"/>
              <a:t>, </a:t>
            </a:r>
            <a:r>
              <a:rPr lang="en-US" sz="2400" dirty="0" smtClean="0"/>
              <a:t>auxiliary </a:t>
            </a:r>
            <a:r>
              <a:rPr lang="en-US" sz="2400" dirty="0"/>
              <a:t>hypotheses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Instrumentation and research set-up to get to the phenomena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Gathering data as evidence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Observing and Interpreting the data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ym typeface="Wingdings" charset="0"/>
              </a:rPr>
              <a:t> </a:t>
            </a:r>
            <a:r>
              <a:rPr lang="en-US" sz="2400" dirty="0"/>
              <a:t>Phenomena (data made science) </a:t>
            </a:r>
            <a:r>
              <a:rPr lang="en-US" sz="2400" dirty="0">
                <a:sym typeface="Wingdings" charset="0"/>
              </a:rPr>
              <a:t>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ym typeface="Wingdings" charset="0"/>
              </a:rPr>
              <a:t>Ordering the findings about phenomena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ym typeface="Wingdings" charset="0"/>
              </a:rPr>
              <a:t>Explanations, bridging to extant research and back to theory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Theory or theory… paradigm / research tradition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0816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Academic work … phenomena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Institutions: research, use, development</a:t>
            </a:r>
          </a:p>
          <a:p>
            <a:r>
              <a:rPr lang="en-US" sz="2800"/>
              <a:t>Funding</a:t>
            </a:r>
          </a:p>
          <a:p>
            <a:r>
              <a:rPr lang="en-US" sz="2800"/>
              <a:t>Theory-methodology-methods-instruments</a:t>
            </a:r>
          </a:p>
          <a:p>
            <a:r>
              <a:rPr lang="en-US" sz="2800"/>
              <a:t>Conduct of the empirical study</a:t>
            </a:r>
          </a:p>
          <a:p>
            <a:r>
              <a:rPr lang="en-US" sz="2800"/>
              <a:t>‘Gathered raw data’ and its interpretation</a:t>
            </a:r>
          </a:p>
          <a:p>
            <a:r>
              <a:rPr lang="en-US" sz="2800"/>
              <a:t>Conceptualization and Reporting</a:t>
            </a:r>
          </a:p>
          <a:p>
            <a:pPr>
              <a:buFontTx/>
              <a:buNone/>
            </a:pPr>
            <a:r>
              <a:rPr lang="en-US" sz="2800">
                <a:sym typeface="Wingdings" charset="0"/>
              </a:rPr>
              <a:t> </a:t>
            </a:r>
            <a:r>
              <a:rPr lang="en-US" sz="2800"/>
              <a:t>Phenomena </a:t>
            </a:r>
            <a:r>
              <a:rPr lang="en-US" sz="2800">
                <a:sym typeface="Wingdings" charset="0"/>
              </a:rPr>
              <a:t> Methods, instruments  theory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43506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Verification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Key to generality</a:t>
            </a:r>
          </a:p>
          <a:p>
            <a:pPr lvl="1"/>
            <a:r>
              <a:rPr lang="fi-FI"/>
              <a:t>Argumentation: For each ....</a:t>
            </a:r>
          </a:p>
          <a:p>
            <a:pPr lvl="1"/>
            <a:r>
              <a:rPr lang="fi-FI"/>
              <a:t>Vulnerability</a:t>
            </a:r>
          </a:p>
          <a:p>
            <a:r>
              <a:rPr lang="fi-FI"/>
              <a:t>Deduction</a:t>
            </a:r>
          </a:p>
          <a:p>
            <a:pPr lvl="1"/>
            <a:r>
              <a:rPr lang="fi-FI"/>
              <a:t>Axiomatic system</a:t>
            </a:r>
          </a:p>
          <a:p>
            <a:pPr lvl="1"/>
            <a:r>
              <a:rPr lang="fi-FI"/>
              <a:t>Axioms can be chosen and changed</a:t>
            </a:r>
          </a:p>
          <a:p>
            <a:pPr lvl="1"/>
            <a:r>
              <a:rPr lang="fi-FI"/>
              <a:t>Rules of deduction &amp; proof</a:t>
            </a:r>
          </a:p>
        </p:txBody>
      </p:sp>
    </p:spTree>
    <p:extLst>
      <p:ext uri="{BB962C8B-B14F-4D97-AF65-F5344CB8AC3E}">
        <p14:creationId xmlns:p14="http://schemas.microsoft.com/office/powerpoint/2010/main" val="3623550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Predictability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causality</a:t>
            </a:r>
            <a:r>
              <a:rPr lang="fi-FI" dirty="0"/>
              <a:t>: IF ... THEN</a:t>
            </a:r>
          </a:p>
          <a:p>
            <a:r>
              <a:rPr lang="fi-FI" dirty="0" err="1"/>
              <a:t>If</a:t>
            </a:r>
            <a:r>
              <a:rPr lang="fi-FI" dirty="0"/>
              <a:t> the </a:t>
            </a:r>
            <a:r>
              <a:rPr lang="fi-FI" dirty="0" err="1"/>
              <a:t>outcome</a:t>
            </a:r>
            <a:r>
              <a:rPr lang="fi-FI" dirty="0"/>
              <a:t> is </a:t>
            </a:r>
            <a:r>
              <a:rPr lang="fi-FI" dirty="0" err="1"/>
              <a:t>desirable</a:t>
            </a:r>
            <a:r>
              <a:rPr lang="fi-FI" dirty="0"/>
              <a:t>, the </a:t>
            </a:r>
            <a:r>
              <a:rPr lang="fi-FI" dirty="0" err="1" smtClean="0"/>
              <a:t>predictability</a:t>
            </a:r>
            <a:r>
              <a:rPr lang="fi-FI" dirty="0" smtClean="0"/>
              <a:t> </a:t>
            </a:r>
            <a:r>
              <a:rPr lang="fi-FI" dirty="0"/>
              <a:t>(</a:t>
            </a:r>
            <a:r>
              <a:rPr lang="fi-FI" dirty="0" err="1"/>
              <a:t>supported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the </a:t>
            </a:r>
            <a:r>
              <a:rPr lang="fi-FI" dirty="0" err="1"/>
              <a:t>theory</a:t>
            </a:r>
            <a:r>
              <a:rPr lang="fi-FI" dirty="0"/>
              <a:t>) </a:t>
            </a:r>
            <a:r>
              <a:rPr lang="fi-FI" dirty="0" err="1"/>
              <a:t>gives</a:t>
            </a:r>
            <a:r>
              <a:rPr lang="fi-FI" dirty="0"/>
              <a:t> the </a:t>
            </a:r>
            <a:r>
              <a:rPr lang="fi-FI" dirty="0" err="1"/>
              <a:t>opportunity</a:t>
            </a:r>
            <a:r>
              <a:rPr lang="fi-FI" dirty="0"/>
              <a:t> to </a:t>
            </a:r>
            <a:r>
              <a:rPr lang="fi-FI" dirty="0" err="1"/>
              <a:t>create</a:t>
            </a:r>
            <a:r>
              <a:rPr lang="fi-FI" dirty="0"/>
              <a:t> the </a:t>
            </a:r>
            <a:r>
              <a:rPr lang="fi-FI" dirty="0" err="1"/>
              <a:t>desired</a:t>
            </a:r>
            <a:r>
              <a:rPr lang="fi-FI" dirty="0"/>
              <a:t> </a:t>
            </a:r>
            <a:r>
              <a:rPr lang="fi-FI" dirty="0" err="1"/>
              <a:t>state</a:t>
            </a:r>
            <a:endParaRPr lang="fi-FI" dirty="0"/>
          </a:p>
          <a:p>
            <a:r>
              <a:rPr lang="fi-FI" dirty="0" err="1"/>
              <a:t>Behaviour</a:t>
            </a:r>
            <a:r>
              <a:rPr lang="fi-FI" dirty="0"/>
              <a:t> of the </a:t>
            </a:r>
            <a:r>
              <a:rPr lang="fi-FI" dirty="0" err="1"/>
              <a:t>tools</a:t>
            </a:r>
            <a:endParaRPr lang="fi-FI" dirty="0"/>
          </a:p>
          <a:p>
            <a:r>
              <a:rPr lang="fi-FI" dirty="0" err="1"/>
              <a:t>Purposeful</a:t>
            </a:r>
            <a:r>
              <a:rPr lang="fi-FI" dirty="0"/>
              <a:t> </a:t>
            </a:r>
            <a:r>
              <a:rPr lang="fi-FI" dirty="0" err="1"/>
              <a:t>behaviour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816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Learning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Yesterday this worked well, why does it not work now?</a:t>
            </a:r>
          </a:p>
          <a:p>
            <a:r>
              <a:rPr lang="fi-FI"/>
              <a:t>To identify the reason and to fix it belong to the domain of theories</a:t>
            </a:r>
          </a:p>
          <a:p>
            <a:r>
              <a:rPr lang="fi-FI"/>
              <a:t>Implicit learning vs. externalised expressions</a:t>
            </a:r>
          </a:p>
        </p:txBody>
      </p:sp>
    </p:spTree>
    <p:extLst>
      <p:ext uri="{BB962C8B-B14F-4D97-AF65-F5344CB8AC3E}">
        <p14:creationId xmlns:p14="http://schemas.microsoft.com/office/powerpoint/2010/main" val="443613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r>
              <a:rPr lang="en-US"/>
              <a:t>Theory and theorizing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5229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Theory: abstract and encompassing conceptual system that claims to give an universal explanation for the phenomena within an empirical domain (high intension and extension)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Newtonian physics, Evolutionary theory, Functionalist sociology, Behaviorist psychology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</a:t>
            </a:r>
            <a:r>
              <a:rPr lang="en-US" sz="2800" dirty="0" smtClean="0"/>
              <a:t>heorizing</a:t>
            </a:r>
            <a:r>
              <a:rPr lang="en-US" sz="2800" dirty="0"/>
              <a:t>: forming concepts and articulating their relationships to better discuss empirical phenomena studied.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Guides further empirical research, conceptual work and further theorizing.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Symbolic interactionism, work systems, 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… can lead to a Theory. BUT a Theory can be a unhelpful goal due to </a:t>
            </a:r>
            <a:r>
              <a:rPr lang="en-US" sz="2400" b="1" dirty="0"/>
              <a:t>under-determination</a:t>
            </a:r>
            <a:r>
              <a:rPr lang="en-US" sz="2400" dirty="0"/>
              <a:t> and </a:t>
            </a:r>
            <a:r>
              <a:rPr lang="en-US" sz="2400" b="1" dirty="0"/>
              <a:t>over-determination</a:t>
            </a:r>
            <a:r>
              <a:rPr lang="en-US" sz="2400" dirty="0"/>
              <a:t> problems  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386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3389</Words>
  <Application>Microsoft Macintosh PowerPoint</Application>
  <PresentationFormat>On-screen Show (4:3)</PresentationFormat>
  <Paragraphs>324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Theory-Data relationship</vt:lpstr>
      <vt:lpstr>Theory</vt:lpstr>
      <vt:lpstr>Theory vs. Practice</vt:lpstr>
      <vt:lpstr>Generality</vt:lpstr>
      <vt:lpstr>Theories are shared</vt:lpstr>
      <vt:lpstr>Verification</vt:lpstr>
      <vt:lpstr>Predictability</vt:lpstr>
      <vt:lpstr>Learning</vt:lpstr>
      <vt:lpstr>Theory and theorizing</vt:lpstr>
      <vt:lpstr>Leitmotiv 1</vt:lpstr>
      <vt:lpstr>Leitmotiv 2</vt:lpstr>
      <vt:lpstr>Questions in everyday language</vt:lpstr>
      <vt:lpstr>Further questions</vt:lpstr>
      <vt:lpstr>Types of Theory</vt:lpstr>
      <vt:lpstr>Types of Theory?!</vt:lpstr>
      <vt:lpstr>Types of Theories in information systems (s. Gregor), all present in Design as well</vt:lpstr>
      <vt:lpstr>Theory for analyzing and describing</vt:lpstr>
      <vt:lpstr>Theory for understanding</vt:lpstr>
      <vt:lpstr>Theory for predicting</vt:lpstr>
      <vt:lpstr>Theory for explaining and predicting 1</vt:lpstr>
      <vt:lpstr>Theory for explaining and predicting 2: Process theory</vt:lpstr>
      <vt:lpstr>Theory for design and action</vt:lpstr>
      <vt:lpstr>How do theories exist?</vt:lpstr>
      <vt:lpstr>In philosophy of science</vt:lpstr>
      <vt:lpstr>Science </vt:lpstr>
      <vt:lpstr>‘Traditional’ or ‘Espoused’ view of Science</vt:lpstr>
      <vt:lpstr>‘Received view’ of theory in analytic philosophy –1970 “locial empirism” “positivism”</vt:lpstr>
      <vt:lpstr>Vs. Received view</vt:lpstr>
      <vt:lpstr>Underdetermination of theory by empirical evidence 1: Duhem</vt:lpstr>
      <vt:lpstr>Underdetermination of theory by empirical evidence 2: Quine</vt:lpstr>
      <vt:lpstr>“Theory-ladenness” of observation 1: Observation as in ability to see</vt:lpstr>
      <vt:lpstr>“Theory-ladenness” of observation 2: observation as in getting to see</vt:lpstr>
      <vt:lpstr>“Theory-ladenness” of observation 3: Phenomena and data</vt:lpstr>
      <vt:lpstr>Thomas S. Kuhn</vt:lpstr>
      <vt:lpstr>Paradigm A: exemplar</vt:lpstr>
      <vt:lpstr>Paradigm B: Scientific Matrix</vt:lpstr>
      <vt:lpstr>Pre-paradigmatic science</vt:lpstr>
      <vt:lpstr>Normal Science</vt:lpstr>
      <vt:lpstr> Examples in Physics</vt:lpstr>
      <vt:lpstr>Use of paradigms</vt:lpstr>
      <vt:lpstr>Strengths of Paradigms</vt:lpstr>
      <vt:lpstr>Anomalies</vt:lpstr>
      <vt:lpstr>Paradigm as (leading to) Social Institutions</vt:lpstr>
      <vt:lpstr>Problems with paradigms</vt:lpstr>
      <vt:lpstr>Post-Kuhnian views of science</vt:lpstr>
      <vt:lpstr>Peter Galison: “Image and Logic” 1997</vt:lpstr>
      <vt:lpstr>Fujimura 1996: “Crafting Science” in cancer research</vt:lpstr>
      <vt:lpstr>Star 1989 “Regions of the mind”: locationist vs. diffusionists brain research</vt:lpstr>
      <vt:lpstr>To summarize</vt:lpstr>
      <vt:lpstr>Theory…phenomena</vt:lpstr>
      <vt:lpstr>Academic work … phenomena</vt:lpstr>
    </vt:vector>
  </TitlesOfParts>
  <Manager/>
  <Company>Aalto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Theory-Data relationship</dc:title>
  <dc:subject/>
  <dc:creator>Hyysalo Sampsa</dc:creator>
  <cp:keywords/>
  <dc:description/>
  <cp:lastModifiedBy>Hyysalo Sampsa</cp:lastModifiedBy>
  <cp:revision>6</cp:revision>
  <dcterms:created xsi:type="dcterms:W3CDTF">2012-03-06T13:27:23Z</dcterms:created>
  <dcterms:modified xsi:type="dcterms:W3CDTF">2013-11-29T15:41:53Z</dcterms:modified>
  <cp:category/>
</cp:coreProperties>
</file>