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8" r:id="rId2"/>
    <p:sldId id="299" r:id="rId3"/>
    <p:sldId id="560" r:id="rId4"/>
    <p:sldId id="300" r:id="rId5"/>
    <p:sldId id="316" r:id="rId6"/>
    <p:sldId id="315" r:id="rId7"/>
    <p:sldId id="317" r:id="rId8"/>
    <p:sldId id="311" r:id="rId9"/>
    <p:sldId id="314" r:id="rId10"/>
    <p:sldId id="312" r:id="rId11"/>
    <p:sldId id="313" r:id="rId12"/>
    <p:sldId id="559" r:id="rId13"/>
    <p:sldId id="557" r:id="rId14"/>
    <p:sldId id="310" r:id="rId15"/>
    <p:sldId id="400" r:id="rId16"/>
    <p:sldId id="558" r:id="rId17"/>
    <p:sldId id="302" r:id="rId18"/>
    <p:sldId id="257" r:id="rId19"/>
    <p:sldId id="258" r:id="rId20"/>
    <p:sldId id="297" r:id="rId21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DD7"/>
    <a:srgbClr val="ADC6F9"/>
    <a:srgbClr val="FFB3B3"/>
    <a:srgbClr val="FF8B8B"/>
    <a:srgbClr val="00965E"/>
    <a:srgbClr val="FF9933"/>
    <a:srgbClr val="FFFFFF"/>
    <a:srgbClr val="EF363B"/>
    <a:srgbClr val="EE353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9" autoAdjust="0"/>
    <p:restoredTop sz="80094" autoAdjust="0"/>
  </p:normalViewPr>
  <p:slideViewPr>
    <p:cSldViewPr snapToGrid="0" snapToObjects="1">
      <p:cViewPr varScale="1">
        <p:scale>
          <a:sx n="119" d="100"/>
          <a:sy n="119" d="100"/>
        </p:scale>
        <p:origin x="208" y="5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150"/>
            <a:ext cx="1678472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Kuva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12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6312-463B-4F80-9010-CFCA5D591223}" type="datetimeFigureOut">
              <a:rPr lang="LID4096" smtClean="0"/>
              <a:t>9/9/20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78B77-01B2-4068-8851-E036CE4772B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8014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D5C7-DBD8-4FDC-9887-3D01E0D0BC79}" type="datetimeFigureOut">
              <a:rPr lang="fi-FI" smtClean="0"/>
              <a:t>9.9.2020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EE6C0-A191-4A2B-9AEA-E7D2B96BFA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605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150"/>
            <a:ext cx="1678472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EE9AFCB-3E11-D941-82AC-E794AF7613E6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54328" y="475378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8FB84E-63CC-9543-AC0F-4B96EBE6B7A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36928" y="5091923"/>
            <a:ext cx="98425" cy="100013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7D24D92-4CDB-344B-9F87-D3016E704332}"/>
              </a:ext>
            </a:extLst>
          </p:cNvPr>
          <p:cNvSpPr>
            <a:spLocks/>
          </p:cNvSpPr>
          <p:nvPr userDrawn="1"/>
        </p:nvSpPr>
        <p:spPr bwMode="black">
          <a:xfrm>
            <a:off x="833753" y="475378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Kuva 99">
            <a:extLst>
              <a:ext uri="{FF2B5EF4-FFF2-40B4-BE49-F238E27FC236}">
                <a16:creationId xmlns:a16="http://schemas.microsoft.com/office/drawing/2014/main" id="{2C4BE32C-1FC9-7142-B3A7-669A60587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0" y="5288772"/>
            <a:ext cx="770400" cy="86913"/>
          </a:xfrm>
          <a:prstGeom prst="rect">
            <a:avLst/>
          </a:prstGeom>
        </p:spPr>
      </p:pic>
      <p:pic>
        <p:nvPicPr>
          <p:cNvPr id="13" name="Kuva 100">
            <a:extLst>
              <a:ext uri="{FF2B5EF4-FFF2-40B4-BE49-F238E27FC236}">
                <a16:creationId xmlns:a16="http://schemas.microsoft.com/office/drawing/2014/main" id="{65FB48F9-6CBC-2540-91DF-EC1E9989A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55813" y="5388099"/>
            <a:ext cx="926492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718" r:id="rId16"/>
    <p:sldLayoutId id="2147483719" r:id="rId17"/>
    <p:sldLayoutId id="2147483720" r:id="rId18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olayer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n.wikipedia.org/wiki/Crystallographic_defect#cite_note-1" TargetMode="External"/><Relationship Id="rId4" Type="http://schemas.openxmlformats.org/officeDocument/2006/relationships/hyperlink" Target="https://en.wikipedia.org/wiki/Molybdenum_disulfi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49F03A-2367-6D45-9147-F518DF0F935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FI" sz="3600" dirty="0"/>
              <a:t>Surfaces and Films CHEM-E5150</a:t>
            </a:r>
          </a:p>
          <a:p>
            <a:r>
              <a:rPr lang="en-FI" sz="3600" dirty="0"/>
              <a:t>Introduction</a:t>
            </a:r>
          </a:p>
          <a:p>
            <a:r>
              <a:rPr lang="en-FI" sz="1800" dirty="0"/>
              <a:t>Jari Koskinen</a:t>
            </a:r>
          </a:p>
        </p:txBody>
      </p:sp>
    </p:spTree>
    <p:extLst>
      <p:ext uri="{BB962C8B-B14F-4D97-AF65-F5344CB8AC3E}">
        <p14:creationId xmlns:p14="http://schemas.microsoft.com/office/powerpoint/2010/main" val="165848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74EBF7-25D0-CD4A-BF26-B6D211EC910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Functional groups on </a:t>
            </a:r>
          </a:p>
          <a:p>
            <a:r>
              <a:rPr lang="en-FI" dirty="0"/>
              <a:t>graphene surface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70F6E-3DCE-0545-924B-6BC8EF77899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FCE05-BD4C-A945-A397-D8B0B8F6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6" y="1563760"/>
            <a:ext cx="7953661" cy="34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0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256B52-467C-0D4C-A6E2-980503E57F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Catalytic surfaces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74598-285A-9044-96FE-6BF496432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428750"/>
            <a:ext cx="5156200" cy="2857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B70D49-DAD1-9549-99E8-8FCA8A0603DF}"/>
              </a:ext>
            </a:extLst>
          </p:cNvPr>
          <p:cNvSpPr/>
          <p:nvPr/>
        </p:nvSpPr>
        <p:spPr>
          <a:xfrm>
            <a:off x="516870" y="498633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FI" sz="600" dirty="0"/>
              <a:t>https://www.bartleby.com/questions-and-answers/1-figure-14.23-heterogeneous-hydrogen-catalysis.-mechanism-for-reaction-of-ethylene-with-hydrogen-on/40a398b8-9d10-4955-9f52-953b6ed96a51</a:t>
            </a:r>
          </a:p>
        </p:txBody>
      </p:sp>
    </p:spTree>
    <p:extLst>
      <p:ext uri="{BB962C8B-B14F-4D97-AF65-F5344CB8AC3E}">
        <p14:creationId xmlns:p14="http://schemas.microsoft.com/office/powerpoint/2010/main" val="77782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8684EF-CF78-E64C-B884-84AB1DE28DC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What are surfaces like?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EA253-5F58-E441-A270-9A8600279B1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4736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98F1-FF7E-40F8-8CC9-F262A6F9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your surfaces this ideal ?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268B45-539E-4465-AE14-11B5D2DD74D9}"/>
              </a:ext>
            </a:extLst>
          </p:cNvPr>
          <p:cNvGrpSpPr/>
          <p:nvPr/>
        </p:nvGrpSpPr>
        <p:grpSpPr>
          <a:xfrm>
            <a:off x="4572000" y="3187014"/>
            <a:ext cx="7066548" cy="2735463"/>
            <a:chOff x="361954" y="2674629"/>
            <a:chExt cx="8629646" cy="34912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C8100B-57F0-4727-BEC3-72EC08FBF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639" t="7322" r="36851" b="17021"/>
            <a:stretch/>
          </p:blipFill>
          <p:spPr>
            <a:xfrm>
              <a:off x="361954" y="2674629"/>
              <a:ext cx="4167548" cy="285615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0CAA22-4016-4A67-98B0-BCF4D6B8D31F}"/>
                </a:ext>
              </a:extLst>
            </p:cNvPr>
            <p:cNvSpPr/>
            <p:nvPr/>
          </p:nvSpPr>
          <p:spPr>
            <a:xfrm>
              <a:off x="8483600" y="5727700"/>
              <a:ext cx="508000" cy="438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125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6F1C8A8-F1A5-4018-A258-451458B1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8" b="70875"/>
          <a:stretch/>
        </p:blipFill>
        <p:spPr>
          <a:xfrm>
            <a:off x="1042737" y="1288593"/>
            <a:ext cx="5126822" cy="1839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C3A0EA-FCD6-4232-953B-7333ABB84303}"/>
              </a:ext>
            </a:extLst>
          </p:cNvPr>
          <p:cNvSpPr txBox="1"/>
          <p:nvPr/>
        </p:nvSpPr>
        <p:spPr>
          <a:xfrm>
            <a:off x="1660357" y="3874168"/>
            <a:ext cx="2831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Or a bit dirty ?</a:t>
            </a:r>
            <a:endParaRPr lang="LID4096" sz="3000" dirty="0"/>
          </a:p>
        </p:txBody>
      </p:sp>
    </p:spTree>
    <p:extLst>
      <p:ext uri="{BB962C8B-B14F-4D97-AF65-F5344CB8AC3E}">
        <p14:creationId xmlns:p14="http://schemas.microsoft.com/office/powerpoint/2010/main" val="295573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177C3B-4D24-344C-AB70-E2F12F439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79" y="0"/>
            <a:ext cx="7503242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9407AA-7CEE-EC46-8CDA-A5A87F4DBA34}"/>
              </a:ext>
            </a:extLst>
          </p:cNvPr>
          <p:cNvSpPr txBox="1"/>
          <p:nvPr/>
        </p:nvSpPr>
        <p:spPr>
          <a:xfrm>
            <a:off x="1018009" y="5136356"/>
            <a:ext cx="15953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A. </a:t>
            </a:r>
            <a:r>
              <a:rPr lang="en-GB" sz="900" dirty="0" err="1"/>
              <a:t>Sabiha</a:t>
            </a:r>
            <a:r>
              <a:rPr lang="en-GB" sz="900" dirty="0"/>
              <a:t> </a:t>
            </a:r>
            <a:r>
              <a:rPr lang="en-GB" sz="900" dirty="0" err="1"/>
              <a:t>Khathun</a:t>
            </a:r>
            <a:r>
              <a:rPr lang="en-GB" sz="900" dirty="0"/>
              <a:t> </a:t>
            </a:r>
          </a:p>
          <a:p>
            <a:r>
              <a:rPr lang="en-GB" sz="900" dirty="0"/>
              <a:t>M.TECH (Machine Design) </a:t>
            </a:r>
          </a:p>
          <a:p>
            <a:endParaRPr lang="en-FI" sz="900" dirty="0"/>
          </a:p>
        </p:txBody>
      </p:sp>
    </p:spTree>
    <p:extLst>
      <p:ext uri="{BB962C8B-B14F-4D97-AF65-F5344CB8AC3E}">
        <p14:creationId xmlns:p14="http://schemas.microsoft.com/office/powerpoint/2010/main" val="305235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wasp before cmp 3d">
            <a:extLst>
              <a:ext uri="{FF2B5EF4-FFF2-40B4-BE49-F238E27FC236}">
                <a16:creationId xmlns:a16="http://schemas.microsoft.com/office/drawing/2014/main" id="{BC705D89-6AE0-48EC-A912-8E26B7B3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81" y="1269119"/>
            <a:ext cx="3699769" cy="31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wasp after cmp 3d 2">
            <a:extLst>
              <a:ext uri="{FF2B5EF4-FFF2-40B4-BE49-F238E27FC236}">
                <a16:creationId xmlns:a16="http://schemas.microsoft.com/office/drawing/2014/main" id="{F4E8541A-E924-4EFC-BC90-8D8E2016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10" y="1646414"/>
            <a:ext cx="3403448" cy="27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A814A8-97DD-480E-87C0-24DDB4E4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your PECVD oxide rough ?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7BFB6-4B9F-49AF-922F-AEB541FE152A}"/>
              </a:ext>
            </a:extLst>
          </p:cNvPr>
          <p:cNvSpPr txBox="1"/>
          <p:nvPr/>
        </p:nvSpPr>
        <p:spPr>
          <a:xfrm>
            <a:off x="983608" y="4629120"/>
            <a:ext cx="3523279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RMS roughness 3.3 nm</a:t>
            </a:r>
            <a:endParaRPr lang="LID4096" sz="23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965E4-7DD1-4F42-8E5C-EB3622D3CC85}"/>
              </a:ext>
            </a:extLst>
          </p:cNvPr>
          <p:cNvSpPr txBox="1"/>
          <p:nvPr/>
        </p:nvSpPr>
        <p:spPr>
          <a:xfrm>
            <a:off x="4756944" y="4629120"/>
            <a:ext cx="3403448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RMS roughness 0.2 nm</a:t>
            </a:r>
            <a:endParaRPr lang="LID4096" sz="2333" dirty="0"/>
          </a:p>
        </p:txBody>
      </p:sp>
    </p:spTree>
    <p:extLst>
      <p:ext uri="{BB962C8B-B14F-4D97-AF65-F5344CB8AC3E}">
        <p14:creationId xmlns:p14="http://schemas.microsoft.com/office/powerpoint/2010/main" val="251743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E91C-23D2-40E0-9A53-FAA197B93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deposition reactions</a:t>
            </a:r>
            <a:endParaRPr lang="LID4096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5BC1F2C-39FB-4D0B-AAD2-9A8EB004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788" y="2482176"/>
            <a:ext cx="6858000" cy="303873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58DE8-922D-49F6-AB2F-9E48D59A3B32}"/>
              </a:ext>
            </a:extLst>
          </p:cNvPr>
          <p:cNvSpPr txBox="1"/>
          <p:nvPr/>
        </p:nvSpPr>
        <p:spPr>
          <a:xfrm>
            <a:off x="1426244" y="1328012"/>
            <a:ext cx="6464968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In theory: SiH</a:t>
            </a:r>
            <a:r>
              <a:rPr lang="en-US" sz="2333" baseline="-25000" dirty="0"/>
              <a:t>4</a:t>
            </a:r>
            <a:r>
              <a:rPr lang="en-US" sz="2333" dirty="0"/>
              <a:t> (g) </a:t>
            </a:r>
            <a:r>
              <a:rPr lang="en-US" sz="2333" dirty="0">
                <a:sym typeface="Wingdings" panose="05000000000000000000" pitchFamily="2" charset="2"/>
              </a:rPr>
              <a:t> Si (s) + 2 H</a:t>
            </a:r>
            <a:r>
              <a:rPr lang="en-US" sz="2333" baseline="-25000" dirty="0">
                <a:sym typeface="Wingdings" panose="05000000000000000000" pitchFamily="2" charset="2"/>
              </a:rPr>
              <a:t>2</a:t>
            </a:r>
            <a:r>
              <a:rPr lang="en-US" sz="2333" dirty="0">
                <a:sym typeface="Wingdings" panose="05000000000000000000" pitchFamily="2" charset="2"/>
              </a:rPr>
              <a:t> (g)</a:t>
            </a:r>
          </a:p>
          <a:p>
            <a:endParaRPr lang="en-US" sz="2333" dirty="0"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1700B-B1E7-49D6-8BB4-5CD92ED227FD}"/>
              </a:ext>
            </a:extLst>
          </p:cNvPr>
          <p:cNvSpPr txBox="1"/>
          <p:nvPr/>
        </p:nvSpPr>
        <p:spPr>
          <a:xfrm>
            <a:off x="1426243" y="2076609"/>
            <a:ext cx="4074695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>
                <a:sym typeface="Wingdings" panose="05000000000000000000" pitchFamily="2" charset="2"/>
              </a:rPr>
              <a:t>In practice:</a:t>
            </a:r>
            <a:endParaRPr lang="LID4096" sz="2333" dirty="0"/>
          </a:p>
        </p:txBody>
      </p:sp>
    </p:spTree>
    <p:extLst>
      <p:ext uri="{BB962C8B-B14F-4D97-AF65-F5344CB8AC3E}">
        <p14:creationId xmlns:p14="http://schemas.microsoft.com/office/powerpoint/2010/main" val="3580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3732F7-35EB-1944-ABB1-E45DA2D3DE1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Functional surfaces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95D5B-4D3F-714D-94DA-3E557AB9C2C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7233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42" y="285751"/>
            <a:ext cx="7886700" cy="994172"/>
          </a:xfrm>
        </p:spPr>
        <p:txBody>
          <a:bodyPr/>
          <a:lstStyle/>
          <a:p>
            <a:r>
              <a:rPr lang="en-US" dirty="0"/>
              <a:t>Gecko inspired dry adhesive</a:t>
            </a: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828" y="1374407"/>
            <a:ext cx="4614836" cy="3208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43" y="5201778"/>
            <a:ext cx="2103120" cy="227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6" y="1338977"/>
            <a:ext cx="4337592" cy="3169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4" y="5172259"/>
            <a:ext cx="2022614" cy="256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3853" y="4582669"/>
            <a:ext cx="667041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Gecko mimic structures…				…might allow you to climb vertical walls!</a:t>
            </a:r>
            <a:endParaRPr lang="fi-FI" sz="1013" dirty="0"/>
          </a:p>
        </p:txBody>
      </p:sp>
    </p:spTree>
    <p:extLst>
      <p:ext uri="{BB962C8B-B14F-4D97-AF65-F5344CB8AC3E}">
        <p14:creationId xmlns:p14="http://schemas.microsoft.com/office/powerpoint/2010/main" val="39344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54" y="457471"/>
            <a:ext cx="7886700" cy="994172"/>
          </a:xfrm>
        </p:spPr>
        <p:txBody>
          <a:bodyPr/>
          <a:lstStyle/>
          <a:p>
            <a:r>
              <a:rPr lang="en-US" dirty="0"/>
              <a:t>Self cleaning </a:t>
            </a:r>
            <a:r>
              <a:rPr lang="en-US" dirty="0" err="1"/>
              <a:t>superhydrophobic</a:t>
            </a:r>
            <a:r>
              <a:rPr lang="en-US" dirty="0"/>
              <a:t> surfaces</a:t>
            </a: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40" y="1960034"/>
            <a:ext cx="4482216" cy="1867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086" y="5065094"/>
            <a:ext cx="3676070" cy="308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6" y="5132329"/>
            <a:ext cx="1570383" cy="296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2720"/>
          <a:stretch/>
        </p:blipFill>
        <p:spPr>
          <a:xfrm>
            <a:off x="103916" y="2199671"/>
            <a:ext cx="4482845" cy="1576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022" y="3935191"/>
            <a:ext cx="28280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Lotus leaf uses rain water to keep itself clean.</a:t>
            </a:r>
            <a:endParaRPr lang="fi-FI" sz="1013" dirty="0"/>
          </a:p>
        </p:txBody>
      </p:sp>
      <p:sp>
        <p:nvSpPr>
          <p:cNvPr id="9" name="TextBox 8"/>
          <p:cNvSpPr txBox="1"/>
          <p:nvPr/>
        </p:nvSpPr>
        <p:spPr>
          <a:xfrm>
            <a:off x="5454452" y="3935191"/>
            <a:ext cx="236955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Solar panels can use the same effect.</a:t>
            </a:r>
            <a:endParaRPr lang="fi-FI" sz="1013" dirty="0"/>
          </a:p>
        </p:txBody>
      </p:sp>
    </p:spTree>
    <p:extLst>
      <p:ext uri="{BB962C8B-B14F-4D97-AF65-F5344CB8AC3E}">
        <p14:creationId xmlns:p14="http://schemas.microsoft.com/office/powerpoint/2010/main" val="420321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69D6C-8734-FA4C-8260-2251D7F79DF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Surface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B858B-E29E-484E-A703-44339B16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72" y="1556900"/>
            <a:ext cx="5015923" cy="3343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71A188-D3F3-2748-8F20-0CD034083F18}"/>
              </a:ext>
            </a:extLst>
          </p:cNvPr>
          <p:cNvSpPr txBox="1"/>
          <p:nvPr/>
        </p:nvSpPr>
        <p:spPr>
          <a:xfrm>
            <a:off x="3269673" y="5104959"/>
            <a:ext cx="3342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https://</a:t>
            </a:r>
            <a:r>
              <a:rPr lang="en-GB" sz="800" dirty="0" err="1"/>
              <a:t>news.mit.edu</a:t>
            </a:r>
            <a:r>
              <a:rPr lang="en-GB" sz="800" dirty="0"/>
              <a:t>/2015/looking-for-catalysts-with-perovskites-0730</a:t>
            </a:r>
            <a:endParaRPr lang="en-FI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B18568-8E7B-8940-B995-4867BD67D989}"/>
              </a:ext>
            </a:extLst>
          </p:cNvPr>
          <p:cNvSpPr/>
          <p:nvPr/>
        </p:nvSpPr>
        <p:spPr>
          <a:xfrm>
            <a:off x="434329" y="982106"/>
            <a:ext cx="539602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Surfaces of material ⤳  Properties of material: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Chemical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Mechanical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Bio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Etc.</a:t>
            </a: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2755227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0436F5-3C52-F542-AA0C-D6C1BBDCAF8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Practical course details</a:t>
            </a:r>
          </a:p>
        </p:txBody>
      </p:sp>
      <p:sp>
        <p:nvSpPr>
          <p:cNvPr id="6" name="AutoShape 6" descr="{\displaystyle \gamma ={\frac {E_{\text{slab}}-NE_{\text{bulk}}}{2A}}}">
            <a:extLst>
              <a:ext uri="{FF2B5EF4-FFF2-40B4-BE49-F238E27FC236}">
                <a16:creationId xmlns:a16="http://schemas.microsoft.com/office/drawing/2014/main" id="{AB97AC1B-C227-E449-8BC3-3C6E2600DC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156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69D6C-8734-FA4C-8260-2251D7F79DF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Surface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B858B-E29E-484E-A703-44339B16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72" y="1556900"/>
            <a:ext cx="5015923" cy="3343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71A188-D3F3-2748-8F20-0CD034083F18}"/>
              </a:ext>
            </a:extLst>
          </p:cNvPr>
          <p:cNvSpPr txBox="1"/>
          <p:nvPr/>
        </p:nvSpPr>
        <p:spPr>
          <a:xfrm>
            <a:off x="3269673" y="5104959"/>
            <a:ext cx="3342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https://</a:t>
            </a:r>
            <a:r>
              <a:rPr lang="en-GB" sz="800" dirty="0" err="1"/>
              <a:t>news.mit.edu</a:t>
            </a:r>
            <a:r>
              <a:rPr lang="en-GB" sz="800" dirty="0"/>
              <a:t>/2015/looking-for-catalysts-with-perovskites-0730</a:t>
            </a:r>
            <a:endParaRPr lang="en-FI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B18568-8E7B-8940-B995-4867BD67D989}"/>
              </a:ext>
            </a:extLst>
          </p:cNvPr>
          <p:cNvSpPr/>
          <p:nvPr/>
        </p:nvSpPr>
        <p:spPr>
          <a:xfrm>
            <a:off x="434329" y="982106"/>
            <a:ext cx="539602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Surfaces of material ⤳  Properties of material: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Chemical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Mechanical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Bio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Etc.</a:t>
            </a:r>
            <a:endParaRPr lang="en-FI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C5267-CE51-D242-B7A9-7C99180E7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1000"/>
          </a:blip>
          <a:srcRect l="2029" t="10990" r="47204" b="10675"/>
          <a:stretch/>
        </p:blipFill>
        <p:spPr>
          <a:xfrm rot="20523324">
            <a:off x="4398197" y="1022165"/>
            <a:ext cx="4529029" cy="4476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161ED-ACA3-3542-9DA2-B671D6ABF995}"/>
              </a:ext>
            </a:extLst>
          </p:cNvPr>
          <p:cNvSpPr txBox="1"/>
          <p:nvPr/>
        </p:nvSpPr>
        <p:spPr>
          <a:xfrm rot="20808018">
            <a:off x="253769" y="3444842"/>
            <a:ext cx="3658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800" b="1" dirty="0"/>
              <a:t>How to benefit the good surface properties</a:t>
            </a:r>
          </a:p>
          <a:p>
            <a:endParaRPr lang="en-FI" sz="1800" b="1" dirty="0"/>
          </a:p>
          <a:p>
            <a:r>
              <a:rPr lang="en-FI" sz="3600" b="1" dirty="0">
                <a:solidFill>
                  <a:srgbClr val="0070C0"/>
                </a:solidFill>
              </a:rPr>
              <a:t>We grow films!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C9687-E7E6-8A44-A965-8B06098497E8}"/>
              </a:ext>
            </a:extLst>
          </p:cNvPr>
          <p:cNvSpPr txBox="1"/>
          <p:nvPr/>
        </p:nvSpPr>
        <p:spPr>
          <a:xfrm rot="20226850">
            <a:off x="6363801" y="5018237"/>
            <a:ext cx="24801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/>
              <a:t>https://</a:t>
            </a:r>
            <a:r>
              <a:rPr lang="en-GB" sz="700" dirty="0" err="1"/>
              <a:t>vaccoat.com</a:t>
            </a:r>
            <a:r>
              <a:rPr lang="en-GB" sz="700" dirty="0"/>
              <a:t>/blog/pulsed-dc-magnetron-sputtering/</a:t>
            </a:r>
            <a:endParaRPr lang="en-FI" sz="700" dirty="0"/>
          </a:p>
        </p:txBody>
      </p:sp>
    </p:spTree>
    <p:extLst>
      <p:ext uri="{BB962C8B-B14F-4D97-AF65-F5344CB8AC3E}">
        <p14:creationId xmlns:p14="http://schemas.microsoft.com/office/powerpoint/2010/main" val="71180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EA7CB-C96B-6E48-8F49-5EC3D02D0B0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Why is surface different?</a:t>
            </a:r>
          </a:p>
          <a:p>
            <a:r>
              <a:rPr lang="en-FI" dirty="0"/>
              <a:t>Atoms in bulk and surface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797AC-4DCE-A140-96CE-3876944A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41991"/>
            <a:ext cx="3960326" cy="2452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AF040-F909-1447-B670-9CB3D0DC3904}"/>
              </a:ext>
            </a:extLst>
          </p:cNvPr>
          <p:cNvSpPr txBox="1"/>
          <p:nvPr/>
        </p:nvSpPr>
        <p:spPr>
          <a:xfrm>
            <a:off x="4830618" y="5298997"/>
            <a:ext cx="30636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/>
              <a:t>http://</a:t>
            </a:r>
            <a:r>
              <a:rPr lang="en-GB" sz="700" dirty="0" err="1"/>
              <a:t>butane.chem.uiuc.edu</a:t>
            </a:r>
            <a:r>
              <a:rPr lang="en-GB" sz="700" dirty="0"/>
              <a:t>/</a:t>
            </a:r>
            <a:r>
              <a:rPr lang="en-GB" sz="700" dirty="0" err="1"/>
              <a:t>pshapley</a:t>
            </a:r>
            <a:r>
              <a:rPr lang="en-GB" sz="700" dirty="0"/>
              <a:t>/enlist/labs/</a:t>
            </a:r>
            <a:r>
              <a:rPr lang="en-GB" sz="700" dirty="0" err="1"/>
              <a:t>surfaceten</a:t>
            </a:r>
            <a:r>
              <a:rPr lang="en-GB" sz="700" dirty="0"/>
              <a:t>/</a:t>
            </a:r>
            <a:r>
              <a:rPr lang="en-GB" sz="700" dirty="0" err="1"/>
              <a:t>surface.html</a:t>
            </a:r>
            <a:endParaRPr lang="en-FI" sz="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408E21-ACD3-4542-B89F-7DC4C6158A4B}"/>
              </a:ext>
            </a:extLst>
          </p:cNvPr>
          <p:cNvSpPr/>
          <p:nvPr/>
        </p:nvSpPr>
        <p:spPr>
          <a:xfrm>
            <a:off x="457201" y="1834585"/>
            <a:ext cx="37638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MT"/>
              </a:rPr>
              <a:t>Surface atoms have less neighbours (lower coordination number) than bulk atoms </a:t>
            </a:r>
            <a:endParaRPr lang="en-GB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ArialMT"/>
              </a:rPr>
              <a:t>high energy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ArialMT"/>
              </a:rPr>
              <a:t>different electronic structure (surface electronic </a:t>
            </a:r>
            <a:r>
              <a:rPr lang="en-GB" dirty="0"/>
              <a:t> </a:t>
            </a:r>
            <a:r>
              <a:rPr lang="en-GB" sz="1400" dirty="0">
                <a:latin typeface="ArialMT"/>
              </a:rPr>
              <a:t>states, dangling bonds)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ArialMT"/>
              </a:rPr>
              <a:t>possibly different (reconstructed) structure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ArialMT"/>
              </a:rPr>
              <a:t>capability to bind (adsorb) gases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25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BDFDED-FE2E-F04F-876F-B235C720E27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Surface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DD1EC-5D1B-2C41-8A06-EDC5E01A2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0" t="34452" r="2974" b="2236"/>
          <a:stretch/>
        </p:blipFill>
        <p:spPr>
          <a:xfrm>
            <a:off x="951345" y="1782618"/>
            <a:ext cx="6557819" cy="338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3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6ED65C2D-A35D-B644-BCAA-258182ED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945" y="2065496"/>
            <a:ext cx="2705100" cy="7366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2CACFB-9A11-F542-AA31-E52CFC2568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Creating new surface – breaking atomic bonds – </a:t>
            </a:r>
            <a:r>
              <a:rPr lang="en-FI" sz="2800" dirty="0"/>
              <a:t>increase of surface energy</a:t>
            </a:r>
            <a:endParaRPr lang="en-FI" dirty="0"/>
          </a:p>
          <a:p>
            <a:endParaRPr lang="en-FI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F55705-BC13-404D-A4C8-0DF52C6ED4D3}"/>
              </a:ext>
            </a:extLst>
          </p:cNvPr>
          <p:cNvSpPr/>
          <p:nvPr/>
        </p:nvSpPr>
        <p:spPr>
          <a:xfrm>
            <a:off x="1145309" y="2857500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CB2A06-BC02-DE40-8F25-70EB7CC90C02}"/>
              </a:ext>
            </a:extLst>
          </p:cNvPr>
          <p:cNvSpPr/>
          <p:nvPr/>
        </p:nvSpPr>
        <p:spPr>
          <a:xfrm>
            <a:off x="1597891" y="2857500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EF7DCC-7B5B-5B49-B9B8-A286FE91C595}"/>
              </a:ext>
            </a:extLst>
          </p:cNvPr>
          <p:cNvSpPr/>
          <p:nvPr/>
        </p:nvSpPr>
        <p:spPr>
          <a:xfrm>
            <a:off x="2041236" y="2857500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D44D86-748E-1342-882F-611459D6BCAB}"/>
              </a:ext>
            </a:extLst>
          </p:cNvPr>
          <p:cNvSpPr/>
          <p:nvPr/>
        </p:nvSpPr>
        <p:spPr>
          <a:xfrm>
            <a:off x="2493818" y="2857500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490B2E-FBB0-7848-B1C9-39572569E665}"/>
              </a:ext>
            </a:extLst>
          </p:cNvPr>
          <p:cNvSpPr/>
          <p:nvPr/>
        </p:nvSpPr>
        <p:spPr>
          <a:xfrm>
            <a:off x="2946400" y="2857500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6D51BE-5BAA-9B44-A152-10A9E1EEA8FC}"/>
              </a:ext>
            </a:extLst>
          </p:cNvPr>
          <p:cNvSpPr/>
          <p:nvPr/>
        </p:nvSpPr>
        <p:spPr>
          <a:xfrm>
            <a:off x="3389745" y="2857500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F651F9-5A18-D748-AC97-4E41F2DDECB7}"/>
              </a:ext>
            </a:extLst>
          </p:cNvPr>
          <p:cNvSpPr/>
          <p:nvPr/>
        </p:nvSpPr>
        <p:spPr>
          <a:xfrm>
            <a:off x="1385454" y="3245427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901C9-5007-C144-8873-9986206512E7}"/>
              </a:ext>
            </a:extLst>
          </p:cNvPr>
          <p:cNvSpPr/>
          <p:nvPr/>
        </p:nvSpPr>
        <p:spPr>
          <a:xfrm>
            <a:off x="1838036" y="3245427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2ADB1B-E434-FB4E-A917-61CF6D9655FE}"/>
              </a:ext>
            </a:extLst>
          </p:cNvPr>
          <p:cNvSpPr/>
          <p:nvPr/>
        </p:nvSpPr>
        <p:spPr>
          <a:xfrm>
            <a:off x="2281381" y="3245427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4D7F6-54A9-D748-BC7A-94B2B218B349}"/>
              </a:ext>
            </a:extLst>
          </p:cNvPr>
          <p:cNvSpPr/>
          <p:nvPr/>
        </p:nvSpPr>
        <p:spPr>
          <a:xfrm>
            <a:off x="2733963" y="3245427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B270A0-B6CA-C147-BAC5-527B9A34940C}"/>
              </a:ext>
            </a:extLst>
          </p:cNvPr>
          <p:cNvSpPr/>
          <p:nvPr/>
        </p:nvSpPr>
        <p:spPr>
          <a:xfrm>
            <a:off x="3186545" y="3245427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436A71-5872-AE41-85AE-D644C9CE6169}"/>
              </a:ext>
            </a:extLst>
          </p:cNvPr>
          <p:cNvSpPr/>
          <p:nvPr/>
        </p:nvSpPr>
        <p:spPr>
          <a:xfrm>
            <a:off x="3629890" y="3245427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591037-67C2-084E-97F0-51CEED4BFDE4}"/>
              </a:ext>
            </a:extLst>
          </p:cNvPr>
          <p:cNvSpPr/>
          <p:nvPr/>
        </p:nvSpPr>
        <p:spPr>
          <a:xfrm>
            <a:off x="1163782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7A4127-9A2D-324D-8F9E-7CEF564D9628}"/>
              </a:ext>
            </a:extLst>
          </p:cNvPr>
          <p:cNvSpPr/>
          <p:nvPr/>
        </p:nvSpPr>
        <p:spPr>
          <a:xfrm>
            <a:off x="1616364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74841D-6836-C34F-898D-475F923CFA31}"/>
              </a:ext>
            </a:extLst>
          </p:cNvPr>
          <p:cNvSpPr/>
          <p:nvPr/>
        </p:nvSpPr>
        <p:spPr>
          <a:xfrm>
            <a:off x="2059709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8FF56E-5FCB-3449-88C7-916DD74B0364}"/>
              </a:ext>
            </a:extLst>
          </p:cNvPr>
          <p:cNvSpPr/>
          <p:nvPr/>
        </p:nvSpPr>
        <p:spPr>
          <a:xfrm>
            <a:off x="2512291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64AFE0-163A-364F-98E4-32611320B25C}"/>
              </a:ext>
            </a:extLst>
          </p:cNvPr>
          <p:cNvSpPr/>
          <p:nvPr/>
        </p:nvSpPr>
        <p:spPr>
          <a:xfrm>
            <a:off x="2964873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5CD6BD-EBB3-9C4B-9EC1-94541369D625}"/>
              </a:ext>
            </a:extLst>
          </p:cNvPr>
          <p:cNvSpPr/>
          <p:nvPr/>
        </p:nvSpPr>
        <p:spPr>
          <a:xfrm>
            <a:off x="3408218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E664E94-D6D9-E54E-9843-A5EF72F4694E}"/>
              </a:ext>
            </a:extLst>
          </p:cNvPr>
          <p:cNvSpPr/>
          <p:nvPr/>
        </p:nvSpPr>
        <p:spPr>
          <a:xfrm>
            <a:off x="1403927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3741F3-353E-A64E-B1D2-BC056EEAF20A}"/>
              </a:ext>
            </a:extLst>
          </p:cNvPr>
          <p:cNvSpPr/>
          <p:nvPr/>
        </p:nvSpPr>
        <p:spPr>
          <a:xfrm>
            <a:off x="1856509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2AFE151-78A2-E140-A377-AF0F82F8776F}"/>
              </a:ext>
            </a:extLst>
          </p:cNvPr>
          <p:cNvSpPr/>
          <p:nvPr/>
        </p:nvSpPr>
        <p:spPr>
          <a:xfrm>
            <a:off x="2299854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446AED-A073-9A47-A142-482E2B56E6C7}"/>
              </a:ext>
            </a:extLst>
          </p:cNvPr>
          <p:cNvSpPr/>
          <p:nvPr/>
        </p:nvSpPr>
        <p:spPr>
          <a:xfrm>
            <a:off x="2752436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A41302-A612-EE44-9A43-846B5591AC83}"/>
              </a:ext>
            </a:extLst>
          </p:cNvPr>
          <p:cNvSpPr/>
          <p:nvPr/>
        </p:nvSpPr>
        <p:spPr>
          <a:xfrm>
            <a:off x="3205018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5AEE130-D12C-A04F-A61D-7369A18291EA}"/>
              </a:ext>
            </a:extLst>
          </p:cNvPr>
          <p:cNvSpPr/>
          <p:nvPr/>
        </p:nvSpPr>
        <p:spPr>
          <a:xfrm>
            <a:off x="3648363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7DCF9CE-4CAF-5142-9748-B806BCBE0A48}"/>
              </a:ext>
            </a:extLst>
          </p:cNvPr>
          <p:cNvSpPr/>
          <p:nvPr/>
        </p:nvSpPr>
        <p:spPr>
          <a:xfrm>
            <a:off x="1182254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BCA78A1-C9D7-A544-8A75-CC76B0C48169}"/>
              </a:ext>
            </a:extLst>
          </p:cNvPr>
          <p:cNvSpPr/>
          <p:nvPr/>
        </p:nvSpPr>
        <p:spPr>
          <a:xfrm>
            <a:off x="1634836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09722F-D803-5B4A-AA54-7ABC4C162FE5}"/>
              </a:ext>
            </a:extLst>
          </p:cNvPr>
          <p:cNvSpPr/>
          <p:nvPr/>
        </p:nvSpPr>
        <p:spPr>
          <a:xfrm>
            <a:off x="2078181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792A9E-226E-1D47-8A7B-5ABA6862DC3E}"/>
              </a:ext>
            </a:extLst>
          </p:cNvPr>
          <p:cNvSpPr/>
          <p:nvPr/>
        </p:nvSpPr>
        <p:spPr>
          <a:xfrm>
            <a:off x="2530763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A11CA2-1136-9449-A0D7-7DF8813EE71B}"/>
              </a:ext>
            </a:extLst>
          </p:cNvPr>
          <p:cNvSpPr/>
          <p:nvPr/>
        </p:nvSpPr>
        <p:spPr>
          <a:xfrm>
            <a:off x="2983345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A3699C7-53BC-3A49-9B2B-406B9AC60A8C}"/>
              </a:ext>
            </a:extLst>
          </p:cNvPr>
          <p:cNvSpPr/>
          <p:nvPr/>
        </p:nvSpPr>
        <p:spPr>
          <a:xfrm>
            <a:off x="3426690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8A47E3-B5BA-C74D-AEEA-6203A2AF1A89}"/>
              </a:ext>
            </a:extLst>
          </p:cNvPr>
          <p:cNvSpPr/>
          <p:nvPr/>
        </p:nvSpPr>
        <p:spPr>
          <a:xfrm>
            <a:off x="5791200" y="2488045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E17C52A-33CE-C24F-97B2-762C1EAF161A}"/>
              </a:ext>
            </a:extLst>
          </p:cNvPr>
          <p:cNvSpPr/>
          <p:nvPr/>
        </p:nvSpPr>
        <p:spPr>
          <a:xfrm>
            <a:off x="6243782" y="2488045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99A113D-587E-9647-B19B-3F349C5D91BB}"/>
              </a:ext>
            </a:extLst>
          </p:cNvPr>
          <p:cNvSpPr/>
          <p:nvPr/>
        </p:nvSpPr>
        <p:spPr>
          <a:xfrm>
            <a:off x="6687127" y="2488045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E58F10D-0CF1-2B43-A810-F967ED9BF3E4}"/>
              </a:ext>
            </a:extLst>
          </p:cNvPr>
          <p:cNvSpPr/>
          <p:nvPr/>
        </p:nvSpPr>
        <p:spPr>
          <a:xfrm>
            <a:off x="7139709" y="2488045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DCF016-36B7-DC48-BE42-9F9985465C6B}"/>
              </a:ext>
            </a:extLst>
          </p:cNvPr>
          <p:cNvSpPr/>
          <p:nvPr/>
        </p:nvSpPr>
        <p:spPr>
          <a:xfrm>
            <a:off x="7592291" y="2488045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F1439C2-120C-5D46-88AA-35050674D0E8}"/>
              </a:ext>
            </a:extLst>
          </p:cNvPr>
          <p:cNvSpPr/>
          <p:nvPr/>
        </p:nvSpPr>
        <p:spPr>
          <a:xfrm>
            <a:off x="8035636" y="2488045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A3D434D-6D87-1140-9260-2F01A7D3198E}"/>
              </a:ext>
            </a:extLst>
          </p:cNvPr>
          <p:cNvSpPr/>
          <p:nvPr/>
        </p:nvSpPr>
        <p:spPr>
          <a:xfrm>
            <a:off x="6031345" y="2875972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33D59F6-BE6F-3340-ADB2-BD24D81308FB}"/>
              </a:ext>
            </a:extLst>
          </p:cNvPr>
          <p:cNvSpPr/>
          <p:nvPr/>
        </p:nvSpPr>
        <p:spPr>
          <a:xfrm>
            <a:off x="6483927" y="2875972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11D79CE-422B-A344-A79F-B953FF9DD633}"/>
              </a:ext>
            </a:extLst>
          </p:cNvPr>
          <p:cNvSpPr/>
          <p:nvPr/>
        </p:nvSpPr>
        <p:spPr>
          <a:xfrm>
            <a:off x="6927272" y="2875972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0DADEAF-9539-624F-A10B-C759FAC7C963}"/>
              </a:ext>
            </a:extLst>
          </p:cNvPr>
          <p:cNvSpPr/>
          <p:nvPr/>
        </p:nvSpPr>
        <p:spPr>
          <a:xfrm>
            <a:off x="7379854" y="2875972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0C1FDB-8B2A-2A43-B55B-8051F3204564}"/>
              </a:ext>
            </a:extLst>
          </p:cNvPr>
          <p:cNvSpPr/>
          <p:nvPr/>
        </p:nvSpPr>
        <p:spPr>
          <a:xfrm>
            <a:off x="7832436" y="2875972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9242AF-5239-074F-9953-865758C403F7}"/>
              </a:ext>
            </a:extLst>
          </p:cNvPr>
          <p:cNvSpPr/>
          <p:nvPr/>
        </p:nvSpPr>
        <p:spPr>
          <a:xfrm>
            <a:off x="8275781" y="2875972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A249BD9-8D75-F645-B99C-51BB72F37B50}"/>
              </a:ext>
            </a:extLst>
          </p:cNvPr>
          <p:cNvSpPr/>
          <p:nvPr/>
        </p:nvSpPr>
        <p:spPr>
          <a:xfrm>
            <a:off x="5809673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91C98F3-15C6-DE4B-976A-DA48B9A9CC9C}"/>
              </a:ext>
            </a:extLst>
          </p:cNvPr>
          <p:cNvSpPr/>
          <p:nvPr/>
        </p:nvSpPr>
        <p:spPr>
          <a:xfrm>
            <a:off x="6262255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CAE916B-6EEE-0941-B96E-B3F4E02C132D}"/>
              </a:ext>
            </a:extLst>
          </p:cNvPr>
          <p:cNvSpPr/>
          <p:nvPr/>
        </p:nvSpPr>
        <p:spPr>
          <a:xfrm>
            <a:off x="6705600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507CB4E-742C-1A47-81F4-A91CD1235E69}"/>
              </a:ext>
            </a:extLst>
          </p:cNvPr>
          <p:cNvSpPr/>
          <p:nvPr/>
        </p:nvSpPr>
        <p:spPr>
          <a:xfrm>
            <a:off x="7158182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6F28E10-9226-E141-80A1-6BD1C40A0A69}"/>
              </a:ext>
            </a:extLst>
          </p:cNvPr>
          <p:cNvSpPr/>
          <p:nvPr/>
        </p:nvSpPr>
        <p:spPr>
          <a:xfrm>
            <a:off x="7610764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BF3BD08-A9E6-554B-86B7-53ADEBF4FC21}"/>
              </a:ext>
            </a:extLst>
          </p:cNvPr>
          <p:cNvSpPr/>
          <p:nvPr/>
        </p:nvSpPr>
        <p:spPr>
          <a:xfrm>
            <a:off x="8054109" y="3624118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71D007A-C7B6-4642-BE71-4FF0D8AD9CA5}"/>
              </a:ext>
            </a:extLst>
          </p:cNvPr>
          <p:cNvSpPr/>
          <p:nvPr/>
        </p:nvSpPr>
        <p:spPr>
          <a:xfrm>
            <a:off x="6049818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56FD759-611E-C64E-B25D-71C627F1EBAA}"/>
              </a:ext>
            </a:extLst>
          </p:cNvPr>
          <p:cNvSpPr/>
          <p:nvPr/>
        </p:nvSpPr>
        <p:spPr>
          <a:xfrm>
            <a:off x="6502400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2CD0717-E5C4-1F4F-A222-E1FA10DA9D7B}"/>
              </a:ext>
            </a:extLst>
          </p:cNvPr>
          <p:cNvSpPr/>
          <p:nvPr/>
        </p:nvSpPr>
        <p:spPr>
          <a:xfrm>
            <a:off x="6945745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FC85042-C616-1D49-9C03-D0CC509DD04D}"/>
              </a:ext>
            </a:extLst>
          </p:cNvPr>
          <p:cNvSpPr/>
          <p:nvPr/>
        </p:nvSpPr>
        <p:spPr>
          <a:xfrm>
            <a:off x="7398327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F23C387-191B-E245-955A-8B6A1834B33B}"/>
              </a:ext>
            </a:extLst>
          </p:cNvPr>
          <p:cNvSpPr/>
          <p:nvPr/>
        </p:nvSpPr>
        <p:spPr>
          <a:xfrm>
            <a:off x="7850909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63073C1-3E61-CE42-9EE8-6EDE19D6CBE1}"/>
              </a:ext>
            </a:extLst>
          </p:cNvPr>
          <p:cNvSpPr/>
          <p:nvPr/>
        </p:nvSpPr>
        <p:spPr>
          <a:xfrm>
            <a:off x="8294254" y="4002809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9D8C2A4-E6A0-FE43-89D9-FEB372A36A75}"/>
              </a:ext>
            </a:extLst>
          </p:cNvPr>
          <p:cNvSpPr/>
          <p:nvPr/>
        </p:nvSpPr>
        <p:spPr>
          <a:xfrm>
            <a:off x="5828145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750709D-345F-F44C-BA19-420E571F7434}"/>
              </a:ext>
            </a:extLst>
          </p:cNvPr>
          <p:cNvSpPr/>
          <p:nvPr/>
        </p:nvSpPr>
        <p:spPr>
          <a:xfrm>
            <a:off x="6280727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4A5A5CA-0469-4D4D-BA0E-BA9111AE3462}"/>
              </a:ext>
            </a:extLst>
          </p:cNvPr>
          <p:cNvSpPr/>
          <p:nvPr/>
        </p:nvSpPr>
        <p:spPr>
          <a:xfrm>
            <a:off x="6724072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DBA0F68-35C4-B24E-9D22-9C4FFC636159}"/>
              </a:ext>
            </a:extLst>
          </p:cNvPr>
          <p:cNvSpPr/>
          <p:nvPr/>
        </p:nvSpPr>
        <p:spPr>
          <a:xfrm>
            <a:off x="7176654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96E0D10-54B7-0946-AE54-CDEC7C9797E0}"/>
              </a:ext>
            </a:extLst>
          </p:cNvPr>
          <p:cNvSpPr/>
          <p:nvPr/>
        </p:nvSpPr>
        <p:spPr>
          <a:xfrm>
            <a:off x="7629236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E139710-3007-7F49-A410-60DC837818AA}"/>
              </a:ext>
            </a:extLst>
          </p:cNvPr>
          <p:cNvSpPr/>
          <p:nvPr/>
        </p:nvSpPr>
        <p:spPr>
          <a:xfrm>
            <a:off x="8072581" y="4372264"/>
            <a:ext cx="387927" cy="3879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3C6D669-0FF5-0947-82E8-4F3285E47240}"/>
              </a:ext>
            </a:extLst>
          </p:cNvPr>
          <p:cNvCxnSpPr/>
          <p:nvPr/>
        </p:nvCxnSpPr>
        <p:spPr>
          <a:xfrm flipV="1">
            <a:off x="4442691" y="3482109"/>
            <a:ext cx="1016000" cy="1420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1">
            <a:extLst>
              <a:ext uri="{FF2B5EF4-FFF2-40B4-BE49-F238E27FC236}">
                <a16:creationId xmlns:a16="http://schemas.microsoft.com/office/drawing/2014/main" id="{1AAB714D-DDCE-1045-A8C2-45E5A3D0A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10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FI" altLang="en-FI" sz="19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    </a:t>
            </a:r>
            <a:r>
              <a:rPr kumimoji="0" lang="en-FI" altLang="en-FI" sz="10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FI" altLang="en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AutoShape 2" descr="{\displaystyle \gamma ={\frac {1}{A}}\left(E_{1}-E_{0}\right)}">
            <a:extLst>
              <a:ext uri="{FF2B5EF4-FFF2-40B4-BE49-F238E27FC236}">
                <a16:creationId xmlns:a16="http://schemas.microsoft.com/office/drawing/2014/main" id="{D508B192-026D-624C-903D-9A45074C20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8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  <p:sp>
        <p:nvSpPr>
          <p:cNvPr id="69" name="Rectangle 3">
            <a:extLst>
              <a:ext uri="{FF2B5EF4-FFF2-40B4-BE49-F238E27FC236}">
                <a16:creationId xmlns:a16="http://schemas.microsoft.com/office/drawing/2014/main" id="{A0838563-95CD-CA47-A292-E130DFA57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10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FI" altLang="en-FI" sz="19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</a:t>
            </a:r>
            <a:r>
              <a:rPr kumimoji="0" lang="en-FI" altLang="en-FI" sz="10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FI" altLang="en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AutoShape 4" descr="{\displaystyle \gamma ={\frac {1}{A}}\left(E_{1}-E_{0}\right)}">
            <a:extLst>
              <a:ext uri="{FF2B5EF4-FFF2-40B4-BE49-F238E27FC236}">
                <a16:creationId xmlns:a16="http://schemas.microsoft.com/office/drawing/2014/main" id="{75E55AFD-24D8-AA4C-B761-7B1F64653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22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  <p:sp>
        <p:nvSpPr>
          <p:cNvPr id="73" name="Rectangle 5">
            <a:extLst>
              <a:ext uri="{FF2B5EF4-FFF2-40B4-BE49-F238E27FC236}">
                <a16:creationId xmlns:a16="http://schemas.microsoft.com/office/drawing/2014/main" id="{88B435A8-05E6-4A4E-86AB-D5D29985A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10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FI" altLang="en-FI" sz="19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</a:t>
            </a:r>
            <a:r>
              <a:rPr kumimoji="0" lang="en-FI" altLang="en-FI" sz="10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FI" altLang="en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AutoShape 6" descr="{\displaystyle \gamma ={\frac {1}{A}}\left(E_{1}-E_{0}\right)}">
            <a:extLst>
              <a:ext uri="{FF2B5EF4-FFF2-40B4-BE49-F238E27FC236}">
                <a16:creationId xmlns:a16="http://schemas.microsoft.com/office/drawing/2014/main" id="{F71ECA1C-064D-6347-8275-EDDF8BB353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6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3551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038C5D-BDE4-C240-B5F6-5F87319098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M</a:t>
            </a:r>
            <a:r>
              <a:rPr lang="en-GB" dirty="0" err="1"/>
              <a:t>i</a:t>
            </a:r>
            <a:r>
              <a:rPr lang="en-FI" dirty="0"/>
              <a:t>nimizing surface energy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FF14C-2B54-AB44-B48D-6F6AC0E72C2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Liquids tend to form droplets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Solids relax stess</a:t>
            </a:r>
          </a:p>
        </p:txBody>
      </p:sp>
    </p:spTree>
    <p:extLst>
      <p:ext uri="{BB962C8B-B14F-4D97-AF65-F5344CB8AC3E}">
        <p14:creationId xmlns:p14="http://schemas.microsoft.com/office/powerpoint/2010/main" val="176544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863A0D-21BA-C342-8187-9DE672D7F28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sz="2800" dirty="0"/>
              <a:t>Surface relaxationa and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181F9-088E-D343-9C42-5E31D7D9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18" y="1057276"/>
            <a:ext cx="3593782" cy="2566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B75F-21D5-6C47-A264-DD947F154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94" y="3721894"/>
            <a:ext cx="5346700" cy="160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BAC37-99F5-094C-94EF-6D0560F855EA}"/>
              </a:ext>
            </a:extLst>
          </p:cNvPr>
          <p:cNvSpPr txBox="1"/>
          <p:nvPr/>
        </p:nvSpPr>
        <p:spPr>
          <a:xfrm>
            <a:off x="1807369" y="5322094"/>
            <a:ext cx="1271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reconstruction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C1CCB0-73A9-8B46-A50F-83BBF68D6633}"/>
              </a:ext>
            </a:extLst>
          </p:cNvPr>
          <p:cNvSpPr/>
          <p:nvPr/>
        </p:nvSpPr>
        <p:spPr>
          <a:xfrm>
            <a:off x="5427432" y="5292767"/>
            <a:ext cx="32528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I" sz="1050" dirty="0"/>
              <a:t>https://en.wikipedia.org/wiki/Surface_reconstruction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10091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886D2D-3852-F048-B3D3-0D3E5953619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Defects on surface</a:t>
            </a:r>
          </a:p>
          <a:p>
            <a:r>
              <a:rPr lang="en-FI" dirty="0"/>
              <a:t>Point defect on surface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B0390-9F7C-FD47-8790-9C8DDF35604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861A1-127E-254B-85AE-E0EB976AF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0" y="1563761"/>
            <a:ext cx="1777206" cy="3166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B304AE-7C52-034C-BFCA-AE9A91903396}"/>
              </a:ext>
            </a:extLst>
          </p:cNvPr>
          <p:cNvSpPr/>
          <p:nvPr/>
        </p:nvSpPr>
        <p:spPr>
          <a:xfrm>
            <a:off x="4213250" y="4900010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</a:rPr>
              <a:t>Electron microscopy of </a:t>
            </a:r>
            <a:r>
              <a:rPr lang="en-GB" dirty="0" err="1">
                <a:solidFill>
                  <a:srgbClr val="202122"/>
                </a:solidFill>
                <a:latin typeface="Arial" panose="020B0604020202020204" pitchFamily="34" charset="0"/>
              </a:rPr>
              <a:t>antisites</a:t>
            </a:r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</a:rPr>
              <a:t> (a, Mo substitutes for S) and vacancies (b, missing S atoms) in a </a:t>
            </a:r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  <a:hlinkClick r:id="rId3" tooltip="Monolayer"/>
              </a:rPr>
              <a:t>monolayer</a:t>
            </a:r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</a:rPr>
              <a:t> of </a:t>
            </a:r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  <a:hlinkClick r:id="rId4" tooltip="Molybdenum disulfide"/>
              </a:rPr>
              <a:t>molybdenum disulfide</a:t>
            </a:r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</a:rPr>
              <a:t>. Scale bar: 1 nm.</a:t>
            </a:r>
            <a:r>
              <a:rPr lang="en-GB" baseline="30000" dirty="0">
                <a:solidFill>
                  <a:srgbClr val="0B0080"/>
                </a:solidFill>
                <a:latin typeface="Arial" panose="020B0604020202020204" pitchFamily="34" charset="0"/>
                <a:hlinkClick r:id="rId5"/>
              </a:rPr>
              <a:t>[1]</a:t>
            </a:r>
            <a:endParaRPr lang="en-F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C2978-39CB-584A-9B55-C0726F477C43}"/>
              </a:ext>
            </a:extLst>
          </p:cNvPr>
          <p:cNvSpPr/>
          <p:nvPr/>
        </p:nvSpPr>
        <p:spPr>
          <a:xfrm>
            <a:off x="614372" y="5257800"/>
            <a:ext cx="32768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I" sz="1050" dirty="0"/>
              <a:t>https://en.wikipedia.org/wiki/Crystallographic_defect</a:t>
            </a:r>
          </a:p>
        </p:txBody>
      </p:sp>
    </p:spTree>
    <p:extLst>
      <p:ext uri="{BB962C8B-B14F-4D97-AF65-F5344CB8AC3E}">
        <p14:creationId xmlns:p14="http://schemas.microsoft.com/office/powerpoint/2010/main" val="4165487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6">
      <a:dk1>
        <a:sysClr val="windowText" lastClr="000000"/>
      </a:dk1>
      <a:lt1>
        <a:sysClr val="window" lastClr="FFFFFF"/>
      </a:lt1>
      <a:dk2>
        <a:srgbClr val="00965E"/>
      </a:dk2>
      <a:lt2>
        <a:srgbClr val="85CDB2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CHEM_1610_FI.potx" id="{23443143-7104-4F8C-B1C8-4DFE8A737FB6}" vid="{7EFA26F9-1552-4FDD-ADF6-426C729477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Aalto_CHEM_1610_FI</Template>
  <TotalTime>2493</TotalTime>
  <Words>396</Words>
  <Application>Microsoft Macintosh PowerPoint</Application>
  <PresentationFormat>On-screen Show (16:10)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</vt:lpstr>
      <vt:lpstr>ArialMT</vt:lpstr>
      <vt:lpstr>Calibri</vt:lpstr>
      <vt:lpstr>Courier New</vt:lpstr>
      <vt:lpstr>Georgia</vt:lpstr>
      <vt:lpstr>Lucida Grande</vt:lpstr>
      <vt:lpstr>Wingdings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your surfaces this ideal ?</vt:lpstr>
      <vt:lpstr>PowerPoint Presentation</vt:lpstr>
      <vt:lpstr>Is your PECVD oxide rough ?</vt:lpstr>
      <vt:lpstr>Film deposition reactions</vt:lpstr>
      <vt:lpstr>PowerPoint Presentation</vt:lpstr>
      <vt:lpstr>Gecko inspired dry adhesive</vt:lpstr>
      <vt:lpstr>Self cleaning superhydrophobic surfaces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Järvelä Heli</dc:creator>
  <cp:lastModifiedBy>Koskinen Jari</cp:lastModifiedBy>
  <cp:revision>138</cp:revision>
  <dcterms:created xsi:type="dcterms:W3CDTF">2019-04-07T18:59:28Z</dcterms:created>
  <dcterms:modified xsi:type="dcterms:W3CDTF">2020-09-09T06:51:30Z</dcterms:modified>
</cp:coreProperties>
</file>