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9" r:id="rId2"/>
  </p:sldMasterIdLst>
  <p:notesMasterIdLst>
    <p:notesMasterId r:id="rId42"/>
  </p:notesMasterIdLst>
  <p:handoutMasterIdLst>
    <p:handoutMasterId r:id="rId43"/>
  </p:handoutMasterIdLst>
  <p:sldIdLst>
    <p:sldId id="298" r:id="rId3"/>
    <p:sldId id="313" r:id="rId4"/>
    <p:sldId id="315" r:id="rId5"/>
    <p:sldId id="317" r:id="rId6"/>
    <p:sldId id="318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55" r:id="rId15"/>
    <p:sldId id="351" r:id="rId16"/>
    <p:sldId id="340" r:id="rId17"/>
    <p:sldId id="341" r:id="rId18"/>
    <p:sldId id="342" r:id="rId19"/>
    <p:sldId id="321" r:id="rId20"/>
    <p:sldId id="322" r:id="rId21"/>
    <p:sldId id="323" r:id="rId22"/>
    <p:sldId id="324" r:id="rId23"/>
    <p:sldId id="343" r:id="rId24"/>
    <p:sldId id="352" r:id="rId25"/>
    <p:sldId id="326" r:id="rId26"/>
    <p:sldId id="327" r:id="rId27"/>
    <p:sldId id="353" r:id="rId28"/>
    <p:sldId id="328" r:id="rId29"/>
    <p:sldId id="329" r:id="rId30"/>
    <p:sldId id="330" r:id="rId31"/>
    <p:sldId id="354" r:id="rId32"/>
    <p:sldId id="345" r:id="rId33"/>
    <p:sldId id="344" r:id="rId34"/>
    <p:sldId id="331" r:id="rId35"/>
    <p:sldId id="320" r:id="rId36"/>
    <p:sldId id="346" r:id="rId37"/>
    <p:sldId id="347" r:id="rId38"/>
    <p:sldId id="348" r:id="rId39"/>
    <p:sldId id="349" r:id="rId40"/>
    <p:sldId id="350" r:id="rId41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DD7"/>
    <a:srgbClr val="ADC6F9"/>
    <a:srgbClr val="FFB3B3"/>
    <a:srgbClr val="FF8B8B"/>
    <a:srgbClr val="00965E"/>
    <a:srgbClr val="FF9933"/>
    <a:srgbClr val="FFFFFF"/>
    <a:srgbClr val="EF363B"/>
    <a:srgbClr val="EE35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80094" autoAdjust="0"/>
  </p:normalViewPr>
  <p:slideViewPr>
    <p:cSldViewPr snapToGrid="0" snapToObjects="1">
      <p:cViewPr varScale="1">
        <p:scale>
          <a:sx n="158" d="100"/>
          <a:sy n="158" d="100"/>
        </p:scale>
        <p:origin x="8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5DA8A-5216-4F63-A012-E5BD46E625C2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39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Kuva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12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0428"/>
            <a:ext cx="2089150" cy="157559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406800" y="1428000"/>
            <a:ext cx="8326800" cy="32670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476000"/>
            <a:ext cx="7772400" cy="1110000"/>
          </a:xfrm>
        </p:spPr>
        <p:txBody>
          <a:bodyPr/>
          <a:lstStyle>
            <a:lvl1pPr>
              <a:defRPr sz="3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2619373"/>
            <a:ext cx="6285600" cy="195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4968000"/>
            <a:ext cx="2026800" cy="147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C3AAA060-F667-4E58-B6A3-503E4A04E00E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4968000"/>
            <a:ext cx="1962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4968000"/>
            <a:ext cx="1134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5115000"/>
            <a:ext cx="20268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5115000"/>
            <a:ext cx="20484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4968000"/>
            <a:ext cx="2048400" cy="147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543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6FD4E4AE-B8C8-4AC9-972E-F158B955EB4B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603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400" y="1320000"/>
            <a:ext cx="3924000" cy="3447000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000"/>
            </a:lvl5pPr>
            <a:lvl6pPr>
              <a:defRPr sz="1167"/>
            </a:lvl6pPr>
            <a:lvl7pPr>
              <a:defRPr sz="1167"/>
            </a:lvl7pPr>
            <a:lvl8pPr>
              <a:defRPr sz="1167"/>
            </a:lvl8pPr>
            <a:lvl9pPr>
              <a:defRPr sz="11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0000"/>
            <a:ext cx="3924000" cy="3447000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000"/>
            </a:lvl5pPr>
            <a:lvl6pPr>
              <a:buNone/>
              <a:defRPr sz="1167"/>
            </a:lvl6pPr>
            <a:lvl7pPr>
              <a:buNone/>
              <a:defRPr sz="1167"/>
            </a:lvl7pPr>
            <a:lvl8pPr>
              <a:buNone/>
              <a:defRPr sz="1167"/>
            </a:lvl8pPr>
            <a:lvl9pPr>
              <a:buNone/>
              <a:defRPr sz="11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B457B7E8-0131-44A9-BFC5-CF4E2B190996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6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5D2CDF35-452A-4882-8EBF-497209040937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9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D11A290F-0F8C-4109-9B9A-7CBFD8EA9B31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34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00" y="1320000"/>
            <a:ext cx="6285600" cy="3447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80CFD799-A4F3-4DD1-B50F-BE31E4EC529C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15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0428"/>
            <a:ext cx="2089150" cy="15755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476000"/>
            <a:ext cx="7772400" cy="1110000"/>
          </a:xfrm>
        </p:spPr>
        <p:txBody>
          <a:bodyPr/>
          <a:lstStyle>
            <a:lvl1pPr>
              <a:defRPr sz="3333">
                <a:solidFill>
                  <a:srgbClr val="FF79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2619373"/>
            <a:ext cx="6285600" cy="195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7900"/>
                </a:solidFill>
                <a:latin typeface="Georgia" pitchFamily="18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4968000"/>
            <a:ext cx="2026800" cy="147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6EDEF9CD-1C4F-4A3A-A779-9C2328A0B3B2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4968000"/>
            <a:ext cx="1962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4968000"/>
            <a:ext cx="1134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5115000"/>
            <a:ext cx="20268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5115000"/>
            <a:ext cx="20484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4968000"/>
            <a:ext cx="2048400" cy="147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93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alto_EN_Chem-Tech_13_RGB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1" y="4843199"/>
            <a:ext cx="2447925" cy="86915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06800" y="339000"/>
            <a:ext cx="8326800" cy="45600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456000"/>
            <a:ext cx="7772400" cy="183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14000137-5E4D-46A0-8FE3-206EEE137BA5}" type="datetime1">
              <a:rPr lang="fi-FI" smtClean="0"/>
              <a:t>9.9.2020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391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89C4-707C-4473-9637-BEE01ED50EE4}" type="datetime1">
              <a:rPr lang="fi-FI" smtClean="0"/>
              <a:t>9.9.2020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6F3D8-B701-FE49-AC77-767252308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01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7DF5-6A12-4851-A882-74ECCCA5ACF9}" type="datetime1">
              <a:rPr lang="fi-FI" smtClean="0"/>
              <a:t>9.9.2020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6DE2-9770-7A4C-9992-20BC791AD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9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83604-4FD6-447D-A29B-0FDB59DFC481}" type="datetime1">
              <a:rPr lang="fi-FI" smtClean="0"/>
              <a:t>9.9.2020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11A44-CDCB-474F-8367-25CD25C42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0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718" r:id="rId16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alto_EN_Chem-Tech_13_RGB_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901" y="4843199"/>
            <a:ext cx="2447925" cy="86915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400" y="408000"/>
            <a:ext cx="7988400" cy="9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1320000"/>
            <a:ext cx="7988400" cy="3447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5472" y="5437787"/>
            <a:ext cx="1544400" cy="105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D1C3A0E-227C-4C65-A4E4-D364B088B650}" type="slidenum">
              <a:rPr lang="en-US" smtClean="0"/>
              <a:pPr/>
              <a:t>‹#›</a:t>
            </a:fld>
            <a:r>
              <a:rPr lang="en-US" dirty="0"/>
              <a:t>/54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4845000"/>
            <a:ext cx="7988400" cy="54000"/>
          </a:xfrm>
          <a:prstGeom prst="rect">
            <a:avLst/>
          </a:prstGeom>
          <a:solidFill>
            <a:srgbClr val="FF79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15472" y="5317773"/>
            <a:ext cx="1544400" cy="10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l" defTabSz="914400" rtl="0" eaLnBrk="1" latinLnBrk="0" hangingPunct="1">
              <a:defRPr sz="9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750" dirty="0"/>
              <a:t>28/10/13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2813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l" defTabSz="761970" rtl="0" eaLnBrk="1" latinLnBrk="0" hangingPunct="1">
        <a:spcBef>
          <a:spcPct val="0"/>
        </a:spcBef>
        <a:buNone/>
        <a:defRPr sz="2667" b="1" kern="1200">
          <a:solidFill>
            <a:srgbClr val="FF7900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ts val="333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ts val="333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ts val="333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ts val="25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ce.uwaterloo.ca/~bcu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N4Zum9r3rAhXL2qQKHYW6B6UQFjADegQIARAB&amp;url=https%3A%2F%2Fwww.ttu.ee%2Fpublic%2Fm%2FMehaanikateaduskond%2FInstituudid%2FMaterjalitehnika_instituut%2Fmtx9010%2FKorgtehnoloogia_Deposition_methods.pptx&amp;usg=AOvVaw0v6rlBzEiq7Mar4KPJsPn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N4Zum9r3rAhXL2qQKHYW6B6UQFjADegQIARAB&amp;url=https%3A%2F%2Fwww.ttu.ee%2Fpublic%2Fm%2FMehaanikateaduskond%2FInstituudid%2FMaterjalitehnika_instituut%2Fmtx9010%2FKorgtehnoloogia_Deposition_methods.pptx&amp;usg=AOvVaw0v6rlBzEiq7Mar4KPJsPnk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z2euj-L3rAhWKjKQKHeakCV8QFjAAegQIARAB&amp;url=http%3A%2F%2Fwww.santarosa.edu%2F~yataiiya%2FE45%2FPROJECTS%2FElectroplating%2520Powerpoint.ppt&amp;usg=AOvVaw06qt5l0AMPU1VQHjOpxL7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tiff"/><Relationship Id="rId4" Type="http://schemas.openxmlformats.org/officeDocument/2006/relationships/hyperlink" Target="https://www.google.com/url?sa=t&amp;rct=j&amp;q=&amp;esrc=s&amp;source=web&amp;cd=&amp;ved=2ahUKEwjUifOr-73rAhVP3KQKHZdBBCAQFjALegQIAhAB&amp;url=http%3A%2F%2Fwww.me.unm.edu%2F~khraishi%2FME260_FALL2005%2FPresentation_11_30_05.ppt&amp;usg=AOvVaw0Dc1cHIvokCgfNahQtVYfj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google.com/url?sa=t&amp;rct=j&amp;q=&amp;esrc=s&amp;source=web&amp;cd=&amp;ved=2ahUKEwjUifOr-73rAhVP3KQKHZdBBCAQFjALegQIAhAB&amp;url=http%3A%2F%2Fwww.me.unm.edu%2F~khraishi%2FME260_FALL2005%2FPresentation_11_30_05.ppt&amp;usg=AOvVaw0Dc1cHIvokCgfNahQtVYfj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UifOr-73rAhVP3KQKHZdBBCAQFjALegQIAhAB&amp;url=http%3A%2F%2Fwww.me.unm.edu%2F~khraishi%2FME260_FALL2005%2FPresentation_11_30_05.ppt&amp;usg=AOvVaw0Dc1cHIvokCgfNahQtVYfj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9F03A-2367-6D45-9147-F518DF0F93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sz="3600" dirty="0"/>
              <a:t>Surfaces and Films CHEM-E5150</a:t>
            </a:r>
          </a:p>
          <a:p>
            <a:r>
              <a:rPr lang="en-FI" sz="3600" dirty="0"/>
              <a:t>Surface modification and coating</a:t>
            </a:r>
          </a:p>
          <a:p>
            <a:r>
              <a:rPr lang="en-FI" sz="1800" dirty="0"/>
              <a:t>Jari Koskinen</a:t>
            </a:r>
          </a:p>
        </p:txBody>
      </p:sp>
    </p:spTree>
    <p:extLst>
      <p:ext uri="{BB962C8B-B14F-4D97-AF65-F5344CB8AC3E}">
        <p14:creationId xmlns:p14="http://schemas.microsoft.com/office/powerpoint/2010/main" val="165848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733964" y="5190835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ECC00-E46D-4A47-AFB4-40D6B33D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945" y="153895"/>
            <a:ext cx="4838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2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733964" y="4950690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8E80E-B326-E34B-9AE5-5FB4E83A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04" y="109681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4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B32A-F480-5047-B95F-50F3A219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Processing for surface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733964" y="4950690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5D09E-4BDF-A744-87ED-9FD3D173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273050"/>
            <a:ext cx="51943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10-3E69-C749-97A8-11FF5AE0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Coating methods in the next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2FA6-5E6F-174E-ADFB-9178DCD2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 Vapor Deposition including evaporation and sputtering. </a:t>
            </a:r>
          </a:p>
          <a:p>
            <a:r>
              <a:rPr lang="en-GB" dirty="0"/>
              <a:t>Chemical Vapor Deposition and Plasma-Assisted Chemical Vapor Deposition </a:t>
            </a:r>
          </a:p>
          <a:p>
            <a:r>
              <a:rPr lang="en-GB" dirty="0"/>
              <a:t>Electro deposition and Electroless Deposition. </a:t>
            </a:r>
          </a:p>
          <a:p>
            <a:r>
              <a:rPr lang="en-GB" dirty="0"/>
              <a:t>Plasma Spraying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2635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10-3E69-C749-97A8-11FF5AE0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Coating methods in the next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2FA6-5E6F-174E-ADFB-9178DCD2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 Vapor Deposition including evaporation and sputtering.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Chemical Vapor Deposition and Plasma-Assisted Chemical Vapor Deposition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Electro deposition and Electroless Deposition.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Plasma Spraying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4878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3234-B378-514E-BB6E-C881BA3D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PVD_Vacuum evaporation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20BFC-DE12-C747-82BB-BA3EC1706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5"/>
          <a:stretch/>
        </p:blipFill>
        <p:spPr>
          <a:xfrm>
            <a:off x="128250" y="997526"/>
            <a:ext cx="8887500" cy="4717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465D1-F9D3-2C48-990C-0332467380CF}"/>
              </a:ext>
            </a:extLst>
          </p:cNvPr>
          <p:cNvSpPr/>
          <p:nvPr/>
        </p:nvSpPr>
        <p:spPr>
          <a:xfrm>
            <a:off x="290946" y="520716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FI" dirty="0"/>
              <a:t>http://tuttle.merc.iastate.edu/ee432/topics/thin_films/evaporation.pdf</a:t>
            </a:r>
          </a:p>
        </p:txBody>
      </p:sp>
    </p:spTree>
    <p:extLst>
      <p:ext uri="{BB962C8B-B14F-4D97-AF65-F5344CB8AC3E}">
        <p14:creationId xmlns:p14="http://schemas.microsoft.com/office/powerpoint/2010/main" val="206841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3234-B378-514E-BB6E-C881BA3D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PVD_Vacuum evaporation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465D1-F9D3-2C48-990C-0332467380CF}"/>
              </a:ext>
            </a:extLst>
          </p:cNvPr>
          <p:cNvSpPr/>
          <p:nvPr/>
        </p:nvSpPr>
        <p:spPr>
          <a:xfrm>
            <a:off x="290946" y="520716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FI" dirty="0"/>
              <a:t>http://tuttle.merc.iastate.edu/ee432/topics/thin_films/evaporation.pdf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FBBAF-41EA-334F-B0F2-20999801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0" y="165268"/>
            <a:ext cx="7518400" cy="5041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696E49-C202-2741-857C-C20C52E06467}"/>
              </a:ext>
            </a:extLst>
          </p:cNvPr>
          <p:cNvCxnSpPr/>
          <p:nvPr/>
        </p:nvCxnSpPr>
        <p:spPr>
          <a:xfrm>
            <a:off x="2346690" y="2103929"/>
            <a:ext cx="5138443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55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3234-B378-514E-BB6E-C881BA3D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PVD_Vacuum evaporation</a:t>
            </a:r>
            <a:br>
              <a:rPr lang="en-FI" dirty="0"/>
            </a:br>
            <a:r>
              <a:rPr lang="en-FI" dirty="0"/>
              <a:t>Vapous 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465D1-F9D3-2C48-990C-0332467380CF}"/>
              </a:ext>
            </a:extLst>
          </p:cNvPr>
          <p:cNvSpPr/>
          <p:nvPr/>
        </p:nvSpPr>
        <p:spPr>
          <a:xfrm>
            <a:off x="290946" y="520716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FI" dirty="0"/>
              <a:t>http://tuttle.merc.iastate.edu/ee432/topics/thin_films/evaporation.pdf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55E3-70C5-D64D-9223-81C70007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0" y="1555750"/>
            <a:ext cx="3586683" cy="101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10B28-3424-CB44-A026-C8C92F1C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000" y="1555750"/>
            <a:ext cx="4114800" cy="260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BDCDF-71F3-784A-880E-0849A2F85468}"/>
              </a:ext>
            </a:extLst>
          </p:cNvPr>
          <p:cNvSpPr txBox="1"/>
          <p:nvPr/>
        </p:nvSpPr>
        <p:spPr>
          <a:xfrm>
            <a:off x="1065229" y="3063711"/>
            <a:ext cx="1502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Resistive heating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3CD0C-0C70-CC46-BE73-FD628D0EE4FF}"/>
              </a:ext>
            </a:extLst>
          </p:cNvPr>
          <p:cNvSpPr txBox="1"/>
          <p:nvPr/>
        </p:nvSpPr>
        <p:spPr>
          <a:xfrm>
            <a:off x="4685122" y="4402317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Electron beam heating</a:t>
            </a:r>
          </a:p>
        </p:txBody>
      </p:sp>
    </p:spTree>
    <p:extLst>
      <p:ext uri="{BB962C8B-B14F-4D97-AF65-F5344CB8AC3E}">
        <p14:creationId xmlns:p14="http://schemas.microsoft.com/office/powerpoint/2010/main" val="269189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A490-5D51-C64B-B1F2-20143734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Physical Vapor Deposition PVD. Sputtering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9BDE9-3A35-634E-B204-CE4C1961F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960582"/>
            <a:ext cx="7988400" cy="3806418"/>
          </a:xfrm>
        </p:spPr>
        <p:txBody>
          <a:bodyPr/>
          <a:lstStyle/>
          <a:p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AEE82-5A01-AF47-9F31-6A157826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1136074"/>
            <a:ext cx="4725324" cy="31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119C276-09D0-774A-8D69-5A614E07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273" y="220437"/>
            <a:ext cx="3810000" cy="30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3DC734E8-A2DB-3840-8D4F-91E59EC4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876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Plasma is needed to make the gas conductive, and generated ions can then be accelerated to strike the target.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Higher pressures than evaporation: 1-100 </a:t>
            </a:r>
            <a:r>
              <a:rPr lang="en-US" dirty="0" err="1">
                <a:solidFill>
                  <a:srgbClr val="0033CC"/>
                </a:solidFill>
              </a:rPr>
              <a:t>mTorr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Better at depositing alloys and compounds than evaporation.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The plasma contains  ≈ equal numbers of positive argon ions and electrons as well as neutral argon atoms. Typically only &lt;0.01% atoms are ionized!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3E600-E6FF-D04F-995F-A81D80B0D1DE}"/>
              </a:ext>
            </a:extLst>
          </p:cNvPr>
          <p:cNvSpPr/>
          <p:nvPr/>
        </p:nvSpPr>
        <p:spPr>
          <a:xfrm>
            <a:off x="2770909" y="485109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NE 343: Microfabrication and thin film technology</a:t>
            </a:r>
          </a:p>
          <a:p>
            <a:r>
              <a:rPr lang="en-US" sz="900" dirty="0"/>
              <a:t>Instructor: Bo Cui, ECE, University of Waterloo; http://</a:t>
            </a:r>
            <a:r>
              <a:rPr lang="en-US" sz="900" dirty="0" err="1"/>
              <a:t>ece.uwaterloo.ca</a:t>
            </a:r>
            <a:r>
              <a:rPr lang="en-US" sz="900" dirty="0"/>
              <a:t>/~</a:t>
            </a:r>
            <a:r>
              <a:rPr lang="en-US" sz="900" dirty="0" err="1"/>
              <a:t>bcui</a:t>
            </a:r>
            <a:r>
              <a:rPr lang="en-US" sz="900" dirty="0"/>
              <a:t>/</a:t>
            </a:r>
          </a:p>
          <a:p>
            <a:r>
              <a:rPr lang="en-US" sz="900" dirty="0"/>
              <a:t>Textbook: Silicon VLSI Technology by Plummer, Deal and Griffin</a:t>
            </a:r>
          </a:p>
        </p:txBody>
      </p:sp>
    </p:spTree>
    <p:extLst>
      <p:ext uri="{BB962C8B-B14F-4D97-AF65-F5344CB8AC3E}">
        <p14:creationId xmlns:p14="http://schemas.microsoft.com/office/powerpoint/2010/main" val="260415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00" y="198280"/>
            <a:ext cx="7988400" cy="900000"/>
          </a:xfrm>
        </p:spPr>
        <p:txBody>
          <a:bodyPr/>
          <a:lstStyle/>
          <a:p>
            <a:r>
              <a:rPr lang="en-US" dirty="0"/>
              <a:t>Coatings and films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55" y="648280"/>
            <a:ext cx="5111000" cy="2998000"/>
          </a:xfrm>
        </p:spPr>
        <p:txBody>
          <a:bodyPr>
            <a:noAutofit/>
          </a:bodyPr>
          <a:lstStyle/>
          <a:p>
            <a:r>
              <a:rPr lang="en-US" sz="1400" dirty="0"/>
              <a:t>Film or coating is material which is restricted in one dimension</a:t>
            </a:r>
          </a:p>
          <a:p>
            <a:r>
              <a:rPr lang="en-US" sz="1400" dirty="0"/>
              <a:t>Substrate is solid material supporting the film</a:t>
            </a:r>
          </a:p>
          <a:p>
            <a:r>
              <a:rPr lang="en-US" sz="1400" dirty="0"/>
              <a:t>Distance from surface/Thickness</a:t>
            </a:r>
          </a:p>
          <a:p>
            <a:pPr lvl="1"/>
            <a:r>
              <a:rPr lang="en-US" sz="1400" dirty="0">
                <a:ea typeface="ＭＳ Ｐゴシック" charset="-128"/>
                <a:cs typeface="ＭＳ Ｐゴシック" charset="-128"/>
              </a:rPr>
              <a:t>Surface atoms, thin film - Atomic level:</a:t>
            </a:r>
          </a:p>
          <a:p>
            <a:pPr lvl="2"/>
            <a:r>
              <a:rPr lang="en-US" sz="1400" dirty="0">
                <a:ea typeface="ＭＳ Ｐゴシック" charset="-128"/>
                <a:cs typeface="ＭＳ Ｐゴシック" charset="-128"/>
              </a:rPr>
              <a:t> 2 – 5 atom layers on the surface (≈ 0.2 – 0.5 nm)</a:t>
            </a:r>
          </a:p>
          <a:p>
            <a:pPr lvl="2"/>
            <a:r>
              <a:rPr lang="en-US" sz="1400" dirty="0">
                <a:ea typeface="ＭＳ Ｐゴシック" charset="-128"/>
                <a:cs typeface="ＭＳ Ｐゴシック" charset="-128"/>
              </a:rPr>
              <a:t>over 10 atomic layers (≈ 1 nm) is bulk</a:t>
            </a:r>
          </a:p>
          <a:p>
            <a:pPr lvl="1"/>
            <a:r>
              <a:rPr lang="en-US" sz="1400" dirty="0"/>
              <a:t>Thin films technically </a:t>
            </a:r>
          </a:p>
          <a:p>
            <a:pPr lvl="2"/>
            <a:r>
              <a:rPr lang="en-US" sz="1400" dirty="0">
                <a:ea typeface="ＭＳ Ｐゴシック" charset="-128"/>
                <a:cs typeface="ＭＳ Ｐゴシック" charset="-128"/>
              </a:rPr>
              <a:t>1nm – 10 µm</a:t>
            </a:r>
          </a:p>
          <a:p>
            <a:pPr lvl="2"/>
            <a:r>
              <a:rPr lang="en-US" sz="1400" dirty="0">
                <a:ea typeface="ＭＳ Ｐゴシック" charset="-128"/>
                <a:cs typeface="ＭＳ Ｐゴシック" charset="-128"/>
              </a:rPr>
              <a:t>Needed layer thickness, which is needed to:</a:t>
            </a:r>
          </a:p>
          <a:p>
            <a:pPr lvl="3"/>
            <a:r>
              <a:rPr lang="en-US" sz="1400" dirty="0">
                <a:ea typeface="ＭＳ Ｐゴシック" charset="-128"/>
                <a:cs typeface="ＭＳ Ｐゴシック" charset="-128"/>
              </a:rPr>
              <a:t>protect substrate</a:t>
            </a:r>
          </a:p>
          <a:p>
            <a:pPr lvl="3"/>
            <a:r>
              <a:rPr lang="en-US" sz="1400" dirty="0">
                <a:ea typeface="ＭＳ Ｐゴシック" charset="-128"/>
                <a:cs typeface="ＭＳ Ｐゴシック" charset="-128"/>
              </a:rPr>
              <a:t>Wanted functionality of the coating</a:t>
            </a:r>
          </a:p>
          <a:p>
            <a:pPr lvl="1"/>
            <a:r>
              <a:rPr lang="en-US" sz="1400" dirty="0">
                <a:ea typeface="ＭＳ Ｐゴシック" charset="-128"/>
                <a:cs typeface="ＭＳ Ｐゴシック" charset="-128"/>
              </a:rPr>
              <a:t>Coatings, thick films &gt; 10 µm </a:t>
            </a:r>
          </a:p>
        </p:txBody>
      </p:sp>
      <p:pic>
        <p:nvPicPr>
          <p:cNvPr id="8" name="Picture 7" descr="Screen shot 2011-10-24 at 5.26.57 PM.png"/>
          <p:cNvPicPr>
            <a:picLocks noChangeAspect="1"/>
          </p:cNvPicPr>
          <p:nvPr/>
        </p:nvPicPr>
        <p:blipFill rotWithShape="1">
          <a:blip r:embed="rId3"/>
          <a:srcRect l="50000" t="9756" b="10327"/>
          <a:stretch/>
        </p:blipFill>
        <p:spPr>
          <a:xfrm>
            <a:off x="6061691" y="1098280"/>
            <a:ext cx="2418572" cy="127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6860" y="2734389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/>
            <a:r>
              <a:rPr lang="en-US" sz="1000" dirty="0">
                <a:solidFill>
                  <a:prstClr val="black"/>
                </a:solidFill>
                <a:latin typeface="Arial"/>
              </a:rPr>
              <a:t>Mikko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Ritala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Thin Films</a:t>
            </a:r>
          </a:p>
        </p:txBody>
      </p:sp>
    </p:spTree>
    <p:extLst>
      <p:ext uri="{BB962C8B-B14F-4D97-AF65-F5344CB8AC3E}">
        <p14:creationId xmlns:p14="http://schemas.microsoft.com/office/powerpoint/2010/main" val="274159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7743E-F7DB-C84B-B20C-2937F419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142455"/>
            <a:ext cx="7988400" cy="900000"/>
          </a:xfrm>
        </p:spPr>
        <p:txBody>
          <a:bodyPr/>
          <a:lstStyle/>
          <a:p>
            <a:r>
              <a:rPr lang="en-FI" dirty="0"/>
              <a:t>Sputtering process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77A76-BC4B-A348-8AC5-8C384BD4CF86}"/>
              </a:ext>
            </a:extLst>
          </p:cNvPr>
          <p:cNvSpPr/>
          <p:nvPr/>
        </p:nvSpPr>
        <p:spPr>
          <a:xfrm>
            <a:off x="152400" y="685800"/>
            <a:ext cx="43434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Sputtering process can be run in DC or RF mode (insulator must be run in RF mode)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Major process parameters:</a:t>
            </a:r>
          </a:p>
          <a:p>
            <a:pPr lvl="1" indent="-222250">
              <a:buFont typeface="Courier New" pitchFamily="49" charset="0"/>
              <a:buChar char="o"/>
            </a:pPr>
            <a:r>
              <a:rPr lang="en-US" altLang="zh-TW" dirty="0">
                <a:solidFill>
                  <a:srgbClr val="0033CC"/>
                </a:solidFill>
              </a:rPr>
              <a:t>Operation pressure (</a:t>
            </a:r>
            <a:r>
              <a:rPr lang="en-US" altLang="zh-TW" dirty="0">
                <a:solidFill>
                  <a:srgbClr val="0033CC"/>
                </a:solidFill>
                <a:sym typeface="Symbol"/>
              </a:rPr>
              <a:t></a:t>
            </a:r>
            <a:r>
              <a:rPr lang="en-US" altLang="zh-TW" dirty="0">
                <a:solidFill>
                  <a:srgbClr val="0033CC"/>
                </a:solidFill>
              </a:rPr>
              <a:t>1-100mTorr)</a:t>
            </a:r>
          </a:p>
          <a:p>
            <a:pPr lvl="1" indent="-222250">
              <a:buFont typeface="Courier New" pitchFamily="49" charset="0"/>
              <a:buChar char="o"/>
            </a:pPr>
            <a:r>
              <a:rPr lang="en-US" altLang="zh-TW" dirty="0">
                <a:solidFill>
                  <a:srgbClr val="0033CC"/>
                </a:solidFill>
              </a:rPr>
              <a:t>Power (few 100W)</a:t>
            </a:r>
          </a:p>
          <a:p>
            <a:pPr lvl="1" indent="-222250">
              <a:buFont typeface="Courier New" pitchFamily="49" charset="0"/>
              <a:buChar char="o"/>
            </a:pPr>
            <a:r>
              <a:rPr lang="en-US" altLang="zh-TW" dirty="0">
                <a:solidFill>
                  <a:srgbClr val="0033CC"/>
                </a:solidFill>
              </a:rPr>
              <a:t>For DC sputtering, voltage -2 to -5kV.</a:t>
            </a:r>
          </a:p>
          <a:p>
            <a:pPr lvl="1" indent="-222250">
              <a:buFont typeface="Courier New" pitchFamily="49" charset="0"/>
              <a:buChar char="o"/>
            </a:pPr>
            <a:r>
              <a:rPr lang="en-US" altLang="zh-TW" dirty="0">
                <a:solidFill>
                  <a:srgbClr val="0033CC"/>
                </a:solidFill>
              </a:rPr>
              <a:t>Additional substrate bias voltage.</a:t>
            </a:r>
          </a:p>
          <a:p>
            <a:pPr lvl="1" indent="-222250">
              <a:buFont typeface="Courier New" pitchFamily="49" charset="0"/>
              <a:buChar char="o"/>
            </a:pPr>
            <a:r>
              <a:rPr lang="en-US" altLang="zh-TW" dirty="0">
                <a:solidFill>
                  <a:srgbClr val="0033CC"/>
                </a:solidFill>
              </a:rPr>
              <a:t>Substrate temperature (20-700</a:t>
            </a:r>
            <a:r>
              <a:rPr lang="en-US" altLang="zh-TW" baseline="30000" dirty="0">
                <a:solidFill>
                  <a:srgbClr val="0033CC"/>
                </a:solidFill>
              </a:rPr>
              <a:t>o</a:t>
            </a:r>
            <a:r>
              <a:rPr lang="en-US" altLang="zh-TW" dirty="0">
                <a:solidFill>
                  <a:srgbClr val="0033CC"/>
                </a:solidFill>
              </a:rPr>
              <a:t>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1163C-26C9-E044-BA49-552E42A94ACD}"/>
              </a:ext>
            </a:extLst>
          </p:cNvPr>
          <p:cNvSpPr/>
          <p:nvPr/>
        </p:nvSpPr>
        <p:spPr>
          <a:xfrm>
            <a:off x="263916" y="2543421"/>
            <a:ext cx="5334000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33CC"/>
                </a:solidFill>
              </a:rPr>
              <a:t>In addition to IC industry, a wide range of industrial products use sputtering: LCD, computer hard drives, hard coatings for tools, metals on plastics.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It is more widely used for industry than evaporator, partly because that, for evaporation: 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There are very few things (rate and substrate temperature) one can do to tailor film property.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The step coverage is poor.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It is not suitable for compound or alloy deposition.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Considerable materials are deposited on chamber walls and wasted.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43D0D7-BDBD-5C40-9A57-BAA8C8A4F6E8}"/>
              </a:ext>
            </a:extLst>
          </p:cNvPr>
          <p:cNvGrpSpPr/>
          <p:nvPr/>
        </p:nvGrpSpPr>
        <p:grpSpPr>
          <a:xfrm>
            <a:off x="5486400" y="392668"/>
            <a:ext cx="3657600" cy="5322332"/>
            <a:chOff x="5410200" y="838200"/>
            <a:chExt cx="3657600" cy="5322332"/>
          </a:xfrm>
        </p:grpSpPr>
        <p:pic>
          <p:nvPicPr>
            <p:cNvPr id="7" name="Picture 4" descr="targets_web4cs">
              <a:extLst>
                <a:ext uri="{FF2B5EF4-FFF2-40B4-BE49-F238E27FC236}">
                  <a16:creationId xmlns:a16="http://schemas.microsoft.com/office/drawing/2014/main" id="{D05D7826-1749-844B-9DE7-785E4BA58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10200" y="838200"/>
              <a:ext cx="3657600" cy="496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6E8A06-CA04-0647-B9BE-D437FE19C382}"/>
                </a:ext>
              </a:extLst>
            </p:cNvPr>
            <p:cNvSpPr txBox="1"/>
            <p:nvPr/>
          </p:nvSpPr>
          <p:spPr>
            <a:xfrm>
              <a:off x="5791200" y="5791200"/>
              <a:ext cx="3012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Targets for sputter deposition.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0860C7-2989-A94D-A3B3-8FFADAF2B49B}"/>
              </a:ext>
            </a:extLst>
          </p:cNvPr>
          <p:cNvSpPr/>
          <p:nvPr/>
        </p:nvSpPr>
        <p:spPr>
          <a:xfrm>
            <a:off x="2209800" y="502250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NE 343: Microfabrication and thin film technology</a:t>
            </a:r>
          </a:p>
          <a:p>
            <a:r>
              <a:rPr lang="en-US" sz="900" dirty="0"/>
              <a:t>Instructor: Bo Cui, ECE, University of Waterloo; http://</a:t>
            </a:r>
            <a:r>
              <a:rPr lang="en-US" sz="900" dirty="0" err="1"/>
              <a:t>ece.uwaterloo.ca</a:t>
            </a:r>
            <a:r>
              <a:rPr lang="en-US" sz="900" dirty="0"/>
              <a:t>/~</a:t>
            </a:r>
            <a:r>
              <a:rPr lang="en-US" sz="900" dirty="0" err="1"/>
              <a:t>bcui</a:t>
            </a:r>
            <a:r>
              <a:rPr lang="en-US" sz="900" dirty="0"/>
              <a:t>/</a:t>
            </a:r>
          </a:p>
          <a:p>
            <a:r>
              <a:rPr lang="en-US" sz="900" dirty="0"/>
              <a:t>Textbook: Silicon VLSI Technology by Plummer, Deal and Griffin</a:t>
            </a:r>
          </a:p>
        </p:txBody>
      </p:sp>
    </p:spTree>
    <p:extLst>
      <p:ext uri="{BB962C8B-B14F-4D97-AF65-F5344CB8AC3E}">
        <p14:creationId xmlns:p14="http://schemas.microsoft.com/office/powerpoint/2010/main" val="16393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1E47-3942-EF42-A07A-96FC4AFFD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00" y="122408"/>
            <a:ext cx="7988400" cy="900000"/>
          </a:xfrm>
        </p:spPr>
        <p:txBody>
          <a:bodyPr/>
          <a:lstStyle/>
          <a:p>
            <a:r>
              <a:rPr lang="en-FI" dirty="0"/>
              <a:t>Advantages/disadvantages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F16A5-8BBB-544E-9350-16FB17DF41AE}"/>
              </a:ext>
            </a:extLst>
          </p:cNvPr>
          <p:cNvSpPr/>
          <p:nvPr/>
        </p:nvSpPr>
        <p:spPr>
          <a:xfrm>
            <a:off x="228600" y="572408"/>
            <a:ext cx="8610600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300"/>
              </a:spcAft>
            </a:pPr>
            <a:r>
              <a:rPr lang="en-US" altLang="zh-TW" dirty="0">
                <a:solidFill>
                  <a:srgbClr val="C00000"/>
                </a:solidFill>
              </a:rPr>
              <a:t>Advantages: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Able to deposit a wide variety of metals, insulators, alloys and composites.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Replication of target composition in the deposited films.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Capable of in-situ cleaning prior to film deposition b</a:t>
            </a:r>
            <a:r>
              <a:rPr lang="en-US" dirty="0">
                <a:solidFill>
                  <a:srgbClr val="0033CC"/>
                </a:solidFill>
              </a:rPr>
              <a:t>y reversing the potential on the electrodes </a:t>
            </a:r>
            <a:r>
              <a:rPr lang="en-US" altLang="zh-TW" dirty="0">
                <a:solidFill>
                  <a:srgbClr val="0033CC"/>
                </a:solidFill>
              </a:rPr>
              <a:t>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Better film quality and step coverage than evaporation.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This is partly because </a:t>
            </a:r>
            <a:r>
              <a:rPr lang="en-US" altLang="zh-TW" dirty="0" err="1">
                <a:solidFill>
                  <a:srgbClr val="0033CC"/>
                </a:solidFill>
              </a:rPr>
              <a:t>adatoms</a:t>
            </a:r>
            <a:r>
              <a:rPr lang="en-US" altLang="zh-TW" dirty="0">
                <a:solidFill>
                  <a:srgbClr val="0033CC"/>
                </a:solidFill>
              </a:rPr>
              <a:t> are more  energetic, and film is ‘</a:t>
            </a:r>
            <a:r>
              <a:rPr lang="en-US" altLang="zh-TW" dirty="0" err="1">
                <a:solidFill>
                  <a:srgbClr val="0033CC"/>
                </a:solidFill>
              </a:rPr>
              <a:t>densified</a:t>
            </a:r>
            <a:r>
              <a:rPr lang="en-US" altLang="zh-TW" dirty="0">
                <a:solidFill>
                  <a:srgbClr val="0033CC"/>
                </a:solidFill>
              </a:rPr>
              <a:t>’ by in-situ ion bombardment, and it is easier to heat up to high T than evaporation that is in vacuum. 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More reproducible deposition control – same deposition rate for same process parameters (not true for evaporation), so e</a:t>
            </a:r>
            <a:r>
              <a:rPr lang="en-US" dirty="0">
                <a:solidFill>
                  <a:srgbClr val="0033CC"/>
                </a:solidFill>
              </a:rPr>
              <a:t>asy film thickness control via time</a:t>
            </a:r>
            <a:r>
              <a:rPr lang="en-US" altLang="zh-TW" dirty="0">
                <a:solidFill>
                  <a:srgbClr val="0033CC"/>
                </a:solidFill>
              </a:rPr>
              <a:t>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Can use large area targets for uniform thickness over large substrates.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Sufficient target material for many depositions.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No x-ray damage.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C13B0-811E-9648-BBB9-8DA92F8B8559}"/>
              </a:ext>
            </a:extLst>
          </p:cNvPr>
          <p:cNvSpPr/>
          <p:nvPr/>
        </p:nvSpPr>
        <p:spPr>
          <a:xfrm>
            <a:off x="228600" y="3368906"/>
            <a:ext cx="8458200" cy="222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300"/>
              </a:spcAft>
            </a:pPr>
            <a:r>
              <a:rPr lang="en-US" altLang="zh-TW" dirty="0">
                <a:solidFill>
                  <a:srgbClr val="C00000"/>
                </a:solidFill>
              </a:rPr>
              <a:t>Disadvantages: 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dirty="0">
                <a:solidFill>
                  <a:srgbClr val="0033CC"/>
                </a:solidFill>
              </a:rPr>
              <a:t>Substrate damage due to ion bombardment or UV generated by plasma.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Higher pressures 1 –100 </a:t>
            </a:r>
            <a:r>
              <a:rPr lang="en-US" dirty="0" err="1">
                <a:solidFill>
                  <a:srgbClr val="0033CC"/>
                </a:solidFill>
              </a:rPr>
              <a:t>mtorr</a:t>
            </a:r>
            <a:r>
              <a:rPr lang="en-US" dirty="0">
                <a:solidFill>
                  <a:srgbClr val="0033CC"/>
                </a:solidFill>
              </a:rPr>
              <a:t> ( &lt; 10</a:t>
            </a:r>
            <a:r>
              <a:rPr lang="en-US" baseline="30000" dirty="0">
                <a:solidFill>
                  <a:srgbClr val="0033CC"/>
                </a:solidFill>
              </a:rPr>
              <a:t>-5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err="1">
                <a:solidFill>
                  <a:srgbClr val="0033CC"/>
                </a:solidFill>
              </a:rPr>
              <a:t>torr</a:t>
            </a:r>
            <a:r>
              <a:rPr lang="en-US" dirty="0">
                <a:solidFill>
                  <a:srgbClr val="0033CC"/>
                </a:solidFill>
              </a:rPr>
              <a:t> in evaporation), more contaminations unless using ultra clean gasses and ultra clean targets.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Deposition rate of some materials quite low.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Some materials (e.g., organics) degrade due to ionic bombardment.</a:t>
            </a:r>
          </a:p>
          <a:p>
            <a:pPr marL="222250" lvl="1" indent="-222250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Most of the energy incident on the target becomes heat, which must be removed.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1F3F6-9E1A-7343-8B54-D7A160B2602A}"/>
              </a:ext>
            </a:extLst>
          </p:cNvPr>
          <p:cNvSpPr/>
          <p:nvPr/>
        </p:nvSpPr>
        <p:spPr>
          <a:xfrm>
            <a:off x="2247900" y="508476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NE 343: Microfabrication and thin film technology</a:t>
            </a:r>
          </a:p>
          <a:p>
            <a:r>
              <a:rPr lang="en-US" sz="900" dirty="0"/>
              <a:t>Instructor: Bo Cui, ECE, University of Waterloo; http://</a:t>
            </a:r>
            <a:r>
              <a:rPr lang="en-US" sz="900" dirty="0" err="1"/>
              <a:t>ece.uwaterloo.ca</a:t>
            </a:r>
            <a:r>
              <a:rPr lang="en-US" sz="900" dirty="0"/>
              <a:t>/~</a:t>
            </a:r>
            <a:r>
              <a:rPr lang="en-US" sz="900" dirty="0" err="1"/>
              <a:t>bcui</a:t>
            </a:r>
            <a:r>
              <a:rPr lang="en-US" sz="900" dirty="0"/>
              <a:t>/</a:t>
            </a:r>
          </a:p>
          <a:p>
            <a:r>
              <a:rPr lang="en-US" sz="900" dirty="0"/>
              <a:t>Textbook: Silicon VLSI Technology by Plummer, Deal and Griffin</a:t>
            </a:r>
          </a:p>
        </p:txBody>
      </p:sp>
    </p:spTree>
    <p:extLst>
      <p:ext uri="{BB962C8B-B14F-4D97-AF65-F5344CB8AC3E}">
        <p14:creationId xmlns:p14="http://schemas.microsoft.com/office/powerpoint/2010/main" val="11075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E539E-CA7B-1848-94C9-192538E9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Comparison Sputtering/evaporation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F7656-7687-E94A-AAA5-D3D92FA7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309"/>
            <a:ext cx="7988400" cy="4683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75EC1E-B019-FF43-81FB-2749FE7E3C9A}"/>
              </a:ext>
            </a:extLst>
          </p:cNvPr>
          <p:cNvSpPr/>
          <p:nvPr/>
        </p:nvSpPr>
        <p:spPr>
          <a:xfrm>
            <a:off x="390427" y="5301529"/>
            <a:ext cx="8170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NE 343: Microfabrication and thin film technology</a:t>
            </a:r>
          </a:p>
          <a:p>
            <a:r>
              <a:rPr lang="en-US" sz="900" dirty="0"/>
              <a:t>Instructor: Bo Cui, ECE, University of Waterloo; </a:t>
            </a:r>
            <a:r>
              <a:rPr lang="en-US" sz="900" dirty="0">
                <a:hlinkClick r:id="rId3"/>
              </a:rPr>
              <a:t>http://ece.uwaterloo.ca/~bcui/</a:t>
            </a:r>
            <a:r>
              <a:rPr lang="en-US" sz="900" dirty="0"/>
              <a:t> Textbook: Silicon VLSI Technology by Plummer, Deal and Griffin</a:t>
            </a:r>
          </a:p>
        </p:txBody>
      </p:sp>
    </p:spTree>
    <p:extLst>
      <p:ext uri="{BB962C8B-B14F-4D97-AF65-F5344CB8AC3E}">
        <p14:creationId xmlns:p14="http://schemas.microsoft.com/office/powerpoint/2010/main" val="21020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10-3E69-C749-97A8-11FF5AE0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Coating methods in the next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2FA6-5E6F-174E-ADFB-9178DCD2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Physical Vapor Deposition including evaporation and sputtering. </a:t>
            </a:r>
          </a:p>
          <a:p>
            <a:r>
              <a:rPr lang="en-GB" dirty="0"/>
              <a:t>Chemical Vapor Deposition and Plasma-Assisted Chemical Vapor Deposition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Electro deposition and Electroless Deposition.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Plasma Spraying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84019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9AE1-DB06-3540-8E2E-8B9C2852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CVD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5B7641-477F-154B-B4A3-6074B73B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77" y="0"/>
            <a:ext cx="791391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4C7A6-3EAF-984F-9929-BE49BF04DC93}"/>
              </a:ext>
            </a:extLst>
          </p:cNvPr>
          <p:cNvSpPr txBox="1"/>
          <p:nvPr/>
        </p:nvSpPr>
        <p:spPr>
          <a:xfrm>
            <a:off x="3996965" y="5414918"/>
            <a:ext cx="49360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www.ttu.ee › mtx9010 › Korgtehnoloogia_Deposition_methods</a:t>
            </a:r>
          </a:p>
        </p:txBody>
      </p:sp>
    </p:spTree>
    <p:extLst>
      <p:ext uri="{BB962C8B-B14F-4D97-AF65-F5344CB8AC3E}">
        <p14:creationId xmlns:p14="http://schemas.microsoft.com/office/powerpoint/2010/main" val="3890215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69D9-2EAB-2E43-8271-2C8EC9D8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F8E69-601F-A246-A0DC-244FC7D09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934209-D577-9B49-AB33-8D247D1D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06386" cy="56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7A2BE-87B6-2747-ACFC-149EB954CFFD}"/>
              </a:ext>
            </a:extLst>
          </p:cNvPr>
          <p:cNvSpPr txBox="1"/>
          <p:nvPr/>
        </p:nvSpPr>
        <p:spPr>
          <a:xfrm>
            <a:off x="3996965" y="5414918"/>
            <a:ext cx="49360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www.ttu.ee › mtx9010 › Korgtehnoloogia_Deposition_methods</a:t>
            </a:r>
          </a:p>
        </p:txBody>
      </p:sp>
    </p:spTree>
    <p:extLst>
      <p:ext uri="{BB962C8B-B14F-4D97-AF65-F5344CB8AC3E}">
        <p14:creationId xmlns:p14="http://schemas.microsoft.com/office/powerpoint/2010/main" val="132595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10-3E69-C749-97A8-11FF5AE0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Coating methods in the next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2FA6-5E6F-174E-ADFB-9178DCD2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Physical Vapor Deposition including evaporation and sputtering.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Chemical Vapor Deposition and Plasma-Assisted Chemical Vapor Deposition </a:t>
            </a:r>
          </a:p>
          <a:p>
            <a:r>
              <a:rPr lang="en-GB" dirty="0"/>
              <a:t>Electro deposition and Electroless Deposition.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Plasma Spraying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5321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87B5A-AA9E-F540-9575-680EEBB7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08000"/>
            <a:ext cx="2175563" cy="900000"/>
          </a:xfrm>
        </p:spPr>
        <p:txBody>
          <a:bodyPr/>
          <a:lstStyle/>
          <a:p>
            <a:r>
              <a:rPr lang="en-FI" dirty="0"/>
              <a:t>Electro plating</a:t>
            </a:r>
          </a:p>
        </p:txBody>
      </p:sp>
      <p:pic>
        <p:nvPicPr>
          <p:cNvPr id="9" name="Content Placeholder 3" descr="Electroplating Diagram.jpg">
            <a:extLst>
              <a:ext uri="{FF2B5EF4-FFF2-40B4-BE49-F238E27FC236}">
                <a16:creationId xmlns:a16="http://schemas.microsoft.com/office/drawing/2014/main" id="{47B35D95-CEAB-EB43-A6C5-1CB063C1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72272"/>
            <a:ext cx="44608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E10FBA-7940-5A44-A62C-4DC2147B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6472"/>
            <a:ext cx="2747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Copper Cathode is reduced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(accepts electrons)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46E5FEC-A624-744F-9B85-05B4CD09A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20272"/>
            <a:ext cx="247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Nickel Anode is oxidized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(gives us electrons)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CD9852E-E99B-9F4B-B2EC-704C07C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796672"/>
            <a:ext cx="610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Ni</a:t>
            </a:r>
            <a:r>
              <a:rPr lang="en-US" altLang="en-FI" sz="1800" baseline="30000">
                <a:solidFill>
                  <a:prstClr val="black"/>
                </a:solidFill>
                <a:latin typeface="Corbel" panose="020B0503020204020204" pitchFamily="34" charset="0"/>
              </a:rPr>
              <a:t>2+ </a:t>
            </a:r>
            <a:r>
              <a:rPr lang="en-US" altLang="en-FI" sz="1800" baseline="-2500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altLang="en-FI" sz="1800">
                <a:solidFill>
                  <a:prstClr val="black"/>
                </a:solidFill>
                <a:latin typeface="Corbel" panose="020B0503020204020204" pitchFamily="34" charset="0"/>
              </a:rPr>
              <a:t>ions within solution become attracted to Copper cathode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258744E-1474-ED4E-BEE1-B78F23771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4491872"/>
            <a:ext cx="10366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FI" sz="1100">
                <a:solidFill>
                  <a:prstClr val="black"/>
                </a:solidFill>
                <a:latin typeface="Corbel" panose="020B0503020204020204" pitchFamily="34" charset="0"/>
              </a:rPr>
              <a:t>Nick Raymond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96362-1FFE-D546-8384-56F60E9E584A}"/>
              </a:ext>
            </a:extLst>
          </p:cNvPr>
          <p:cNvSpPr txBox="1"/>
          <p:nvPr/>
        </p:nvSpPr>
        <p:spPr>
          <a:xfrm>
            <a:off x="2747963" y="5354425"/>
            <a:ext cx="488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www.santarosa.edu › PROJECTS › Electroplating Powerpoint</a:t>
            </a:r>
          </a:p>
        </p:txBody>
      </p:sp>
    </p:spTree>
    <p:extLst>
      <p:ext uri="{BB962C8B-B14F-4D97-AF65-F5344CB8AC3E}">
        <p14:creationId xmlns:p14="http://schemas.microsoft.com/office/powerpoint/2010/main" val="2162449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6391BA-5EC8-AA41-B19F-A734E7059378}"/>
              </a:ext>
            </a:extLst>
          </p:cNvPr>
          <p:cNvSpPr txBox="1">
            <a:spLocks noChangeArrowheads="1"/>
          </p:cNvSpPr>
          <p:nvPr/>
        </p:nvSpPr>
        <p:spPr>
          <a:xfrm>
            <a:off x="527901" y="301625"/>
            <a:ext cx="8155724" cy="7070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761970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79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FI" sz="3200" dirty="0"/>
              <a:t>Electroless Plating and Electroforming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AC0D40-7C48-8A4C-8C1E-EAAB24568C32}"/>
              </a:ext>
            </a:extLst>
          </p:cNvPr>
          <p:cNvSpPr txBox="1">
            <a:spLocks noChangeArrowheads="1"/>
          </p:cNvSpPr>
          <p:nvPr/>
        </p:nvSpPr>
        <p:spPr>
          <a:xfrm>
            <a:off x="4661696" y="1117077"/>
            <a:ext cx="4343400" cy="5030787"/>
          </a:xfrm>
          <a:prstGeom prst="rect">
            <a:avLst/>
          </a:prstGeom>
        </p:spPr>
        <p:txBody>
          <a:bodyPr/>
          <a:lstStyle>
            <a:lvl1pPr marL="285739" indent="-285739" algn="l" defTabSz="76197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ts val="25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FI" dirty="0"/>
              <a:t>Electroless Plating</a:t>
            </a:r>
          </a:p>
          <a:p>
            <a:pPr lvl="1"/>
            <a:r>
              <a:rPr lang="en-US" altLang="en-FI" sz="1800" dirty="0"/>
              <a:t>Chemical Reaction </a:t>
            </a:r>
          </a:p>
          <a:p>
            <a:pPr lvl="1"/>
            <a:r>
              <a:rPr lang="en-US" altLang="en-FI" sz="1800" dirty="0"/>
              <a:t>More Expensive $$</a:t>
            </a:r>
          </a:p>
          <a:p>
            <a:pPr lvl="1"/>
            <a:r>
              <a:rPr lang="en-US" altLang="en-FI" sz="1800" dirty="0"/>
              <a:t>Uniform Thickness</a:t>
            </a:r>
          </a:p>
          <a:p>
            <a:pPr lvl="1"/>
            <a:endParaRPr lang="en-US" altLang="en-FI" sz="1800" dirty="0"/>
          </a:p>
          <a:p>
            <a:endParaRPr lang="en-US" altLang="en-FI" dirty="0"/>
          </a:p>
          <a:p>
            <a:endParaRPr lang="en-US" altLang="en-FI" dirty="0"/>
          </a:p>
          <a:p>
            <a:r>
              <a:rPr lang="en-US" altLang="en-FI" dirty="0"/>
              <a:t>Electroforming</a:t>
            </a:r>
          </a:p>
          <a:p>
            <a:pPr lvl="1"/>
            <a:r>
              <a:rPr lang="en-US" altLang="en-FI" sz="1800" dirty="0"/>
              <a:t>Metal-fabrication</a:t>
            </a:r>
          </a:p>
          <a:p>
            <a:pPr lvl="1"/>
            <a:r>
              <a:rPr lang="en-US" altLang="en-FI" sz="1800" dirty="0"/>
              <a:t>Metal electrodeposited on a mandrel</a:t>
            </a:r>
          </a:p>
          <a:p>
            <a:pPr lvl="1">
              <a:buFont typeface="Wingdings" pitchFamily="2" charset="2"/>
              <a:buNone/>
            </a:pPr>
            <a:endParaRPr lang="en-US" altLang="en-FI" sz="1800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165A26E-C7DB-EE4A-ADDD-3822BC35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143" y="1117076"/>
            <a:ext cx="4156100" cy="32162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D878EC50-89F1-5145-A6F5-2D5CEDDF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5" y="3276600"/>
            <a:ext cx="4667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1A73D1-72D4-1B49-A1FC-4916B41E1132}"/>
              </a:ext>
            </a:extLst>
          </p:cNvPr>
          <p:cNvSpPr txBox="1"/>
          <p:nvPr/>
        </p:nvSpPr>
        <p:spPr>
          <a:xfrm>
            <a:off x="4939559" y="4935717"/>
            <a:ext cx="406553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hlinkClick r:id="rId4"/>
              </a:rPr>
              <a:t>Electroplating, Electroless Plating, and Electroforming - UNM ...</a:t>
            </a:r>
          </a:p>
          <a:p>
            <a:r>
              <a:rPr lang="en-GB" sz="1050" dirty="0">
                <a:hlinkClick r:id="rId4"/>
              </a:rPr>
              <a:t>www.me.unm.edu › ME260_FALL2005 › Presentation_11_30_05</a:t>
            </a:r>
            <a:endParaRPr lang="en-GB" sz="1050" dirty="0"/>
          </a:p>
          <a:p>
            <a:endParaRPr lang="en-FI"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C0D3C-4E8E-9E42-AE3F-A9204D95C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632" y="2789135"/>
            <a:ext cx="2027464" cy="2027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F0116-414E-A742-904D-EAF517BF0184}"/>
              </a:ext>
            </a:extLst>
          </p:cNvPr>
          <p:cNvSpPr txBox="1"/>
          <p:nvPr/>
        </p:nvSpPr>
        <p:spPr>
          <a:xfrm>
            <a:off x="7396992" y="2725223"/>
            <a:ext cx="209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https://</a:t>
            </a:r>
            <a:r>
              <a:rPr lang="en-GB" sz="700" dirty="0" err="1"/>
              <a:t>www.vecofrance.fr</a:t>
            </a:r>
            <a:r>
              <a:rPr lang="en-GB" sz="700" dirty="0"/>
              <a:t>/</a:t>
            </a:r>
            <a:r>
              <a:rPr lang="en-GB" sz="700" dirty="0" err="1"/>
              <a:t>en</a:t>
            </a:r>
            <a:r>
              <a:rPr lang="en-GB" sz="700" dirty="0"/>
              <a:t>/solutions-techniques</a:t>
            </a:r>
            <a:endParaRPr lang="en-FI" sz="700" dirty="0"/>
          </a:p>
        </p:txBody>
      </p:sp>
    </p:spTree>
    <p:extLst>
      <p:ext uri="{BB962C8B-B14F-4D97-AF65-F5344CB8AC3E}">
        <p14:creationId xmlns:p14="http://schemas.microsoft.com/office/powerpoint/2010/main" val="15085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27284266-E3BF-C348-8F6E-C17689DF9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41" y="235637"/>
            <a:ext cx="7313612" cy="1143000"/>
          </a:xfrm>
        </p:spPr>
        <p:txBody>
          <a:bodyPr>
            <a:normAutofit/>
          </a:bodyPr>
          <a:lstStyle/>
          <a:p>
            <a:r>
              <a:rPr lang="en-US" altLang="en-FI" sz="3200" dirty="0"/>
              <a:t>Conversion Coatings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6B4AE8-B8B6-CB4B-BB03-6B971B819805}"/>
              </a:ext>
            </a:extLst>
          </p:cNvPr>
          <p:cNvSpPr txBox="1">
            <a:spLocks noChangeArrowheads="1"/>
          </p:cNvSpPr>
          <p:nvPr/>
        </p:nvSpPr>
        <p:spPr>
          <a:xfrm>
            <a:off x="460375" y="1118647"/>
            <a:ext cx="3579812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76197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ts val="25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FI" dirty="0"/>
              <a:t>Anodizing-</a:t>
            </a:r>
          </a:p>
          <a:p>
            <a:pPr lvl="1"/>
            <a:r>
              <a:rPr lang="en-US" altLang="en-FI" sz="1800" dirty="0"/>
              <a:t>The workpiece is the anode in an electrolytic cell</a:t>
            </a:r>
          </a:p>
          <a:p>
            <a:pPr lvl="1"/>
            <a:endParaRPr lang="en-US" altLang="en-FI" sz="1800" dirty="0"/>
          </a:p>
          <a:p>
            <a:r>
              <a:rPr lang="en-US" altLang="en-FI" dirty="0"/>
              <a:t>Coloring-</a:t>
            </a:r>
          </a:p>
          <a:p>
            <a:pPr lvl="1"/>
            <a:r>
              <a:rPr lang="en-US" altLang="en-FI" sz="1800" dirty="0"/>
              <a:t>Alters color of metals, alloys, and ceramics</a:t>
            </a:r>
          </a:p>
          <a:p>
            <a:pPr lvl="1"/>
            <a:r>
              <a:rPr lang="en-US" altLang="en-FI" sz="1800" dirty="0"/>
              <a:t>Conversion of surfaces into chemical compounds: oxides, chromates, and phosphates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3914869-4E81-424A-A65F-87196CD0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887" y="458772"/>
            <a:ext cx="2860675" cy="2681288"/>
          </a:xfrm>
          <a:prstGeom prst="rect">
            <a:avLst/>
          </a:prstGeom>
        </p:spPr>
      </p:pic>
      <p:pic>
        <p:nvPicPr>
          <p:cNvPr id="7" name="Picture 9" descr="Spindle Nose">
            <a:extLst>
              <a:ext uri="{FF2B5EF4-FFF2-40B4-BE49-F238E27FC236}">
                <a16:creationId xmlns:a16="http://schemas.microsoft.com/office/drawing/2014/main" id="{98FF28D7-FEBD-2848-AC8C-FB7C6EB7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2" y="3202119"/>
            <a:ext cx="2590800" cy="242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5B729-83C5-E843-A329-7F2A39E1EE7E}"/>
              </a:ext>
            </a:extLst>
          </p:cNvPr>
          <p:cNvSpPr txBox="1"/>
          <p:nvPr/>
        </p:nvSpPr>
        <p:spPr>
          <a:xfrm>
            <a:off x="1892350" y="5256228"/>
            <a:ext cx="406553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hlinkClick r:id="rId4"/>
              </a:rPr>
              <a:t>Electroplating, Electroless Plating, and Electroforming - UNM ...</a:t>
            </a:r>
          </a:p>
          <a:p>
            <a:r>
              <a:rPr lang="en-GB" sz="1050" dirty="0">
                <a:hlinkClick r:id="rId4"/>
              </a:rPr>
              <a:t>www.me.unm.edu › ME260_FALL2005 › Presentation_11_30_05</a:t>
            </a:r>
            <a:endParaRPr lang="en-GB" sz="1050" dirty="0"/>
          </a:p>
          <a:p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422908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Motivations - why thin films?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33500"/>
            <a:ext cx="6657000" cy="3447000"/>
          </a:xfrm>
        </p:spPr>
        <p:txBody>
          <a:bodyPr>
            <a:normAutofit/>
          </a:bodyPr>
          <a:lstStyle/>
          <a:p>
            <a:r>
              <a:rPr lang="en-US" dirty="0"/>
              <a:t>Interaction of solid material with surrounding often through surface</a:t>
            </a:r>
          </a:p>
          <a:p>
            <a:r>
              <a:rPr lang="en-US" dirty="0"/>
              <a:t>Modification of surface ➡ material properties</a:t>
            </a:r>
          </a:p>
          <a:p>
            <a:r>
              <a:rPr lang="en-US" dirty="0"/>
              <a:t>Market of thin films and coatings</a:t>
            </a:r>
          </a:p>
          <a:p>
            <a:pPr lvl="1"/>
            <a:r>
              <a:rPr lang="en-US" dirty="0"/>
              <a:t>volume about 25 G€ in UK 2005</a:t>
            </a:r>
          </a:p>
          <a:p>
            <a:pPr lvl="2"/>
            <a:r>
              <a:rPr lang="en-US" dirty="0"/>
              <a:t>about 1% of GNP</a:t>
            </a:r>
          </a:p>
          <a:p>
            <a:pPr lvl="1"/>
            <a:r>
              <a:rPr lang="en-US" dirty="0"/>
              <a:t> common in all areas of industry</a:t>
            </a:r>
          </a:p>
          <a:p>
            <a:pPr lvl="2"/>
            <a:r>
              <a:rPr lang="en-US" dirty="0"/>
              <a:t>electronics</a:t>
            </a:r>
          </a:p>
          <a:p>
            <a:pPr lvl="2"/>
            <a:r>
              <a:rPr lang="en-US" dirty="0"/>
              <a:t>transport</a:t>
            </a:r>
          </a:p>
          <a:p>
            <a:pPr lvl="2"/>
            <a:r>
              <a:rPr lang="en-US" dirty="0"/>
              <a:t>energy</a:t>
            </a:r>
          </a:p>
          <a:p>
            <a:pPr lvl="2"/>
            <a:r>
              <a:rPr lang="en-US" dirty="0"/>
              <a:t>building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3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10-3E69-C749-97A8-11FF5AE0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Coating methods in the next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2FA6-5E6F-174E-ADFB-9178DCD2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Physical Vapor Deposition including evaporation and sputtering.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Chemical Vapor Deposition and Plasma-Assisted Chemical Vapor Deposition 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Electro deposition and Electroless Deposition. </a:t>
            </a:r>
          </a:p>
          <a:p>
            <a:r>
              <a:rPr lang="en-GB" dirty="0"/>
              <a:t>Plasma Spraying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7966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A428-3242-4248-8CEB-E0BE4789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Thermal spray – coating growth from molten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6F32B-205F-7048-8DF3-F8BB3C5A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24" y="1583703"/>
            <a:ext cx="6348732" cy="274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244FE-05F6-2F4F-BE73-EBC646838D32}"/>
              </a:ext>
            </a:extLst>
          </p:cNvPr>
          <p:cNvSpPr txBox="1"/>
          <p:nvPr/>
        </p:nvSpPr>
        <p:spPr>
          <a:xfrm>
            <a:off x="1892350" y="5256228"/>
            <a:ext cx="406553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hlinkClick r:id="rId3"/>
              </a:rPr>
              <a:t>Electroplating, Electroless Plating, and Electroforming - UNM ...</a:t>
            </a:r>
          </a:p>
          <a:p>
            <a:r>
              <a:rPr lang="en-GB" sz="1050" dirty="0">
                <a:hlinkClick r:id="rId3"/>
              </a:rPr>
              <a:t>www.me.unm.edu › ME260_FALL2005 › Presentation_11_30_05</a:t>
            </a:r>
            <a:endParaRPr lang="en-GB" sz="1050" dirty="0"/>
          </a:p>
          <a:p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1498582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CC4DA74-6AE4-A24A-90FF-5A260623C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1134"/>
            <a:ext cx="7376947" cy="1152898"/>
          </a:xfrm>
        </p:spPr>
        <p:txBody>
          <a:bodyPr>
            <a:normAutofit/>
          </a:bodyPr>
          <a:lstStyle/>
          <a:p>
            <a:pPr algn="ctr"/>
            <a:r>
              <a:rPr lang="en-US" altLang="en-FI" sz="3200" dirty="0"/>
              <a:t>Thermal Spray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79D085B-4062-AE43-8B7A-ECC199362363}"/>
              </a:ext>
            </a:extLst>
          </p:cNvPr>
          <p:cNvSpPr txBox="1">
            <a:spLocks noChangeArrowheads="1"/>
          </p:cNvSpPr>
          <p:nvPr/>
        </p:nvSpPr>
        <p:spPr>
          <a:xfrm>
            <a:off x="1082531" y="1018580"/>
            <a:ext cx="3610813" cy="41504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76197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ts val="25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FI" dirty="0"/>
              <a:t>Combustion Spraying</a:t>
            </a:r>
          </a:p>
          <a:p>
            <a:pPr lvl="1"/>
            <a:endParaRPr lang="en-US" altLang="en-FI" sz="1800" dirty="0"/>
          </a:p>
          <a:p>
            <a:pPr lvl="1"/>
            <a:r>
              <a:rPr lang="en-US" altLang="en-FI" sz="1800" dirty="0"/>
              <a:t>Thermal Wire Spray</a:t>
            </a:r>
          </a:p>
          <a:p>
            <a:pPr lvl="1"/>
            <a:endParaRPr lang="en-US" altLang="en-FI" sz="1800" dirty="0"/>
          </a:p>
          <a:p>
            <a:pPr lvl="1"/>
            <a:r>
              <a:rPr lang="en-US" altLang="en-FI" sz="1800" dirty="0"/>
              <a:t>Thermal Metal-Powder Spray</a:t>
            </a:r>
          </a:p>
          <a:p>
            <a:pPr lvl="1"/>
            <a:endParaRPr lang="en-US" altLang="en-FI" sz="1800" dirty="0"/>
          </a:p>
          <a:p>
            <a:pPr lvl="1"/>
            <a:r>
              <a:rPr lang="en-US" altLang="en-FI" sz="1800" dirty="0"/>
              <a:t>Plasma Spray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62EE334-6E30-204E-A8EB-8D87D9B3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5874" y="697583"/>
            <a:ext cx="2971085" cy="39812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079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262D-8C75-0544-BD98-70E81AF2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Thermal spray coating of ball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0CC94-C26F-8647-8504-D8600F720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CE3EC-F104-E441-B2BE-C3BD21E5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041400"/>
            <a:ext cx="3175000" cy="363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031E9-4DFA-C045-AAD9-608F538F8EF7}"/>
              </a:ext>
            </a:extLst>
          </p:cNvPr>
          <p:cNvSpPr txBox="1"/>
          <p:nvPr/>
        </p:nvSpPr>
        <p:spPr>
          <a:xfrm>
            <a:off x="3078768" y="5053084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www.valve-balls.com</a:t>
            </a:r>
            <a:r>
              <a:rPr lang="en-GB" sz="1050" dirty="0"/>
              <a:t>/valve-balls/metal-seated-</a:t>
            </a:r>
            <a:r>
              <a:rPr lang="en-GB" sz="1050" dirty="0" err="1"/>
              <a:t>balls.html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404709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01B4-A59D-F74C-ADFE-56DE2D29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Surface modification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9D1D-1624-5C40-A3C1-83E8E986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FI" dirty="0"/>
              <a:t>aser treatment</a:t>
            </a:r>
          </a:p>
          <a:p>
            <a:r>
              <a:rPr lang="en-GB" dirty="0"/>
              <a:t>I</a:t>
            </a:r>
            <a:r>
              <a:rPr lang="en-FI"/>
              <a:t>on implantation</a:t>
            </a:r>
          </a:p>
          <a:p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96330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6573-9A31-D24C-A238-E58A5320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Ion implantation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5336F-7800-6A41-AEDB-AD33CBC8A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83" y="1071120"/>
            <a:ext cx="6870690" cy="3572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DA933-3874-1A42-8875-F11E23569F7D}"/>
              </a:ext>
            </a:extLst>
          </p:cNvPr>
          <p:cNvSpPr txBox="1"/>
          <p:nvPr/>
        </p:nvSpPr>
        <p:spPr>
          <a:xfrm>
            <a:off x="2912882" y="5410986"/>
            <a:ext cx="3207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www.hzdr.de</a:t>
            </a:r>
            <a:r>
              <a:rPr lang="en-GB" sz="1050" dirty="0"/>
              <a:t>/</a:t>
            </a:r>
            <a:r>
              <a:rPr lang="en-GB" sz="1050" dirty="0" err="1"/>
              <a:t>db</a:t>
            </a:r>
            <a:r>
              <a:rPr lang="en-GB" sz="1050" dirty="0"/>
              <a:t>/</a:t>
            </a:r>
            <a:r>
              <a:rPr lang="en-GB" sz="1050" dirty="0" err="1"/>
              <a:t>Cms?pOid</a:t>
            </a:r>
            <a:r>
              <a:rPr lang="en-GB" sz="1050" dirty="0"/>
              <a:t>=24316&amp;pNid=0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369426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BA3F-6325-2948-9B5F-C78B7BD8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Ion implanter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9B6F7-E371-8141-9137-AF9BE48A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202" y="1414544"/>
            <a:ext cx="6031600" cy="3807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0D7EB-9192-D147-BE7A-59C8BEEB3C6B}"/>
              </a:ext>
            </a:extLst>
          </p:cNvPr>
          <p:cNvSpPr txBox="1"/>
          <p:nvPr/>
        </p:nvSpPr>
        <p:spPr>
          <a:xfrm>
            <a:off x="3091992" y="5392132"/>
            <a:ext cx="48606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http://</a:t>
            </a:r>
            <a:r>
              <a:rPr lang="en-GB" sz="1050" dirty="0" err="1"/>
              <a:t>blog.bodycote.com</a:t>
            </a:r>
            <a:r>
              <a:rPr lang="en-GB" sz="1050" dirty="0"/>
              <a:t>/2017/08/02/what-is-ion-implantation/ion-implantation/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3130163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C25F-E7B1-D34C-9BF8-43712C31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I</a:t>
            </a:r>
            <a:r>
              <a:rPr lang="en-GB" dirty="0"/>
              <a:t>o</a:t>
            </a:r>
            <a:r>
              <a:rPr lang="en-FI" dirty="0"/>
              <a:t>n implantation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B5E11-7734-E441-B5C3-C2B35A80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FI" dirty="0"/>
              <a:t>ow process temperature</a:t>
            </a:r>
          </a:p>
          <a:p>
            <a:r>
              <a:rPr lang="en-GB" dirty="0"/>
              <a:t>Benefits from </a:t>
            </a:r>
          </a:p>
          <a:p>
            <a:pPr lvl="1"/>
            <a:r>
              <a:rPr lang="en-GB" dirty="0"/>
              <a:t>controlled alloying (electrical properties)</a:t>
            </a:r>
          </a:p>
          <a:p>
            <a:pPr lvl="1"/>
            <a:r>
              <a:rPr lang="en-GB" dirty="0"/>
              <a:t>Defects and </a:t>
            </a:r>
            <a:r>
              <a:rPr lang="en-GB" dirty="0" err="1"/>
              <a:t>intersitials</a:t>
            </a:r>
            <a:r>
              <a:rPr lang="en-GB" dirty="0"/>
              <a:t> (mechanical hardening)</a:t>
            </a:r>
          </a:p>
          <a:p>
            <a:r>
              <a:rPr lang="en-GB" dirty="0"/>
              <a:t>No (or m</a:t>
            </a:r>
            <a:r>
              <a:rPr lang="en-FI" dirty="0"/>
              <a:t>inute) dimensional changes</a:t>
            </a:r>
          </a:p>
          <a:p>
            <a:r>
              <a:rPr lang="en-FI" dirty="0"/>
              <a:t>Expensive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33635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D84E1C3-A509-204E-8998-666A1C36B30A}"/>
              </a:ext>
            </a:extLst>
          </p:cNvPr>
          <p:cNvSpPr txBox="1">
            <a:spLocks noChangeArrowheads="1"/>
          </p:cNvSpPr>
          <p:nvPr/>
        </p:nvSpPr>
        <p:spPr>
          <a:xfrm>
            <a:off x="1370013" y="301625"/>
            <a:ext cx="7313612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761970" rtl="0" eaLnBrk="1" latinLnBrk="0" hangingPunct="1">
              <a:spcBef>
                <a:spcPct val="0"/>
              </a:spcBef>
              <a:buNone/>
              <a:defRPr sz="2667" b="1" kern="1200">
                <a:solidFill>
                  <a:srgbClr val="FF79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FI"/>
              <a:t>Laser Treatments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847BF2-D060-364B-8F48-C3A898A4268A}"/>
              </a:ext>
            </a:extLst>
          </p:cNvPr>
          <p:cNvSpPr txBox="1">
            <a:spLocks noChangeArrowheads="1"/>
          </p:cNvSpPr>
          <p:nvPr/>
        </p:nvSpPr>
        <p:spPr>
          <a:xfrm>
            <a:off x="747844" y="1223898"/>
            <a:ext cx="7313612" cy="1981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76197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ts val="333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ts val="25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FI" dirty="0"/>
              <a:t>Heating</a:t>
            </a:r>
          </a:p>
          <a:p>
            <a:r>
              <a:rPr lang="en-US" altLang="en-FI" dirty="0"/>
              <a:t>Melting</a:t>
            </a:r>
          </a:p>
          <a:p>
            <a:r>
              <a:rPr lang="en-US" altLang="en-FI" dirty="0"/>
              <a:t>Vaporization</a:t>
            </a:r>
          </a:p>
          <a:p>
            <a:r>
              <a:rPr lang="en-US" altLang="en-FI" dirty="0"/>
              <a:t>Peening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C9E03-CD94-2945-858C-DC99EAF8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78" y="1058865"/>
            <a:ext cx="3220432" cy="3327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C282E-588D-AC46-A3B3-06D3A335A225}"/>
              </a:ext>
            </a:extLst>
          </p:cNvPr>
          <p:cNvSpPr txBox="1"/>
          <p:nvPr/>
        </p:nvSpPr>
        <p:spPr>
          <a:xfrm>
            <a:off x="3968684" y="5307000"/>
            <a:ext cx="2537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http://</a:t>
            </a:r>
            <a:r>
              <a:rPr lang="en-GB" sz="1100" dirty="0" err="1"/>
              <a:t>www.raymax.com.au</a:t>
            </a:r>
            <a:r>
              <a:rPr lang="en-GB" sz="1100" dirty="0"/>
              <a:t>/a/157.html</a:t>
            </a:r>
            <a:endParaRPr lang="en-FI" sz="1100" dirty="0"/>
          </a:p>
        </p:txBody>
      </p:sp>
    </p:spTree>
    <p:extLst>
      <p:ext uri="{BB962C8B-B14F-4D97-AF65-F5344CB8AC3E}">
        <p14:creationId xmlns:p14="http://schemas.microsoft.com/office/powerpoint/2010/main" val="368483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35DD-1051-4041-A678-4DEE34DF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Laser gladding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43BB9-E4CE-1846-B47A-3505DCA41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026" y="1751030"/>
            <a:ext cx="3268092" cy="2707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D372A-D605-914D-BAC6-9FF93D5E5C59}"/>
              </a:ext>
            </a:extLst>
          </p:cNvPr>
          <p:cNvSpPr txBox="1"/>
          <p:nvPr/>
        </p:nvSpPr>
        <p:spPr>
          <a:xfrm>
            <a:off x="4566600" y="4482141"/>
            <a:ext cx="2319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www.raymax.com.au</a:t>
            </a:r>
            <a:r>
              <a:rPr lang="en-GB" sz="1000" dirty="0"/>
              <a:t>/a/157.html</a:t>
            </a:r>
            <a:endParaRPr lang="en-FI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6DA65-9AC9-CE45-A761-AC3E5EAE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28" y="1693196"/>
            <a:ext cx="3528193" cy="2328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7D339-E0CC-5546-8340-A380AFA638CC}"/>
              </a:ext>
            </a:extLst>
          </p:cNvPr>
          <p:cNvSpPr txBox="1"/>
          <p:nvPr/>
        </p:nvSpPr>
        <p:spPr>
          <a:xfrm>
            <a:off x="499621" y="4458878"/>
            <a:ext cx="30059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www.laserline.com</a:t>
            </a:r>
            <a:r>
              <a:rPr lang="en-GB" sz="1050" dirty="0"/>
              <a:t>/</a:t>
            </a:r>
            <a:r>
              <a:rPr lang="en-GB" sz="1050" dirty="0" err="1"/>
              <a:t>en</a:t>
            </a:r>
            <a:r>
              <a:rPr lang="en-GB" sz="1050" dirty="0"/>
              <a:t>-int/laser-cladding/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272129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270001"/>
            <a:ext cx="3254375" cy="339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2794000" y="3873500"/>
            <a:ext cx="1206500" cy="508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endParaRPr lang="en-US" sz="1167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title"/>
          </p:nvPr>
        </p:nvSpPr>
        <p:spPr>
          <a:xfrm>
            <a:off x="1152261" y="367771"/>
            <a:ext cx="6858000" cy="952500"/>
          </a:xfrm>
          <a:noFill/>
        </p:spPr>
        <p:txBody>
          <a:bodyPr/>
          <a:lstStyle/>
          <a:p>
            <a:pPr eaLnBrk="1" hangingPunct="1"/>
            <a:r>
              <a:rPr lang="fi-FI">
                <a:solidFill>
                  <a:srgbClr val="000099"/>
                </a:solidFill>
              </a:rPr>
              <a:t>Materials Science tetra</a:t>
            </a:r>
            <a:br>
              <a:rPr lang="fi-FI">
                <a:solidFill>
                  <a:srgbClr val="000099"/>
                </a:solidFill>
              </a:rPr>
            </a:br>
            <a:endParaRPr lang="fi-FI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4500" y="26035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Composition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0795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Properties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1750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Processing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37000" y="41275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Microstructure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54290" y="3414407"/>
            <a:ext cx="1502420" cy="39559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endParaRPr lang="en-US" sz="1167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34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270001"/>
            <a:ext cx="3254375" cy="339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5651500" y="26035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Composition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35500" y="10795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Properties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51000" y="33020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Processing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0" y="4064000"/>
            <a:ext cx="13335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Microstructure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94000" y="3873500"/>
            <a:ext cx="1206500" cy="50800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endParaRPr lang="en-US" sz="1167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20" name="Rectangle 6"/>
          <p:cNvSpPr>
            <a:spLocks noGrp="1" noChangeArrowheads="1"/>
          </p:cNvSpPr>
          <p:nvPr>
            <p:ph type="title"/>
          </p:nvPr>
        </p:nvSpPr>
        <p:spPr>
          <a:xfrm>
            <a:off x="1152261" y="367771"/>
            <a:ext cx="6858000" cy="952500"/>
          </a:xfrm>
          <a:noFill/>
        </p:spPr>
        <p:txBody>
          <a:bodyPr/>
          <a:lstStyle/>
          <a:p>
            <a:r>
              <a:rPr lang="fi-FI">
                <a:solidFill>
                  <a:srgbClr val="000099"/>
                </a:solidFill>
              </a:rPr>
              <a:t>Materials Science and Thin Films tetra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70500" y="1460500"/>
            <a:ext cx="1333500" cy="1016000"/>
          </a:xfrm>
          <a:prstGeom prst="rect">
            <a:avLst/>
          </a:prstGeom>
          <a:solidFill>
            <a:srgbClr val="C45B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Protection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Transport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Stability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Functionallty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78000" y="3683000"/>
            <a:ext cx="2032000" cy="571500"/>
          </a:xfrm>
          <a:prstGeom prst="rect">
            <a:avLst/>
          </a:prstGeom>
          <a:solidFill>
            <a:srgbClr val="C45B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 dirty="0">
                <a:solidFill>
                  <a:prstClr val="black"/>
                </a:solidFill>
                <a:latin typeface="Arial"/>
              </a:rPr>
              <a:t>Thin film growth</a:t>
            </a:r>
            <a:br>
              <a:rPr lang="en-US" sz="1167" dirty="0">
                <a:solidFill>
                  <a:prstClr val="black"/>
                </a:solidFill>
                <a:latin typeface="Arial"/>
              </a:rPr>
            </a:br>
            <a:r>
              <a:rPr lang="en-US" sz="1167" dirty="0">
                <a:solidFill>
                  <a:prstClr val="black"/>
                </a:solidFill>
                <a:latin typeface="Arial"/>
              </a:rPr>
              <a:t>Post processing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35500" y="4508500"/>
            <a:ext cx="1905000" cy="1143000"/>
          </a:xfrm>
          <a:prstGeom prst="rect">
            <a:avLst/>
          </a:prstGeom>
          <a:solidFill>
            <a:srgbClr val="C45B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Microstructure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Crystallinity/amorphous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Defects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interfaces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0" y="3327400"/>
            <a:ext cx="1524000" cy="57150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endParaRPr lang="en-US" sz="1167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2500" y="3048000"/>
            <a:ext cx="1333500" cy="889000"/>
          </a:xfrm>
          <a:prstGeom prst="rect">
            <a:avLst/>
          </a:prstGeom>
          <a:solidFill>
            <a:srgbClr val="C45B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Depth distribution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Precipitation</a:t>
            </a:r>
          </a:p>
          <a:p>
            <a:pPr algn="ctr" defTabSz="761970">
              <a:defRPr/>
            </a:pPr>
            <a:r>
              <a:rPr lang="en-US" sz="1167">
                <a:solidFill>
                  <a:prstClr val="black"/>
                </a:solidFill>
                <a:latin typeface="Arial"/>
              </a:rPr>
              <a:t>Adsorption</a:t>
            </a:r>
          </a:p>
        </p:txBody>
      </p:sp>
    </p:spTree>
    <p:extLst>
      <p:ext uri="{BB962C8B-B14F-4D97-AF65-F5344CB8AC3E}">
        <p14:creationId xmlns:p14="http://schemas.microsoft.com/office/powerpoint/2010/main" val="255632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B32A-F480-5047-B95F-50F3A21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08000"/>
            <a:ext cx="3676327" cy="900000"/>
          </a:xfrm>
        </p:spPr>
        <p:txBody>
          <a:bodyPr/>
          <a:lstStyle/>
          <a:p>
            <a:r>
              <a:rPr lang="en-FI" dirty="0"/>
              <a:t>Processing for surface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777900" y="1716000"/>
            <a:ext cx="14480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0A0E9-2B08-704F-B4C9-B1A8277F2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180" y="120073"/>
            <a:ext cx="35750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3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697019" y="5393695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99B9C-7509-EA44-843E-B4ADC018C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918" y="190500"/>
            <a:ext cx="5128682" cy="51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807855" y="5310908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452C5-D83A-0F4B-912E-76CDEE72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01650"/>
            <a:ext cx="5486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E94C9-ED3D-444D-9E10-74B2D299D6E0}"/>
              </a:ext>
            </a:extLst>
          </p:cNvPr>
          <p:cNvSpPr txBox="1"/>
          <p:nvPr/>
        </p:nvSpPr>
        <p:spPr>
          <a:xfrm>
            <a:off x="2733964" y="4950690"/>
            <a:ext cx="5530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Handbook of Physical Vapor Deposition (PVD)  Processing – Mattox 2nd edition 2010</a:t>
            </a:r>
            <a:endParaRPr lang="en-FI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46308-31F4-3140-B009-6701F046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1149350"/>
            <a:ext cx="5397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1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6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10_FI.potx" id="{23443143-7104-4F8C-B1C8-4DFE8A737FB6}" vid="{7EFA26F9-1552-4FDD-ADF6-426C72947737}"/>
    </a:ext>
  </a:extLst>
</a:theme>
</file>

<file path=ppt/theme/theme2.xml><?xml version="1.0" encoding="utf-8"?>
<a:theme xmlns:a="http://schemas.openxmlformats.org/drawingml/2006/main" name="aalto_Chem_Tech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009B3A"/>
      </a:accent1>
      <a:accent2>
        <a:srgbClr val="FF7900"/>
      </a:accent2>
      <a:accent3>
        <a:srgbClr val="0065BD"/>
      </a:accent3>
      <a:accent4>
        <a:srgbClr val="ED2939"/>
      </a:accent4>
      <a:accent5>
        <a:srgbClr val="FECB00"/>
      </a:accent5>
      <a:accent6>
        <a:srgbClr val="6639B7"/>
      </a:accent6>
      <a:hlink>
        <a:srgbClr val="0065BD"/>
      </a:hlink>
      <a:folHlink>
        <a:srgbClr val="ED2939"/>
      </a:folHlink>
    </a:clrScheme>
    <a:fontScheme name="Aalto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Aalto_CHEM_1610_FI</Template>
  <TotalTime>2934</TotalTime>
  <Words>1519</Words>
  <Application>Microsoft Macintosh PowerPoint</Application>
  <PresentationFormat>On-screen Show (16:10)</PresentationFormat>
  <Paragraphs>212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</vt:lpstr>
      <vt:lpstr>Calibri</vt:lpstr>
      <vt:lpstr>Corbel</vt:lpstr>
      <vt:lpstr>Courier New</vt:lpstr>
      <vt:lpstr>Georgia</vt:lpstr>
      <vt:lpstr>Lucida Grande</vt:lpstr>
      <vt:lpstr>Symbol</vt:lpstr>
      <vt:lpstr>Wingdings</vt:lpstr>
      <vt:lpstr>Office-teema</vt:lpstr>
      <vt:lpstr>aalto_Chem_Tech</vt:lpstr>
      <vt:lpstr>PowerPoint Presentation</vt:lpstr>
      <vt:lpstr>Coatings and films terminology</vt:lpstr>
      <vt:lpstr>Motivations - why thin films?</vt:lpstr>
      <vt:lpstr>Materials Science tetra </vt:lpstr>
      <vt:lpstr>Materials Science and Thin Films tetra</vt:lpstr>
      <vt:lpstr>Processing for surface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Processing for surface engineering</vt:lpstr>
      <vt:lpstr>Coating methods in the next slides</vt:lpstr>
      <vt:lpstr>Coating methods in the next slides</vt:lpstr>
      <vt:lpstr>PVD_Vacuum evaporation</vt:lpstr>
      <vt:lpstr>PVD_Vacuum evaporation</vt:lpstr>
      <vt:lpstr>PVD_Vacuum evaporation Vapous source</vt:lpstr>
      <vt:lpstr>Physical Vapor Deposition PVD. Sputtering</vt:lpstr>
      <vt:lpstr>PowerPoint Presentation</vt:lpstr>
      <vt:lpstr>Sputtering process</vt:lpstr>
      <vt:lpstr>Advantages/disadvantages</vt:lpstr>
      <vt:lpstr>Comparison Sputtering/evaporation</vt:lpstr>
      <vt:lpstr>Coating methods in the next slides</vt:lpstr>
      <vt:lpstr>CVD</vt:lpstr>
      <vt:lpstr>PowerPoint Presentation</vt:lpstr>
      <vt:lpstr>Coating methods in the next slides</vt:lpstr>
      <vt:lpstr>Electro plating</vt:lpstr>
      <vt:lpstr>PowerPoint Presentation</vt:lpstr>
      <vt:lpstr>Conversion Coatings</vt:lpstr>
      <vt:lpstr>Coating methods in the next slides</vt:lpstr>
      <vt:lpstr>Thermal spray – coating growth from molten particles</vt:lpstr>
      <vt:lpstr>Thermal Spray</vt:lpstr>
      <vt:lpstr>Thermal spray coating of ball valve</vt:lpstr>
      <vt:lpstr>Surface modification</vt:lpstr>
      <vt:lpstr>Ion implantation</vt:lpstr>
      <vt:lpstr>Ion implanter</vt:lpstr>
      <vt:lpstr>Ion implantation</vt:lpstr>
      <vt:lpstr>PowerPoint Presentation</vt:lpstr>
      <vt:lpstr>Laser gladding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Järvelä Heli</dc:creator>
  <cp:lastModifiedBy>Koskinen Jari</cp:lastModifiedBy>
  <cp:revision>153</cp:revision>
  <dcterms:created xsi:type="dcterms:W3CDTF">2019-04-07T18:59:28Z</dcterms:created>
  <dcterms:modified xsi:type="dcterms:W3CDTF">2020-09-09T07:41:02Z</dcterms:modified>
</cp:coreProperties>
</file>