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7" r:id="rId2"/>
    <p:sldId id="260" r:id="rId3"/>
    <p:sldId id="261" r:id="rId4"/>
    <p:sldId id="291" r:id="rId5"/>
    <p:sldId id="262" r:id="rId6"/>
    <p:sldId id="279" r:id="rId7"/>
    <p:sldId id="280" r:id="rId8"/>
    <p:sldId id="282" r:id="rId9"/>
    <p:sldId id="281" r:id="rId10"/>
    <p:sldId id="283" r:id="rId11"/>
    <p:sldId id="422" r:id="rId12"/>
    <p:sldId id="298" r:id="rId13"/>
    <p:sldId id="458" r:id="rId14"/>
    <p:sldId id="324" r:id="rId15"/>
    <p:sldId id="297" r:id="rId16"/>
    <p:sldId id="292" r:id="rId17"/>
    <p:sldId id="284" r:id="rId18"/>
    <p:sldId id="285" r:id="rId19"/>
    <p:sldId id="286" r:id="rId20"/>
    <p:sldId id="436" r:id="rId21"/>
    <p:sldId id="290" r:id="rId22"/>
    <p:sldId id="287" r:id="rId23"/>
    <p:sldId id="557" r:id="rId24"/>
    <p:sldId id="288" r:id="rId25"/>
    <p:sldId id="289" r:id="rId26"/>
    <p:sldId id="264" r:id="rId27"/>
    <p:sldId id="265" r:id="rId28"/>
    <p:sldId id="266" r:id="rId29"/>
    <p:sldId id="267" r:id="rId30"/>
    <p:sldId id="278" r:id="rId31"/>
    <p:sldId id="268" r:id="rId32"/>
    <p:sldId id="269" r:id="rId33"/>
    <p:sldId id="293" r:id="rId34"/>
    <p:sldId id="556" r:id="rId35"/>
    <p:sldId id="294" r:id="rId36"/>
    <p:sldId id="388" r:id="rId37"/>
    <p:sldId id="558" r:id="rId38"/>
    <p:sldId id="494" r:id="rId39"/>
    <p:sldId id="295" r:id="rId40"/>
    <p:sldId id="270" r:id="rId41"/>
    <p:sldId id="271" r:id="rId42"/>
    <p:sldId id="272" r:id="rId43"/>
    <p:sldId id="554" r:id="rId44"/>
    <p:sldId id="446" r:id="rId45"/>
    <p:sldId id="555"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1BCD"/>
    <a:srgbClr val="FFC000"/>
    <a:srgbClr val="4472C4"/>
    <a:srgbClr val="FF0000"/>
    <a:srgbClr val="F93C0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67" d="100"/>
          <a:sy n="67" d="100"/>
        </p:scale>
        <p:origin x="1284" y="44"/>
      </p:cViewPr>
      <p:guideLst/>
    </p:cSldViewPr>
  </p:slideViewPr>
  <p:notesTextViewPr>
    <p:cViewPr>
      <p:scale>
        <a:sx n="1" d="1"/>
        <a:sy n="1" d="1"/>
      </p:scale>
      <p:origin x="0" y="0"/>
    </p:cViewPr>
  </p:notesTextViewPr>
  <p:sorterViewPr>
    <p:cViewPr>
      <p:scale>
        <a:sx n="150" d="100"/>
        <a:sy n="150" d="100"/>
      </p:scale>
      <p:origin x="0" y="-380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ID4096"/>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707089-B755-460D-A243-5AAE24CE6740}" type="datetimeFigureOut">
              <a:rPr lang="LID4096" smtClean="0"/>
              <a:t>09/09/2020</a:t>
            </a:fld>
            <a:endParaRPr lang="LID4096"/>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LID4096"/>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ID4096"/>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9588D0-D674-45A6-AA8F-94D04D11F1D5}" type="slidenum">
              <a:rPr lang="LID4096" smtClean="0"/>
              <a:t>‹#›</a:t>
            </a:fld>
            <a:endParaRPr lang="LID4096"/>
          </a:p>
        </p:txBody>
      </p:sp>
    </p:spTree>
    <p:extLst>
      <p:ext uri="{BB962C8B-B14F-4D97-AF65-F5344CB8AC3E}">
        <p14:creationId xmlns:p14="http://schemas.microsoft.com/office/powerpoint/2010/main" val="3898892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9E6369FD-B2B1-491C-BF58-BFD9769BA68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DE2F269-EA74-4DBE-894D-C65EAACA0BE7}" type="slidenum">
              <a:rPr lang="en-US" altLang="en-US"/>
              <a:pPr/>
              <a:t>36</a:t>
            </a:fld>
            <a:endParaRPr lang="en-US" altLang="en-US"/>
          </a:p>
        </p:txBody>
      </p:sp>
      <p:sp>
        <p:nvSpPr>
          <p:cNvPr id="32771" name="Rectangle 2">
            <a:extLst>
              <a:ext uri="{FF2B5EF4-FFF2-40B4-BE49-F238E27FC236}">
                <a16:creationId xmlns:a16="http://schemas.microsoft.com/office/drawing/2014/main" id="{FCCA8178-D074-4FFE-A52A-D00BF882B759}"/>
              </a:ext>
            </a:extLst>
          </p:cNvPr>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a:extLst>
              <a:ext uri="{FF2B5EF4-FFF2-40B4-BE49-F238E27FC236}">
                <a16:creationId xmlns:a16="http://schemas.microsoft.com/office/drawing/2014/main" id="{5170C79C-50B8-4E53-8F1B-7174C7B2F50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91DF8E-231A-409F-BD72-25ED4AB479B2}" type="datetimeFigureOut">
              <a:rPr lang="LID4096" smtClean="0"/>
              <a:t>09/09/2020</a:t>
            </a:fld>
            <a:endParaRPr lang="LID4096"/>
          </a:p>
        </p:txBody>
      </p:sp>
      <p:sp>
        <p:nvSpPr>
          <p:cNvPr id="5" name="Footer Placeholder 4"/>
          <p:cNvSpPr>
            <a:spLocks noGrp="1"/>
          </p:cNvSpPr>
          <p:nvPr>
            <p:ph type="ftr" sz="quarter" idx="11"/>
          </p:nvPr>
        </p:nvSpPr>
        <p:spPr/>
        <p:txBody>
          <a:bodyPr/>
          <a:lstStyle/>
          <a:p>
            <a:endParaRPr lang="LID4096"/>
          </a:p>
        </p:txBody>
      </p:sp>
      <p:sp>
        <p:nvSpPr>
          <p:cNvPr id="6" name="Slide Number Placeholder 5"/>
          <p:cNvSpPr>
            <a:spLocks noGrp="1"/>
          </p:cNvSpPr>
          <p:nvPr>
            <p:ph type="sldNum" sz="quarter" idx="12"/>
          </p:nvPr>
        </p:nvSpPr>
        <p:spPr/>
        <p:txBody>
          <a:bodyPr/>
          <a:lstStyle/>
          <a:p>
            <a:fld id="{0E349BC9-93DA-4943-83B1-359DBFF4F621}" type="slidenum">
              <a:rPr lang="LID4096" smtClean="0"/>
              <a:t>‹#›</a:t>
            </a:fld>
            <a:endParaRPr lang="LID4096"/>
          </a:p>
        </p:txBody>
      </p:sp>
    </p:spTree>
    <p:extLst>
      <p:ext uri="{BB962C8B-B14F-4D97-AF65-F5344CB8AC3E}">
        <p14:creationId xmlns:p14="http://schemas.microsoft.com/office/powerpoint/2010/main" val="2731966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91DF8E-231A-409F-BD72-25ED4AB479B2}" type="datetimeFigureOut">
              <a:rPr lang="LID4096" smtClean="0"/>
              <a:t>09/09/2020</a:t>
            </a:fld>
            <a:endParaRPr lang="LID4096"/>
          </a:p>
        </p:txBody>
      </p:sp>
      <p:sp>
        <p:nvSpPr>
          <p:cNvPr id="5" name="Footer Placeholder 4"/>
          <p:cNvSpPr>
            <a:spLocks noGrp="1"/>
          </p:cNvSpPr>
          <p:nvPr>
            <p:ph type="ftr" sz="quarter" idx="11"/>
          </p:nvPr>
        </p:nvSpPr>
        <p:spPr/>
        <p:txBody>
          <a:bodyPr/>
          <a:lstStyle/>
          <a:p>
            <a:endParaRPr lang="LID4096"/>
          </a:p>
        </p:txBody>
      </p:sp>
      <p:sp>
        <p:nvSpPr>
          <p:cNvPr id="6" name="Slide Number Placeholder 5"/>
          <p:cNvSpPr>
            <a:spLocks noGrp="1"/>
          </p:cNvSpPr>
          <p:nvPr>
            <p:ph type="sldNum" sz="quarter" idx="12"/>
          </p:nvPr>
        </p:nvSpPr>
        <p:spPr/>
        <p:txBody>
          <a:bodyPr/>
          <a:lstStyle/>
          <a:p>
            <a:fld id="{0E349BC9-93DA-4943-83B1-359DBFF4F621}" type="slidenum">
              <a:rPr lang="LID4096" smtClean="0"/>
              <a:t>‹#›</a:t>
            </a:fld>
            <a:endParaRPr lang="LID4096"/>
          </a:p>
        </p:txBody>
      </p:sp>
    </p:spTree>
    <p:extLst>
      <p:ext uri="{BB962C8B-B14F-4D97-AF65-F5344CB8AC3E}">
        <p14:creationId xmlns:p14="http://schemas.microsoft.com/office/powerpoint/2010/main" val="3397115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91DF8E-231A-409F-BD72-25ED4AB479B2}" type="datetimeFigureOut">
              <a:rPr lang="LID4096" smtClean="0"/>
              <a:t>09/09/2020</a:t>
            </a:fld>
            <a:endParaRPr lang="LID4096"/>
          </a:p>
        </p:txBody>
      </p:sp>
      <p:sp>
        <p:nvSpPr>
          <p:cNvPr id="5" name="Footer Placeholder 4"/>
          <p:cNvSpPr>
            <a:spLocks noGrp="1"/>
          </p:cNvSpPr>
          <p:nvPr>
            <p:ph type="ftr" sz="quarter" idx="11"/>
          </p:nvPr>
        </p:nvSpPr>
        <p:spPr/>
        <p:txBody>
          <a:bodyPr/>
          <a:lstStyle/>
          <a:p>
            <a:endParaRPr lang="LID4096"/>
          </a:p>
        </p:txBody>
      </p:sp>
      <p:sp>
        <p:nvSpPr>
          <p:cNvPr id="6" name="Slide Number Placeholder 5"/>
          <p:cNvSpPr>
            <a:spLocks noGrp="1"/>
          </p:cNvSpPr>
          <p:nvPr>
            <p:ph type="sldNum" sz="quarter" idx="12"/>
          </p:nvPr>
        </p:nvSpPr>
        <p:spPr/>
        <p:txBody>
          <a:bodyPr/>
          <a:lstStyle/>
          <a:p>
            <a:fld id="{0E349BC9-93DA-4943-83B1-359DBFF4F621}" type="slidenum">
              <a:rPr lang="LID4096" smtClean="0"/>
              <a:t>‹#›</a:t>
            </a:fld>
            <a:endParaRPr lang="LID4096"/>
          </a:p>
        </p:txBody>
      </p:sp>
    </p:spTree>
    <p:extLst>
      <p:ext uri="{BB962C8B-B14F-4D97-AF65-F5344CB8AC3E}">
        <p14:creationId xmlns:p14="http://schemas.microsoft.com/office/powerpoint/2010/main" val="3824971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91DF8E-231A-409F-BD72-25ED4AB479B2}" type="datetimeFigureOut">
              <a:rPr lang="LID4096" smtClean="0"/>
              <a:t>09/09/2020</a:t>
            </a:fld>
            <a:endParaRPr lang="LID4096"/>
          </a:p>
        </p:txBody>
      </p:sp>
      <p:sp>
        <p:nvSpPr>
          <p:cNvPr id="5" name="Footer Placeholder 4"/>
          <p:cNvSpPr>
            <a:spLocks noGrp="1"/>
          </p:cNvSpPr>
          <p:nvPr>
            <p:ph type="ftr" sz="quarter" idx="11"/>
          </p:nvPr>
        </p:nvSpPr>
        <p:spPr/>
        <p:txBody>
          <a:bodyPr/>
          <a:lstStyle/>
          <a:p>
            <a:endParaRPr lang="LID4096"/>
          </a:p>
        </p:txBody>
      </p:sp>
      <p:sp>
        <p:nvSpPr>
          <p:cNvPr id="6" name="Slide Number Placeholder 5"/>
          <p:cNvSpPr>
            <a:spLocks noGrp="1"/>
          </p:cNvSpPr>
          <p:nvPr>
            <p:ph type="sldNum" sz="quarter" idx="12"/>
          </p:nvPr>
        </p:nvSpPr>
        <p:spPr/>
        <p:txBody>
          <a:bodyPr/>
          <a:lstStyle/>
          <a:p>
            <a:fld id="{0E349BC9-93DA-4943-83B1-359DBFF4F621}" type="slidenum">
              <a:rPr lang="LID4096" smtClean="0"/>
              <a:t>‹#›</a:t>
            </a:fld>
            <a:endParaRPr lang="LID4096"/>
          </a:p>
        </p:txBody>
      </p:sp>
    </p:spTree>
    <p:extLst>
      <p:ext uri="{BB962C8B-B14F-4D97-AF65-F5344CB8AC3E}">
        <p14:creationId xmlns:p14="http://schemas.microsoft.com/office/powerpoint/2010/main" val="3793976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91DF8E-231A-409F-BD72-25ED4AB479B2}" type="datetimeFigureOut">
              <a:rPr lang="LID4096" smtClean="0"/>
              <a:t>09/09/2020</a:t>
            </a:fld>
            <a:endParaRPr lang="LID4096"/>
          </a:p>
        </p:txBody>
      </p:sp>
      <p:sp>
        <p:nvSpPr>
          <p:cNvPr id="5" name="Footer Placeholder 4"/>
          <p:cNvSpPr>
            <a:spLocks noGrp="1"/>
          </p:cNvSpPr>
          <p:nvPr>
            <p:ph type="ftr" sz="quarter" idx="11"/>
          </p:nvPr>
        </p:nvSpPr>
        <p:spPr/>
        <p:txBody>
          <a:bodyPr/>
          <a:lstStyle/>
          <a:p>
            <a:endParaRPr lang="LID4096"/>
          </a:p>
        </p:txBody>
      </p:sp>
      <p:sp>
        <p:nvSpPr>
          <p:cNvPr id="6" name="Slide Number Placeholder 5"/>
          <p:cNvSpPr>
            <a:spLocks noGrp="1"/>
          </p:cNvSpPr>
          <p:nvPr>
            <p:ph type="sldNum" sz="quarter" idx="12"/>
          </p:nvPr>
        </p:nvSpPr>
        <p:spPr/>
        <p:txBody>
          <a:bodyPr/>
          <a:lstStyle/>
          <a:p>
            <a:fld id="{0E349BC9-93DA-4943-83B1-359DBFF4F621}" type="slidenum">
              <a:rPr lang="LID4096" smtClean="0"/>
              <a:t>‹#›</a:t>
            </a:fld>
            <a:endParaRPr lang="LID4096"/>
          </a:p>
        </p:txBody>
      </p:sp>
    </p:spTree>
    <p:extLst>
      <p:ext uri="{BB962C8B-B14F-4D97-AF65-F5344CB8AC3E}">
        <p14:creationId xmlns:p14="http://schemas.microsoft.com/office/powerpoint/2010/main" val="3945874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91DF8E-231A-409F-BD72-25ED4AB479B2}" type="datetimeFigureOut">
              <a:rPr lang="LID4096" smtClean="0"/>
              <a:t>09/09/2020</a:t>
            </a:fld>
            <a:endParaRPr lang="LID4096"/>
          </a:p>
        </p:txBody>
      </p:sp>
      <p:sp>
        <p:nvSpPr>
          <p:cNvPr id="6" name="Footer Placeholder 5"/>
          <p:cNvSpPr>
            <a:spLocks noGrp="1"/>
          </p:cNvSpPr>
          <p:nvPr>
            <p:ph type="ftr" sz="quarter" idx="11"/>
          </p:nvPr>
        </p:nvSpPr>
        <p:spPr/>
        <p:txBody>
          <a:bodyPr/>
          <a:lstStyle/>
          <a:p>
            <a:endParaRPr lang="LID4096"/>
          </a:p>
        </p:txBody>
      </p:sp>
      <p:sp>
        <p:nvSpPr>
          <p:cNvPr id="7" name="Slide Number Placeholder 6"/>
          <p:cNvSpPr>
            <a:spLocks noGrp="1"/>
          </p:cNvSpPr>
          <p:nvPr>
            <p:ph type="sldNum" sz="quarter" idx="12"/>
          </p:nvPr>
        </p:nvSpPr>
        <p:spPr/>
        <p:txBody>
          <a:bodyPr/>
          <a:lstStyle/>
          <a:p>
            <a:fld id="{0E349BC9-93DA-4943-83B1-359DBFF4F621}" type="slidenum">
              <a:rPr lang="LID4096" smtClean="0"/>
              <a:t>‹#›</a:t>
            </a:fld>
            <a:endParaRPr lang="LID4096"/>
          </a:p>
        </p:txBody>
      </p:sp>
    </p:spTree>
    <p:extLst>
      <p:ext uri="{BB962C8B-B14F-4D97-AF65-F5344CB8AC3E}">
        <p14:creationId xmlns:p14="http://schemas.microsoft.com/office/powerpoint/2010/main" val="3910378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91DF8E-231A-409F-BD72-25ED4AB479B2}" type="datetimeFigureOut">
              <a:rPr lang="LID4096" smtClean="0"/>
              <a:t>09/09/2020</a:t>
            </a:fld>
            <a:endParaRPr lang="LID4096"/>
          </a:p>
        </p:txBody>
      </p:sp>
      <p:sp>
        <p:nvSpPr>
          <p:cNvPr id="8" name="Footer Placeholder 7"/>
          <p:cNvSpPr>
            <a:spLocks noGrp="1"/>
          </p:cNvSpPr>
          <p:nvPr>
            <p:ph type="ftr" sz="quarter" idx="11"/>
          </p:nvPr>
        </p:nvSpPr>
        <p:spPr/>
        <p:txBody>
          <a:bodyPr/>
          <a:lstStyle/>
          <a:p>
            <a:endParaRPr lang="LID4096"/>
          </a:p>
        </p:txBody>
      </p:sp>
      <p:sp>
        <p:nvSpPr>
          <p:cNvPr id="9" name="Slide Number Placeholder 8"/>
          <p:cNvSpPr>
            <a:spLocks noGrp="1"/>
          </p:cNvSpPr>
          <p:nvPr>
            <p:ph type="sldNum" sz="quarter" idx="12"/>
          </p:nvPr>
        </p:nvSpPr>
        <p:spPr/>
        <p:txBody>
          <a:bodyPr/>
          <a:lstStyle/>
          <a:p>
            <a:fld id="{0E349BC9-93DA-4943-83B1-359DBFF4F621}" type="slidenum">
              <a:rPr lang="LID4096" smtClean="0"/>
              <a:t>‹#›</a:t>
            </a:fld>
            <a:endParaRPr lang="LID4096"/>
          </a:p>
        </p:txBody>
      </p:sp>
    </p:spTree>
    <p:extLst>
      <p:ext uri="{BB962C8B-B14F-4D97-AF65-F5344CB8AC3E}">
        <p14:creationId xmlns:p14="http://schemas.microsoft.com/office/powerpoint/2010/main" val="1092482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91DF8E-231A-409F-BD72-25ED4AB479B2}" type="datetimeFigureOut">
              <a:rPr lang="LID4096" smtClean="0"/>
              <a:t>09/09/2020</a:t>
            </a:fld>
            <a:endParaRPr lang="LID4096"/>
          </a:p>
        </p:txBody>
      </p:sp>
      <p:sp>
        <p:nvSpPr>
          <p:cNvPr id="4" name="Footer Placeholder 3"/>
          <p:cNvSpPr>
            <a:spLocks noGrp="1"/>
          </p:cNvSpPr>
          <p:nvPr>
            <p:ph type="ftr" sz="quarter" idx="11"/>
          </p:nvPr>
        </p:nvSpPr>
        <p:spPr/>
        <p:txBody>
          <a:bodyPr/>
          <a:lstStyle/>
          <a:p>
            <a:endParaRPr lang="LID4096"/>
          </a:p>
        </p:txBody>
      </p:sp>
      <p:sp>
        <p:nvSpPr>
          <p:cNvPr id="5" name="Slide Number Placeholder 4"/>
          <p:cNvSpPr>
            <a:spLocks noGrp="1"/>
          </p:cNvSpPr>
          <p:nvPr>
            <p:ph type="sldNum" sz="quarter" idx="12"/>
          </p:nvPr>
        </p:nvSpPr>
        <p:spPr/>
        <p:txBody>
          <a:bodyPr/>
          <a:lstStyle/>
          <a:p>
            <a:fld id="{0E349BC9-93DA-4943-83B1-359DBFF4F621}" type="slidenum">
              <a:rPr lang="LID4096" smtClean="0"/>
              <a:t>‹#›</a:t>
            </a:fld>
            <a:endParaRPr lang="LID4096"/>
          </a:p>
        </p:txBody>
      </p:sp>
    </p:spTree>
    <p:extLst>
      <p:ext uri="{BB962C8B-B14F-4D97-AF65-F5344CB8AC3E}">
        <p14:creationId xmlns:p14="http://schemas.microsoft.com/office/powerpoint/2010/main" val="3441406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91DF8E-231A-409F-BD72-25ED4AB479B2}" type="datetimeFigureOut">
              <a:rPr lang="LID4096" smtClean="0"/>
              <a:t>09/09/2020</a:t>
            </a:fld>
            <a:endParaRPr lang="LID4096"/>
          </a:p>
        </p:txBody>
      </p:sp>
      <p:sp>
        <p:nvSpPr>
          <p:cNvPr id="3" name="Footer Placeholder 2"/>
          <p:cNvSpPr>
            <a:spLocks noGrp="1"/>
          </p:cNvSpPr>
          <p:nvPr>
            <p:ph type="ftr" sz="quarter" idx="11"/>
          </p:nvPr>
        </p:nvSpPr>
        <p:spPr/>
        <p:txBody>
          <a:bodyPr/>
          <a:lstStyle/>
          <a:p>
            <a:endParaRPr lang="LID4096"/>
          </a:p>
        </p:txBody>
      </p:sp>
      <p:sp>
        <p:nvSpPr>
          <p:cNvPr id="4" name="Slide Number Placeholder 3"/>
          <p:cNvSpPr>
            <a:spLocks noGrp="1"/>
          </p:cNvSpPr>
          <p:nvPr>
            <p:ph type="sldNum" sz="quarter" idx="12"/>
          </p:nvPr>
        </p:nvSpPr>
        <p:spPr/>
        <p:txBody>
          <a:bodyPr/>
          <a:lstStyle/>
          <a:p>
            <a:fld id="{0E349BC9-93DA-4943-83B1-359DBFF4F621}" type="slidenum">
              <a:rPr lang="LID4096" smtClean="0"/>
              <a:t>‹#›</a:t>
            </a:fld>
            <a:endParaRPr lang="LID4096"/>
          </a:p>
        </p:txBody>
      </p:sp>
    </p:spTree>
    <p:extLst>
      <p:ext uri="{BB962C8B-B14F-4D97-AF65-F5344CB8AC3E}">
        <p14:creationId xmlns:p14="http://schemas.microsoft.com/office/powerpoint/2010/main" val="240447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91DF8E-231A-409F-BD72-25ED4AB479B2}" type="datetimeFigureOut">
              <a:rPr lang="LID4096" smtClean="0"/>
              <a:t>09/09/2020</a:t>
            </a:fld>
            <a:endParaRPr lang="LID4096"/>
          </a:p>
        </p:txBody>
      </p:sp>
      <p:sp>
        <p:nvSpPr>
          <p:cNvPr id="6" name="Footer Placeholder 5"/>
          <p:cNvSpPr>
            <a:spLocks noGrp="1"/>
          </p:cNvSpPr>
          <p:nvPr>
            <p:ph type="ftr" sz="quarter" idx="11"/>
          </p:nvPr>
        </p:nvSpPr>
        <p:spPr/>
        <p:txBody>
          <a:bodyPr/>
          <a:lstStyle/>
          <a:p>
            <a:endParaRPr lang="LID4096"/>
          </a:p>
        </p:txBody>
      </p:sp>
      <p:sp>
        <p:nvSpPr>
          <p:cNvPr id="7" name="Slide Number Placeholder 6"/>
          <p:cNvSpPr>
            <a:spLocks noGrp="1"/>
          </p:cNvSpPr>
          <p:nvPr>
            <p:ph type="sldNum" sz="quarter" idx="12"/>
          </p:nvPr>
        </p:nvSpPr>
        <p:spPr/>
        <p:txBody>
          <a:bodyPr/>
          <a:lstStyle/>
          <a:p>
            <a:fld id="{0E349BC9-93DA-4943-83B1-359DBFF4F621}" type="slidenum">
              <a:rPr lang="LID4096" smtClean="0"/>
              <a:t>‹#›</a:t>
            </a:fld>
            <a:endParaRPr lang="LID4096"/>
          </a:p>
        </p:txBody>
      </p:sp>
    </p:spTree>
    <p:extLst>
      <p:ext uri="{BB962C8B-B14F-4D97-AF65-F5344CB8AC3E}">
        <p14:creationId xmlns:p14="http://schemas.microsoft.com/office/powerpoint/2010/main" val="2178235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91DF8E-231A-409F-BD72-25ED4AB479B2}" type="datetimeFigureOut">
              <a:rPr lang="LID4096" smtClean="0"/>
              <a:t>09/09/2020</a:t>
            </a:fld>
            <a:endParaRPr lang="LID4096"/>
          </a:p>
        </p:txBody>
      </p:sp>
      <p:sp>
        <p:nvSpPr>
          <p:cNvPr id="6" name="Footer Placeholder 5"/>
          <p:cNvSpPr>
            <a:spLocks noGrp="1"/>
          </p:cNvSpPr>
          <p:nvPr>
            <p:ph type="ftr" sz="quarter" idx="11"/>
          </p:nvPr>
        </p:nvSpPr>
        <p:spPr/>
        <p:txBody>
          <a:bodyPr/>
          <a:lstStyle/>
          <a:p>
            <a:endParaRPr lang="LID4096"/>
          </a:p>
        </p:txBody>
      </p:sp>
      <p:sp>
        <p:nvSpPr>
          <p:cNvPr id="7" name="Slide Number Placeholder 6"/>
          <p:cNvSpPr>
            <a:spLocks noGrp="1"/>
          </p:cNvSpPr>
          <p:nvPr>
            <p:ph type="sldNum" sz="quarter" idx="12"/>
          </p:nvPr>
        </p:nvSpPr>
        <p:spPr/>
        <p:txBody>
          <a:bodyPr/>
          <a:lstStyle/>
          <a:p>
            <a:fld id="{0E349BC9-93DA-4943-83B1-359DBFF4F621}" type="slidenum">
              <a:rPr lang="LID4096" smtClean="0"/>
              <a:t>‹#›</a:t>
            </a:fld>
            <a:endParaRPr lang="LID4096"/>
          </a:p>
        </p:txBody>
      </p:sp>
    </p:spTree>
    <p:extLst>
      <p:ext uri="{BB962C8B-B14F-4D97-AF65-F5344CB8AC3E}">
        <p14:creationId xmlns:p14="http://schemas.microsoft.com/office/powerpoint/2010/main" val="3601161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91DF8E-231A-409F-BD72-25ED4AB479B2}" type="datetimeFigureOut">
              <a:rPr lang="LID4096" smtClean="0"/>
              <a:t>09/09/2020</a:t>
            </a:fld>
            <a:endParaRPr lang="LID4096"/>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ID4096"/>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349BC9-93DA-4943-83B1-359DBFF4F621}" type="slidenum">
              <a:rPr lang="LID4096" smtClean="0"/>
              <a:t>‹#›</a:t>
            </a:fld>
            <a:endParaRPr lang="LID4096"/>
          </a:p>
        </p:txBody>
      </p:sp>
    </p:spTree>
    <p:extLst>
      <p:ext uri="{BB962C8B-B14F-4D97-AF65-F5344CB8AC3E}">
        <p14:creationId xmlns:p14="http://schemas.microsoft.com/office/powerpoint/2010/main" val="34052396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5.jfi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jf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jf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16AB073-A7B0-4B4F-BCEC-83DDAD8057B8}"/>
              </a:ext>
            </a:extLst>
          </p:cNvPr>
          <p:cNvSpPr/>
          <p:nvPr/>
        </p:nvSpPr>
        <p:spPr>
          <a:xfrm>
            <a:off x="406400" y="387351"/>
            <a:ext cx="8420100" cy="5975350"/>
          </a:xfrm>
          <a:prstGeom prst="rect">
            <a:avLst/>
          </a:prstGeom>
          <a:solidFill>
            <a:srgbClr val="F586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2" name="Title 1"/>
          <p:cNvSpPr>
            <a:spLocks noGrp="1"/>
          </p:cNvSpPr>
          <p:nvPr>
            <p:ph type="ctrTitle"/>
          </p:nvPr>
        </p:nvSpPr>
        <p:spPr/>
        <p:txBody>
          <a:bodyPr/>
          <a:lstStyle/>
          <a:p>
            <a:r>
              <a:rPr lang="en-US" dirty="0">
                <a:latin typeface="Arial" panose="020B0604020202020204" pitchFamily="34" charset="0"/>
                <a:cs typeface="Arial" panose="020B0604020202020204" pitchFamily="34" charset="0"/>
              </a:rPr>
              <a:t>Surface chemistry</a:t>
            </a:r>
          </a:p>
        </p:txBody>
      </p:sp>
      <p:sp>
        <p:nvSpPr>
          <p:cNvPr id="3" name="Subtitle 2"/>
          <p:cNvSpPr>
            <a:spLocks noGrp="1"/>
          </p:cNvSpPr>
          <p:nvPr>
            <p:ph type="subTitle" idx="1"/>
          </p:nvPr>
        </p:nvSpPr>
        <p:spPr/>
        <p:txBody>
          <a:bodyPr>
            <a:normAutofit/>
          </a:bodyPr>
          <a:lstStyle/>
          <a:p>
            <a:r>
              <a:rPr lang="en-US" dirty="0">
                <a:solidFill>
                  <a:schemeClr val="tx1"/>
                </a:solidFill>
              </a:rPr>
              <a:t>Sami Franssila, </a:t>
            </a:r>
          </a:p>
          <a:p>
            <a:r>
              <a:rPr lang="en-US" dirty="0">
                <a:solidFill>
                  <a:schemeClr val="tx1"/>
                </a:solidFill>
              </a:rPr>
              <a:t>With material from Mikko Ritala, </a:t>
            </a:r>
          </a:p>
          <a:p>
            <a:r>
              <a:rPr lang="en-US" dirty="0">
                <a:solidFill>
                  <a:schemeClr val="tx1"/>
                </a:solidFill>
              </a:rPr>
              <a:t>University of Helsinki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6ED63-6FFB-41A1-B855-07A31B76B580}"/>
              </a:ext>
            </a:extLst>
          </p:cNvPr>
          <p:cNvSpPr>
            <a:spLocks noGrp="1"/>
          </p:cNvSpPr>
          <p:nvPr>
            <p:ph type="title"/>
          </p:nvPr>
        </p:nvSpPr>
        <p:spPr>
          <a:xfrm>
            <a:off x="628650" y="365126"/>
            <a:ext cx="8343900" cy="1325563"/>
          </a:xfrm>
        </p:spPr>
        <p:txBody>
          <a:bodyPr/>
          <a:lstStyle/>
          <a:p>
            <a:r>
              <a:rPr lang="en-US" dirty="0"/>
              <a:t>Surface energy vs. melting point</a:t>
            </a:r>
            <a:endParaRPr lang="LID4096" dirty="0"/>
          </a:p>
        </p:txBody>
      </p:sp>
      <p:pic>
        <p:nvPicPr>
          <p:cNvPr id="3" name="Picture 2">
            <a:extLst>
              <a:ext uri="{FF2B5EF4-FFF2-40B4-BE49-F238E27FC236}">
                <a16:creationId xmlns:a16="http://schemas.microsoft.com/office/drawing/2014/main" id="{70DFCECF-CB2F-4CDA-AE05-DEF2A662CA73}"/>
              </a:ext>
            </a:extLst>
          </p:cNvPr>
          <p:cNvPicPr>
            <a:picLocks noChangeAspect="1"/>
          </p:cNvPicPr>
          <p:nvPr/>
        </p:nvPicPr>
        <p:blipFill>
          <a:blip r:embed="rId2"/>
          <a:stretch>
            <a:fillRect/>
          </a:stretch>
        </p:blipFill>
        <p:spPr>
          <a:xfrm>
            <a:off x="381000" y="1339757"/>
            <a:ext cx="7665472" cy="4826093"/>
          </a:xfrm>
          <a:prstGeom prst="rect">
            <a:avLst/>
          </a:prstGeom>
        </p:spPr>
      </p:pic>
      <p:sp>
        <p:nvSpPr>
          <p:cNvPr id="4" name="TextBox 3">
            <a:extLst>
              <a:ext uri="{FF2B5EF4-FFF2-40B4-BE49-F238E27FC236}">
                <a16:creationId xmlns:a16="http://schemas.microsoft.com/office/drawing/2014/main" id="{B2A3BCA1-332D-4E67-901A-24EC99A1A02D}"/>
              </a:ext>
            </a:extLst>
          </p:cNvPr>
          <p:cNvSpPr txBox="1"/>
          <p:nvPr/>
        </p:nvSpPr>
        <p:spPr>
          <a:xfrm>
            <a:off x="6057900" y="2503821"/>
            <a:ext cx="2997200" cy="830997"/>
          </a:xfrm>
          <a:prstGeom prst="rect">
            <a:avLst/>
          </a:prstGeom>
          <a:noFill/>
        </p:spPr>
        <p:txBody>
          <a:bodyPr wrap="square" rtlCol="0">
            <a:spAutoFit/>
          </a:bodyPr>
          <a:lstStyle/>
          <a:p>
            <a:r>
              <a:rPr lang="en-US" sz="2400" dirty="0"/>
              <a:t>Bond strength determines both.</a:t>
            </a:r>
            <a:endParaRPr lang="LID4096" sz="2400" dirty="0"/>
          </a:p>
        </p:txBody>
      </p:sp>
    </p:spTree>
    <p:extLst>
      <p:ext uri="{BB962C8B-B14F-4D97-AF65-F5344CB8AC3E}">
        <p14:creationId xmlns:p14="http://schemas.microsoft.com/office/powerpoint/2010/main" val="1976352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EE452-AFF1-4031-8A63-712437ED97B7}"/>
              </a:ext>
            </a:extLst>
          </p:cNvPr>
          <p:cNvSpPr>
            <a:spLocks noGrp="1"/>
          </p:cNvSpPr>
          <p:nvPr>
            <p:ph type="title"/>
          </p:nvPr>
        </p:nvSpPr>
        <p:spPr/>
        <p:txBody>
          <a:bodyPr/>
          <a:lstStyle/>
          <a:p>
            <a:r>
              <a:rPr lang="en-US" dirty="0"/>
              <a:t>Silicon surface termination</a:t>
            </a:r>
            <a:endParaRPr lang="LID4096" dirty="0"/>
          </a:p>
        </p:txBody>
      </p:sp>
      <p:pic>
        <p:nvPicPr>
          <p:cNvPr id="4" name="Picture 2">
            <a:extLst>
              <a:ext uri="{FF2B5EF4-FFF2-40B4-BE49-F238E27FC236}">
                <a16:creationId xmlns:a16="http://schemas.microsoft.com/office/drawing/2014/main" id="{415C6C6F-5B47-4A42-BAFA-A97EA48364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5574" y="1568557"/>
            <a:ext cx="6522410" cy="396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771C15E9-389F-499D-A3B2-41308E864264}"/>
              </a:ext>
            </a:extLst>
          </p:cNvPr>
          <p:cNvSpPr/>
          <p:nvPr/>
        </p:nvSpPr>
        <p:spPr>
          <a:xfrm>
            <a:off x="186016" y="4225858"/>
            <a:ext cx="2204273" cy="2308324"/>
          </a:xfrm>
          <a:prstGeom prst="rect">
            <a:avLst/>
          </a:prstGeom>
        </p:spPr>
        <p:txBody>
          <a:bodyPr wrap="square">
            <a:spAutoFit/>
          </a:bodyPr>
          <a:lstStyle/>
          <a:p>
            <a:r>
              <a:rPr lang="en-US" sz="2400" dirty="0">
                <a:latin typeface="+mn-lt"/>
                <a:ea typeface="Times New Roman" panose="02020603050405020304" pitchFamily="18" charset="0"/>
              </a:rPr>
              <a:t>b) Negatively charge H+ repels negatively charged oxygen</a:t>
            </a:r>
            <a:endParaRPr lang="LID4096" sz="2400" dirty="0">
              <a:latin typeface="+mn-lt"/>
            </a:endParaRPr>
          </a:p>
        </p:txBody>
      </p:sp>
      <p:sp>
        <p:nvSpPr>
          <p:cNvPr id="6" name="TextBox 5">
            <a:extLst>
              <a:ext uri="{FF2B5EF4-FFF2-40B4-BE49-F238E27FC236}">
                <a16:creationId xmlns:a16="http://schemas.microsoft.com/office/drawing/2014/main" id="{7D732EB8-744F-4C8A-AD9A-4788084CBC8B}"/>
              </a:ext>
            </a:extLst>
          </p:cNvPr>
          <p:cNvSpPr txBox="1"/>
          <p:nvPr/>
        </p:nvSpPr>
        <p:spPr>
          <a:xfrm>
            <a:off x="3358048" y="6223434"/>
            <a:ext cx="5569952" cy="276999"/>
          </a:xfrm>
          <a:prstGeom prst="rect">
            <a:avLst/>
          </a:prstGeom>
          <a:noFill/>
        </p:spPr>
        <p:txBody>
          <a:bodyPr wrap="square" rtlCol="0">
            <a:spAutoFit/>
          </a:bodyPr>
          <a:lstStyle/>
          <a:p>
            <a:r>
              <a:rPr lang="en-US" sz="1200" dirty="0"/>
              <a:t>Hattori, T. (ed.): </a:t>
            </a:r>
            <a:r>
              <a:rPr lang="en-US" sz="1200" i="1" dirty="0"/>
              <a:t>Ultraclean surface processing of silicon wafers,</a:t>
            </a:r>
            <a:r>
              <a:rPr lang="en-US" sz="1200" dirty="0"/>
              <a:t> </a:t>
            </a:r>
            <a:endParaRPr lang="LID4096" sz="1200" dirty="0"/>
          </a:p>
        </p:txBody>
      </p:sp>
      <p:sp>
        <p:nvSpPr>
          <p:cNvPr id="7" name="TextBox 6">
            <a:extLst>
              <a:ext uri="{FF2B5EF4-FFF2-40B4-BE49-F238E27FC236}">
                <a16:creationId xmlns:a16="http://schemas.microsoft.com/office/drawing/2014/main" id="{C3CA3FA6-E02D-4D42-81D9-83FA5A93F67E}"/>
              </a:ext>
            </a:extLst>
          </p:cNvPr>
          <p:cNvSpPr txBox="1"/>
          <p:nvPr/>
        </p:nvSpPr>
        <p:spPr>
          <a:xfrm>
            <a:off x="186016" y="1568557"/>
            <a:ext cx="2473608" cy="1938992"/>
          </a:xfrm>
          <a:prstGeom prst="rect">
            <a:avLst/>
          </a:prstGeom>
          <a:noFill/>
        </p:spPr>
        <p:txBody>
          <a:bodyPr wrap="square" rtlCol="0">
            <a:spAutoFit/>
          </a:bodyPr>
          <a:lstStyle/>
          <a:p>
            <a:r>
              <a:rPr lang="en-US" sz="2400" dirty="0">
                <a:ea typeface="Times New Roman" panose="02020603050405020304" pitchFamily="18" charset="0"/>
              </a:rPr>
              <a:t>a) Negatively charged oxygen attracts positively charged H+</a:t>
            </a:r>
            <a:endParaRPr lang="LID4096" sz="2400" dirty="0"/>
          </a:p>
        </p:txBody>
      </p:sp>
    </p:spTree>
    <p:extLst>
      <p:ext uri="{BB962C8B-B14F-4D97-AF65-F5344CB8AC3E}">
        <p14:creationId xmlns:p14="http://schemas.microsoft.com/office/powerpoint/2010/main" val="2818447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66467-06DB-47C5-935A-A277617DC7FB}"/>
              </a:ext>
            </a:extLst>
          </p:cNvPr>
          <p:cNvSpPr>
            <a:spLocks noGrp="1"/>
          </p:cNvSpPr>
          <p:nvPr>
            <p:ph type="title"/>
          </p:nvPr>
        </p:nvSpPr>
        <p:spPr/>
        <p:txBody>
          <a:bodyPr/>
          <a:lstStyle/>
          <a:p>
            <a:r>
              <a:rPr lang="en-US" dirty="0"/>
              <a:t>Modifying surface chemistry</a:t>
            </a:r>
            <a:endParaRPr lang="LID4096" dirty="0"/>
          </a:p>
        </p:txBody>
      </p:sp>
      <p:sp>
        <p:nvSpPr>
          <p:cNvPr id="4" name="TextBox 3">
            <a:extLst>
              <a:ext uri="{FF2B5EF4-FFF2-40B4-BE49-F238E27FC236}">
                <a16:creationId xmlns:a16="http://schemas.microsoft.com/office/drawing/2014/main" id="{20D323BB-E09F-4EEB-B8DE-C27952059483}"/>
              </a:ext>
            </a:extLst>
          </p:cNvPr>
          <p:cNvSpPr txBox="1"/>
          <p:nvPr/>
        </p:nvSpPr>
        <p:spPr>
          <a:xfrm>
            <a:off x="4470400" y="2038292"/>
            <a:ext cx="3759200" cy="3785652"/>
          </a:xfrm>
          <a:prstGeom prst="rect">
            <a:avLst/>
          </a:prstGeom>
          <a:noFill/>
        </p:spPr>
        <p:txBody>
          <a:bodyPr wrap="square" rtlCol="0">
            <a:spAutoFit/>
          </a:bodyPr>
          <a:lstStyle/>
          <a:p>
            <a:r>
              <a:rPr lang="en-US" sz="2400" dirty="0"/>
              <a:t>Methyl-terminated, -CH</a:t>
            </a:r>
            <a:r>
              <a:rPr lang="en-US" sz="2400" baseline="-25000" dirty="0"/>
              <a:t>3</a:t>
            </a:r>
          </a:p>
          <a:p>
            <a:pPr marL="342900" indent="-342900">
              <a:buFont typeface="Wingdings" panose="05000000000000000000" pitchFamily="2" charset="2"/>
              <a:buChar char="è"/>
            </a:pPr>
            <a:r>
              <a:rPr lang="en-US" sz="2400" dirty="0">
                <a:sym typeface="Wingdings" panose="05000000000000000000" pitchFamily="2" charset="2"/>
              </a:rPr>
              <a:t>Hydrophobic</a:t>
            </a:r>
          </a:p>
          <a:p>
            <a:pPr marL="342900" indent="-342900">
              <a:buFont typeface="Wingdings" panose="05000000000000000000" pitchFamily="2" charset="2"/>
              <a:buChar char="è"/>
            </a:pPr>
            <a:endParaRPr lang="en-US" sz="2400" dirty="0">
              <a:sym typeface="Wingdings" panose="05000000000000000000" pitchFamily="2" charset="2"/>
            </a:endParaRPr>
          </a:p>
          <a:p>
            <a:endParaRPr lang="en-US" sz="2400" dirty="0">
              <a:sym typeface="Wingdings" panose="05000000000000000000" pitchFamily="2" charset="2"/>
            </a:endParaRPr>
          </a:p>
          <a:p>
            <a:endParaRPr lang="en-US" sz="2400" dirty="0">
              <a:sym typeface="Wingdings" panose="05000000000000000000" pitchFamily="2" charset="2"/>
            </a:endParaRPr>
          </a:p>
          <a:p>
            <a:endParaRPr lang="en-US" sz="2400" dirty="0">
              <a:sym typeface="Wingdings" panose="05000000000000000000" pitchFamily="2" charset="2"/>
            </a:endParaRPr>
          </a:p>
          <a:p>
            <a:r>
              <a:rPr lang="en-US" sz="2400" dirty="0">
                <a:sym typeface="Wingdings" panose="05000000000000000000" pitchFamily="2" charset="2"/>
              </a:rPr>
              <a:t>Oxygen plasma treatment turns some methyl groups to hydroxyl OH-, groups</a:t>
            </a:r>
          </a:p>
          <a:p>
            <a:r>
              <a:rPr lang="en-US" sz="2400" dirty="0">
                <a:sym typeface="Wingdings" panose="05000000000000000000" pitchFamily="2" charset="2"/>
              </a:rPr>
              <a:t> hydrophilic</a:t>
            </a:r>
            <a:endParaRPr lang="LID4096" sz="2400" dirty="0"/>
          </a:p>
        </p:txBody>
      </p:sp>
      <p:grpSp>
        <p:nvGrpSpPr>
          <p:cNvPr id="6" name="Group 5">
            <a:extLst>
              <a:ext uri="{FF2B5EF4-FFF2-40B4-BE49-F238E27FC236}">
                <a16:creationId xmlns:a16="http://schemas.microsoft.com/office/drawing/2014/main" id="{5124FB77-1120-4724-969D-95AD5036649E}"/>
              </a:ext>
            </a:extLst>
          </p:cNvPr>
          <p:cNvGrpSpPr/>
          <p:nvPr/>
        </p:nvGrpSpPr>
        <p:grpSpPr>
          <a:xfrm>
            <a:off x="527050" y="1333442"/>
            <a:ext cx="3651250" cy="4318058"/>
            <a:chOff x="495300" y="1822392"/>
            <a:chExt cx="3651250" cy="4318058"/>
          </a:xfrm>
        </p:grpSpPr>
        <p:pic>
          <p:nvPicPr>
            <p:cNvPr id="3" name="Picture 2">
              <a:extLst>
                <a:ext uri="{FF2B5EF4-FFF2-40B4-BE49-F238E27FC236}">
                  <a16:creationId xmlns:a16="http://schemas.microsoft.com/office/drawing/2014/main" id="{0856D0E6-B27A-4290-BABC-7CD8CDFB8DD9}"/>
                </a:ext>
              </a:extLst>
            </p:cNvPr>
            <p:cNvPicPr>
              <a:picLocks noChangeAspect="1"/>
            </p:cNvPicPr>
            <p:nvPr/>
          </p:nvPicPr>
          <p:blipFill>
            <a:blip r:embed="rId2"/>
            <a:stretch>
              <a:fillRect/>
            </a:stretch>
          </p:blipFill>
          <p:spPr>
            <a:xfrm>
              <a:off x="495300" y="1822392"/>
              <a:ext cx="3541778" cy="4318058"/>
            </a:xfrm>
            <a:prstGeom prst="rect">
              <a:avLst/>
            </a:prstGeom>
          </p:spPr>
        </p:pic>
        <p:sp>
          <p:nvSpPr>
            <p:cNvPr id="5" name="Rectangle 4">
              <a:extLst>
                <a:ext uri="{FF2B5EF4-FFF2-40B4-BE49-F238E27FC236}">
                  <a16:creationId xmlns:a16="http://schemas.microsoft.com/office/drawing/2014/main" id="{86A40B3E-7BFC-4C8A-B24B-AD64E0B0A3B4}"/>
                </a:ext>
              </a:extLst>
            </p:cNvPr>
            <p:cNvSpPr/>
            <p:nvPr/>
          </p:nvSpPr>
          <p:spPr>
            <a:xfrm>
              <a:off x="3714750" y="4489450"/>
              <a:ext cx="431800" cy="368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spTree>
    <p:extLst>
      <p:ext uri="{BB962C8B-B14F-4D97-AF65-F5344CB8AC3E}">
        <p14:creationId xmlns:p14="http://schemas.microsoft.com/office/powerpoint/2010/main" val="2376265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a:t>SAMs</a:t>
            </a:r>
            <a:br>
              <a:rPr lang="fi-FI" dirty="0"/>
            </a:br>
            <a:r>
              <a:rPr lang="fi-FI" dirty="0"/>
              <a:t>(</a:t>
            </a:r>
            <a:r>
              <a:rPr lang="fi-FI" dirty="0" err="1"/>
              <a:t>Self-assembled</a:t>
            </a:r>
            <a:r>
              <a:rPr lang="fi-FI" dirty="0"/>
              <a:t> </a:t>
            </a:r>
            <a:r>
              <a:rPr lang="fi-FI" dirty="0" err="1"/>
              <a:t>monolayers</a:t>
            </a:r>
            <a:r>
              <a:rPr lang="fi-FI" dirty="0"/>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262" y="2263173"/>
            <a:ext cx="4181281" cy="3004730"/>
          </a:xfrm>
          <a:prstGeom prst="rect">
            <a:avLst/>
          </a:prstGeom>
        </p:spPr>
      </p:pic>
      <p:pic>
        <p:nvPicPr>
          <p:cNvPr id="7" name="Picture 6"/>
          <p:cNvPicPr>
            <a:picLocks noChangeAspect="1"/>
          </p:cNvPicPr>
          <p:nvPr/>
        </p:nvPicPr>
        <p:blipFill rotWithShape="1">
          <a:blip r:embed="rId3"/>
          <a:srcRect r="33477"/>
          <a:stretch/>
        </p:blipFill>
        <p:spPr>
          <a:xfrm>
            <a:off x="4924697" y="1907175"/>
            <a:ext cx="3695699" cy="4193899"/>
          </a:xfrm>
          <a:prstGeom prst="rect">
            <a:avLst/>
          </a:prstGeom>
        </p:spPr>
      </p:pic>
      <p:sp>
        <p:nvSpPr>
          <p:cNvPr id="8" name="Rectangle 7"/>
          <p:cNvSpPr/>
          <p:nvPr/>
        </p:nvSpPr>
        <p:spPr>
          <a:xfrm>
            <a:off x="4924697" y="2599509"/>
            <a:ext cx="248194" cy="3004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Rectangle 8"/>
          <p:cNvSpPr/>
          <p:nvPr/>
        </p:nvSpPr>
        <p:spPr>
          <a:xfrm>
            <a:off x="4911091" y="3703680"/>
            <a:ext cx="248194" cy="3004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Rectangle 9"/>
          <p:cNvSpPr/>
          <p:nvPr/>
        </p:nvSpPr>
        <p:spPr>
          <a:xfrm>
            <a:off x="4898571" y="4807851"/>
            <a:ext cx="248194" cy="3004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Rectangle 10"/>
          <p:cNvSpPr/>
          <p:nvPr/>
        </p:nvSpPr>
        <p:spPr>
          <a:xfrm>
            <a:off x="4898571" y="5872833"/>
            <a:ext cx="248194" cy="3004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TextBox 11"/>
          <p:cNvSpPr txBox="1"/>
          <p:nvPr/>
        </p:nvSpPr>
        <p:spPr>
          <a:xfrm>
            <a:off x="628650" y="5630091"/>
            <a:ext cx="3864973" cy="830997"/>
          </a:xfrm>
          <a:prstGeom prst="rect">
            <a:avLst/>
          </a:prstGeom>
          <a:noFill/>
        </p:spPr>
        <p:txBody>
          <a:bodyPr wrap="square" rtlCol="0">
            <a:spAutoFit/>
          </a:bodyPr>
          <a:lstStyle/>
          <a:p>
            <a:r>
              <a:rPr lang="fi-FI" sz="2400" dirty="0" err="1"/>
              <a:t>Either</a:t>
            </a:r>
            <a:r>
              <a:rPr lang="fi-FI" sz="2400" dirty="0"/>
              <a:t> in </a:t>
            </a:r>
            <a:r>
              <a:rPr lang="fi-FI" sz="2400" dirty="0" err="1"/>
              <a:t>liquid</a:t>
            </a:r>
            <a:r>
              <a:rPr lang="fi-FI" sz="2400" dirty="0"/>
              <a:t> </a:t>
            </a:r>
            <a:r>
              <a:rPr lang="fi-FI" sz="2400" dirty="0" err="1"/>
              <a:t>phase</a:t>
            </a:r>
            <a:r>
              <a:rPr lang="fi-FI" sz="2400" dirty="0"/>
              <a:t> </a:t>
            </a:r>
            <a:r>
              <a:rPr lang="fi-FI" sz="2400" dirty="0" err="1"/>
              <a:t>or</a:t>
            </a:r>
            <a:r>
              <a:rPr lang="fi-FI" sz="2400" dirty="0"/>
              <a:t> </a:t>
            </a:r>
            <a:r>
              <a:rPr lang="fi-FI" sz="2400" dirty="0" err="1"/>
              <a:t>gas</a:t>
            </a:r>
            <a:r>
              <a:rPr lang="fi-FI" sz="2400" dirty="0"/>
              <a:t> </a:t>
            </a:r>
            <a:r>
              <a:rPr lang="fi-FI" sz="2400" dirty="0" err="1"/>
              <a:t>phase</a:t>
            </a:r>
            <a:r>
              <a:rPr lang="fi-FI" sz="2400" dirty="0"/>
              <a:t> deposition.</a:t>
            </a:r>
          </a:p>
        </p:txBody>
      </p:sp>
      <p:sp>
        <p:nvSpPr>
          <p:cNvPr id="4" name="Right Arrow 3"/>
          <p:cNvSpPr/>
          <p:nvPr/>
        </p:nvSpPr>
        <p:spPr>
          <a:xfrm rot="5400000">
            <a:off x="7153872" y="3848971"/>
            <a:ext cx="3261252" cy="300992"/>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TextBox 4"/>
          <p:cNvSpPr txBox="1"/>
          <p:nvPr/>
        </p:nvSpPr>
        <p:spPr>
          <a:xfrm>
            <a:off x="8316416" y="1812355"/>
            <a:ext cx="827584" cy="461665"/>
          </a:xfrm>
          <a:prstGeom prst="rect">
            <a:avLst/>
          </a:prstGeom>
          <a:noFill/>
        </p:spPr>
        <p:txBody>
          <a:bodyPr wrap="square" rtlCol="0">
            <a:spAutoFit/>
          </a:bodyPr>
          <a:lstStyle/>
          <a:p>
            <a:r>
              <a:rPr lang="fi-FI" sz="2400" dirty="0" err="1"/>
              <a:t>time</a:t>
            </a:r>
            <a:endParaRPr lang="fi-FI" sz="2400" dirty="0"/>
          </a:p>
        </p:txBody>
      </p:sp>
    </p:spTree>
    <p:extLst>
      <p:ext uri="{BB962C8B-B14F-4D97-AF65-F5344CB8AC3E}">
        <p14:creationId xmlns:p14="http://schemas.microsoft.com/office/powerpoint/2010/main" val="2820424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i-FI" dirty="0" err="1"/>
              <a:t>Silane</a:t>
            </a:r>
            <a:r>
              <a:rPr lang="fi-FI" dirty="0"/>
              <a:t>-SAM</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47924"/>
          <a:stretch/>
        </p:blipFill>
        <p:spPr>
          <a:xfrm>
            <a:off x="765538" y="1837781"/>
            <a:ext cx="7437936" cy="4485257"/>
          </a:xfrm>
          <a:prstGeom prst="rect">
            <a:avLst/>
          </a:prstGeom>
        </p:spPr>
      </p:pic>
    </p:spTree>
    <p:extLst>
      <p:ext uri="{BB962C8B-B14F-4D97-AF65-F5344CB8AC3E}">
        <p14:creationId xmlns:p14="http://schemas.microsoft.com/office/powerpoint/2010/main" val="3266912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BD292-7174-4BA4-8AD2-0A957E8CE2F6}"/>
              </a:ext>
            </a:extLst>
          </p:cNvPr>
          <p:cNvSpPr>
            <a:spLocks noGrp="1"/>
          </p:cNvSpPr>
          <p:nvPr>
            <p:ph type="title"/>
          </p:nvPr>
        </p:nvSpPr>
        <p:spPr/>
        <p:txBody>
          <a:bodyPr/>
          <a:lstStyle/>
          <a:p>
            <a:r>
              <a:rPr lang="en-US" dirty="0"/>
              <a:t>Self-cleaning mirrors/windows</a:t>
            </a:r>
            <a:endParaRPr lang="LID4096" dirty="0"/>
          </a:p>
        </p:txBody>
      </p:sp>
      <p:pic>
        <p:nvPicPr>
          <p:cNvPr id="3" name="Picture 2">
            <a:extLst>
              <a:ext uri="{FF2B5EF4-FFF2-40B4-BE49-F238E27FC236}">
                <a16:creationId xmlns:a16="http://schemas.microsoft.com/office/drawing/2014/main" id="{63E36E1F-0B72-4486-A32F-B6E126ED4AE1}"/>
              </a:ext>
            </a:extLst>
          </p:cNvPr>
          <p:cNvPicPr>
            <a:picLocks noChangeAspect="1"/>
          </p:cNvPicPr>
          <p:nvPr/>
        </p:nvPicPr>
        <p:blipFill>
          <a:blip r:embed="rId2"/>
          <a:stretch>
            <a:fillRect/>
          </a:stretch>
        </p:blipFill>
        <p:spPr>
          <a:xfrm>
            <a:off x="158523" y="2136672"/>
            <a:ext cx="8826954" cy="3994355"/>
          </a:xfrm>
          <a:prstGeom prst="rect">
            <a:avLst/>
          </a:prstGeom>
        </p:spPr>
      </p:pic>
    </p:spTree>
    <p:extLst>
      <p:ext uri="{BB962C8B-B14F-4D97-AF65-F5344CB8AC3E}">
        <p14:creationId xmlns:p14="http://schemas.microsoft.com/office/powerpoint/2010/main" val="2871791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7495C-2863-46D2-B1F9-777FA3344DCA}"/>
              </a:ext>
            </a:extLst>
          </p:cNvPr>
          <p:cNvSpPr>
            <a:spLocks noGrp="1"/>
          </p:cNvSpPr>
          <p:nvPr>
            <p:ph type="title"/>
          </p:nvPr>
        </p:nvSpPr>
        <p:spPr/>
        <p:txBody>
          <a:bodyPr/>
          <a:lstStyle/>
          <a:p>
            <a:r>
              <a:rPr lang="en-US" dirty="0"/>
              <a:t>Adsorption</a:t>
            </a:r>
            <a:endParaRPr lang="LID4096" dirty="0"/>
          </a:p>
        </p:txBody>
      </p:sp>
      <p:pic>
        <p:nvPicPr>
          <p:cNvPr id="3" name="Picture 2">
            <a:extLst>
              <a:ext uri="{FF2B5EF4-FFF2-40B4-BE49-F238E27FC236}">
                <a16:creationId xmlns:a16="http://schemas.microsoft.com/office/drawing/2014/main" id="{6763460A-3B02-4D22-86B9-6C426F994586}"/>
              </a:ext>
            </a:extLst>
          </p:cNvPr>
          <p:cNvPicPr>
            <a:picLocks noChangeAspect="1"/>
          </p:cNvPicPr>
          <p:nvPr/>
        </p:nvPicPr>
        <p:blipFill>
          <a:blip r:embed="rId2"/>
          <a:stretch>
            <a:fillRect/>
          </a:stretch>
        </p:blipFill>
        <p:spPr>
          <a:xfrm>
            <a:off x="177800" y="1892193"/>
            <a:ext cx="8591992" cy="4140413"/>
          </a:xfrm>
          <a:prstGeom prst="rect">
            <a:avLst/>
          </a:prstGeom>
        </p:spPr>
      </p:pic>
    </p:spTree>
    <p:extLst>
      <p:ext uri="{BB962C8B-B14F-4D97-AF65-F5344CB8AC3E}">
        <p14:creationId xmlns:p14="http://schemas.microsoft.com/office/powerpoint/2010/main" val="2958409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A29B8-95DC-4048-8736-D43B2E952A26}"/>
              </a:ext>
            </a:extLst>
          </p:cNvPr>
          <p:cNvSpPr>
            <a:spLocks noGrp="1"/>
          </p:cNvSpPr>
          <p:nvPr>
            <p:ph type="title"/>
          </p:nvPr>
        </p:nvSpPr>
        <p:spPr/>
        <p:txBody>
          <a:bodyPr/>
          <a:lstStyle/>
          <a:p>
            <a:r>
              <a:rPr lang="en-US" dirty="0"/>
              <a:t>Atoms hitting the surface may:</a:t>
            </a:r>
            <a:endParaRPr lang="LID4096" dirty="0"/>
          </a:p>
        </p:txBody>
      </p:sp>
      <p:sp>
        <p:nvSpPr>
          <p:cNvPr id="4" name="TextBox 3">
            <a:extLst>
              <a:ext uri="{FF2B5EF4-FFF2-40B4-BE49-F238E27FC236}">
                <a16:creationId xmlns:a16="http://schemas.microsoft.com/office/drawing/2014/main" id="{6F5C24A0-0E73-413D-B858-A3C8E044A29F}"/>
              </a:ext>
            </a:extLst>
          </p:cNvPr>
          <p:cNvSpPr txBox="1"/>
          <p:nvPr/>
        </p:nvSpPr>
        <p:spPr>
          <a:xfrm>
            <a:off x="628650" y="1644650"/>
            <a:ext cx="7778750" cy="4524315"/>
          </a:xfrm>
          <a:prstGeom prst="rect">
            <a:avLst/>
          </a:prstGeom>
          <a:noFill/>
        </p:spPr>
        <p:txBody>
          <a:bodyPr wrap="square" rtlCol="0">
            <a:spAutoFit/>
          </a:bodyPr>
          <a:lstStyle/>
          <a:p>
            <a:r>
              <a:rPr lang="en-US" sz="2400" dirty="0"/>
              <a:t>1. Bounce back</a:t>
            </a:r>
          </a:p>
          <a:p>
            <a:r>
              <a:rPr lang="en-US" sz="2400" dirty="0"/>
              <a:t>-elastic scattering without energy loss</a:t>
            </a:r>
          </a:p>
          <a:p>
            <a:r>
              <a:rPr lang="en-US" sz="2400" dirty="0"/>
              <a:t>-inelastic scattering with energy loss</a:t>
            </a:r>
          </a:p>
          <a:p>
            <a:endParaRPr lang="en-US" sz="2400" dirty="0"/>
          </a:p>
          <a:p>
            <a:r>
              <a:rPr lang="en-US" sz="2400" dirty="0"/>
              <a:t>2. Stay on surface</a:t>
            </a:r>
          </a:p>
          <a:p>
            <a:r>
              <a:rPr lang="en-US" sz="2400" dirty="0"/>
              <a:t>-by weak interaction: physisorption</a:t>
            </a:r>
          </a:p>
          <a:p>
            <a:r>
              <a:rPr lang="en-US" sz="2400" dirty="0"/>
              <a:t>-by strong interaction: chemisorption</a:t>
            </a:r>
          </a:p>
          <a:p>
            <a:endParaRPr lang="en-US" sz="2400" dirty="0"/>
          </a:p>
          <a:p>
            <a:r>
              <a:rPr lang="en-US" sz="2400" dirty="0"/>
              <a:t>3. Act on surface:</a:t>
            </a:r>
          </a:p>
          <a:p>
            <a:r>
              <a:rPr lang="en-US" sz="2400" dirty="0"/>
              <a:t>-surface diffusion</a:t>
            </a:r>
          </a:p>
          <a:p>
            <a:r>
              <a:rPr lang="en-US" sz="2400" dirty="0"/>
              <a:t>-surface reactions</a:t>
            </a:r>
          </a:p>
          <a:p>
            <a:r>
              <a:rPr lang="en-US" sz="2400" dirty="0"/>
              <a:t>-desorption</a:t>
            </a:r>
            <a:endParaRPr lang="LID4096" sz="2400" dirty="0"/>
          </a:p>
        </p:txBody>
      </p:sp>
    </p:spTree>
    <p:extLst>
      <p:ext uri="{BB962C8B-B14F-4D97-AF65-F5344CB8AC3E}">
        <p14:creationId xmlns:p14="http://schemas.microsoft.com/office/powerpoint/2010/main" val="2033088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7DCD6-043E-4766-832B-5CE269B63D29}"/>
              </a:ext>
            </a:extLst>
          </p:cNvPr>
          <p:cNvSpPr>
            <a:spLocks noGrp="1"/>
          </p:cNvSpPr>
          <p:nvPr>
            <p:ph type="title"/>
          </p:nvPr>
        </p:nvSpPr>
        <p:spPr/>
        <p:txBody>
          <a:bodyPr/>
          <a:lstStyle/>
          <a:p>
            <a:r>
              <a:rPr lang="en-US" dirty="0"/>
              <a:t>Adsorption concepts</a:t>
            </a:r>
            <a:endParaRPr lang="LID4096" dirty="0"/>
          </a:p>
        </p:txBody>
      </p:sp>
      <p:pic>
        <p:nvPicPr>
          <p:cNvPr id="3" name="Picture 2">
            <a:extLst>
              <a:ext uri="{FF2B5EF4-FFF2-40B4-BE49-F238E27FC236}">
                <a16:creationId xmlns:a16="http://schemas.microsoft.com/office/drawing/2014/main" id="{38C9B444-0521-452D-AC92-966288DEAB82}"/>
              </a:ext>
            </a:extLst>
          </p:cNvPr>
          <p:cNvPicPr>
            <a:picLocks noChangeAspect="1"/>
          </p:cNvPicPr>
          <p:nvPr/>
        </p:nvPicPr>
        <p:blipFill>
          <a:blip r:embed="rId2"/>
          <a:stretch>
            <a:fillRect/>
          </a:stretch>
        </p:blipFill>
        <p:spPr>
          <a:xfrm>
            <a:off x="584085" y="1858998"/>
            <a:ext cx="7975830" cy="4526057"/>
          </a:xfrm>
          <a:prstGeom prst="rect">
            <a:avLst/>
          </a:prstGeom>
        </p:spPr>
      </p:pic>
    </p:spTree>
    <p:extLst>
      <p:ext uri="{BB962C8B-B14F-4D97-AF65-F5344CB8AC3E}">
        <p14:creationId xmlns:p14="http://schemas.microsoft.com/office/powerpoint/2010/main" val="3890526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45FA3-2482-4FD7-B75B-847B09485150}"/>
              </a:ext>
            </a:extLst>
          </p:cNvPr>
          <p:cNvSpPr>
            <a:spLocks noGrp="1"/>
          </p:cNvSpPr>
          <p:nvPr>
            <p:ph type="title"/>
          </p:nvPr>
        </p:nvSpPr>
        <p:spPr/>
        <p:txBody>
          <a:bodyPr/>
          <a:lstStyle/>
          <a:p>
            <a:r>
              <a:rPr lang="en-US" dirty="0"/>
              <a:t>Coverage </a:t>
            </a:r>
            <a:r>
              <a:rPr lang="el-GR" dirty="0">
                <a:latin typeface="Times New Roman" panose="02020603050405020304" pitchFamily="18" charset="0"/>
                <a:cs typeface="Times New Roman" panose="02020603050405020304" pitchFamily="18" charset="0"/>
              </a:rPr>
              <a:t>Θ</a:t>
            </a:r>
            <a:endParaRPr lang="LID4096" dirty="0"/>
          </a:p>
        </p:txBody>
      </p:sp>
      <p:sp>
        <p:nvSpPr>
          <p:cNvPr id="7" name="Rectangle 6">
            <a:extLst>
              <a:ext uri="{FF2B5EF4-FFF2-40B4-BE49-F238E27FC236}">
                <a16:creationId xmlns:a16="http://schemas.microsoft.com/office/drawing/2014/main" id="{A5A24947-CB61-44E8-A026-330F2457AF8A}"/>
              </a:ext>
            </a:extLst>
          </p:cNvPr>
          <p:cNvSpPr/>
          <p:nvPr/>
        </p:nvSpPr>
        <p:spPr>
          <a:xfrm>
            <a:off x="628650" y="2009702"/>
            <a:ext cx="911053" cy="2838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10" name="Picture 9">
            <a:extLst>
              <a:ext uri="{FF2B5EF4-FFF2-40B4-BE49-F238E27FC236}">
                <a16:creationId xmlns:a16="http://schemas.microsoft.com/office/drawing/2014/main" id="{FF085D0B-7D54-4A47-AC51-C1193F009D6E}"/>
              </a:ext>
            </a:extLst>
          </p:cNvPr>
          <p:cNvPicPr>
            <a:picLocks noChangeAspect="1"/>
          </p:cNvPicPr>
          <p:nvPr/>
        </p:nvPicPr>
        <p:blipFill>
          <a:blip r:embed="rId2"/>
          <a:stretch>
            <a:fillRect/>
          </a:stretch>
        </p:blipFill>
        <p:spPr>
          <a:xfrm>
            <a:off x="822154" y="1690689"/>
            <a:ext cx="6636091" cy="4661140"/>
          </a:xfrm>
          <a:prstGeom prst="rect">
            <a:avLst/>
          </a:prstGeom>
        </p:spPr>
      </p:pic>
    </p:spTree>
    <p:extLst>
      <p:ext uri="{BB962C8B-B14F-4D97-AF65-F5344CB8AC3E}">
        <p14:creationId xmlns:p14="http://schemas.microsoft.com/office/powerpoint/2010/main" val="3030970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2BFCA-00B8-442A-A779-F9DB131EAB1F}"/>
              </a:ext>
            </a:extLst>
          </p:cNvPr>
          <p:cNvSpPr>
            <a:spLocks noGrp="1"/>
          </p:cNvSpPr>
          <p:nvPr>
            <p:ph type="title"/>
          </p:nvPr>
        </p:nvSpPr>
        <p:spPr/>
        <p:txBody>
          <a:bodyPr/>
          <a:lstStyle/>
          <a:p>
            <a:r>
              <a:rPr lang="en-US" dirty="0"/>
              <a:t>Surface energy</a:t>
            </a:r>
            <a:endParaRPr lang="LID4096" dirty="0"/>
          </a:p>
        </p:txBody>
      </p:sp>
      <p:pic>
        <p:nvPicPr>
          <p:cNvPr id="3" name="Picture 2">
            <a:extLst>
              <a:ext uri="{FF2B5EF4-FFF2-40B4-BE49-F238E27FC236}">
                <a16:creationId xmlns:a16="http://schemas.microsoft.com/office/drawing/2014/main" id="{BC5F43BE-6E42-4901-9F4A-2DB3F19D7AF5}"/>
              </a:ext>
            </a:extLst>
          </p:cNvPr>
          <p:cNvPicPr>
            <a:picLocks noChangeAspect="1"/>
          </p:cNvPicPr>
          <p:nvPr/>
        </p:nvPicPr>
        <p:blipFill rotWithShape="1">
          <a:blip r:embed="rId2"/>
          <a:srcRect l="3711" r="3705"/>
          <a:stretch/>
        </p:blipFill>
        <p:spPr>
          <a:xfrm>
            <a:off x="139701" y="1317517"/>
            <a:ext cx="5384799" cy="3722532"/>
          </a:xfrm>
          <a:prstGeom prst="rect">
            <a:avLst/>
          </a:prstGeom>
        </p:spPr>
      </p:pic>
      <p:pic>
        <p:nvPicPr>
          <p:cNvPr id="5" name="Picture 4" descr="A picture containing text, map&#10;&#10;Description automatically generated">
            <a:extLst>
              <a:ext uri="{FF2B5EF4-FFF2-40B4-BE49-F238E27FC236}">
                <a16:creationId xmlns:a16="http://schemas.microsoft.com/office/drawing/2014/main" id="{C4B0E744-C1F5-4D3B-BF8B-C9406BCAA5C3}"/>
              </a:ext>
            </a:extLst>
          </p:cNvPr>
          <p:cNvPicPr>
            <a:picLocks noChangeAspect="1"/>
          </p:cNvPicPr>
          <p:nvPr/>
        </p:nvPicPr>
        <p:blipFill rotWithShape="1">
          <a:blip r:embed="rId3">
            <a:extLst>
              <a:ext uri="{28A0092B-C50C-407E-A947-70E740481C1C}">
                <a14:useLocalDpi xmlns:a14="http://schemas.microsoft.com/office/drawing/2010/main" val="0"/>
              </a:ext>
            </a:extLst>
          </a:blip>
          <a:srcRect l="51173"/>
          <a:stretch/>
        </p:blipFill>
        <p:spPr>
          <a:xfrm>
            <a:off x="5627140" y="2999195"/>
            <a:ext cx="3396210" cy="2601389"/>
          </a:xfrm>
          <a:prstGeom prst="rect">
            <a:avLst/>
          </a:prstGeom>
        </p:spPr>
      </p:pic>
      <p:sp>
        <p:nvSpPr>
          <p:cNvPr id="6" name="TextBox 5">
            <a:extLst>
              <a:ext uri="{FF2B5EF4-FFF2-40B4-BE49-F238E27FC236}">
                <a16:creationId xmlns:a16="http://schemas.microsoft.com/office/drawing/2014/main" id="{2873911D-E8D9-4543-9353-470311B8527E}"/>
              </a:ext>
            </a:extLst>
          </p:cNvPr>
          <p:cNvSpPr txBox="1"/>
          <p:nvPr/>
        </p:nvSpPr>
        <p:spPr>
          <a:xfrm>
            <a:off x="5765800" y="6161119"/>
            <a:ext cx="3257550" cy="461665"/>
          </a:xfrm>
          <a:prstGeom prst="rect">
            <a:avLst/>
          </a:prstGeom>
          <a:noFill/>
        </p:spPr>
        <p:txBody>
          <a:bodyPr wrap="square" rtlCol="0">
            <a:spAutoFit/>
          </a:bodyPr>
          <a:lstStyle/>
          <a:p>
            <a:r>
              <a:rPr lang="en-US" sz="1200" dirty="0" err="1"/>
              <a:t>Seong</a:t>
            </a:r>
            <a:r>
              <a:rPr lang="en-US" sz="1200" dirty="0"/>
              <a:t> et al: Dominant mechanisms of the sintering of copper nano-powders, 2016</a:t>
            </a:r>
            <a:endParaRPr lang="LID4096" sz="1200" dirty="0"/>
          </a:p>
        </p:txBody>
      </p:sp>
    </p:spTree>
    <p:extLst>
      <p:ext uri="{BB962C8B-B14F-4D97-AF65-F5344CB8AC3E}">
        <p14:creationId xmlns:p14="http://schemas.microsoft.com/office/powerpoint/2010/main" val="91555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7511B-28CF-43BC-A64F-F863AFFF1B1B}"/>
              </a:ext>
            </a:extLst>
          </p:cNvPr>
          <p:cNvSpPr>
            <a:spLocks noGrp="1"/>
          </p:cNvSpPr>
          <p:nvPr>
            <p:ph type="title"/>
          </p:nvPr>
        </p:nvSpPr>
        <p:spPr/>
        <p:txBody>
          <a:bodyPr/>
          <a:lstStyle/>
          <a:p>
            <a:r>
              <a:rPr lang="en-US" dirty="0"/>
              <a:t>Adsorbate fate on surface</a:t>
            </a:r>
            <a:endParaRPr lang="LID4096" dirty="0"/>
          </a:p>
        </p:txBody>
      </p:sp>
      <p:sp>
        <p:nvSpPr>
          <p:cNvPr id="5" name="TextBox 4">
            <a:extLst>
              <a:ext uri="{FF2B5EF4-FFF2-40B4-BE49-F238E27FC236}">
                <a16:creationId xmlns:a16="http://schemas.microsoft.com/office/drawing/2014/main" id="{A2AB7774-473D-48DF-A58A-5A676617732A}"/>
              </a:ext>
            </a:extLst>
          </p:cNvPr>
          <p:cNvSpPr txBox="1"/>
          <p:nvPr/>
        </p:nvSpPr>
        <p:spPr>
          <a:xfrm>
            <a:off x="577850" y="1690689"/>
            <a:ext cx="6845300" cy="2308324"/>
          </a:xfrm>
          <a:prstGeom prst="rect">
            <a:avLst/>
          </a:prstGeom>
          <a:noFill/>
        </p:spPr>
        <p:txBody>
          <a:bodyPr wrap="square" rtlCol="0">
            <a:spAutoFit/>
          </a:bodyPr>
          <a:lstStyle/>
          <a:p>
            <a:r>
              <a:rPr lang="en-US" sz="2400" dirty="0"/>
              <a:t>-move around by surface diffusion</a:t>
            </a:r>
          </a:p>
          <a:p>
            <a:r>
              <a:rPr lang="en-US" sz="2400" dirty="0"/>
              <a:t>-fragment</a:t>
            </a:r>
          </a:p>
          <a:p>
            <a:r>
              <a:rPr lang="en-US" sz="2400" dirty="0"/>
              <a:t>-react with substrate</a:t>
            </a:r>
          </a:p>
          <a:p>
            <a:r>
              <a:rPr lang="en-US" sz="2400" dirty="0"/>
              <a:t>-react with co-adsorbed specie</a:t>
            </a:r>
          </a:p>
          <a:p>
            <a:r>
              <a:rPr lang="en-US" sz="2400" dirty="0"/>
              <a:t>-react with gas phase specie</a:t>
            </a:r>
          </a:p>
          <a:p>
            <a:r>
              <a:rPr lang="en-US" sz="2400" dirty="0"/>
              <a:t>-desorb</a:t>
            </a:r>
            <a:endParaRPr lang="LID4096" sz="2400" dirty="0"/>
          </a:p>
        </p:txBody>
      </p:sp>
      <p:pic>
        <p:nvPicPr>
          <p:cNvPr id="2050" name="Picture 2" descr="Molecular reaction dynamics group">
            <a:extLst>
              <a:ext uri="{FF2B5EF4-FFF2-40B4-BE49-F238E27FC236}">
                <a16:creationId xmlns:a16="http://schemas.microsoft.com/office/drawing/2014/main" id="{46C49CCB-D4B0-4318-AD16-0FB7E8E5EC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6711" y="3850479"/>
            <a:ext cx="6302628" cy="263366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10407A8E-24D2-4489-B305-0F84E92E8FAD}"/>
              </a:ext>
            </a:extLst>
          </p:cNvPr>
          <p:cNvSpPr/>
          <p:nvPr/>
        </p:nvSpPr>
        <p:spPr>
          <a:xfrm>
            <a:off x="4673600" y="6492874"/>
            <a:ext cx="4572000" cy="276999"/>
          </a:xfrm>
          <a:prstGeom prst="rect">
            <a:avLst/>
          </a:prstGeom>
        </p:spPr>
        <p:txBody>
          <a:bodyPr>
            <a:spAutoFit/>
          </a:bodyPr>
          <a:lstStyle/>
          <a:p>
            <a:r>
              <a:rPr lang="LID4096" sz="1200" dirty="0"/>
              <a:t>http://staff.ustc.edu.cn/~bjiangch/research.html</a:t>
            </a:r>
          </a:p>
        </p:txBody>
      </p:sp>
      <p:sp>
        <p:nvSpPr>
          <p:cNvPr id="9" name="Right Brace 8">
            <a:extLst>
              <a:ext uri="{FF2B5EF4-FFF2-40B4-BE49-F238E27FC236}">
                <a16:creationId xmlns:a16="http://schemas.microsoft.com/office/drawing/2014/main" id="{12AC076D-5CA8-453F-8FF2-327BDE156615}"/>
              </a:ext>
            </a:extLst>
          </p:cNvPr>
          <p:cNvSpPr/>
          <p:nvPr/>
        </p:nvSpPr>
        <p:spPr>
          <a:xfrm>
            <a:off x="4946650" y="2495550"/>
            <a:ext cx="228600" cy="105410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LID4096"/>
          </a:p>
        </p:txBody>
      </p:sp>
      <p:sp>
        <p:nvSpPr>
          <p:cNvPr id="10" name="TextBox 9">
            <a:extLst>
              <a:ext uri="{FF2B5EF4-FFF2-40B4-BE49-F238E27FC236}">
                <a16:creationId xmlns:a16="http://schemas.microsoft.com/office/drawing/2014/main" id="{D0193FB9-809E-4D23-B4AA-008E2507817E}"/>
              </a:ext>
            </a:extLst>
          </p:cNvPr>
          <p:cNvSpPr txBox="1"/>
          <p:nvPr/>
        </p:nvSpPr>
        <p:spPr>
          <a:xfrm>
            <a:off x="5562600" y="2383186"/>
            <a:ext cx="3257550" cy="1200329"/>
          </a:xfrm>
          <a:prstGeom prst="rect">
            <a:avLst/>
          </a:prstGeom>
          <a:noFill/>
        </p:spPr>
        <p:txBody>
          <a:bodyPr wrap="square" rtlCol="0">
            <a:spAutoFit/>
          </a:bodyPr>
          <a:lstStyle/>
          <a:p>
            <a:r>
              <a:rPr lang="en-US" sz="2400" dirty="0"/>
              <a:t>Products may be volatile and desorb; or form film on surface</a:t>
            </a:r>
            <a:endParaRPr lang="LID4096" sz="2400" dirty="0"/>
          </a:p>
        </p:txBody>
      </p:sp>
    </p:spTree>
    <p:extLst>
      <p:ext uri="{BB962C8B-B14F-4D97-AF65-F5344CB8AC3E}">
        <p14:creationId xmlns:p14="http://schemas.microsoft.com/office/powerpoint/2010/main" val="129553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FE356-568E-4632-B110-3011396934A1}"/>
              </a:ext>
            </a:extLst>
          </p:cNvPr>
          <p:cNvSpPr>
            <a:spLocks noGrp="1"/>
          </p:cNvSpPr>
          <p:nvPr>
            <p:ph type="title"/>
          </p:nvPr>
        </p:nvSpPr>
        <p:spPr/>
        <p:txBody>
          <a:bodyPr/>
          <a:lstStyle/>
          <a:p>
            <a:r>
              <a:rPr lang="en-US" dirty="0"/>
              <a:t>Reactive adsorption</a:t>
            </a:r>
            <a:endParaRPr lang="LID4096" dirty="0"/>
          </a:p>
        </p:txBody>
      </p:sp>
      <p:pic>
        <p:nvPicPr>
          <p:cNvPr id="3" name="Picture 2">
            <a:extLst>
              <a:ext uri="{FF2B5EF4-FFF2-40B4-BE49-F238E27FC236}">
                <a16:creationId xmlns:a16="http://schemas.microsoft.com/office/drawing/2014/main" id="{76728FA4-82A2-4EE4-BB7D-3C0424352466}"/>
              </a:ext>
            </a:extLst>
          </p:cNvPr>
          <p:cNvPicPr>
            <a:picLocks noChangeAspect="1"/>
          </p:cNvPicPr>
          <p:nvPr/>
        </p:nvPicPr>
        <p:blipFill>
          <a:blip r:embed="rId2"/>
          <a:stretch>
            <a:fillRect/>
          </a:stretch>
        </p:blipFill>
        <p:spPr>
          <a:xfrm>
            <a:off x="422053" y="1690689"/>
            <a:ext cx="8181406" cy="4884869"/>
          </a:xfrm>
          <a:prstGeom prst="rect">
            <a:avLst/>
          </a:prstGeom>
        </p:spPr>
      </p:pic>
    </p:spTree>
    <p:extLst>
      <p:ext uri="{BB962C8B-B14F-4D97-AF65-F5344CB8AC3E}">
        <p14:creationId xmlns:p14="http://schemas.microsoft.com/office/powerpoint/2010/main" val="2364023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A5686-C951-4CBA-BEE5-B442411524EE}"/>
              </a:ext>
            </a:extLst>
          </p:cNvPr>
          <p:cNvSpPr>
            <a:spLocks noGrp="1"/>
          </p:cNvSpPr>
          <p:nvPr>
            <p:ph type="title"/>
          </p:nvPr>
        </p:nvSpPr>
        <p:spPr/>
        <p:txBody>
          <a:bodyPr/>
          <a:lstStyle/>
          <a:p>
            <a:r>
              <a:rPr lang="en-US" dirty="0"/>
              <a:t>Physisorption</a:t>
            </a:r>
            <a:endParaRPr lang="LID4096" dirty="0"/>
          </a:p>
        </p:txBody>
      </p:sp>
      <p:pic>
        <p:nvPicPr>
          <p:cNvPr id="3" name="Picture 2">
            <a:extLst>
              <a:ext uri="{FF2B5EF4-FFF2-40B4-BE49-F238E27FC236}">
                <a16:creationId xmlns:a16="http://schemas.microsoft.com/office/drawing/2014/main" id="{FE084449-449A-416A-81B1-E30259DB0FBE}"/>
              </a:ext>
            </a:extLst>
          </p:cNvPr>
          <p:cNvPicPr>
            <a:picLocks noChangeAspect="1"/>
          </p:cNvPicPr>
          <p:nvPr/>
        </p:nvPicPr>
        <p:blipFill>
          <a:blip r:embed="rId2"/>
          <a:stretch>
            <a:fillRect/>
          </a:stretch>
        </p:blipFill>
        <p:spPr>
          <a:xfrm>
            <a:off x="479253" y="2009702"/>
            <a:ext cx="8293960" cy="3527498"/>
          </a:xfrm>
          <a:prstGeom prst="rect">
            <a:avLst/>
          </a:prstGeom>
        </p:spPr>
      </p:pic>
    </p:spTree>
    <p:extLst>
      <p:ext uri="{BB962C8B-B14F-4D97-AF65-F5344CB8AC3E}">
        <p14:creationId xmlns:p14="http://schemas.microsoft.com/office/powerpoint/2010/main" val="24252540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BF991-BDD7-441E-85ED-C7096B252E96}"/>
              </a:ext>
            </a:extLst>
          </p:cNvPr>
          <p:cNvSpPr>
            <a:spLocks noGrp="1"/>
          </p:cNvSpPr>
          <p:nvPr>
            <p:ph type="title"/>
          </p:nvPr>
        </p:nvSpPr>
        <p:spPr/>
        <p:txBody>
          <a:bodyPr/>
          <a:lstStyle/>
          <a:p>
            <a:r>
              <a:rPr lang="en-US" dirty="0"/>
              <a:t>Xenon atoms </a:t>
            </a:r>
            <a:r>
              <a:rPr lang="en-US" dirty="0" err="1"/>
              <a:t>physisorbed</a:t>
            </a:r>
            <a:endParaRPr lang="LID4096" dirty="0"/>
          </a:p>
        </p:txBody>
      </p:sp>
      <p:pic>
        <p:nvPicPr>
          <p:cNvPr id="4" name="Picture 3" descr="A flat screen television&#10;&#10;Description automatically generated">
            <a:extLst>
              <a:ext uri="{FF2B5EF4-FFF2-40B4-BE49-F238E27FC236}">
                <a16:creationId xmlns:a16="http://schemas.microsoft.com/office/drawing/2014/main" id="{66557DAD-4AEE-485F-9DD0-4BF477B510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951" y="2576991"/>
            <a:ext cx="3314700" cy="2687595"/>
          </a:xfrm>
          <a:prstGeom prst="rect">
            <a:avLst/>
          </a:prstGeom>
        </p:spPr>
      </p:pic>
      <p:sp>
        <p:nvSpPr>
          <p:cNvPr id="5" name="TextBox 4">
            <a:extLst>
              <a:ext uri="{FF2B5EF4-FFF2-40B4-BE49-F238E27FC236}">
                <a16:creationId xmlns:a16="http://schemas.microsoft.com/office/drawing/2014/main" id="{836500CC-9F75-493F-949B-F9FC0856C9B9}"/>
              </a:ext>
            </a:extLst>
          </p:cNvPr>
          <p:cNvSpPr txBox="1"/>
          <p:nvPr/>
        </p:nvSpPr>
        <p:spPr>
          <a:xfrm>
            <a:off x="4086225" y="1741112"/>
            <a:ext cx="4695825" cy="4031873"/>
          </a:xfrm>
          <a:prstGeom prst="rect">
            <a:avLst/>
          </a:prstGeom>
          <a:noFill/>
        </p:spPr>
        <p:txBody>
          <a:bodyPr wrap="square" rtlCol="0">
            <a:spAutoFit/>
          </a:bodyPr>
          <a:lstStyle/>
          <a:p>
            <a:r>
              <a:rPr lang="en-US" sz="1600" dirty="0"/>
              <a:t>“…use of the STM at low temperatures (4 K) to position individual xenon atoms on a single-crystal nickel surface with atomic precision.</a:t>
            </a:r>
          </a:p>
          <a:p>
            <a:endParaRPr lang="en-US" sz="1600" dirty="0"/>
          </a:p>
          <a:p>
            <a:r>
              <a:rPr lang="en-US" sz="1600" dirty="0"/>
              <a:t>The tip of an STM always exerts a finite force on an adsorbate atom. This force contains both Van der Waals and electrostatic contributions. By adjusting the position and the voltage of the tip we may tune both the magnitude and direction of this force. This, taken together with the fact that it generally requires less force to move an atom along a surface than to pull it away from the surface, makes it possible to set these parameters such that the STM tip can pull an atom across a surface while the atom remains bound to the surface.”</a:t>
            </a:r>
            <a:endParaRPr lang="LID4096" sz="1600" dirty="0"/>
          </a:p>
        </p:txBody>
      </p:sp>
      <p:sp>
        <p:nvSpPr>
          <p:cNvPr id="6" name="Rectangle 5">
            <a:extLst>
              <a:ext uri="{FF2B5EF4-FFF2-40B4-BE49-F238E27FC236}">
                <a16:creationId xmlns:a16="http://schemas.microsoft.com/office/drawing/2014/main" id="{E6971E4B-F2F3-4B81-84BE-CC4869DC4DD0}"/>
              </a:ext>
            </a:extLst>
          </p:cNvPr>
          <p:cNvSpPr/>
          <p:nvPr/>
        </p:nvSpPr>
        <p:spPr>
          <a:xfrm>
            <a:off x="266701" y="5306096"/>
            <a:ext cx="3505200" cy="1323439"/>
          </a:xfrm>
          <a:prstGeom prst="rect">
            <a:avLst/>
          </a:prstGeom>
        </p:spPr>
        <p:txBody>
          <a:bodyPr wrap="square">
            <a:spAutoFit/>
          </a:bodyPr>
          <a:lstStyle/>
          <a:p>
            <a:r>
              <a:rPr lang="en-US" sz="1600" dirty="0"/>
              <a:t>The xenon atoms are spaced on a rectangular grid which is four nickel unit cells long horizontally and five unit cells long vertically, corresponding to 14 x 12.5 A.</a:t>
            </a:r>
            <a:endParaRPr lang="LID4096" sz="1600" dirty="0"/>
          </a:p>
        </p:txBody>
      </p:sp>
      <p:sp>
        <p:nvSpPr>
          <p:cNvPr id="7" name="TextBox 6">
            <a:extLst>
              <a:ext uri="{FF2B5EF4-FFF2-40B4-BE49-F238E27FC236}">
                <a16:creationId xmlns:a16="http://schemas.microsoft.com/office/drawing/2014/main" id="{E9882EA7-99CC-465D-BBA9-CC60F4F3DE68}"/>
              </a:ext>
            </a:extLst>
          </p:cNvPr>
          <p:cNvSpPr txBox="1"/>
          <p:nvPr/>
        </p:nvSpPr>
        <p:spPr>
          <a:xfrm>
            <a:off x="4086224" y="6243934"/>
            <a:ext cx="4695825" cy="276999"/>
          </a:xfrm>
          <a:prstGeom prst="rect">
            <a:avLst/>
          </a:prstGeom>
          <a:noFill/>
        </p:spPr>
        <p:txBody>
          <a:bodyPr wrap="square" rtlCol="0">
            <a:spAutoFit/>
          </a:bodyPr>
          <a:lstStyle/>
          <a:p>
            <a:r>
              <a:rPr lang="en-US" sz="1200" dirty="0" err="1"/>
              <a:t>Eigler</a:t>
            </a:r>
            <a:r>
              <a:rPr lang="en-US" sz="1200" dirty="0"/>
              <a:t> &amp; Schweitzer, Nature 1990</a:t>
            </a:r>
            <a:endParaRPr lang="LID4096" sz="1200" dirty="0"/>
          </a:p>
        </p:txBody>
      </p:sp>
      <p:sp>
        <p:nvSpPr>
          <p:cNvPr id="8" name="Rectangle 7">
            <a:extLst>
              <a:ext uri="{FF2B5EF4-FFF2-40B4-BE49-F238E27FC236}">
                <a16:creationId xmlns:a16="http://schemas.microsoft.com/office/drawing/2014/main" id="{ECF311A0-FE12-4F7E-8A24-1354BC4BEF28}"/>
              </a:ext>
            </a:extLst>
          </p:cNvPr>
          <p:cNvSpPr/>
          <p:nvPr/>
        </p:nvSpPr>
        <p:spPr>
          <a:xfrm>
            <a:off x="485775" y="1632906"/>
            <a:ext cx="2886075" cy="830997"/>
          </a:xfrm>
          <a:prstGeom prst="rect">
            <a:avLst/>
          </a:prstGeom>
        </p:spPr>
        <p:txBody>
          <a:bodyPr wrap="square">
            <a:spAutoFit/>
          </a:bodyPr>
          <a:lstStyle/>
          <a:p>
            <a:r>
              <a:rPr lang="en-US" sz="1600" dirty="0"/>
              <a:t>Each xenon atom appears as a 1.6-A-high bump on the </a:t>
            </a:r>
            <a:r>
              <a:rPr lang="fi-FI" sz="1600" dirty="0" err="1"/>
              <a:t>surface</a:t>
            </a:r>
            <a:r>
              <a:rPr lang="fi-FI" sz="1600" dirty="0"/>
              <a:t>,</a:t>
            </a:r>
            <a:endParaRPr lang="LID4096" sz="1600" dirty="0"/>
          </a:p>
        </p:txBody>
      </p:sp>
    </p:spTree>
    <p:extLst>
      <p:ext uri="{BB962C8B-B14F-4D97-AF65-F5344CB8AC3E}">
        <p14:creationId xmlns:p14="http://schemas.microsoft.com/office/powerpoint/2010/main" val="1766925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805A3-BA46-423D-904A-D8FFC4945CED}"/>
              </a:ext>
            </a:extLst>
          </p:cNvPr>
          <p:cNvSpPr>
            <a:spLocks noGrp="1"/>
          </p:cNvSpPr>
          <p:nvPr>
            <p:ph type="title"/>
          </p:nvPr>
        </p:nvSpPr>
        <p:spPr/>
        <p:txBody>
          <a:bodyPr/>
          <a:lstStyle/>
          <a:p>
            <a:r>
              <a:rPr lang="en-US" dirty="0"/>
              <a:t>Chemisorption</a:t>
            </a:r>
            <a:endParaRPr lang="LID4096" dirty="0"/>
          </a:p>
        </p:txBody>
      </p:sp>
      <p:pic>
        <p:nvPicPr>
          <p:cNvPr id="3" name="Picture 2">
            <a:extLst>
              <a:ext uri="{FF2B5EF4-FFF2-40B4-BE49-F238E27FC236}">
                <a16:creationId xmlns:a16="http://schemas.microsoft.com/office/drawing/2014/main" id="{DFD22632-7F00-4A36-AE9A-E56B6E1C5030}"/>
              </a:ext>
            </a:extLst>
          </p:cNvPr>
          <p:cNvPicPr>
            <a:picLocks noChangeAspect="1"/>
          </p:cNvPicPr>
          <p:nvPr/>
        </p:nvPicPr>
        <p:blipFill>
          <a:blip r:embed="rId2"/>
          <a:stretch>
            <a:fillRect/>
          </a:stretch>
        </p:blipFill>
        <p:spPr>
          <a:xfrm>
            <a:off x="628650" y="1854094"/>
            <a:ext cx="6972658" cy="4115011"/>
          </a:xfrm>
          <a:prstGeom prst="rect">
            <a:avLst/>
          </a:prstGeom>
        </p:spPr>
      </p:pic>
    </p:spTree>
    <p:extLst>
      <p:ext uri="{BB962C8B-B14F-4D97-AF65-F5344CB8AC3E}">
        <p14:creationId xmlns:p14="http://schemas.microsoft.com/office/powerpoint/2010/main" val="3007005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E55A5-7C2F-4428-AC28-50AFFFDA052A}"/>
              </a:ext>
            </a:extLst>
          </p:cNvPr>
          <p:cNvSpPr>
            <a:spLocks noGrp="1"/>
          </p:cNvSpPr>
          <p:nvPr>
            <p:ph type="title"/>
          </p:nvPr>
        </p:nvSpPr>
        <p:spPr>
          <a:xfrm>
            <a:off x="628650" y="365126"/>
            <a:ext cx="8331200" cy="1325563"/>
          </a:xfrm>
        </p:spPr>
        <p:txBody>
          <a:bodyPr/>
          <a:lstStyle/>
          <a:p>
            <a:r>
              <a:rPr lang="en-US" dirty="0"/>
              <a:t>Chemisorption vs. physisorption</a:t>
            </a:r>
            <a:endParaRPr lang="LID4096" dirty="0"/>
          </a:p>
        </p:txBody>
      </p:sp>
      <p:pic>
        <p:nvPicPr>
          <p:cNvPr id="3" name="Picture 2">
            <a:extLst>
              <a:ext uri="{FF2B5EF4-FFF2-40B4-BE49-F238E27FC236}">
                <a16:creationId xmlns:a16="http://schemas.microsoft.com/office/drawing/2014/main" id="{51F13E5D-03A5-49D6-B871-991A09822E3B}"/>
              </a:ext>
            </a:extLst>
          </p:cNvPr>
          <p:cNvPicPr>
            <a:picLocks noChangeAspect="1"/>
          </p:cNvPicPr>
          <p:nvPr/>
        </p:nvPicPr>
        <p:blipFill>
          <a:blip r:embed="rId2"/>
          <a:stretch>
            <a:fillRect/>
          </a:stretch>
        </p:blipFill>
        <p:spPr>
          <a:xfrm>
            <a:off x="657024" y="1682660"/>
            <a:ext cx="7829952" cy="3492679"/>
          </a:xfrm>
          <a:prstGeom prst="rect">
            <a:avLst/>
          </a:prstGeom>
        </p:spPr>
      </p:pic>
      <p:pic>
        <p:nvPicPr>
          <p:cNvPr id="4" name="Picture 3">
            <a:extLst>
              <a:ext uri="{FF2B5EF4-FFF2-40B4-BE49-F238E27FC236}">
                <a16:creationId xmlns:a16="http://schemas.microsoft.com/office/drawing/2014/main" id="{7BC985D8-ACD6-44F1-BCA8-99FA35F8AC5C}"/>
              </a:ext>
            </a:extLst>
          </p:cNvPr>
          <p:cNvPicPr>
            <a:picLocks noChangeAspect="1"/>
          </p:cNvPicPr>
          <p:nvPr/>
        </p:nvPicPr>
        <p:blipFill>
          <a:blip r:embed="rId3"/>
          <a:stretch>
            <a:fillRect/>
          </a:stretch>
        </p:blipFill>
        <p:spPr>
          <a:xfrm>
            <a:off x="657024" y="5308582"/>
            <a:ext cx="7855354" cy="698536"/>
          </a:xfrm>
          <a:prstGeom prst="rect">
            <a:avLst/>
          </a:prstGeom>
        </p:spPr>
      </p:pic>
      <p:pic>
        <p:nvPicPr>
          <p:cNvPr id="5" name="Picture 4">
            <a:extLst>
              <a:ext uri="{FF2B5EF4-FFF2-40B4-BE49-F238E27FC236}">
                <a16:creationId xmlns:a16="http://schemas.microsoft.com/office/drawing/2014/main" id="{46991D48-8A30-47CD-800A-C9D1A034DFC2}"/>
              </a:ext>
            </a:extLst>
          </p:cNvPr>
          <p:cNvPicPr>
            <a:picLocks noChangeAspect="1"/>
          </p:cNvPicPr>
          <p:nvPr/>
        </p:nvPicPr>
        <p:blipFill>
          <a:blip r:embed="rId4"/>
          <a:stretch>
            <a:fillRect/>
          </a:stretch>
        </p:blipFill>
        <p:spPr>
          <a:xfrm>
            <a:off x="4918014" y="6359514"/>
            <a:ext cx="2381372" cy="400071"/>
          </a:xfrm>
          <a:prstGeom prst="rect">
            <a:avLst/>
          </a:prstGeom>
        </p:spPr>
      </p:pic>
    </p:spTree>
    <p:extLst>
      <p:ext uri="{BB962C8B-B14F-4D97-AF65-F5344CB8AC3E}">
        <p14:creationId xmlns:p14="http://schemas.microsoft.com/office/powerpoint/2010/main" val="18813022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6BE50-BAA9-4866-8411-CBD7F841596C}"/>
              </a:ext>
            </a:extLst>
          </p:cNvPr>
          <p:cNvSpPr>
            <a:spLocks noGrp="1"/>
          </p:cNvSpPr>
          <p:nvPr>
            <p:ph type="title"/>
          </p:nvPr>
        </p:nvSpPr>
        <p:spPr/>
        <p:txBody>
          <a:bodyPr/>
          <a:lstStyle/>
          <a:p>
            <a:r>
              <a:rPr lang="en-US" dirty="0"/>
              <a:t>Important surface reactions</a:t>
            </a:r>
            <a:endParaRPr lang="LID4096" dirty="0"/>
          </a:p>
        </p:txBody>
      </p:sp>
      <p:pic>
        <p:nvPicPr>
          <p:cNvPr id="3" name="Picture 2">
            <a:extLst>
              <a:ext uri="{FF2B5EF4-FFF2-40B4-BE49-F238E27FC236}">
                <a16:creationId xmlns:a16="http://schemas.microsoft.com/office/drawing/2014/main" id="{9FE76A31-916D-4C3E-AE3A-4C3ACCCE1172}"/>
              </a:ext>
            </a:extLst>
          </p:cNvPr>
          <p:cNvPicPr>
            <a:picLocks noChangeAspect="1"/>
          </p:cNvPicPr>
          <p:nvPr/>
        </p:nvPicPr>
        <p:blipFill>
          <a:blip r:embed="rId2"/>
          <a:stretch>
            <a:fillRect/>
          </a:stretch>
        </p:blipFill>
        <p:spPr>
          <a:xfrm>
            <a:off x="266474" y="1923934"/>
            <a:ext cx="8788852" cy="4496031"/>
          </a:xfrm>
          <a:prstGeom prst="rect">
            <a:avLst/>
          </a:prstGeom>
        </p:spPr>
      </p:pic>
    </p:spTree>
    <p:extLst>
      <p:ext uri="{BB962C8B-B14F-4D97-AF65-F5344CB8AC3E}">
        <p14:creationId xmlns:p14="http://schemas.microsoft.com/office/powerpoint/2010/main" val="1883606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D41DB-AF8A-4868-B07A-A7662DEB80EA}"/>
              </a:ext>
            </a:extLst>
          </p:cNvPr>
          <p:cNvSpPr>
            <a:spLocks noGrp="1"/>
          </p:cNvSpPr>
          <p:nvPr>
            <p:ph type="title"/>
          </p:nvPr>
        </p:nvSpPr>
        <p:spPr/>
        <p:txBody>
          <a:bodyPr/>
          <a:lstStyle/>
          <a:p>
            <a:r>
              <a:rPr lang="en-US" dirty="0"/>
              <a:t>Catalysis</a:t>
            </a:r>
            <a:endParaRPr lang="LID4096" dirty="0"/>
          </a:p>
        </p:txBody>
      </p:sp>
      <p:pic>
        <p:nvPicPr>
          <p:cNvPr id="3" name="Picture 2">
            <a:extLst>
              <a:ext uri="{FF2B5EF4-FFF2-40B4-BE49-F238E27FC236}">
                <a16:creationId xmlns:a16="http://schemas.microsoft.com/office/drawing/2014/main" id="{2CF3CCAE-5CE6-4B47-9336-5A8E50D929D9}"/>
              </a:ext>
            </a:extLst>
          </p:cNvPr>
          <p:cNvPicPr>
            <a:picLocks noChangeAspect="1"/>
          </p:cNvPicPr>
          <p:nvPr/>
        </p:nvPicPr>
        <p:blipFill>
          <a:blip r:embed="rId2"/>
          <a:stretch>
            <a:fillRect/>
          </a:stretch>
        </p:blipFill>
        <p:spPr>
          <a:xfrm>
            <a:off x="533192" y="1752500"/>
            <a:ext cx="8077615" cy="3886400"/>
          </a:xfrm>
          <a:prstGeom prst="rect">
            <a:avLst/>
          </a:prstGeom>
        </p:spPr>
      </p:pic>
    </p:spTree>
    <p:extLst>
      <p:ext uri="{BB962C8B-B14F-4D97-AF65-F5344CB8AC3E}">
        <p14:creationId xmlns:p14="http://schemas.microsoft.com/office/powerpoint/2010/main" val="39631899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3DFD0-CF8A-4B87-8E15-DE9216888B72}"/>
              </a:ext>
            </a:extLst>
          </p:cNvPr>
          <p:cNvSpPr>
            <a:spLocks noGrp="1"/>
          </p:cNvSpPr>
          <p:nvPr>
            <p:ph type="title"/>
          </p:nvPr>
        </p:nvSpPr>
        <p:spPr/>
        <p:txBody>
          <a:bodyPr/>
          <a:lstStyle/>
          <a:p>
            <a:r>
              <a:rPr lang="en-US" dirty="0"/>
              <a:t>Heterogenous catalysis</a:t>
            </a:r>
            <a:endParaRPr lang="LID4096" dirty="0"/>
          </a:p>
        </p:txBody>
      </p:sp>
      <p:pic>
        <p:nvPicPr>
          <p:cNvPr id="3" name="Picture 2">
            <a:extLst>
              <a:ext uri="{FF2B5EF4-FFF2-40B4-BE49-F238E27FC236}">
                <a16:creationId xmlns:a16="http://schemas.microsoft.com/office/drawing/2014/main" id="{00F37634-A2D1-471D-9FDC-8B1F8E621A59}"/>
              </a:ext>
            </a:extLst>
          </p:cNvPr>
          <p:cNvPicPr>
            <a:picLocks noChangeAspect="1"/>
          </p:cNvPicPr>
          <p:nvPr/>
        </p:nvPicPr>
        <p:blipFill>
          <a:blip r:embed="rId2"/>
          <a:stretch>
            <a:fillRect/>
          </a:stretch>
        </p:blipFill>
        <p:spPr>
          <a:xfrm>
            <a:off x="787233" y="2244636"/>
            <a:ext cx="6502734" cy="3460928"/>
          </a:xfrm>
          <a:prstGeom prst="rect">
            <a:avLst/>
          </a:prstGeom>
        </p:spPr>
      </p:pic>
    </p:spTree>
    <p:extLst>
      <p:ext uri="{BB962C8B-B14F-4D97-AF65-F5344CB8AC3E}">
        <p14:creationId xmlns:p14="http://schemas.microsoft.com/office/powerpoint/2010/main" val="13785170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28BA3-21AC-48C4-AE71-F53871EC626A}"/>
              </a:ext>
            </a:extLst>
          </p:cNvPr>
          <p:cNvSpPr>
            <a:spLocks noGrp="1"/>
          </p:cNvSpPr>
          <p:nvPr>
            <p:ph type="title"/>
          </p:nvPr>
        </p:nvSpPr>
        <p:spPr/>
        <p:txBody>
          <a:bodyPr/>
          <a:lstStyle/>
          <a:p>
            <a:r>
              <a:rPr lang="en-US" dirty="0"/>
              <a:t>Reaction co-ordinates</a:t>
            </a:r>
            <a:endParaRPr lang="LID4096" dirty="0"/>
          </a:p>
        </p:txBody>
      </p:sp>
      <p:pic>
        <p:nvPicPr>
          <p:cNvPr id="8" name="Picture 7" descr="A screenshot of a cell phone&#10;&#10;Description automatically generated">
            <a:extLst>
              <a:ext uri="{FF2B5EF4-FFF2-40B4-BE49-F238E27FC236}">
                <a16:creationId xmlns:a16="http://schemas.microsoft.com/office/drawing/2014/main" id="{145A6A51-0287-478F-8565-53D8937720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1690688"/>
            <a:ext cx="4594100" cy="4360861"/>
          </a:xfrm>
          <a:prstGeom prst="rect">
            <a:avLst/>
          </a:prstGeom>
        </p:spPr>
      </p:pic>
      <p:sp>
        <p:nvSpPr>
          <p:cNvPr id="9" name="Rectangle 8">
            <a:extLst>
              <a:ext uri="{FF2B5EF4-FFF2-40B4-BE49-F238E27FC236}">
                <a16:creationId xmlns:a16="http://schemas.microsoft.com/office/drawing/2014/main" id="{30397606-A785-4A9E-8FAB-C29B1F388501}"/>
              </a:ext>
            </a:extLst>
          </p:cNvPr>
          <p:cNvSpPr/>
          <p:nvPr/>
        </p:nvSpPr>
        <p:spPr>
          <a:xfrm>
            <a:off x="4133850" y="6215875"/>
            <a:ext cx="4845050" cy="276999"/>
          </a:xfrm>
          <a:prstGeom prst="rect">
            <a:avLst/>
          </a:prstGeom>
        </p:spPr>
        <p:txBody>
          <a:bodyPr wrap="square">
            <a:spAutoFit/>
          </a:bodyPr>
          <a:lstStyle/>
          <a:p>
            <a:r>
              <a:rPr lang="LID4096" sz="1200" dirty="0"/>
              <a:t>https://cnx.org/contents/RTmuIxzM@3.4:bZvv2PMU@4/Catalysis</a:t>
            </a:r>
          </a:p>
        </p:txBody>
      </p:sp>
      <p:sp>
        <p:nvSpPr>
          <p:cNvPr id="12" name="TextBox 11">
            <a:extLst>
              <a:ext uri="{FF2B5EF4-FFF2-40B4-BE49-F238E27FC236}">
                <a16:creationId xmlns:a16="http://schemas.microsoft.com/office/drawing/2014/main" id="{200ACA62-6524-4D04-A3E4-C61BCF1B103E}"/>
              </a:ext>
            </a:extLst>
          </p:cNvPr>
          <p:cNvSpPr txBox="1"/>
          <p:nvPr/>
        </p:nvSpPr>
        <p:spPr>
          <a:xfrm>
            <a:off x="5988050" y="2382838"/>
            <a:ext cx="2806700" cy="2677656"/>
          </a:xfrm>
          <a:prstGeom prst="rect">
            <a:avLst/>
          </a:prstGeom>
          <a:noFill/>
        </p:spPr>
        <p:txBody>
          <a:bodyPr wrap="square" rtlCol="0">
            <a:spAutoFit/>
          </a:bodyPr>
          <a:lstStyle/>
          <a:p>
            <a:r>
              <a:rPr lang="en-US" sz="2400" dirty="0"/>
              <a:t>It might be that homogeneous uncatalyzed reaction is replaced by heterogeneous catalyzed reaction.</a:t>
            </a:r>
            <a:endParaRPr lang="LID4096" sz="2400" dirty="0"/>
          </a:p>
        </p:txBody>
      </p:sp>
    </p:spTree>
    <p:extLst>
      <p:ext uri="{BB962C8B-B14F-4D97-AF65-F5344CB8AC3E}">
        <p14:creationId xmlns:p14="http://schemas.microsoft.com/office/powerpoint/2010/main" val="3570899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0BEAE-25F1-4E2D-B719-5CF62F9CA139}"/>
              </a:ext>
            </a:extLst>
          </p:cNvPr>
          <p:cNvSpPr>
            <a:spLocks noGrp="1"/>
          </p:cNvSpPr>
          <p:nvPr>
            <p:ph type="title"/>
          </p:nvPr>
        </p:nvSpPr>
        <p:spPr/>
        <p:txBody>
          <a:bodyPr/>
          <a:lstStyle/>
          <a:p>
            <a:r>
              <a:rPr lang="en-US" dirty="0"/>
              <a:t>Surface tension</a:t>
            </a:r>
            <a:endParaRPr lang="LID4096" dirty="0"/>
          </a:p>
        </p:txBody>
      </p:sp>
      <p:pic>
        <p:nvPicPr>
          <p:cNvPr id="3" name="Picture 2">
            <a:extLst>
              <a:ext uri="{FF2B5EF4-FFF2-40B4-BE49-F238E27FC236}">
                <a16:creationId xmlns:a16="http://schemas.microsoft.com/office/drawing/2014/main" id="{3014A269-E2C6-4AA8-A806-417922730333}"/>
              </a:ext>
            </a:extLst>
          </p:cNvPr>
          <p:cNvPicPr>
            <a:picLocks noChangeAspect="1"/>
          </p:cNvPicPr>
          <p:nvPr/>
        </p:nvPicPr>
        <p:blipFill>
          <a:blip r:embed="rId2"/>
          <a:stretch>
            <a:fillRect/>
          </a:stretch>
        </p:blipFill>
        <p:spPr>
          <a:xfrm>
            <a:off x="653734" y="1690689"/>
            <a:ext cx="6128065" cy="2228965"/>
          </a:xfrm>
          <a:prstGeom prst="rect">
            <a:avLst/>
          </a:prstGeom>
        </p:spPr>
      </p:pic>
      <p:pic>
        <p:nvPicPr>
          <p:cNvPr id="4" name="Picture 3">
            <a:extLst>
              <a:ext uri="{FF2B5EF4-FFF2-40B4-BE49-F238E27FC236}">
                <a16:creationId xmlns:a16="http://schemas.microsoft.com/office/drawing/2014/main" id="{792CB539-B78F-4A86-B8E2-E6F73608E51B}"/>
              </a:ext>
            </a:extLst>
          </p:cNvPr>
          <p:cNvPicPr>
            <a:picLocks noChangeAspect="1"/>
          </p:cNvPicPr>
          <p:nvPr/>
        </p:nvPicPr>
        <p:blipFill>
          <a:blip r:embed="rId3"/>
          <a:stretch>
            <a:fillRect/>
          </a:stretch>
        </p:blipFill>
        <p:spPr>
          <a:xfrm>
            <a:off x="4508501" y="3760947"/>
            <a:ext cx="4172014" cy="2731927"/>
          </a:xfrm>
          <a:prstGeom prst="rect">
            <a:avLst/>
          </a:prstGeom>
        </p:spPr>
      </p:pic>
      <p:pic>
        <p:nvPicPr>
          <p:cNvPr id="5" name="Picture 4">
            <a:extLst>
              <a:ext uri="{FF2B5EF4-FFF2-40B4-BE49-F238E27FC236}">
                <a16:creationId xmlns:a16="http://schemas.microsoft.com/office/drawing/2014/main" id="{84D5E684-B79B-464F-8266-CF5C8E8A128A}"/>
              </a:ext>
            </a:extLst>
          </p:cNvPr>
          <p:cNvPicPr>
            <a:picLocks noChangeAspect="1"/>
          </p:cNvPicPr>
          <p:nvPr/>
        </p:nvPicPr>
        <p:blipFill>
          <a:blip r:embed="rId4"/>
          <a:stretch>
            <a:fillRect/>
          </a:stretch>
        </p:blipFill>
        <p:spPr>
          <a:xfrm>
            <a:off x="653733" y="4222708"/>
            <a:ext cx="3369799" cy="2184442"/>
          </a:xfrm>
          <a:prstGeom prst="rect">
            <a:avLst/>
          </a:prstGeom>
        </p:spPr>
      </p:pic>
    </p:spTree>
    <p:extLst>
      <p:ext uri="{BB962C8B-B14F-4D97-AF65-F5344CB8AC3E}">
        <p14:creationId xmlns:p14="http://schemas.microsoft.com/office/powerpoint/2010/main" val="39786523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54B80-0F2A-4735-9082-6A35F5BDA361}"/>
              </a:ext>
            </a:extLst>
          </p:cNvPr>
          <p:cNvSpPr>
            <a:spLocks noGrp="1"/>
          </p:cNvSpPr>
          <p:nvPr>
            <p:ph type="title"/>
          </p:nvPr>
        </p:nvSpPr>
        <p:spPr/>
        <p:txBody>
          <a:bodyPr/>
          <a:lstStyle/>
          <a:p>
            <a:r>
              <a:rPr lang="en-US" dirty="0"/>
              <a:t>Nobel prize 2007: Gerhard Ertl</a:t>
            </a:r>
            <a:endParaRPr lang="LID4096" dirty="0"/>
          </a:p>
        </p:txBody>
      </p:sp>
      <p:pic>
        <p:nvPicPr>
          <p:cNvPr id="3" name="Picture 2">
            <a:extLst>
              <a:ext uri="{FF2B5EF4-FFF2-40B4-BE49-F238E27FC236}">
                <a16:creationId xmlns:a16="http://schemas.microsoft.com/office/drawing/2014/main" id="{AC352BE4-0B3A-48CB-86DF-A4EA38141E0E}"/>
              </a:ext>
            </a:extLst>
          </p:cNvPr>
          <p:cNvPicPr>
            <a:picLocks noChangeAspect="1"/>
          </p:cNvPicPr>
          <p:nvPr/>
        </p:nvPicPr>
        <p:blipFill>
          <a:blip r:embed="rId2"/>
          <a:stretch>
            <a:fillRect/>
          </a:stretch>
        </p:blipFill>
        <p:spPr>
          <a:xfrm>
            <a:off x="628650" y="1822393"/>
            <a:ext cx="6940647" cy="3996131"/>
          </a:xfrm>
          <a:prstGeom prst="rect">
            <a:avLst/>
          </a:prstGeom>
        </p:spPr>
      </p:pic>
    </p:spTree>
    <p:extLst>
      <p:ext uri="{BB962C8B-B14F-4D97-AF65-F5344CB8AC3E}">
        <p14:creationId xmlns:p14="http://schemas.microsoft.com/office/powerpoint/2010/main" val="9316968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92DA1-66B2-4498-B9C5-5D646137EFB9}"/>
              </a:ext>
            </a:extLst>
          </p:cNvPr>
          <p:cNvSpPr>
            <a:spLocks noGrp="1"/>
          </p:cNvSpPr>
          <p:nvPr>
            <p:ph type="title"/>
          </p:nvPr>
        </p:nvSpPr>
        <p:spPr/>
        <p:txBody>
          <a:bodyPr/>
          <a:lstStyle/>
          <a:p>
            <a:r>
              <a:rPr lang="en-US" dirty="0"/>
              <a:t>Devil is in the details</a:t>
            </a:r>
            <a:endParaRPr lang="LID4096" dirty="0"/>
          </a:p>
        </p:txBody>
      </p:sp>
      <p:pic>
        <p:nvPicPr>
          <p:cNvPr id="3" name="Picture 2">
            <a:extLst>
              <a:ext uri="{FF2B5EF4-FFF2-40B4-BE49-F238E27FC236}">
                <a16:creationId xmlns:a16="http://schemas.microsoft.com/office/drawing/2014/main" id="{F4A03189-5852-42AC-A366-5B4756A600D7}"/>
              </a:ext>
            </a:extLst>
          </p:cNvPr>
          <p:cNvPicPr>
            <a:picLocks noChangeAspect="1"/>
          </p:cNvPicPr>
          <p:nvPr/>
        </p:nvPicPr>
        <p:blipFill>
          <a:blip r:embed="rId2"/>
          <a:stretch>
            <a:fillRect/>
          </a:stretch>
        </p:blipFill>
        <p:spPr>
          <a:xfrm>
            <a:off x="768254" y="2016073"/>
            <a:ext cx="6540596" cy="3538172"/>
          </a:xfrm>
          <a:prstGeom prst="rect">
            <a:avLst/>
          </a:prstGeom>
        </p:spPr>
      </p:pic>
      <p:pic>
        <p:nvPicPr>
          <p:cNvPr id="4" name="Picture 3">
            <a:extLst>
              <a:ext uri="{FF2B5EF4-FFF2-40B4-BE49-F238E27FC236}">
                <a16:creationId xmlns:a16="http://schemas.microsoft.com/office/drawing/2014/main" id="{B7101E89-E856-494F-AFC4-3882408577E2}"/>
              </a:ext>
            </a:extLst>
          </p:cNvPr>
          <p:cNvPicPr>
            <a:picLocks noChangeAspect="1"/>
          </p:cNvPicPr>
          <p:nvPr/>
        </p:nvPicPr>
        <p:blipFill>
          <a:blip r:embed="rId3"/>
          <a:stretch>
            <a:fillRect/>
          </a:stretch>
        </p:blipFill>
        <p:spPr>
          <a:xfrm>
            <a:off x="6083175" y="6000735"/>
            <a:ext cx="2432175" cy="558829"/>
          </a:xfrm>
          <a:prstGeom prst="rect">
            <a:avLst/>
          </a:prstGeom>
        </p:spPr>
      </p:pic>
      <p:sp>
        <p:nvSpPr>
          <p:cNvPr id="5" name="Oval 4">
            <a:extLst>
              <a:ext uri="{FF2B5EF4-FFF2-40B4-BE49-F238E27FC236}">
                <a16:creationId xmlns:a16="http://schemas.microsoft.com/office/drawing/2014/main" id="{31DB8FDF-279C-40AE-9C52-021A9CC90300}"/>
              </a:ext>
            </a:extLst>
          </p:cNvPr>
          <p:cNvSpPr/>
          <p:nvPr/>
        </p:nvSpPr>
        <p:spPr>
          <a:xfrm>
            <a:off x="2927302" y="2720173"/>
            <a:ext cx="1111250" cy="2976336"/>
          </a:xfrm>
          <a:prstGeom prst="ellipse">
            <a:avLst/>
          </a:prstGeom>
          <a:solidFill>
            <a:srgbClr val="F93C0F">
              <a:alpha val="1411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6" name="TextBox 5">
            <a:extLst>
              <a:ext uri="{FF2B5EF4-FFF2-40B4-BE49-F238E27FC236}">
                <a16:creationId xmlns:a16="http://schemas.microsoft.com/office/drawing/2014/main" id="{AF675A7C-69B9-4E16-8E54-8DF15DDA0D07}"/>
              </a:ext>
            </a:extLst>
          </p:cNvPr>
          <p:cNvSpPr txBox="1"/>
          <p:nvPr/>
        </p:nvSpPr>
        <p:spPr>
          <a:xfrm>
            <a:off x="2822464" y="1563792"/>
            <a:ext cx="2432175" cy="830997"/>
          </a:xfrm>
          <a:prstGeom prst="rect">
            <a:avLst/>
          </a:prstGeom>
          <a:noFill/>
        </p:spPr>
        <p:txBody>
          <a:bodyPr wrap="square" rtlCol="0">
            <a:spAutoFit/>
          </a:bodyPr>
          <a:lstStyle/>
          <a:p>
            <a:r>
              <a:rPr lang="en-US" sz="2400" dirty="0"/>
              <a:t>Different catalysts</a:t>
            </a:r>
            <a:endParaRPr lang="LID4096" sz="2400" dirty="0"/>
          </a:p>
        </p:txBody>
      </p:sp>
    </p:spTree>
    <p:extLst>
      <p:ext uri="{BB962C8B-B14F-4D97-AF65-F5344CB8AC3E}">
        <p14:creationId xmlns:p14="http://schemas.microsoft.com/office/powerpoint/2010/main" val="17134808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95247-8D4C-4CF5-84D4-834C26A91A8C}"/>
              </a:ext>
            </a:extLst>
          </p:cNvPr>
          <p:cNvSpPr>
            <a:spLocks noGrp="1"/>
          </p:cNvSpPr>
          <p:nvPr>
            <p:ph type="title"/>
          </p:nvPr>
        </p:nvSpPr>
        <p:spPr/>
        <p:txBody>
          <a:bodyPr/>
          <a:lstStyle/>
          <a:p>
            <a:r>
              <a:rPr lang="en-US" dirty="0"/>
              <a:t>Pt/C nanoparticle catalyst</a:t>
            </a:r>
            <a:endParaRPr lang="LID4096" dirty="0"/>
          </a:p>
        </p:txBody>
      </p:sp>
      <p:sp>
        <p:nvSpPr>
          <p:cNvPr id="5" name="TextBox 4">
            <a:extLst>
              <a:ext uri="{FF2B5EF4-FFF2-40B4-BE49-F238E27FC236}">
                <a16:creationId xmlns:a16="http://schemas.microsoft.com/office/drawing/2014/main" id="{55AD3764-EA7B-4FD0-8618-5906A2FEA4C6}"/>
              </a:ext>
            </a:extLst>
          </p:cNvPr>
          <p:cNvSpPr txBox="1"/>
          <p:nvPr/>
        </p:nvSpPr>
        <p:spPr>
          <a:xfrm>
            <a:off x="723806" y="6215875"/>
            <a:ext cx="7042150" cy="276999"/>
          </a:xfrm>
          <a:prstGeom prst="rect">
            <a:avLst/>
          </a:prstGeom>
          <a:noFill/>
        </p:spPr>
        <p:txBody>
          <a:bodyPr wrap="square" rtlCol="0">
            <a:spAutoFit/>
          </a:bodyPr>
          <a:lstStyle/>
          <a:p>
            <a:r>
              <a:rPr lang="en-US" sz="1200" dirty="0"/>
              <a:t>Jiang et al: </a:t>
            </a:r>
            <a:r>
              <a:rPr lang="nl-NL" sz="1200" i="1" dirty="0"/>
              <a:t>Adv. Funct. Mater. </a:t>
            </a:r>
            <a:r>
              <a:rPr lang="nl-NL" sz="1200" b="1" dirty="0"/>
              <a:t>2020</a:t>
            </a:r>
            <a:r>
              <a:rPr lang="nl-NL" sz="1200" dirty="0"/>
              <a:t>, </a:t>
            </a:r>
            <a:r>
              <a:rPr lang="nl-NL" sz="1200" i="1" dirty="0"/>
              <a:t>30</a:t>
            </a:r>
            <a:r>
              <a:rPr lang="nl-NL" sz="1200" dirty="0"/>
              <a:t>, 2003321</a:t>
            </a:r>
            <a:endParaRPr lang="LID4096" sz="1200" dirty="0"/>
          </a:p>
        </p:txBody>
      </p:sp>
      <p:sp>
        <p:nvSpPr>
          <p:cNvPr id="6" name="TextBox 5">
            <a:extLst>
              <a:ext uri="{FF2B5EF4-FFF2-40B4-BE49-F238E27FC236}">
                <a16:creationId xmlns:a16="http://schemas.microsoft.com/office/drawing/2014/main" id="{92ACD643-F501-4B1D-B6B4-E98B8DD07629}"/>
              </a:ext>
            </a:extLst>
          </p:cNvPr>
          <p:cNvSpPr txBox="1"/>
          <p:nvPr/>
        </p:nvSpPr>
        <p:spPr>
          <a:xfrm>
            <a:off x="6089650" y="1885950"/>
            <a:ext cx="2692400" cy="4154984"/>
          </a:xfrm>
          <a:prstGeom prst="rect">
            <a:avLst/>
          </a:prstGeom>
          <a:noFill/>
        </p:spPr>
        <p:txBody>
          <a:bodyPr wrap="square" rtlCol="0">
            <a:spAutoFit/>
          </a:bodyPr>
          <a:lstStyle/>
          <a:p>
            <a:r>
              <a:rPr lang="en-US" sz="2400" dirty="0"/>
              <a:t>For instance, holes in carbon coating may expose a single Pt-atom; or several </a:t>
            </a:r>
            <a:r>
              <a:rPr lang="en-US" sz="2400" dirty="0">
                <a:sym typeface="Wingdings" panose="05000000000000000000" pitchFamily="2" charset="2"/>
              </a:rPr>
              <a:t> orientation of entering molecule different  different end result</a:t>
            </a:r>
            <a:endParaRPr lang="LID4096" sz="2400" dirty="0"/>
          </a:p>
        </p:txBody>
      </p:sp>
      <p:grpSp>
        <p:nvGrpSpPr>
          <p:cNvPr id="8" name="Group 7">
            <a:extLst>
              <a:ext uri="{FF2B5EF4-FFF2-40B4-BE49-F238E27FC236}">
                <a16:creationId xmlns:a16="http://schemas.microsoft.com/office/drawing/2014/main" id="{C80A5ABD-CC9D-47FA-A36E-D69A72CDDCF8}"/>
              </a:ext>
            </a:extLst>
          </p:cNvPr>
          <p:cNvGrpSpPr/>
          <p:nvPr/>
        </p:nvGrpSpPr>
        <p:grpSpPr>
          <a:xfrm>
            <a:off x="247650" y="1536700"/>
            <a:ext cx="5265555" cy="4134902"/>
            <a:chOff x="247650" y="1536700"/>
            <a:chExt cx="5265555" cy="4134902"/>
          </a:xfrm>
        </p:grpSpPr>
        <p:pic>
          <p:nvPicPr>
            <p:cNvPr id="3" name="Picture 2">
              <a:extLst>
                <a:ext uri="{FF2B5EF4-FFF2-40B4-BE49-F238E27FC236}">
                  <a16:creationId xmlns:a16="http://schemas.microsoft.com/office/drawing/2014/main" id="{91DFA58B-D1D0-4C86-9CF6-09FD6A1E306F}"/>
                </a:ext>
              </a:extLst>
            </p:cNvPr>
            <p:cNvPicPr>
              <a:picLocks noChangeAspect="1"/>
            </p:cNvPicPr>
            <p:nvPr/>
          </p:nvPicPr>
          <p:blipFill>
            <a:blip r:embed="rId2"/>
            <a:stretch>
              <a:fillRect/>
            </a:stretch>
          </p:blipFill>
          <p:spPr>
            <a:xfrm>
              <a:off x="419006" y="1748891"/>
              <a:ext cx="5094199" cy="3922711"/>
            </a:xfrm>
            <a:prstGeom prst="rect">
              <a:avLst/>
            </a:prstGeom>
          </p:spPr>
        </p:pic>
        <p:sp>
          <p:nvSpPr>
            <p:cNvPr id="7" name="Rectangle 6">
              <a:extLst>
                <a:ext uri="{FF2B5EF4-FFF2-40B4-BE49-F238E27FC236}">
                  <a16:creationId xmlns:a16="http://schemas.microsoft.com/office/drawing/2014/main" id="{91144713-E97D-420D-B34D-928CF6E02E87}"/>
                </a:ext>
              </a:extLst>
            </p:cNvPr>
            <p:cNvSpPr/>
            <p:nvPr/>
          </p:nvSpPr>
          <p:spPr>
            <a:xfrm>
              <a:off x="247650" y="1536700"/>
              <a:ext cx="323850" cy="7683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spTree>
    <p:extLst>
      <p:ext uri="{BB962C8B-B14F-4D97-AF65-F5344CB8AC3E}">
        <p14:creationId xmlns:p14="http://schemas.microsoft.com/office/powerpoint/2010/main" val="28625422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20437-8EC3-4C99-AC05-7C07F07E82AC}"/>
              </a:ext>
            </a:extLst>
          </p:cNvPr>
          <p:cNvSpPr>
            <a:spLocks noGrp="1"/>
          </p:cNvSpPr>
          <p:nvPr>
            <p:ph type="title"/>
          </p:nvPr>
        </p:nvSpPr>
        <p:spPr/>
        <p:txBody>
          <a:bodyPr/>
          <a:lstStyle/>
          <a:p>
            <a:r>
              <a:rPr lang="en-US" dirty="0"/>
              <a:t>ALD-coated Pt-catalyst</a:t>
            </a:r>
            <a:endParaRPr lang="LID4096" dirty="0"/>
          </a:p>
        </p:txBody>
      </p:sp>
      <p:sp>
        <p:nvSpPr>
          <p:cNvPr id="4" name="Rectangle 3">
            <a:extLst>
              <a:ext uri="{FF2B5EF4-FFF2-40B4-BE49-F238E27FC236}">
                <a16:creationId xmlns:a16="http://schemas.microsoft.com/office/drawing/2014/main" id="{8D4FB2BF-90AB-45FA-A3A0-E336E942CE1E}"/>
              </a:ext>
            </a:extLst>
          </p:cNvPr>
          <p:cNvSpPr/>
          <p:nvPr/>
        </p:nvSpPr>
        <p:spPr>
          <a:xfrm>
            <a:off x="901587" y="6354374"/>
            <a:ext cx="4718163" cy="276999"/>
          </a:xfrm>
          <a:prstGeom prst="rect">
            <a:avLst/>
          </a:prstGeom>
        </p:spPr>
        <p:txBody>
          <a:bodyPr wrap="square">
            <a:spAutoFit/>
          </a:bodyPr>
          <a:lstStyle/>
          <a:p>
            <a:r>
              <a:rPr lang="en-US" sz="1200" dirty="0">
                <a:latin typeface="AdvHelv_B"/>
              </a:rPr>
              <a:t>Cao </a:t>
            </a:r>
            <a:r>
              <a:rPr lang="en-US" sz="1200" dirty="0">
                <a:latin typeface="AdvHelv_BO"/>
              </a:rPr>
              <a:t>et al.</a:t>
            </a:r>
            <a:r>
              <a:rPr lang="en-US" sz="1200" dirty="0">
                <a:latin typeface="AdvHelv_B"/>
              </a:rPr>
              <a:t>: Catalysts design and synthesis via selective ALD, JVST A 2018</a:t>
            </a:r>
            <a:endParaRPr lang="LID4096" sz="1200" dirty="0"/>
          </a:p>
        </p:txBody>
      </p:sp>
      <p:pic>
        <p:nvPicPr>
          <p:cNvPr id="5" name="Picture 4">
            <a:extLst>
              <a:ext uri="{FF2B5EF4-FFF2-40B4-BE49-F238E27FC236}">
                <a16:creationId xmlns:a16="http://schemas.microsoft.com/office/drawing/2014/main" id="{5D2E8EE4-874F-4070-982B-7519F7FC45F5}"/>
              </a:ext>
            </a:extLst>
          </p:cNvPr>
          <p:cNvPicPr>
            <a:picLocks noChangeAspect="1"/>
          </p:cNvPicPr>
          <p:nvPr/>
        </p:nvPicPr>
        <p:blipFill>
          <a:blip r:embed="rId2"/>
          <a:stretch>
            <a:fillRect/>
          </a:stretch>
        </p:blipFill>
        <p:spPr>
          <a:xfrm>
            <a:off x="699949" y="1690689"/>
            <a:ext cx="5121438" cy="4551248"/>
          </a:xfrm>
          <a:prstGeom prst="rect">
            <a:avLst/>
          </a:prstGeom>
        </p:spPr>
      </p:pic>
      <p:sp>
        <p:nvSpPr>
          <p:cNvPr id="6" name="TextBox 5">
            <a:extLst>
              <a:ext uri="{FF2B5EF4-FFF2-40B4-BE49-F238E27FC236}">
                <a16:creationId xmlns:a16="http://schemas.microsoft.com/office/drawing/2014/main" id="{B85DBE4C-1439-4BB9-A2C8-D14FFBBAB32B}"/>
              </a:ext>
            </a:extLst>
          </p:cNvPr>
          <p:cNvSpPr txBox="1"/>
          <p:nvPr/>
        </p:nvSpPr>
        <p:spPr>
          <a:xfrm>
            <a:off x="6191250" y="1835150"/>
            <a:ext cx="2603500" cy="4154984"/>
          </a:xfrm>
          <a:prstGeom prst="rect">
            <a:avLst/>
          </a:prstGeom>
          <a:noFill/>
        </p:spPr>
        <p:txBody>
          <a:bodyPr wrap="square" rtlCol="0">
            <a:spAutoFit/>
          </a:bodyPr>
          <a:lstStyle/>
          <a:p>
            <a:r>
              <a:rPr lang="en-US" sz="2400" dirty="0"/>
              <a:t>ALD films &lt;1 nm are discontinuous </a:t>
            </a:r>
            <a:r>
              <a:rPr lang="en-US" sz="2400" dirty="0">
                <a:sym typeface="Wingdings" panose="05000000000000000000" pitchFamily="2" charset="2"/>
              </a:rPr>
              <a:t> gas molecules have access to noble metal catalyst.</a:t>
            </a:r>
          </a:p>
          <a:p>
            <a:endParaRPr lang="en-US" sz="2400" dirty="0">
              <a:sym typeface="Wingdings" panose="05000000000000000000" pitchFamily="2" charset="2"/>
            </a:endParaRPr>
          </a:p>
          <a:p>
            <a:r>
              <a:rPr lang="en-US" sz="2400" dirty="0">
                <a:sym typeface="Wingdings" panose="05000000000000000000" pitchFamily="2" charset="2"/>
              </a:rPr>
              <a:t>But reaction product molecules are too big to enter.</a:t>
            </a:r>
            <a:endParaRPr lang="LID4096" sz="2400" dirty="0"/>
          </a:p>
        </p:txBody>
      </p:sp>
    </p:spTree>
    <p:extLst>
      <p:ext uri="{BB962C8B-B14F-4D97-AF65-F5344CB8AC3E}">
        <p14:creationId xmlns:p14="http://schemas.microsoft.com/office/powerpoint/2010/main" val="6542731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06320-7668-464F-BA24-F31B9CAB718C}"/>
              </a:ext>
            </a:extLst>
          </p:cNvPr>
          <p:cNvSpPr>
            <a:spLocks noGrp="1"/>
          </p:cNvSpPr>
          <p:nvPr>
            <p:ph type="title"/>
          </p:nvPr>
        </p:nvSpPr>
        <p:spPr/>
        <p:txBody>
          <a:bodyPr/>
          <a:lstStyle/>
          <a:p>
            <a:r>
              <a:rPr lang="en-US" dirty="0"/>
              <a:t>Stabilization by coating</a:t>
            </a:r>
            <a:endParaRPr lang="LID4096" dirty="0"/>
          </a:p>
        </p:txBody>
      </p:sp>
      <p:pic>
        <p:nvPicPr>
          <p:cNvPr id="3" name="Picture 2">
            <a:extLst>
              <a:ext uri="{FF2B5EF4-FFF2-40B4-BE49-F238E27FC236}">
                <a16:creationId xmlns:a16="http://schemas.microsoft.com/office/drawing/2014/main" id="{062438CE-C520-4F81-8C7E-1A11849DE828}"/>
              </a:ext>
            </a:extLst>
          </p:cNvPr>
          <p:cNvPicPr>
            <a:picLocks noChangeAspect="1"/>
          </p:cNvPicPr>
          <p:nvPr/>
        </p:nvPicPr>
        <p:blipFill>
          <a:blip r:embed="rId2"/>
          <a:stretch>
            <a:fillRect/>
          </a:stretch>
        </p:blipFill>
        <p:spPr>
          <a:xfrm>
            <a:off x="844550" y="1404439"/>
            <a:ext cx="6086669" cy="3342805"/>
          </a:xfrm>
          <a:prstGeom prst="rect">
            <a:avLst/>
          </a:prstGeom>
        </p:spPr>
      </p:pic>
      <p:sp>
        <p:nvSpPr>
          <p:cNvPr id="4" name="TextBox 3">
            <a:extLst>
              <a:ext uri="{FF2B5EF4-FFF2-40B4-BE49-F238E27FC236}">
                <a16:creationId xmlns:a16="http://schemas.microsoft.com/office/drawing/2014/main" id="{A1532292-725B-4591-8514-1BD17D9B092C}"/>
              </a:ext>
            </a:extLst>
          </p:cNvPr>
          <p:cNvSpPr txBox="1"/>
          <p:nvPr/>
        </p:nvSpPr>
        <p:spPr>
          <a:xfrm>
            <a:off x="482600" y="6291420"/>
            <a:ext cx="7747000" cy="461665"/>
          </a:xfrm>
          <a:prstGeom prst="rect">
            <a:avLst/>
          </a:prstGeom>
          <a:noFill/>
        </p:spPr>
        <p:txBody>
          <a:bodyPr wrap="square" rtlCol="0">
            <a:spAutoFit/>
          </a:bodyPr>
          <a:lstStyle/>
          <a:p>
            <a:r>
              <a:rPr lang="en-US" sz="1200" dirty="0" err="1"/>
              <a:t>Biener</a:t>
            </a:r>
            <a:r>
              <a:rPr lang="en-US" sz="1200" dirty="0"/>
              <a:t> et al: ALD Functionalized </a:t>
            </a:r>
            <a:r>
              <a:rPr lang="en-US" sz="1200" dirty="0" err="1"/>
              <a:t>Nanoporous</a:t>
            </a:r>
            <a:r>
              <a:rPr lang="en-US" sz="1200" dirty="0"/>
              <a:t> Gold: Thermal Stability, Mechanical </a:t>
            </a:r>
            <a:r>
              <a:rPr lang="fi-FI" sz="1200" dirty="0" err="1"/>
              <a:t>Properties</a:t>
            </a:r>
            <a:r>
              <a:rPr lang="fi-FI" sz="1200" dirty="0"/>
              <a:t>, and </a:t>
            </a:r>
            <a:r>
              <a:rPr lang="fi-FI" sz="1200" dirty="0" err="1"/>
              <a:t>Catalytic</a:t>
            </a:r>
            <a:r>
              <a:rPr lang="fi-FI" sz="1200" dirty="0"/>
              <a:t> Activity, </a:t>
            </a:r>
            <a:r>
              <a:rPr lang="fi-FI" sz="1200" dirty="0" err="1"/>
              <a:t>Nanoletters</a:t>
            </a:r>
            <a:r>
              <a:rPr lang="fi-FI" sz="1200" dirty="0"/>
              <a:t> 2011</a:t>
            </a:r>
            <a:endParaRPr lang="LID4096" sz="1200" dirty="0"/>
          </a:p>
        </p:txBody>
      </p:sp>
      <p:sp>
        <p:nvSpPr>
          <p:cNvPr id="5" name="TextBox 4">
            <a:extLst>
              <a:ext uri="{FF2B5EF4-FFF2-40B4-BE49-F238E27FC236}">
                <a16:creationId xmlns:a16="http://schemas.microsoft.com/office/drawing/2014/main" id="{722EDCFA-1CFD-47A0-95E1-1D0252750492}"/>
              </a:ext>
            </a:extLst>
          </p:cNvPr>
          <p:cNvSpPr txBox="1"/>
          <p:nvPr/>
        </p:nvSpPr>
        <p:spPr>
          <a:xfrm>
            <a:off x="368300" y="4863227"/>
            <a:ext cx="3098800" cy="923330"/>
          </a:xfrm>
          <a:prstGeom prst="rect">
            <a:avLst/>
          </a:prstGeom>
          <a:noFill/>
        </p:spPr>
        <p:txBody>
          <a:bodyPr wrap="square" rtlCol="0">
            <a:spAutoFit/>
          </a:bodyPr>
          <a:lstStyle/>
          <a:p>
            <a:r>
              <a:rPr lang="en-US" dirty="0" err="1"/>
              <a:t>Nanoporous</a:t>
            </a:r>
            <a:r>
              <a:rPr lang="en-US" dirty="0"/>
              <a:t> gold wants to minimize area, but ALD films prevent this.</a:t>
            </a:r>
            <a:endParaRPr lang="LID4096" dirty="0"/>
          </a:p>
        </p:txBody>
      </p:sp>
      <p:sp>
        <p:nvSpPr>
          <p:cNvPr id="6" name="TextBox 5">
            <a:extLst>
              <a:ext uri="{FF2B5EF4-FFF2-40B4-BE49-F238E27FC236}">
                <a16:creationId xmlns:a16="http://schemas.microsoft.com/office/drawing/2014/main" id="{F8263AB5-0A98-4002-953E-3BB7D9DD4DAC}"/>
              </a:ext>
            </a:extLst>
          </p:cNvPr>
          <p:cNvSpPr txBox="1"/>
          <p:nvPr/>
        </p:nvSpPr>
        <p:spPr>
          <a:xfrm>
            <a:off x="3752850" y="4863227"/>
            <a:ext cx="5080000" cy="1200329"/>
          </a:xfrm>
          <a:prstGeom prst="rect">
            <a:avLst/>
          </a:prstGeom>
          <a:noFill/>
        </p:spPr>
        <p:txBody>
          <a:bodyPr wrap="square" rtlCol="0">
            <a:spAutoFit/>
          </a:bodyPr>
          <a:lstStyle/>
          <a:p>
            <a:r>
              <a:rPr lang="en-US" dirty="0"/>
              <a:t>In b) nanoscale structures protected by ALD film remain; </a:t>
            </a:r>
          </a:p>
          <a:p>
            <a:r>
              <a:rPr lang="en-US" dirty="0"/>
              <a:t>In c) unprotected nanoscale structures have coalesced into larger microstructures</a:t>
            </a:r>
            <a:endParaRPr lang="LID4096" dirty="0"/>
          </a:p>
        </p:txBody>
      </p:sp>
      <p:sp>
        <p:nvSpPr>
          <p:cNvPr id="7" name="TextBox 6">
            <a:extLst>
              <a:ext uri="{FF2B5EF4-FFF2-40B4-BE49-F238E27FC236}">
                <a16:creationId xmlns:a16="http://schemas.microsoft.com/office/drawing/2014/main" id="{054B4447-E5A8-4E4F-89F3-1594D8E67A71}"/>
              </a:ext>
            </a:extLst>
          </p:cNvPr>
          <p:cNvSpPr txBox="1"/>
          <p:nvPr/>
        </p:nvSpPr>
        <p:spPr>
          <a:xfrm>
            <a:off x="7067550" y="2195552"/>
            <a:ext cx="1447800" cy="1938992"/>
          </a:xfrm>
          <a:prstGeom prst="rect">
            <a:avLst/>
          </a:prstGeom>
          <a:noFill/>
        </p:spPr>
        <p:txBody>
          <a:bodyPr wrap="square" rtlCol="0">
            <a:spAutoFit/>
          </a:bodyPr>
          <a:lstStyle/>
          <a:p>
            <a:r>
              <a:rPr lang="en-US" sz="2400" dirty="0"/>
              <a:t>b and c –samples both  </a:t>
            </a:r>
          </a:p>
          <a:p>
            <a:r>
              <a:rPr lang="en-US" sz="2400" dirty="0"/>
              <a:t>600</a:t>
            </a:r>
            <a:r>
              <a:rPr lang="en-US" sz="2400" baseline="30000" dirty="0"/>
              <a:t>o</a:t>
            </a:r>
            <a:r>
              <a:rPr lang="en-US" sz="2400" dirty="0"/>
              <a:t>C anneal</a:t>
            </a:r>
            <a:endParaRPr lang="LID4096" sz="2400" dirty="0"/>
          </a:p>
        </p:txBody>
      </p:sp>
    </p:spTree>
    <p:extLst>
      <p:ext uri="{BB962C8B-B14F-4D97-AF65-F5344CB8AC3E}">
        <p14:creationId xmlns:p14="http://schemas.microsoft.com/office/powerpoint/2010/main" val="1161265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22648-5CA5-473F-A3F8-F7A961332E18}"/>
              </a:ext>
            </a:extLst>
          </p:cNvPr>
          <p:cNvSpPr>
            <a:spLocks noGrp="1"/>
          </p:cNvSpPr>
          <p:nvPr>
            <p:ph type="title"/>
          </p:nvPr>
        </p:nvSpPr>
        <p:spPr/>
        <p:txBody>
          <a:bodyPr/>
          <a:lstStyle/>
          <a:p>
            <a:r>
              <a:rPr lang="en-US" dirty="0"/>
              <a:t>Facet selective deposition</a:t>
            </a:r>
            <a:endParaRPr lang="LID4096" dirty="0"/>
          </a:p>
        </p:txBody>
      </p:sp>
      <p:pic>
        <p:nvPicPr>
          <p:cNvPr id="4" name="Picture 3">
            <a:extLst>
              <a:ext uri="{FF2B5EF4-FFF2-40B4-BE49-F238E27FC236}">
                <a16:creationId xmlns:a16="http://schemas.microsoft.com/office/drawing/2014/main" id="{AC67B418-3191-4EB9-B39F-CDC0048DCB8E}"/>
              </a:ext>
            </a:extLst>
          </p:cNvPr>
          <p:cNvPicPr>
            <a:picLocks noChangeAspect="1"/>
          </p:cNvPicPr>
          <p:nvPr/>
        </p:nvPicPr>
        <p:blipFill rotWithShape="1">
          <a:blip r:embed="rId2"/>
          <a:srcRect b="4199"/>
          <a:stretch/>
        </p:blipFill>
        <p:spPr>
          <a:xfrm>
            <a:off x="722803" y="1729581"/>
            <a:ext cx="7164994" cy="1900138"/>
          </a:xfrm>
          <a:prstGeom prst="rect">
            <a:avLst/>
          </a:prstGeom>
        </p:spPr>
      </p:pic>
      <p:sp>
        <p:nvSpPr>
          <p:cNvPr id="5" name="Rectangle 4">
            <a:extLst>
              <a:ext uri="{FF2B5EF4-FFF2-40B4-BE49-F238E27FC236}">
                <a16:creationId xmlns:a16="http://schemas.microsoft.com/office/drawing/2014/main" id="{77B041FD-0338-403D-ACC3-90C56C09092B}"/>
              </a:ext>
            </a:extLst>
          </p:cNvPr>
          <p:cNvSpPr/>
          <p:nvPr/>
        </p:nvSpPr>
        <p:spPr>
          <a:xfrm>
            <a:off x="901587" y="6354374"/>
            <a:ext cx="4718163" cy="276999"/>
          </a:xfrm>
          <a:prstGeom prst="rect">
            <a:avLst/>
          </a:prstGeom>
        </p:spPr>
        <p:txBody>
          <a:bodyPr wrap="square">
            <a:spAutoFit/>
          </a:bodyPr>
          <a:lstStyle/>
          <a:p>
            <a:r>
              <a:rPr lang="en-US" sz="1200" dirty="0">
                <a:latin typeface="AdvHelv_B"/>
              </a:rPr>
              <a:t>Cao </a:t>
            </a:r>
            <a:r>
              <a:rPr lang="en-US" sz="1200" dirty="0">
                <a:latin typeface="AdvHelv_BO"/>
              </a:rPr>
              <a:t>et al.</a:t>
            </a:r>
            <a:r>
              <a:rPr lang="en-US" sz="1200" dirty="0">
                <a:latin typeface="AdvHelv_B"/>
              </a:rPr>
              <a:t>: Catalysts design and synthesis via selective ALD, JVST A 2018</a:t>
            </a:r>
            <a:endParaRPr lang="LID4096" sz="1200" dirty="0"/>
          </a:p>
        </p:txBody>
      </p:sp>
      <p:sp>
        <p:nvSpPr>
          <p:cNvPr id="7" name="Rectangle 6">
            <a:extLst>
              <a:ext uri="{FF2B5EF4-FFF2-40B4-BE49-F238E27FC236}">
                <a16:creationId xmlns:a16="http://schemas.microsoft.com/office/drawing/2014/main" id="{355C0EF5-0456-4715-88FF-403CF6525A75}"/>
              </a:ext>
            </a:extLst>
          </p:cNvPr>
          <p:cNvSpPr/>
          <p:nvPr/>
        </p:nvSpPr>
        <p:spPr>
          <a:xfrm>
            <a:off x="786416" y="5137469"/>
            <a:ext cx="7600950" cy="646331"/>
          </a:xfrm>
          <a:prstGeom prst="rect">
            <a:avLst/>
          </a:prstGeom>
        </p:spPr>
        <p:txBody>
          <a:bodyPr wrap="square">
            <a:spAutoFit/>
          </a:bodyPr>
          <a:lstStyle/>
          <a:p>
            <a:r>
              <a:rPr lang="en-US" dirty="0"/>
              <a:t>Fe</a:t>
            </a:r>
            <a:r>
              <a:rPr lang="en-US" baseline="-25000" dirty="0"/>
              <a:t>3</a:t>
            </a:r>
            <a:r>
              <a:rPr lang="en-US" dirty="0"/>
              <a:t>O</a:t>
            </a:r>
            <a:r>
              <a:rPr lang="en-US" baseline="-25000" dirty="0"/>
              <a:t>4</a:t>
            </a:r>
            <a:r>
              <a:rPr lang="en-US" dirty="0"/>
              <a:t> on Pt, and TiO</a:t>
            </a:r>
            <a:r>
              <a:rPr lang="en-US" baseline="-25000" dirty="0"/>
              <a:t>2</a:t>
            </a:r>
            <a:r>
              <a:rPr lang="en-US" dirty="0"/>
              <a:t> on Au, there is a strong tendency to first nucleate on the </a:t>
            </a:r>
            <a:r>
              <a:rPr lang="en-US" dirty="0" err="1"/>
              <a:t>egde</a:t>
            </a:r>
            <a:r>
              <a:rPr lang="en-US" dirty="0"/>
              <a:t>/low coordinated sites.</a:t>
            </a:r>
            <a:endParaRPr lang="LID4096" dirty="0"/>
          </a:p>
        </p:txBody>
      </p:sp>
      <p:sp>
        <p:nvSpPr>
          <p:cNvPr id="8" name="Rectangle 7">
            <a:extLst>
              <a:ext uri="{FF2B5EF4-FFF2-40B4-BE49-F238E27FC236}">
                <a16:creationId xmlns:a16="http://schemas.microsoft.com/office/drawing/2014/main" id="{1B0271CA-B790-42B2-80FC-136278F97BBE}"/>
              </a:ext>
            </a:extLst>
          </p:cNvPr>
          <p:cNvSpPr/>
          <p:nvPr/>
        </p:nvSpPr>
        <p:spPr>
          <a:xfrm>
            <a:off x="722803" y="3890179"/>
            <a:ext cx="6826250" cy="923330"/>
          </a:xfrm>
          <a:prstGeom prst="rect">
            <a:avLst/>
          </a:prstGeom>
        </p:spPr>
        <p:txBody>
          <a:bodyPr wrap="square">
            <a:spAutoFit/>
          </a:bodyPr>
          <a:lstStyle/>
          <a:p>
            <a:r>
              <a:rPr lang="en-US" dirty="0"/>
              <a:t>The facet selectivity was realized through the intrinsic differences in binding energies of Ce </a:t>
            </a:r>
            <a:r>
              <a:rPr lang="fi-FI" dirty="0" err="1"/>
              <a:t>precursor</a:t>
            </a:r>
            <a:r>
              <a:rPr lang="fi-FI" dirty="0"/>
              <a:t> </a:t>
            </a:r>
            <a:r>
              <a:rPr lang="fi-FI" dirty="0" err="1"/>
              <a:t>fragments</a:t>
            </a:r>
            <a:r>
              <a:rPr lang="fi-FI" dirty="0"/>
              <a:t> </a:t>
            </a:r>
            <a:r>
              <a:rPr lang="fi-FI" dirty="0" err="1"/>
              <a:t>chemisorbed</a:t>
            </a:r>
            <a:r>
              <a:rPr lang="fi-FI" dirty="0"/>
              <a:t> on Pt </a:t>
            </a:r>
            <a:r>
              <a:rPr lang="fi-FI" dirty="0" err="1"/>
              <a:t>surfaces</a:t>
            </a:r>
            <a:r>
              <a:rPr lang="fi-FI" dirty="0"/>
              <a:t>.</a:t>
            </a:r>
            <a:endParaRPr lang="LID4096" dirty="0"/>
          </a:p>
        </p:txBody>
      </p:sp>
    </p:spTree>
    <p:extLst>
      <p:ext uri="{BB962C8B-B14F-4D97-AF65-F5344CB8AC3E}">
        <p14:creationId xmlns:p14="http://schemas.microsoft.com/office/powerpoint/2010/main" val="30358076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75A9B8C1-E77A-4B8A-A8E8-9BD0C03BC3E7}"/>
              </a:ext>
            </a:extLst>
          </p:cNvPr>
          <p:cNvSpPr>
            <a:spLocks noGrp="1" noChangeArrowheads="1"/>
          </p:cNvSpPr>
          <p:nvPr>
            <p:ph type="title"/>
          </p:nvPr>
        </p:nvSpPr>
        <p:spPr>
          <a:xfrm>
            <a:off x="457200" y="274638"/>
            <a:ext cx="8507413" cy="1143000"/>
          </a:xfrm>
        </p:spPr>
        <p:txBody>
          <a:bodyPr/>
          <a:lstStyle/>
          <a:p>
            <a:pPr algn="l" eaLnBrk="1" hangingPunct="1"/>
            <a:r>
              <a:rPr lang="en-GB" altLang="en-US" dirty="0">
                <a:latin typeface="Arial" panose="020B0604020202020204" pitchFamily="34" charset="0"/>
                <a:cs typeface="Arial" panose="020B0604020202020204" pitchFamily="34" charset="0"/>
              </a:rPr>
              <a:t>Crystal plane dependent etching</a:t>
            </a:r>
            <a:endParaRPr lang="en-US" altLang="en-US" dirty="0">
              <a:latin typeface="Arial" panose="020B0604020202020204" pitchFamily="34" charset="0"/>
              <a:cs typeface="Arial" panose="020B0604020202020204" pitchFamily="34" charset="0"/>
            </a:endParaRPr>
          </a:p>
        </p:txBody>
      </p:sp>
      <p:grpSp>
        <p:nvGrpSpPr>
          <p:cNvPr id="31748" name="Group 4">
            <a:extLst>
              <a:ext uri="{FF2B5EF4-FFF2-40B4-BE49-F238E27FC236}">
                <a16:creationId xmlns:a16="http://schemas.microsoft.com/office/drawing/2014/main" id="{55B72C61-DE0B-4A2C-88CD-22A98B0B32D6}"/>
              </a:ext>
            </a:extLst>
          </p:cNvPr>
          <p:cNvGrpSpPr>
            <a:grpSpLocks/>
          </p:cNvGrpSpPr>
          <p:nvPr/>
        </p:nvGrpSpPr>
        <p:grpSpPr bwMode="auto">
          <a:xfrm>
            <a:off x="616743" y="3357563"/>
            <a:ext cx="7927181" cy="2405062"/>
            <a:chOff x="1925" y="3458"/>
            <a:chExt cx="9010" cy="2603"/>
          </a:xfrm>
        </p:grpSpPr>
        <p:sp>
          <p:nvSpPr>
            <p:cNvPr id="31749" name="Line 5">
              <a:extLst>
                <a:ext uri="{FF2B5EF4-FFF2-40B4-BE49-F238E27FC236}">
                  <a16:creationId xmlns:a16="http://schemas.microsoft.com/office/drawing/2014/main" id="{1DF5B343-858C-4373-87D7-ED4EC6B8756A}"/>
                </a:ext>
              </a:extLst>
            </p:cNvPr>
            <p:cNvSpPr>
              <a:spLocks noChangeShapeType="1"/>
            </p:cNvSpPr>
            <p:nvPr/>
          </p:nvSpPr>
          <p:spPr bwMode="auto">
            <a:xfrm flipV="1">
              <a:off x="4320" y="5740"/>
              <a:ext cx="3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LID4096"/>
            </a:p>
          </p:txBody>
        </p:sp>
        <p:grpSp>
          <p:nvGrpSpPr>
            <p:cNvPr id="31750" name="Group 6">
              <a:extLst>
                <a:ext uri="{FF2B5EF4-FFF2-40B4-BE49-F238E27FC236}">
                  <a16:creationId xmlns:a16="http://schemas.microsoft.com/office/drawing/2014/main" id="{A94F856C-EA97-413C-8AD2-9DE253DE0D89}"/>
                </a:ext>
              </a:extLst>
            </p:cNvPr>
            <p:cNvGrpSpPr>
              <a:grpSpLocks/>
            </p:cNvGrpSpPr>
            <p:nvPr/>
          </p:nvGrpSpPr>
          <p:grpSpPr bwMode="auto">
            <a:xfrm>
              <a:off x="1925" y="3458"/>
              <a:ext cx="9010" cy="2603"/>
              <a:chOff x="1925" y="1802"/>
              <a:chExt cx="9010" cy="2603"/>
            </a:xfrm>
          </p:grpSpPr>
          <p:sp>
            <p:nvSpPr>
              <p:cNvPr id="31751" name="Line 7">
                <a:extLst>
                  <a:ext uri="{FF2B5EF4-FFF2-40B4-BE49-F238E27FC236}">
                    <a16:creationId xmlns:a16="http://schemas.microsoft.com/office/drawing/2014/main" id="{46333204-E6E3-4ADC-8606-02C1AA496260}"/>
                  </a:ext>
                </a:extLst>
              </p:cNvPr>
              <p:cNvSpPr>
                <a:spLocks noChangeShapeType="1"/>
              </p:cNvSpPr>
              <p:nvPr/>
            </p:nvSpPr>
            <p:spPr bwMode="auto">
              <a:xfrm flipV="1">
                <a:off x="4342" y="3263"/>
                <a:ext cx="533" cy="79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LID4096"/>
              </a:p>
            </p:txBody>
          </p:sp>
          <p:grpSp>
            <p:nvGrpSpPr>
              <p:cNvPr id="31752" name="Group 8">
                <a:extLst>
                  <a:ext uri="{FF2B5EF4-FFF2-40B4-BE49-F238E27FC236}">
                    <a16:creationId xmlns:a16="http://schemas.microsoft.com/office/drawing/2014/main" id="{79190FD1-BE4B-43EB-8A54-B8219BA7994F}"/>
                  </a:ext>
                </a:extLst>
              </p:cNvPr>
              <p:cNvGrpSpPr>
                <a:grpSpLocks/>
              </p:cNvGrpSpPr>
              <p:nvPr/>
            </p:nvGrpSpPr>
            <p:grpSpPr bwMode="auto">
              <a:xfrm>
                <a:off x="1925" y="1802"/>
                <a:ext cx="9010" cy="2603"/>
                <a:chOff x="1925" y="1802"/>
                <a:chExt cx="9010" cy="2603"/>
              </a:xfrm>
            </p:grpSpPr>
            <p:sp>
              <p:nvSpPr>
                <p:cNvPr id="31753" name="Text Box 9">
                  <a:extLst>
                    <a:ext uri="{FF2B5EF4-FFF2-40B4-BE49-F238E27FC236}">
                      <a16:creationId xmlns:a16="http://schemas.microsoft.com/office/drawing/2014/main" id="{63864142-B9D7-4AFE-892D-07EC02B86247}"/>
                    </a:ext>
                  </a:extLst>
                </p:cNvPr>
                <p:cNvSpPr txBox="1">
                  <a:spLocks noChangeArrowheads="1"/>
                </p:cNvSpPr>
                <p:nvPr/>
              </p:nvSpPr>
              <p:spPr bwMode="auto">
                <a:xfrm>
                  <a:off x="5160" y="3562"/>
                  <a:ext cx="825" cy="405"/>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latin typeface="Arial" panose="020B0604020202020204" pitchFamily="34" charset="0"/>
                    </a:rPr>
                    <a:t>54.7</a:t>
                  </a:r>
                  <a:r>
                    <a:rPr lang="en-US" altLang="en-US" sz="1200" baseline="30000">
                      <a:latin typeface="Arial" panose="020B0604020202020204" pitchFamily="34" charset="0"/>
                    </a:rPr>
                    <a:t>o</a:t>
                  </a:r>
                  <a:endParaRPr lang="en-US" altLang="en-US" sz="1800">
                    <a:latin typeface="Arial" panose="020B0604020202020204" pitchFamily="34" charset="0"/>
                  </a:endParaRPr>
                </a:p>
              </p:txBody>
            </p:sp>
            <p:sp>
              <p:nvSpPr>
                <p:cNvPr id="31754" name="Rectangle 10">
                  <a:extLst>
                    <a:ext uri="{FF2B5EF4-FFF2-40B4-BE49-F238E27FC236}">
                      <a16:creationId xmlns:a16="http://schemas.microsoft.com/office/drawing/2014/main" id="{89B2F69E-D2A1-4D62-A1C1-BCB2D58A45AA}"/>
                    </a:ext>
                  </a:extLst>
                </p:cNvPr>
                <p:cNvSpPr>
                  <a:spLocks noChangeArrowheads="1"/>
                </p:cNvSpPr>
                <p:nvPr/>
              </p:nvSpPr>
              <p:spPr bwMode="auto">
                <a:xfrm>
                  <a:off x="1925" y="2960"/>
                  <a:ext cx="407" cy="71"/>
                </a:xfrm>
                <a:prstGeom prst="rect">
                  <a:avLst/>
                </a:prstGeom>
                <a:solidFill>
                  <a:srgbClr val="C0C0C0"/>
                </a:solidFill>
                <a:ln w="19050">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1755" name="Rectangle 11">
                  <a:extLst>
                    <a:ext uri="{FF2B5EF4-FFF2-40B4-BE49-F238E27FC236}">
                      <a16:creationId xmlns:a16="http://schemas.microsoft.com/office/drawing/2014/main" id="{E8B52CB6-6FFB-4C17-8F7C-A687E7F73E29}"/>
                    </a:ext>
                  </a:extLst>
                </p:cNvPr>
                <p:cNvSpPr>
                  <a:spLocks noChangeArrowheads="1"/>
                </p:cNvSpPr>
                <p:nvPr/>
              </p:nvSpPr>
              <p:spPr bwMode="auto">
                <a:xfrm>
                  <a:off x="5152" y="2960"/>
                  <a:ext cx="886" cy="71"/>
                </a:xfrm>
                <a:prstGeom prst="rect">
                  <a:avLst/>
                </a:prstGeom>
                <a:solidFill>
                  <a:srgbClr val="C0C0C0"/>
                </a:solidFill>
                <a:ln w="19050">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1756" name="Rectangle 12">
                  <a:extLst>
                    <a:ext uri="{FF2B5EF4-FFF2-40B4-BE49-F238E27FC236}">
                      <a16:creationId xmlns:a16="http://schemas.microsoft.com/office/drawing/2014/main" id="{47F00416-10A8-4E76-91E1-A5075F6657BC}"/>
                    </a:ext>
                  </a:extLst>
                </p:cNvPr>
                <p:cNvSpPr>
                  <a:spLocks noChangeArrowheads="1"/>
                </p:cNvSpPr>
                <p:nvPr/>
              </p:nvSpPr>
              <p:spPr bwMode="auto">
                <a:xfrm>
                  <a:off x="9060" y="2956"/>
                  <a:ext cx="885" cy="90"/>
                </a:xfrm>
                <a:prstGeom prst="rect">
                  <a:avLst/>
                </a:prstGeom>
                <a:solidFill>
                  <a:srgbClr val="C0C0C0"/>
                </a:solidFill>
                <a:ln w="19050">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1757" name="Rectangle 13">
                  <a:extLst>
                    <a:ext uri="{FF2B5EF4-FFF2-40B4-BE49-F238E27FC236}">
                      <a16:creationId xmlns:a16="http://schemas.microsoft.com/office/drawing/2014/main" id="{9BC4130D-2BE1-4F6E-9D93-92BAC3C8C48C}"/>
                    </a:ext>
                  </a:extLst>
                </p:cNvPr>
                <p:cNvSpPr>
                  <a:spLocks noChangeArrowheads="1"/>
                </p:cNvSpPr>
                <p:nvPr/>
              </p:nvSpPr>
              <p:spPr bwMode="auto">
                <a:xfrm>
                  <a:off x="3050" y="2975"/>
                  <a:ext cx="752" cy="71"/>
                </a:xfrm>
                <a:prstGeom prst="rect">
                  <a:avLst/>
                </a:prstGeom>
                <a:solidFill>
                  <a:srgbClr val="C0C0C0"/>
                </a:solidFill>
                <a:ln w="19050">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1758" name="Arc 14">
                  <a:extLst>
                    <a:ext uri="{FF2B5EF4-FFF2-40B4-BE49-F238E27FC236}">
                      <a16:creationId xmlns:a16="http://schemas.microsoft.com/office/drawing/2014/main" id="{3F832BF0-FD16-4C75-9996-E8355B56B4FF}"/>
                    </a:ext>
                  </a:extLst>
                </p:cNvPr>
                <p:cNvSpPr>
                  <a:spLocks/>
                </p:cNvSpPr>
                <p:nvPr/>
              </p:nvSpPr>
              <p:spPr bwMode="auto">
                <a:xfrm>
                  <a:off x="4808" y="3742"/>
                  <a:ext cx="307" cy="34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LID4096"/>
                </a:p>
              </p:txBody>
            </p:sp>
            <p:sp>
              <p:nvSpPr>
                <p:cNvPr id="31759" name="Line 15">
                  <a:extLst>
                    <a:ext uri="{FF2B5EF4-FFF2-40B4-BE49-F238E27FC236}">
                      <a16:creationId xmlns:a16="http://schemas.microsoft.com/office/drawing/2014/main" id="{E683264F-9573-449E-92AE-8D8EDB63278F}"/>
                    </a:ext>
                  </a:extLst>
                </p:cNvPr>
                <p:cNvSpPr>
                  <a:spLocks noChangeShapeType="1"/>
                </p:cNvSpPr>
                <p:nvPr/>
              </p:nvSpPr>
              <p:spPr bwMode="auto">
                <a:xfrm flipV="1">
                  <a:off x="9945" y="3251"/>
                  <a:ext cx="990" cy="115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LID4096"/>
                </a:p>
              </p:txBody>
            </p:sp>
            <p:sp>
              <p:nvSpPr>
                <p:cNvPr id="31760" name="Line 16">
                  <a:extLst>
                    <a:ext uri="{FF2B5EF4-FFF2-40B4-BE49-F238E27FC236}">
                      <a16:creationId xmlns:a16="http://schemas.microsoft.com/office/drawing/2014/main" id="{833F31F3-88C0-4E4D-9FA6-B5F7D19D2372}"/>
                    </a:ext>
                  </a:extLst>
                </p:cNvPr>
                <p:cNvSpPr>
                  <a:spLocks noChangeShapeType="1"/>
                </p:cNvSpPr>
                <p:nvPr/>
              </p:nvSpPr>
              <p:spPr bwMode="auto">
                <a:xfrm flipV="1">
                  <a:off x="6562" y="3398"/>
                  <a:ext cx="563" cy="68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LID4096"/>
                </a:p>
              </p:txBody>
            </p:sp>
            <p:sp>
              <p:nvSpPr>
                <p:cNvPr id="31761" name="Line 17">
                  <a:extLst>
                    <a:ext uri="{FF2B5EF4-FFF2-40B4-BE49-F238E27FC236}">
                      <a16:creationId xmlns:a16="http://schemas.microsoft.com/office/drawing/2014/main" id="{2BF6EA19-BE0E-4BFB-AA52-556567A37A71}"/>
                    </a:ext>
                  </a:extLst>
                </p:cNvPr>
                <p:cNvSpPr>
                  <a:spLocks noChangeShapeType="1"/>
                </p:cNvSpPr>
                <p:nvPr/>
              </p:nvSpPr>
              <p:spPr bwMode="auto">
                <a:xfrm>
                  <a:off x="7125" y="3398"/>
                  <a:ext cx="186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LID4096"/>
                </a:p>
              </p:txBody>
            </p:sp>
            <p:sp>
              <p:nvSpPr>
                <p:cNvPr id="31762" name="Line 18">
                  <a:extLst>
                    <a:ext uri="{FF2B5EF4-FFF2-40B4-BE49-F238E27FC236}">
                      <a16:creationId xmlns:a16="http://schemas.microsoft.com/office/drawing/2014/main" id="{A73AE9E5-A490-447C-B255-47FADBB5077E}"/>
                    </a:ext>
                  </a:extLst>
                </p:cNvPr>
                <p:cNvSpPr>
                  <a:spLocks noChangeShapeType="1"/>
                </p:cNvSpPr>
                <p:nvPr/>
              </p:nvSpPr>
              <p:spPr bwMode="auto">
                <a:xfrm flipH="1">
                  <a:off x="9945" y="2975"/>
                  <a:ext cx="0" cy="143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LID4096"/>
                </a:p>
              </p:txBody>
            </p:sp>
            <p:sp>
              <p:nvSpPr>
                <p:cNvPr id="31763" name="Line 19">
                  <a:extLst>
                    <a:ext uri="{FF2B5EF4-FFF2-40B4-BE49-F238E27FC236}">
                      <a16:creationId xmlns:a16="http://schemas.microsoft.com/office/drawing/2014/main" id="{5D179573-B60D-49F1-8F78-FA0C60FA92C2}"/>
                    </a:ext>
                  </a:extLst>
                </p:cNvPr>
                <p:cNvSpPr>
                  <a:spLocks noChangeShapeType="1"/>
                </p:cNvSpPr>
                <p:nvPr/>
              </p:nvSpPr>
              <p:spPr bwMode="auto">
                <a:xfrm>
                  <a:off x="5943" y="3034"/>
                  <a:ext cx="592" cy="105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LID4096"/>
                </a:p>
              </p:txBody>
            </p:sp>
            <p:sp>
              <p:nvSpPr>
                <p:cNvPr id="31764" name="Line 20">
                  <a:extLst>
                    <a:ext uri="{FF2B5EF4-FFF2-40B4-BE49-F238E27FC236}">
                      <a16:creationId xmlns:a16="http://schemas.microsoft.com/office/drawing/2014/main" id="{D8C72125-BEE7-4BF9-B347-46F81F48BF7B}"/>
                    </a:ext>
                  </a:extLst>
                </p:cNvPr>
                <p:cNvSpPr>
                  <a:spLocks noChangeShapeType="1"/>
                </p:cNvSpPr>
                <p:nvPr/>
              </p:nvSpPr>
              <p:spPr bwMode="auto">
                <a:xfrm flipV="1">
                  <a:off x="8550" y="3031"/>
                  <a:ext cx="637" cy="105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LID4096"/>
                </a:p>
              </p:txBody>
            </p:sp>
            <p:sp>
              <p:nvSpPr>
                <p:cNvPr id="31765" name="Line 21">
                  <a:extLst>
                    <a:ext uri="{FF2B5EF4-FFF2-40B4-BE49-F238E27FC236}">
                      <a16:creationId xmlns:a16="http://schemas.microsoft.com/office/drawing/2014/main" id="{C665E756-9875-406B-8F39-770D35DB8253}"/>
                    </a:ext>
                  </a:extLst>
                </p:cNvPr>
                <p:cNvSpPr>
                  <a:spLocks noChangeShapeType="1"/>
                </p:cNvSpPr>
                <p:nvPr/>
              </p:nvSpPr>
              <p:spPr bwMode="auto">
                <a:xfrm flipV="1">
                  <a:off x="1925" y="2975"/>
                  <a:ext cx="0" cy="136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LID4096"/>
                </a:p>
              </p:txBody>
            </p:sp>
            <p:sp>
              <p:nvSpPr>
                <p:cNvPr id="31766" name="Rectangle 22">
                  <a:extLst>
                    <a:ext uri="{FF2B5EF4-FFF2-40B4-BE49-F238E27FC236}">
                      <a16:creationId xmlns:a16="http://schemas.microsoft.com/office/drawing/2014/main" id="{E51C8116-81D3-46F0-AEA0-D5BA17AB5DD9}"/>
                    </a:ext>
                  </a:extLst>
                </p:cNvPr>
                <p:cNvSpPr>
                  <a:spLocks noChangeArrowheads="1"/>
                </p:cNvSpPr>
                <p:nvPr/>
              </p:nvSpPr>
              <p:spPr bwMode="auto">
                <a:xfrm>
                  <a:off x="1925" y="4328"/>
                  <a:ext cx="8020" cy="77"/>
                </a:xfrm>
                <a:prstGeom prst="rect">
                  <a:avLst/>
                </a:prstGeom>
                <a:solidFill>
                  <a:srgbClr val="C0C0C0"/>
                </a:solidFill>
                <a:ln w="19050">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1767" name="Line 23">
                  <a:extLst>
                    <a:ext uri="{FF2B5EF4-FFF2-40B4-BE49-F238E27FC236}">
                      <a16:creationId xmlns:a16="http://schemas.microsoft.com/office/drawing/2014/main" id="{7F652FA1-040E-4317-AE94-834D648696F3}"/>
                    </a:ext>
                  </a:extLst>
                </p:cNvPr>
                <p:cNvSpPr>
                  <a:spLocks noChangeShapeType="1"/>
                </p:cNvSpPr>
                <p:nvPr/>
              </p:nvSpPr>
              <p:spPr bwMode="auto">
                <a:xfrm flipV="1">
                  <a:off x="4605" y="3031"/>
                  <a:ext cx="652" cy="105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LID4096"/>
                </a:p>
              </p:txBody>
            </p:sp>
            <p:sp>
              <p:nvSpPr>
                <p:cNvPr id="31768" name="Line 24">
                  <a:extLst>
                    <a:ext uri="{FF2B5EF4-FFF2-40B4-BE49-F238E27FC236}">
                      <a16:creationId xmlns:a16="http://schemas.microsoft.com/office/drawing/2014/main" id="{8937168F-EE1B-4061-BC30-BF6906C7AF60}"/>
                    </a:ext>
                  </a:extLst>
                </p:cNvPr>
                <p:cNvSpPr>
                  <a:spLocks noChangeShapeType="1"/>
                </p:cNvSpPr>
                <p:nvPr/>
              </p:nvSpPr>
              <p:spPr bwMode="auto">
                <a:xfrm>
                  <a:off x="3753" y="3064"/>
                  <a:ext cx="562" cy="102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LID4096"/>
                </a:p>
              </p:txBody>
            </p:sp>
            <p:sp>
              <p:nvSpPr>
                <p:cNvPr id="31769" name="Line 25">
                  <a:extLst>
                    <a:ext uri="{FF2B5EF4-FFF2-40B4-BE49-F238E27FC236}">
                      <a16:creationId xmlns:a16="http://schemas.microsoft.com/office/drawing/2014/main" id="{0CF71DC8-3A8D-4270-B9DA-C90D6B7AF356}"/>
                    </a:ext>
                  </a:extLst>
                </p:cNvPr>
                <p:cNvSpPr>
                  <a:spLocks noChangeShapeType="1"/>
                </p:cNvSpPr>
                <p:nvPr/>
              </p:nvSpPr>
              <p:spPr bwMode="auto">
                <a:xfrm>
                  <a:off x="2283" y="3046"/>
                  <a:ext cx="397" cy="7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LID4096"/>
                </a:p>
              </p:txBody>
            </p:sp>
            <p:sp>
              <p:nvSpPr>
                <p:cNvPr id="31770" name="Line 26">
                  <a:extLst>
                    <a:ext uri="{FF2B5EF4-FFF2-40B4-BE49-F238E27FC236}">
                      <a16:creationId xmlns:a16="http://schemas.microsoft.com/office/drawing/2014/main" id="{37E8A076-2A05-4414-BC0F-A2687A325C51}"/>
                    </a:ext>
                  </a:extLst>
                </p:cNvPr>
                <p:cNvSpPr>
                  <a:spLocks noChangeShapeType="1"/>
                </p:cNvSpPr>
                <p:nvPr/>
              </p:nvSpPr>
              <p:spPr bwMode="auto">
                <a:xfrm flipV="1">
                  <a:off x="2680" y="3046"/>
                  <a:ext cx="447" cy="7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LID4096"/>
                </a:p>
              </p:txBody>
            </p:sp>
            <p:sp>
              <p:nvSpPr>
                <p:cNvPr id="31771" name="Line 27">
                  <a:extLst>
                    <a:ext uri="{FF2B5EF4-FFF2-40B4-BE49-F238E27FC236}">
                      <a16:creationId xmlns:a16="http://schemas.microsoft.com/office/drawing/2014/main" id="{57E5FFC0-07F4-4728-BBA8-FE191042A58F}"/>
                    </a:ext>
                  </a:extLst>
                </p:cNvPr>
                <p:cNvSpPr>
                  <a:spLocks noChangeShapeType="1"/>
                </p:cNvSpPr>
                <p:nvPr/>
              </p:nvSpPr>
              <p:spPr bwMode="auto">
                <a:xfrm flipV="1">
                  <a:off x="2332" y="2297"/>
                  <a:ext cx="563" cy="65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LID4096"/>
                </a:p>
              </p:txBody>
            </p:sp>
            <p:sp>
              <p:nvSpPr>
                <p:cNvPr id="31772" name="Line 28">
                  <a:extLst>
                    <a:ext uri="{FF2B5EF4-FFF2-40B4-BE49-F238E27FC236}">
                      <a16:creationId xmlns:a16="http://schemas.microsoft.com/office/drawing/2014/main" id="{2A57CDF1-5A23-40A3-BC88-539B252A7ECA}"/>
                    </a:ext>
                  </a:extLst>
                </p:cNvPr>
                <p:cNvSpPr>
                  <a:spLocks noChangeShapeType="1"/>
                </p:cNvSpPr>
                <p:nvPr/>
              </p:nvSpPr>
              <p:spPr bwMode="auto">
                <a:xfrm flipV="1">
                  <a:off x="3052" y="2297"/>
                  <a:ext cx="563" cy="65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LID4096"/>
                </a:p>
              </p:txBody>
            </p:sp>
            <p:sp>
              <p:nvSpPr>
                <p:cNvPr id="31773" name="Line 29">
                  <a:extLst>
                    <a:ext uri="{FF2B5EF4-FFF2-40B4-BE49-F238E27FC236}">
                      <a16:creationId xmlns:a16="http://schemas.microsoft.com/office/drawing/2014/main" id="{C024C60F-7E6D-444B-9E12-284F5DF9AA20}"/>
                    </a:ext>
                  </a:extLst>
                </p:cNvPr>
                <p:cNvSpPr>
                  <a:spLocks noChangeShapeType="1"/>
                </p:cNvSpPr>
                <p:nvPr/>
              </p:nvSpPr>
              <p:spPr bwMode="auto">
                <a:xfrm flipV="1">
                  <a:off x="3802" y="2297"/>
                  <a:ext cx="563" cy="65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LID4096"/>
                </a:p>
              </p:txBody>
            </p:sp>
            <p:sp>
              <p:nvSpPr>
                <p:cNvPr id="31774" name="Line 30">
                  <a:extLst>
                    <a:ext uri="{FF2B5EF4-FFF2-40B4-BE49-F238E27FC236}">
                      <a16:creationId xmlns:a16="http://schemas.microsoft.com/office/drawing/2014/main" id="{5386A79B-52E9-4F12-8D95-B63FB90E29E1}"/>
                    </a:ext>
                  </a:extLst>
                </p:cNvPr>
                <p:cNvSpPr>
                  <a:spLocks noChangeShapeType="1"/>
                </p:cNvSpPr>
                <p:nvPr/>
              </p:nvSpPr>
              <p:spPr bwMode="auto">
                <a:xfrm flipV="1">
                  <a:off x="5152" y="2297"/>
                  <a:ext cx="563" cy="65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LID4096"/>
                </a:p>
              </p:txBody>
            </p:sp>
            <p:sp>
              <p:nvSpPr>
                <p:cNvPr id="31775" name="Line 31">
                  <a:extLst>
                    <a:ext uri="{FF2B5EF4-FFF2-40B4-BE49-F238E27FC236}">
                      <a16:creationId xmlns:a16="http://schemas.microsoft.com/office/drawing/2014/main" id="{09A5EC65-CB53-48A0-AC84-18179CB75C39}"/>
                    </a:ext>
                  </a:extLst>
                </p:cNvPr>
                <p:cNvSpPr>
                  <a:spLocks noChangeShapeType="1"/>
                </p:cNvSpPr>
                <p:nvPr/>
              </p:nvSpPr>
              <p:spPr bwMode="auto">
                <a:xfrm flipV="1">
                  <a:off x="6038" y="2297"/>
                  <a:ext cx="563" cy="65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LID4096"/>
                </a:p>
              </p:txBody>
            </p:sp>
            <p:sp>
              <p:nvSpPr>
                <p:cNvPr id="31776" name="Line 32">
                  <a:extLst>
                    <a:ext uri="{FF2B5EF4-FFF2-40B4-BE49-F238E27FC236}">
                      <a16:creationId xmlns:a16="http://schemas.microsoft.com/office/drawing/2014/main" id="{6A3F08D6-F2C8-4B35-B5A1-54D4C9A687AC}"/>
                    </a:ext>
                  </a:extLst>
                </p:cNvPr>
                <p:cNvSpPr>
                  <a:spLocks noChangeShapeType="1"/>
                </p:cNvSpPr>
                <p:nvPr/>
              </p:nvSpPr>
              <p:spPr bwMode="auto">
                <a:xfrm flipV="1">
                  <a:off x="9060" y="2297"/>
                  <a:ext cx="563" cy="65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LID4096"/>
                </a:p>
              </p:txBody>
            </p:sp>
            <p:sp>
              <p:nvSpPr>
                <p:cNvPr id="31777" name="Line 33">
                  <a:extLst>
                    <a:ext uri="{FF2B5EF4-FFF2-40B4-BE49-F238E27FC236}">
                      <a16:creationId xmlns:a16="http://schemas.microsoft.com/office/drawing/2014/main" id="{A89BF2FD-EABA-4F9A-B365-C7D8E901B8BD}"/>
                    </a:ext>
                  </a:extLst>
                </p:cNvPr>
                <p:cNvSpPr>
                  <a:spLocks noChangeShapeType="1"/>
                </p:cNvSpPr>
                <p:nvPr/>
              </p:nvSpPr>
              <p:spPr bwMode="auto">
                <a:xfrm flipV="1">
                  <a:off x="1925" y="1817"/>
                  <a:ext cx="970" cy="113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LID4096"/>
                </a:p>
              </p:txBody>
            </p:sp>
            <p:sp>
              <p:nvSpPr>
                <p:cNvPr id="31778" name="Line 34">
                  <a:extLst>
                    <a:ext uri="{FF2B5EF4-FFF2-40B4-BE49-F238E27FC236}">
                      <a16:creationId xmlns:a16="http://schemas.microsoft.com/office/drawing/2014/main" id="{716F64AD-CF99-4464-8EFE-1CB417EE53BC}"/>
                    </a:ext>
                  </a:extLst>
                </p:cNvPr>
                <p:cNvSpPr>
                  <a:spLocks noChangeShapeType="1"/>
                </p:cNvSpPr>
                <p:nvPr/>
              </p:nvSpPr>
              <p:spPr bwMode="auto">
                <a:xfrm flipV="1">
                  <a:off x="9945" y="1817"/>
                  <a:ext cx="990" cy="113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LID4096"/>
                </a:p>
              </p:txBody>
            </p:sp>
            <p:sp>
              <p:nvSpPr>
                <p:cNvPr id="31779" name="Line 35">
                  <a:extLst>
                    <a:ext uri="{FF2B5EF4-FFF2-40B4-BE49-F238E27FC236}">
                      <a16:creationId xmlns:a16="http://schemas.microsoft.com/office/drawing/2014/main" id="{9236B0B1-9586-4946-B772-DD7D6CD6A79F}"/>
                    </a:ext>
                  </a:extLst>
                </p:cNvPr>
                <p:cNvSpPr>
                  <a:spLocks noChangeShapeType="1"/>
                </p:cNvSpPr>
                <p:nvPr/>
              </p:nvSpPr>
              <p:spPr bwMode="auto">
                <a:xfrm>
                  <a:off x="10935" y="1802"/>
                  <a:ext cx="0" cy="144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LID4096"/>
                </a:p>
              </p:txBody>
            </p:sp>
            <p:sp>
              <p:nvSpPr>
                <p:cNvPr id="31780" name="Line 36">
                  <a:extLst>
                    <a:ext uri="{FF2B5EF4-FFF2-40B4-BE49-F238E27FC236}">
                      <a16:creationId xmlns:a16="http://schemas.microsoft.com/office/drawing/2014/main" id="{9E82E1F7-C96B-4BC1-A6EE-76FD7522C4B5}"/>
                    </a:ext>
                  </a:extLst>
                </p:cNvPr>
                <p:cNvSpPr>
                  <a:spLocks noChangeShapeType="1"/>
                </p:cNvSpPr>
                <p:nvPr/>
              </p:nvSpPr>
              <p:spPr bwMode="auto">
                <a:xfrm>
                  <a:off x="6601" y="2297"/>
                  <a:ext cx="302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LID4096"/>
                </a:p>
              </p:txBody>
            </p:sp>
            <p:sp>
              <p:nvSpPr>
                <p:cNvPr id="31781" name="Line 37">
                  <a:extLst>
                    <a:ext uri="{FF2B5EF4-FFF2-40B4-BE49-F238E27FC236}">
                      <a16:creationId xmlns:a16="http://schemas.microsoft.com/office/drawing/2014/main" id="{9EA67016-01F8-47F2-B194-88C65F925EBF}"/>
                    </a:ext>
                  </a:extLst>
                </p:cNvPr>
                <p:cNvSpPr>
                  <a:spLocks noChangeShapeType="1"/>
                </p:cNvSpPr>
                <p:nvPr/>
              </p:nvSpPr>
              <p:spPr bwMode="auto">
                <a:xfrm>
                  <a:off x="4365" y="2297"/>
                  <a:ext cx="135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LID4096"/>
                </a:p>
              </p:txBody>
            </p:sp>
            <p:sp>
              <p:nvSpPr>
                <p:cNvPr id="31782" name="Line 38">
                  <a:extLst>
                    <a:ext uri="{FF2B5EF4-FFF2-40B4-BE49-F238E27FC236}">
                      <a16:creationId xmlns:a16="http://schemas.microsoft.com/office/drawing/2014/main" id="{DAE34524-CCE3-4E8C-BCCA-2E15A2FFCBB0}"/>
                    </a:ext>
                  </a:extLst>
                </p:cNvPr>
                <p:cNvSpPr>
                  <a:spLocks noChangeShapeType="1"/>
                </p:cNvSpPr>
                <p:nvPr/>
              </p:nvSpPr>
              <p:spPr bwMode="auto">
                <a:xfrm>
                  <a:off x="2902" y="2297"/>
                  <a:ext cx="713"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LID4096"/>
                </a:p>
              </p:txBody>
            </p:sp>
            <p:sp>
              <p:nvSpPr>
                <p:cNvPr id="31783" name="Line 39">
                  <a:extLst>
                    <a:ext uri="{FF2B5EF4-FFF2-40B4-BE49-F238E27FC236}">
                      <a16:creationId xmlns:a16="http://schemas.microsoft.com/office/drawing/2014/main" id="{FDA3BE6A-9AFF-4748-9975-45D1A4763409}"/>
                    </a:ext>
                  </a:extLst>
                </p:cNvPr>
                <p:cNvSpPr>
                  <a:spLocks noChangeShapeType="1"/>
                </p:cNvSpPr>
                <p:nvPr/>
              </p:nvSpPr>
              <p:spPr bwMode="auto">
                <a:xfrm>
                  <a:off x="2895" y="1817"/>
                  <a:ext cx="804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LID4096"/>
                </a:p>
              </p:txBody>
            </p:sp>
            <p:sp>
              <p:nvSpPr>
                <p:cNvPr id="31784" name="Line 40">
                  <a:extLst>
                    <a:ext uri="{FF2B5EF4-FFF2-40B4-BE49-F238E27FC236}">
                      <a16:creationId xmlns:a16="http://schemas.microsoft.com/office/drawing/2014/main" id="{E9B75A0C-9CF8-4F1B-A4DE-0733713036DF}"/>
                    </a:ext>
                  </a:extLst>
                </p:cNvPr>
                <p:cNvSpPr>
                  <a:spLocks noChangeShapeType="1"/>
                </p:cNvSpPr>
                <p:nvPr/>
              </p:nvSpPr>
              <p:spPr bwMode="auto">
                <a:xfrm>
                  <a:off x="4365" y="2297"/>
                  <a:ext cx="510" cy="99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LID4096"/>
                </a:p>
              </p:txBody>
            </p:sp>
            <p:sp>
              <p:nvSpPr>
                <p:cNvPr id="31785" name="Line 41">
                  <a:extLst>
                    <a:ext uri="{FF2B5EF4-FFF2-40B4-BE49-F238E27FC236}">
                      <a16:creationId xmlns:a16="http://schemas.microsoft.com/office/drawing/2014/main" id="{A7C3A09A-41BA-4087-A99F-07E326E7C6C4}"/>
                    </a:ext>
                  </a:extLst>
                </p:cNvPr>
                <p:cNvSpPr>
                  <a:spLocks noChangeShapeType="1"/>
                </p:cNvSpPr>
                <p:nvPr/>
              </p:nvSpPr>
              <p:spPr bwMode="auto">
                <a:xfrm>
                  <a:off x="2895" y="2297"/>
                  <a:ext cx="285" cy="51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LID4096"/>
                </a:p>
              </p:txBody>
            </p:sp>
            <p:sp>
              <p:nvSpPr>
                <p:cNvPr id="31786" name="Line 42">
                  <a:extLst>
                    <a:ext uri="{FF2B5EF4-FFF2-40B4-BE49-F238E27FC236}">
                      <a16:creationId xmlns:a16="http://schemas.microsoft.com/office/drawing/2014/main" id="{CB862508-9321-4CD6-A9C6-219257F53565}"/>
                    </a:ext>
                  </a:extLst>
                </p:cNvPr>
                <p:cNvSpPr>
                  <a:spLocks noChangeShapeType="1"/>
                </p:cNvSpPr>
                <p:nvPr/>
              </p:nvSpPr>
              <p:spPr bwMode="auto">
                <a:xfrm>
                  <a:off x="6585" y="4087"/>
                  <a:ext cx="1965"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LID4096"/>
                </a:p>
              </p:txBody>
            </p:sp>
            <p:sp>
              <p:nvSpPr>
                <p:cNvPr id="31787" name="Line 43">
                  <a:extLst>
                    <a:ext uri="{FF2B5EF4-FFF2-40B4-BE49-F238E27FC236}">
                      <a16:creationId xmlns:a16="http://schemas.microsoft.com/office/drawing/2014/main" id="{5EDD9927-1F4C-4DFF-96A3-C88BD6936AC4}"/>
                    </a:ext>
                  </a:extLst>
                </p:cNvPr>
                <p:cNvSpPr>
                  <a:spLocks noChangeShapeType="1"/>
                </p:cNvSpPr>
                <p:nvPr/>
              </p:nvSpPr>
              <p:spPr bwMode="auto">
                <a:xfrm>
                  <a:off x="4650" y="4084"/>
                  <a:ext cx="1905" cy="0"/>
                </a:xfrm>
                <a:prstGeom prst="line">
                  <a:avLst/>
                </a:prstGeom>
                <a:noFill/>
                <a:ln w="1905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LID4096"/>
                </a:p>
              </p:txBody>
            </p:sp>
            <p:sp>
              <p:nvSpPr>
                <p:cNvPr id="31788" name="Line 44">
                  <a:extLst>
                    <a:ext uri="{FF2B5EF4-FFF2-40B4-BE49-F238E27FC236}">
                      <a16:creationId xmlns:a16="http://schemas.microsoft.com/office/drawing/2014/main" id="{89EB3FC3-02DB-4625-A6CC-B4FFD0D1B284}"/>
                    </a:ext>
                  </a:extLst>
                </p:cNvPr>
                <p:cNvSpPr>
                  <a:spLocks noChangeShapeType="1"/>
                </p:cNvSpPr>
                <p:nvPr/>
              </p:nvSpPr>
              <p:spPr bwMode="auto">
                <a:xfrm>
                  <a:off x="4860" y="3289"/>
                  <a:ext cx="24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LID4096"/>
                </a:p>
              </p:txBody>
            </p:sp>
            <p:sp>
              <p:nvSpPr>
                <p:cNvPr id="31789" name="Text Box 45">
                  <a:extLst>
                    <a:ext uri="{FF2B5EF4-FFF2-40B4-BE49-F238E27FC236}">
                      <a16:creationId xmlns:a16="http://schemas.microsoft.com/office/drawing/2014/main" id="{DB6D17B6-B640-4847-8AC2-B4363BF0B424}"/>
                    </a:ext>
                  </a:extLst>
                </p:cNvPr>
                <p:cNvSpPr txBox="1">
                  <a:spLocks noChangeArrowheads="1"/>
                </p:cNvSpPr>
                <p:nvPr/>
              </p:nvSpPr>
              <p:spPr bwMode="auto">
                <a:xfrm>
                  <a:off x="7312" y="3562"/>
                  <a:ext cx="905" cy="405"/>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latin typeface="Arial" panose="020B0604020202020204" pitchFamily="34" charset="0"/>
                    </a:rPr>
                    <a:t>(100)</a:t>
                  </a:r>
                  <a:endParaRPr lang="en-US" altLang="en-US" sz="1800">
                    <a:latin typeface="Arial" panose="020B0604020202020204" pitchFamily="34" charset="0"/>
                  </a:endParaRPr>
                </a:p>
              </p:txBody>
            </p:sp>
            <p:sp>
              <p:nvSpPr>
                <p:cNvPr id="31790" name="Text Box 46">
                  <a:extLst>
                    <a:ext uri="{FF2B5EF4-FFF2-40B4-BE49-F238E27FC236}">
                      <a16:creationId xmlns:a16="http://schemas.microsoft.com/office/drawing/2014/main" id="{A3E9F193-9A80-471F-8166-5B0D0AEA1326}"/>
                    </a:ext>
                  </a:extLst>
                </p:cNvPr>
                <p:cNvSpPr txBox="1">
                  <a:spLocks noChangeArrowheads="1"/>
                </p:cNvSpPr>
                <p:nvPr/>
              </p:nvSpPr>
              <p:spPr bwMode="auto">
                <a:xfrm>
                  <a:off x="7464" y="2623"/>
                  <a:ext cx="1086" cy="441"/>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latin typeface="Arial" panose="020B0604020202020204" pitchFamily="34" charset="0"/>
                    </a:rPr>
                    <a:t>(111)</a:t>
                  </a:r>
                  <a:endParaRPr lang="en-US" altLang="en-US" sz="1800">
                    <a:latin typeface="Arial" panose="020B0604020202020204" pitchFamily="34" charset="0"/>
                  </a:endParaRPr>
                </a:p>
              </p:txBody>
            </p:sp>
            <p:sp>
              <p:nvSpPr>
                <p:cNvPr id="31791" name="Text Box 47">
                  <a:extLst>
                    <a:ext uri="{FF2B5EF4-FFF2-40B4-BE49-F238E27FC236}">
                      <a16:creationId xmlns:a16="http://schemas.microsoft.com/office/drawing/2014/main" id="{5B98AB1E-429D-46E9-9DB3-6392878DA4FE}"/>
                    </a:ext>
                  </a:extLst>
                </p:cNvPr>
                <p:cNvSpPr txBox="1">
                  <a:spLocks noChangeArrowheads="1"/>
                </p:cNvSpPr>
                <p:nvPr/>
              </p:nvSpPr>
              <p:spPr bwMode="auto">
                <a:xfrm>
                  <a:off x="6226" y="2956"/>
                  <a:ext cx="899" cy="442"/>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latin typeface="Arial" panose="020B0604020202020204" pitchFamily="34" charset="0"/>
                    </a:rPr>
                    <a:t>(111)</a:t>
                  </a:r>
                  <a:endParaRPr lang="en-US" altLang="en-US" sz="1800">
                    <a:latin typeface="Arial" panose="020B0604020202020204" pitchFamily="34" charset="0"/>
                  </a:endParaRPr>
                </a:p>
              </p:txBody>
            </p:sp>
            <p:sp>
              <p:nvSpPr>
                <p:cNvPr id="31792" name="Line 48">
                  <a:extLst>
                    <a:ext uri="{FF2B5EF4-FFF2-40B4-BE49-F238E27FC236}">
                      <a16:creationId xmlns:a16="http://schemas.microsoft.com/office/drawing/2014/main" id="{6BD37C8F-398E-4AC3-8EDF-F227DB6304BD}"/>
                    </a:ext>
                  </a:extLst>
                </p:cNvPr>
                <p:cNvSpPr>
                  <a:spLocks noChangeShapeType="1"/>
                </p:cNvSpPr>
                <p:nvPr/>
              </p:nvSpPr>
              <p:spPr bwMode="auto">
                <a:xfrm>
                  <a:off x="6601" y="2297"/>
                  <a:ext cx="524" cy="110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LID4096"/>
                </a:p>
              </p:txBody>
            </p:sp>
          </p:grpSp>
        </p:grpSp>
      </p:grpSp>
      <p:sp>
        <p:nvSpPr>
          <p:cNvPr id="4" name="TextBox 3">
            <a:extLst>
              <a:ext uri="{FF2B5EF4-FFF2-40B4-BE49-F238E27FC236}">
                <a16:creationId xmlns:a16="http://schemas.microsoft.com/office/drawing/2014/main" id="{AF6C0613-FB4F-4E35-90D7-7E3C5E01193B}"/>
              </a:ext>
            </a:extLst>
          </p:cNvPr>
          <p:cNvSpPr txBox="1"/>
          <p:nvPr/>
        </p:nvSpPr>
        <p:spPr>
          <a:xfrm>
            <a:off x="754052" y="1696186"/>
            <a:ext cx="7515225" cy="1200329"/>
          </a:xfrm>
          <a:prstGeom prst="rect">
            <a:avLst/>
          </a:prstGeom>
          <a:noFill/>
        </p:spPr>
        <p:txBody>
          <a:bodyPr wrap="square" rtlCol="0">
            <a:spAutoFit/>
          </a:bodyPr>
          <a:lstStyle/>
          <a:p>
            <a:r>
              <a:rPr lang="en-US" sz="2400" dirty="0"/>
              <a:t>Some crystal planes etch much faster than others.</a:t>
            </a:r>
          </a:p>
          <a:p>
            <a:r>
              <a:rPr lang="en-US" sz="2400" dirty="0"/>
              <a:t>In silicon, (100) planes etch 100X faster than (111) planes.</a:t>
            </a:r>
            <a:endParaRPr lang="LID4096"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D0E1C-CBC2-4B3C-A1D5-0E6FDE290823}"/>
              </a:ext>
            </a:extLst>
          </p:cNvPr>
          <p:cNvSpPr>
            <a:spLocks noGrp="1"/>
          </p:cNvSpPr>
          <p:nvPr>
            <p:ph type="title"/>
          </p:nvPr>
        </p:nvSpPr>
        <p:spPr/>
        <p:txBody>
          <a:bodyPr/>
          <a:lstStyle/>
          <a:p>
            <a:r>
              <a:rPr lang="en-US" dirty="0"/>
              <a:t>Bond density at surface</a:t>
            </a:r>
            <a:endParaRPr lang="LID4096" dirty="0"/>
          </a:p>
        </p:txBody>
      </p:sp>
      <p:pic>
        <p:nvPicPr>
          <p:cNvPr id="5" name="Picture 4" descr="A close up of a map&#10;&#10;Description automatically generated">
            <a:extLst>
              <a:ext uri="{FF2B5EF4-FFF2-40B4-BE49-F238E27FC236}">
                <a16:creationId xmlns:a16="http://schemas.microsoft.com/office/drawing/2014/main" id="{49C36DEB-1E3C-44F2-971C-B1E1239374CD}"/>
              </a:ext>
            </a:extLst>
          </p:cNvPr>
          <p:cNvPicPr>
            <a:picLocks noChangeAspect="1"/>
          </p:cNvPicPr>
          <p:nvPr/>
        </p:nvPicPr>
        <p:blipFill rotWithShape="1">
          <a:blip r:embed="rId2">
            <a:extLst>
              <a:ext uri="{28A0092B-C50C-407E-A947-70E740481C1C}">
                <a14:useLocalDpi xmlns:a14="http://schemas.microsoft.com/office/drawing/2010/main" val="0"/>
              </a:ext>
            </a:extLst>
          </a:blip>
          <a:srcRect l="4906" t="10099" r="2497"/>
          <a:stretch/>
        </p:blipFill>
        <p:spPr>
          <a:xfrm>
            <a:off x="233481" y="1490664"/>
            <a:ext cx="8677037" cy="4738685"/>
          </a:xfrm>
          <a:prstGeom prst="rect">
            <a:avLst/>
          </a:prstGeom>
        </p:spPr>
      </p:pic>
    </p:spTree>
    <p:extLst>
      <p:ext uri="{BB962C8B-B14F-4D97-AF65-F5344CB8AC3E}">
        <p14:creationId xmlns:p14="http://schemas.microsoft.com/office/powerpoint/2010/main" val="6406141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FC77A-9FE7-4A6B-A701-135B0F5880A1}"/>
              </a:ext>
            </a:extLst>
          </p:cNvPr>
          <p:cNvSpPr>
            <a:spLocks noGrp="1"/>
          </p:cNvSpPr>
          <p:nvPr>
            <p:ph type="title"/>
          </p:nvPr>
        </p:nvSpPr>
        <p:spPr/>
        <p:txBody>
          <a:bodyPr/>
          <a:lstStyle/>
          <a:p>
            <a:r>
              <a:rPr lang="en-US" dirty="0"/>
              <a:t>One layer at a time</a:t>
            </a:r>
            <a:endParaRPr lang="LID4096" dirty="0"/>
          </a:p>
        </p:txBody>
      </p:sp>
      <p:pic>
        <p:nvPicPr>
          <p:cNvPr id="5" name="Picture 4">
            <a:extLst>
              <a:ext uri="{FF2B5EF4-FFF2-40B4-BE49-F238E27FC236}">
                <a16:creationId xmlns:a16="http://schemas.microsoft.com/office/drawing/2014/main" id="{24C7897E-56A8-4544-9944-87CBD3870E9E}"/>
              </a:ext>
            </a:extLst>
          </p:cNvPr>
          <p:cNvPicPr>
            <a:picLocks noChangeAspect="1"/>
          </p:cNvPicPr>
          <p:nvPr/>
        </p:nvPicPr>
        <p:blipFill rotWithShape="1">
          <a:blip r:embed="rId2">
            <a:extLst>
              <a:ext uri="{28A0092B-C50C-407E-A947-70E740481C1C}">
                <a14:useLocalDpi xmlns:a14="http://schemas.microsoft.com/office/drawing/2010/main" val="0"/>
              </a:ext>
            </a:extLst>
          </a:blip>
          <a:srcRect l="4887" t="5670" r="3693"/>
          <a:stretch/>
        </p:blipFill>
        <p:spPr>
          <a:xfrm>
            <a:off x="1783262" y="1585591"/>
            <a:ext cx="7128792" cy="3593976"/>
          </a:xfrm>
          <a:prstGeom prst="rect">
            <a:avLst/>
          </a:prstGeom>
        </p:spPr>
      </p:pic>
      <p:sp>
        <p:nvSpPr>
          <p:cNvPr id="6" name="Oval 5">
            <a:extLst>
              <a:ext uri="{FF2B5EF4-FFF2-40B4-BE49-F238E27FC236}">
                <a16:creationId xmlns:a16="http://schemas.microsoft.com/office/drawing/2014/main" id="{78D175B4-ABCF-4E48-B53A-07A3ACD10146}"/>
              </a:ext>
            </a:extLst>
          </p:cNvPr>
          <p:cNvSpPr/>
          <p:nvPr/>
        </p:nvSpPr>
        <p:spPr>
          <a:xfrm>
            <a:off x="1691680" y="2132856"/>
            <a:ext cx="720080" cy="792088"/>
          </a:xfrm>
          <a:prstGeom prst="ellipse">
            <a:avLst/>
          </a:prstGeom>
          <a:solidFill>
            <a:srgbClr val="F616CB">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9" name="Oval 8">
            <a:extLst>
              <a:ext uri="{FF2B5EF4-FFF2-40B4-BE49-F238E27FC236}">
                <a16:creationId xmlns:a16="http://schemas.microsoft.com/office/drawing/2014/main" id="{70461D52-FE01-402E-9D57-BE6EC5154D1E}"/>
              </a:ext>
            </a:extLst>
          </p:cNvPr>
          <p:cNvSpPr/>
          <p:nvPr/>
        </p:nvSpPr>
        <p:spPr>
          <a:xfrm>
            <a:off x="2428746" y="2174433"/>
            <a:ext cx="720080" cy="720080"/>
          </a:xfrm>
          <a:prstGeom prst="ellipse">
            <a:avLst/>
          </a:prstGeom>
          <a:solidFill>
            <a:srgbClr val="4F81BD">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1" name="Arrow: Down 10">
            <a:extLst>
              <a:ext uri="{FF2B5EF4-FFF2-40B4-BE49-F238E27FC236}">
                <a16:creationId xmlns:a16="http://schemas.microsoft.com/office/drawing/2014/main" id="{DC0B1B54-A7AA-46F0-B860-45904F6F6510}"/>
              </a:ext>
            </a:extLst>
          </p:cNvPr>
          <p:cNvSpPr/>
          <p:nvPr/>
        </p:nvSpPr>
        <p:spPr>
          <a:xfrm rot="11601658">
            <a:off x="2301719" y="2919806"/>
            <a:ext cx="403245" cy="1573820"/>
          </a:xfrm>
          <a:prstGeom prst="downArrow">
            <a:avLst/>
          </a:prstGeom>
          <a:solidFill>
            <a:srgbClr val="4F81BD">
              <a:alpha val="3607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2" name="Rectangle 11">
            <a:extLst>
              <a:ext uri="{FF2B5EF4-FFF2-40B4-BE49-F238E27FC236}">
                <a16:creationId xmlns:a16="http://schemas.microsoft.com/office/drawing/2014/main" id="{01A9AE9B-CE32-4132-8D67-0BE907492866}"/>
              </a:ext>
            </a:extLst>
          </p:cNvPr>
          <p:cNvSpPr/>
          <p:nvPr/>
        </p:nvSpPr>
        <p:spPr>
          <a:xfrm>
            <a:off x="2881350" y="6214030"/>
            <a:ext cx="6000781" cy="369332"/>
          </a:xfrm>
          <a:prstGeom prst="rect">
            <a:avLst/>
          </a:prstGeom>
        </p:spPr>
        <p:txBody>
          <a:bodyPr wrap="square">
            <a:spAutoFit/>
          </a:bodyPr>
          <a:lstStyle/>
          <a:p>
            <a:r>
              <a:rPr lang="LID4096" dirty="0"/>
              <a:t>https://pmc.polytechnique.fr/spip.php?article580&amp;lang=fr</a:t>
            </a:r>
          </a:p>
        </p:txBody>
      </p:sp>
      <p:sp>
        <p:nvSpPr>
          <p:cNvPr id="13" name="Arrow: Down 12">
            <a:extLst>
              <a:ext uri="{FF2B5EF4-FFF2-40B4-BE49-F238E27FC236}">
                <a16:creationId xmlns:a16="http://schemas.microsoft.com/office/drawing/2014/main" id="{66A41988-8EB0-46F4-AD04-930966991BE5}"/>
              </a:ext>
            </a:extLst>
          </p:cNvPr>
          <p:cNvSpPr/>
          <p:nvPr/>
        </p:nvSpPr>
        <p:spPr>
          <a:xfrm rot="11601658">
            <a:off x="1480341" y="2950238"/>
            <a:ext cx="403245" cy="1573820"/>
          </a:xfrm>
          <a:prstGeom prst="downArrow">
            <a:avLst/>
          </a:prstGeom>
          <a:solidFill>
            <a:srgbClr val="F11BCD">
              <a:alpha val="3568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 name="TextBox 2">
            <a:extLst>
              <a:ext uri="{FF2B5EF4-FFF2-40B4-BE49-F238E27FC236}">
                <a16:creationId xmlns:a16="http://schemas.microsoft.com/office/drawing/2014/main" id="{DC736E65-A5DE-4DC2-B823-8D06300D3607}"/>
              </a:ext>
            </a:extLst>
          </p:cNvPr>
          <p:cNvSpPr txBox="1"/>
          <p:nvPr/>
        </p:nvSpPr>
        <p:spPr>
          <a:xfrm>
            <a:off x="1857857" y="4518920"/>
            <a:ext cx="1161568" cy="1938992"/>
          </a:xfrm>
          <a:prstGeom prst="rect">
            <a:avLst/>
          </a:prstGeom>
          <a:noFill/>
        </p:spPr>
        <p:txBody>
          <a:bodyPr wrap="square" rtlCol="0">
            <a:spAutoFit/>
          </a:bodyPr>
          <a:lstStyle/>
          <a:p>
            <a:r>
              <a:rPr lang="en-US" sz="2400" dirty="0"/>
              <a:t>2 bonds at surface</a:t>
            </a:r>
            <a:endParaRPr lang="LID4096" sz="2400" dirty="0"/>
          </a:p>
        </p:txBody>
      </p:sp>
      <p:sp>
        <p:nvSpPr>
          <p:cNvPr id="4" name="TextBox 3">
            <a:extLst>
              <a:ext uri="{FF2B5EF4-FFF2-40B4-BE49-F238E27FC236}">
                <a16:creationId xmlns:a16="http://schemas.microsoft.com/office/drawing/2014/main" id="{82F40B3D-95D8-4DC2-A9F0-ED5D961D118C}"/>
              </a:ext>
            </a:extLst>
          </p:cNvPr>
          <p:cNvSpPr txBox="1"/>
          <p:nvPr/>
        </p:nvSpPr>
        <p:spPr>
          <a:xfrm>
            <a:off x="502009" y="4488489"/>
            <a:ext cx="1235200" cy="1200329"/>
          </a:xfrm>
          <a:prstGeom prst="rect">
            <a:avLst/>
          </a:prstGeom>
          <a:noFill/>
        </p:spPr>
        <p:txBody>
          <a:bodyPr wrap="square" rtlCol="0">
            <a:spAutoFit/>
          </a:bodyPr>
          <a:lstStyle/>
          <a:p>
            <a:r>
              <a:rPr lang="en-US" sz="2400" dirty="0"/>
              <a:t>4 bonds in bulk</a:t>
            </a:r>
            <a:endParaRPr lang="LID4096" sz="2400" dirty="0"/>
          </a:p>
        </p:txBody>
      </p:sp>
    </p:spTree>
    <p:extLst>
      <p:ext uri="{BB962C8B-B14F-4D97-AF65-F5344CB8AC3E}">
        <p14:creationId xmlns:p14="http://schemas.microsoft.com/office/powerpoint/2010/main" val="42611907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35D76-B2D7-4573-896C-4E04A1D94C11}"/>
              </a:ext>
            </a:extLst>
          </p:cNvPr>
          <p:cNvSpPr>
            <a:spLocks noGrp="1"/>
          </p:cNvSpPr>
          <p:nvPr>
            <p:ph type="title"/>
          </p:nvPr>
        </p:nvSpPr>
        <p:spPr/>
        <p:txBody>
          <a:bodyPr/>
          <a:lstStyle/>
          <a:p>
            <a:r>
              <a:rPr lang="en-US" dirty="0"/>
              <a:t>Patterning of catalyst</a:t>
            </a:r>
            <a:endParaRPr lang="LID4096" dirty="0"/>
          </a:p>
        </p:txBody>
      </p:sp>
      <p:pic>
        <p:nvPicPr>
          <p:cNvPr id="3" name="Picture 2">
            <a:extLst>
              <a:ext uri="{FF2B5EF4-FFF2-40B4-BE49-F238E27FC236}">
                <a16:creationId xmlns:a16="http://schemas.microsoft.com/office/drawing/2014/main" id="{A20B6AAD-3069-46FE-9899-B0568161C83B}"/>
              </a:ext>
            </a:extLst>
          </p:cNvPr>
          <p:cNvPicPr>
            <a:picLocks noChangeAspect="1"/>
          </p:cNvPicPr>
          <p:nvPr/>
        </p:nvPicPr>
        <p:blipFill>
          <a:blip r:embed="rId2"/>
          <a:stretch>
            <a:fillRect/>
          </a:stretch>
        </p:blipFill>
        <p:spPr>
          <a:xfrm>
            <a:off x="1117441" y="1863627"/>
            <a:ext cx="6159817" cy="3816546"/>
          </a:xfrm>
          <a:prstGeom prst="rect">
            <a:avLst/>
          </a:prstGeom>
        </p:spPr>
      </p:pic>
      <p:sp>
        <p:nvSpPr>
          <p:cNvPr id="4" name="Rectangle 3">
            <a:extLst>
              <a:ext uri="{FF2B5EF4-FFF2-40B4-BE49-F238E27FC236}">
                <a16:creationId xmlns:a16="http://schemas.microsoft.com/office/drawing/2014/main" id="{10749409-025C-4DAA-94B1-B990D583FB80}"/>
              </a:ext>
            </a:extLst>
          </p:cNvPr>
          <p:cNvSpPr/>
          <p:nvPr/>
        </p:nvSpPr>
        <p:spPr>
          <a:xfrm>
            <a:off x="901587" y="6354374"/>
            <a:ext cx="4718163" cy="276999"/>
          </a:xfrm>
          <a:prstGeom prst="rect">
            <a:avLst/>
          </a:prstGeom>
        </p:spPr>
        <p:txBody>
          <a:bodyPr wrap="square">
            <a:spAutoFit/>
          </a:bodyPr>
          <a:lstStyle/>
          <a:p>
            <a:r>
              <a:rPr lang="en-US" sz="1200" dirty="0">
                <a:latin typeface="AdvHelv_B"/>
              </a:rPr>
              <a:t>Cao </a:t>
            </a:r>
            <a:r>
              <a:rPr lang="en-US" sz="1200" dirty="0">
                <a:latin typeface="AdvHelv_BO"/>
              </a:rPr>
              <a:t>et al.</a:t>
            </a:r>
            <a:r>
              <a:rPr lang="en-US" sz="1200" dirty="0">
                <a:latin typeface="AdvHelv_B"/>
              </a:rPr>
              <a:t>: Catalysts design and synthesis via selective ALD, JVST A 2018</a:t>
            </a:r>
            <a:endParaRPr lang="LID4096" sz="1200" dirty="0"/>
          </a:p>
        </p:txBody>
      </p:sp>
    </p:spTree>
    <p:extLst>
      <p:ext uri="{BB962C8B-B14F-4D97-AF65-F5344CB8AC3E}">
        <p14:creationId xmlns:p14="http://schemas.microsoft.com/office/powerpoint/2010/main" val="2967263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00EDEB-95AE-4483-9778-956BE6950D36}"/>
              </a:ext>
            </a:extLst>
          </p:cNvPr>
          <p:cNvPicPr>
            <a:picLocks noChangeAspect="1"/>
          </p:cNvPicPr>
          <p:nvPr/>
        </p:nvPicPr>
        <p:blipFill>
          <a:blip r:embed="rId2"/>
          <a:stretch>
            <a:fillRect/>
          </a:stretch>
        </p:blipFill>
        <p:spPr>
          <a:xfrm>
            <a:off x="517340" y="472938"/>
            <a:ext cx="8201527" cy="6105662"/>
          </a:xfrm>
          <a:prstGeom prst="rect">
            <a:avLst/>
          </a:prstGeom>
        </p:spPr>
      </p:pic>
    </p:spTree>
    <p:extLst>
      <p:ext uri="{BB962C8B-B14F-4D97-AF65-F5344CB8AC3E}">
        <p14:creationId xmlns:p14="http://schemas.microsoft.com/office/powerpoint/2010/main" val="25119952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79C70-2CDD-4A8F-8BB4-5987274C2FBB}"/>
              </a:ext>
            </a:extLst>
          </p:cNvPr>
          <p:cNvSpPr>
            <a:spLocks noGrp="1"/>
          </p:cNvSpPr>
          <p:nvPr>
            <p:ph type="title"/>
          </p:nvPr>
        </p:nvSpPr>
        <p:spPr/>
        <p:txBody>
          <a:bodyPr/>
          <a:lstStyle/>
          <a:p>
            <a:r>
              <a:rPr lang="en-US" dirty="0"/>
              <a:t>Graphene oxide catalyst</a:t>
            </a:r>
            <a:endParaRPr lang="LID4096" dirty="0"/>
          </a:p>
        </p:txBody>
      </p:sp>
      <p:sp>
        <p:nvSpPr>
          <p:cNvPr id="4" name="TextBox 3">
            <a:extLst>
              <a:ext uri="{FF2B5EF4-FFF2-40B4-BE49-F238E27FC236}">
                <a16:creationId xmlns:a16="http://schemas.microsoft.com/office/drawing/2014/main" id="{927775BA-5599-4B4A-A262-727FE2D1AB3A}"/>
              </a:ext>
            </a:extLst>
          </p:cNvPr>
          <p:cNvSpPr txBox="1"/>
          <p:nvPr/>
        </p:nvSpPr>
        <p:spPr>
          <a:xfrm>
            <a:off x="1473200" y="6340421"/>
            <a:ext cx="7042150" cy="276999"/>
          </a:xfrm>
          <a:prstGeom prst="rect">
            <a:avLst/>
          </a:prstGeom>
          <a:noFill/>
        </p:spPr>
        <p:txBody>
          <a:bodyPr wrap="square" rtlCol="0">
            <a:spAutoFit/>
          </a:bodyPr>
          <a:lstStyle/>
          <a:p>
            <a:r>
              <a:rPr lang="en-US" sz="1200" dirty="0"/>
              <a:t>Jiang et al: </a:t>
            </a:r>
            <a:r>
              <a:rPr lang="nl-NL" sz="1200" i="1" dirty="0"/>
              <a:t>Adv. Funct. Mater. </a:t>
            </a:r>
            <a:r>
              <a:rPr lang="nl-NL" sz="1200" b="1" dirty="0"/>
              <a:t>2020</a:t>
            </a:r>
            <a:r>
              <a:rPr lang="nl-NL" sz="1200" dirty="0"/>
              <a:t>, </a:t>
            </a:r>
            <a:r>
              <a:rPr lang="nl-NL" sz="1200" i="1" dirty="0"/>
              <a:t>30</a:t>
            </a:r>
            <a:r>
              <a:rPr lang="nl-NL" sz="1200" dirty="0"/>
              <a:t>, 2003321</a:t>
            </a:r>
            <a:endParaRPr lang="LID4096" sz="1200" dirty="0"/>
          </a:p>
        </p:txBody>
      </p:sp>
      <p:grpSp>
        <p:nvGrpSpPr>
          <p:cNvPr id="6" name="Group 5">
            <a:extLst>
              <a:ext uri="{FF2B5EF4-FFF2-40B4-BE49-F238E27FC236}">
                <a16:creationId xmlns:a16="http://schemas.microsoft.com/office/drawing/2014/main" id="{9FAE5E24-5C01-4580-AD05-A9557D5649AF}"/>
              </a:ext>
            </a:extLst>
          </p:cNvPr>
          <p:cNvGrpSpPr/>
          <p:nvPr/>
        </p:nvGrpSpPr>
        <p:grpSpPr>
          <a:xfrm>
            <a:off x="463551" y="1600200"/>
            <a:ext cx="5657850" cy="4222750"/>
            <a:chOff x="730250" y="1625600"/>
            <a:chExt cx="6191251" cy="4468840"/>
          </a:xfrm>
        </p:grpSpPr>
        <p:pic>
          <p:nvPicPr>
            <p:cNvPr id="3" name="Picture 2">
              <a:extLst>
                <a:ext uri="{FF2B5EF4-FFF2-40B4-BE49-F238E27FC236}">
                  <a16:creationId xmlns:a16="http://schemas.microsoft.com/office/drawing/2014/main" id="{3E4D2FA4-977E-4000-9550-107B27C525D9}"/>
                </a:ext>
              </a:extLst>
            </p:cNvPr>
            <p:cNvPicPr>
              <a:picLocks noChangeAspect="1"/>
            </p:cNvPicPr>
            <p:nvPr/>
          </p:nvPicPr>
          <p:blipFill rotWithShape="1">
            <a:blip r:embed="rId2"/>
            <a:srcRect r="1128"/>
            <a:stretch/>
          </p:blipFill>
          <p:spPr>
            <a:xfrm>
              <a:off x="799987" y="1746170"/>
              <a:ext cx="6121514" cy="4348270"/>
            </a:xfrm>
            <a:prstGeom prst="rect">
              <a:avLst/>
            </a:prstGeom>
          </p:spPr>
        </p:pic>
        <p:sp>
          <p:nvSpPr>
            <p:cNvPr id="5" name="Rectangle 4">
              <a:extLst>
                <a:ext uri="{FF2B5EF4-FFF2-40B4-BE49-F238E27FC236}">
                  <a16:creationId xmlns:a16="http://schemas.microsoft.com/office/drawing/2014/main" id="{324EA0E2-6F94-4799-BE39-44BC2BC1121B}"/>
                </a:ext>
              </a:extLst>
            </p:cNvPr>
            <p:cNvSpPr/>
            <p:nvPr/>
          </p:nvSpPr>
          <p:spPr>
            <a:xfrm>
              <a:off x="730250" y="1625600"/>
              <a:ext cx="387350" cy="596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sp>
        <p:nvSpPr>
          <p:cNvPr id="7" name="TextBox 6">
            <a:extLst>
              <a:ext uri="{FF2B5EF4-FFF2-40B4-BE49-F238E27FC236}">
                <a16:creationId xmlns:a16="http://schemas.microsoft.com/office/drawing/2014/main" id="{4122B596-DC3F-4865-AF86-6C98DBEDC39D}"/>
              </a:ext>
            </a:extLst>
          </p:cNvPr>
          <p:cNvSpPr txBox="1"/>
          <p:nvPr/>
        </p:nvSpPr>
        <p:spPr>
          <a:xfrm>
            <a:off x="6470650" y="2037298"/>
            <a:ext cx="2463800" cy="3785652"/>
          </a:xfrm>
          <a:prstGeom prst="rect">
            <a:avLst/>
          </a:prstGeom>
          <a:noFill/>
        </p:spPr>
        <p:txBody>
          <a:bodyPr wrap="square" rtlCol="0">
            <a:spAutoFit/>
          </a:bodyPr>
          <a:lstStyle/>
          <a:p>
            <a:r>
              <a:rPr lang="en-US" sz="2400" dirty="0"/>
              <a:t>“Co–N</a:t>
            </a:r>
            <a:r>
              <a:rPr lang="en-US" sz="2400" baseline="-25000" dirty="0"/>
              <a:t>4</a:t>
            </a:r>
            <a:r>
              <a:rPr lang="en-US" sz="2400" dirty="0"/>
              <a:t> moieties are surrounded by the</a:t>
            </a:r>
          </a:p>
          <a:p>
            <a:r>
              <a:rPr lang="en-US" sz="2400" dirty="0"/>
              <a:t>desired configuration of electron-rich oxygen atoms from graphene</a:t>
            </a:r>
          </a:p>
          <a:p>
            <a:r>
              <a:rPr lang="fi-FI" sz="2400" dirty="0" err="1"/>
              <a:t>oxide</a:t>
            </a:r>
            <a:r>
              <a:rPr lang="fi-FI" sz="2400" dirty="0"/>
              <a:t> </a:t>
            </a:r>
            <a:r>
              <a:rPr lang="fi-FI" sz="2400" dirty="0" err="1"/>
              <a:t>substrates</a:t>
            </a:r>
            <a:r>
              <a:rPr lang="fi-FI" sz="2400" dirty="0"/>
              <a:t>.”</a:t>
            </a:r>
            <a:endParaRPr lang="LID4096" sz="2400" dirty="0"/>
          </a:p>
        </p:txBody>
      </p:sp>
    </p:spTree>
    <p:extLst>
      <p:ext uri="{BB962C8B-B14F-4D97-AF65-F5344CB8AC3E}">
        <p14:creationId xmlns:p14="http://schemas.microsoft.com/office/powerpoint/2010/main" val="20261543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CE68C-488A-40F5-99D8-FB85C0C20738}"/>
              </a:ext>
            </a:extLst>
          </p:cNvPr>
          <p:cNvSpPr>
            <a:spLocks noGrp="1"/>
          </p:cNvSpPr>
          <p:nvPr>
            <p:ph type="title"/>
          </p:nvPr>
        </p:nvSpPr>
        <p:spPr/>
        <p:txBody>
          <a:bodyPr/>
          <a:lstStyle/>
          <a:p>
            <a:r>
              <a:rPr lang="en-US" dirty="0"/>
              <a:t>Industrial catalytic processes</a:t>
            </a:r>
            <a:endParaRPr lang="LID4096" dirty="0"/>
          </a:p>
        </p:txBody>
      </p:sp>
      <p:grpSp>
        <p:nvGrpSpPr>
          <p:cNvPr id="7" name="Group 6">
            <a:extLst>
              <a:ext uri="{FF2B5EF4-FFF2-40B4-BE49-F238E27FC236}">
                <a16:creationId xmlns:a16="http://schemas.microsoft.com/office/drawing/2014/main" id="{4DE4334C-0DD3-4EB8-8C6E-F0A177F0430B}"/>
              </a:ext>
            </a:extLst>
          </p:cNvPr>
          <p:cNvGrpSpPr/>
          <p:nvPr/>
        </p:nvGrpSpPr>
        <p:grpSpPr>
          <a:xfrm>
            <a:off x="580851" y="1690689"/>
            <a:ext cx="6775798" cy="4184865"/>
            <a:chOff x="580851" y="1690689"/>
            <a:chExt cx="6775798" cy="4184865"/>
          </a:xfrm>
        </p:grpSpPr>
        <p:pic>
          <p:nvPicPr>
            <p:cNvPr id="3" name="Picture 2">
              <a:extLst>
                <a:ext uri="{FF2B5EF4-FFF2-40B4-BE49-F238E27FC236}">
                  <a16:creationId xmlns:a16="http://schemas.microsoft.com/office/drawing/2014/main" id="{4C3B2E62-8BB1-45AD-B68D-7219FA313436}"/>
                </a:ext>
              </a:extLst>
            </p:cNvPr>
            <p:cNvPicPr>
              <a:picLocks noChangeAspect="1"/>
            </p:cNvPicPr>
            <p:nvPr/>
          </p:nvPicPr>
          <p:blipFill>
            <a:blip r:embed="rId2"/>
            <a:stretch>
              <a:fillRect/>
            </a:stretch>
          </p:blipFill>
          <p:spPr>
            <a:xfrm>
              <a:off x="580851" y="1690689"/>
              <a:ext cx="6775798" cy="4184865"/>
            </a:xfrm>
            <a:prstGeom prst="rect">
              <a:avLst/>
            </a:prstGeom>
          </p:spPr>
        </p:pic>
        <p:sp>
          <p:nvSpPr>
            <p:cNvPr id="4" name="Arrow: Right 3">
              <a:extLst>
                <a:ext uri="{FF2B5EF4-FFF2-40B4-BE49-F238E27FC236}">
                  <a16:creationId xmlns:a16="http://schemas.microsoft.com/office/drawing/2014/main" id="{BBA80A54-F310-4FAB-B15A-FF94176FC39F}"/>
                </a:ext>
              </a:extLst>
            </p:cNvPr>
            <p:cNvSpPr/>
            <p:nvPr/>
          </p:nvSpPr>
          <p:spPr>
            <a:xfrm>
              <a:off x="4400550" y="1949450"/>
              <a:ext cx="247650" cy="177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6" name="Arrow: Right 5">
              <a:extLst>
                <a:ext uri="{FF2B5EF4-FFF2-40B4-BE49-F238E27FC236}">
                  <a16:creationId xmlns:a16="http://schemas.microsoft.com/office/drawing/2014/main" id="{ADF1F06B-A34D-48B0-B77A-63CBBA722616}"/>
                </a:ext>
              </a:extLst>
            </p:cNvPr>
            <p:cNvSpPr/>
            <p:nvPr/>
          </p:nvSpPr>
          <p:spPr>
            <a:xfrm>
              <a:off x="5099050" y="3073400"/>
              <a:ext cx="247650" cy="177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spTree>
    <p:extLst>
      <p:ext uri="{BB962C8B-B14F-4D97-AF65-F5344CB8AC3E}">
        <p14:creationId xmlns:p14="http://schemas.microsoft.com/office/powerpoint/2010/main" val="31287298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86401-976B-43D7-83D2-1904C03C928E}"/>
              </a:ext>
            </a:extLst>
          </p:cNvPr>
          <p:cNvSpPr>
            <a:spLocks noGrp="1"/>
          </p:cNvSpPr>
          <p:nvPr>
            <p:ph type="title"/>
          </p:nvPr>
        </p:nvSpPr>
        <p:spPr/>
        <p:txBody>
          <a:bodyPr/>
          <a:lstStyle/>
          <a:p>
            <a:r>
              <a:rPr lang="en-US" dirty="0"/>
              <a:t>Size scales of catalysis</a:t>
            </a:r>
            <a:endParaRPr lang="LID4096" dirty="0"/>
          </a:p>
        </p:txBody>
      </p:sp>
      <p:pic>
        <p:nvPicPr>
          <p:cNvPr id="3" name="Picture 2">
            <a:extLst>
              <a:ext uri="{FF2B5EF4-FFF2-40B4-BE49-F238E27FC236}">
                <a16:creationId xmlns:a16="http://schemas.microsoft.com/office/drawing/2014/main" id="{2C53A526-DDDF-4C8B-9D9D-F52F728F2F89}"/>
              </a:ext>
            </a:extLst>
          </p:cNvPr>
          <p:cNvPicPr>
            <a:picLocks noChangeAspect="1"/>
          </p:cNvPicPr>
          <p:nvPr/>
        </p:nvPicPr>
        <p:blipFill>
          <a:blip r:embed="rId2"/>
          <a:stretch>
            <a:fillRect/>
          </a:stretch>
        </p:blipFill>
        <p:spPr>
          <a:xfrm>
            <a:off x="546100" y="1322389"/>
            <a:ext cx="8150098" cy="3448118"/>
          </a:xfrm>
          <a:prstGeom prst="rect">
            <a:avLst/>
          </a:prstGeom>
        </p:spPr>
      </p:pic>
      <p:pic>
        <p:nvPicPr>
          <p:cNvPr id="5" name="Picture 4">
            <a:extLst>
              <a:ext uri="{FF2B5EF4-FFF2-40B4-BE49-F238E27FC236}">
                <a16:creationId xmlns:a16="http://schemas.microsoft.com/office/drawing/2014/main" id="{D9B9065C-760B-42A3-B5B1-3F66735D5964}"/>
              </a:ext>
            </a:extLst>
          </p:cNvPr>
          <p:cNvPicPr>
            <a:picLocks noChangeAspect="1"/>
          </p:cNvPicPr>
          <p:nvPr/>
        </p:nvPicPr>
        <p:blipFill>
          <a:blip r:embed="rId3"/>
          <a:stretch>
            <a:fillRect/>
          </a:stretch>
        </p:blipFill>
        <p:spPr>
          <a:xfrm>
            <a:off x="5311690" y="6105504"/>
            <a:ext cx="3295819" cy="387370"/>
          </a:xfrm>
          <a:prstGeom prst="rect">
            <a:avLst/>
          </a:prstGeom>
        </p:spPr>
      </p:pic>
      <p:sp>
        <p:nvSpPr>
          <p:cNvPr id="6" name="Oval 5">
            <a:extLst>
              <a:ext uri="{FF2B5EF4-FFF2-40B4-BE49-F238E27FC236}">
                <a16:creationId xmlns:a16="http://schemas.microsoft.com/office/drawing/2014/main" id="{F1E9277E-BAF2-4C2D-BE8D-59543055346C}"/>
              </a:ext>
            </a:extLst>
          </p:cNvPr>
          <p:cNvSpPr/>
          <p:nvPr/>
        </p:nvSpPr>
        <p:spPr>
          <a:xfrm>
            <a:off x="361950" y="1403350"/>
            <a:ext cx="2038350" cy="4606904"/>
          </a:xfrm>
          <a:prstGeom prst="ellipse">
            <a:avLst/>
          </a:prstGeom>
          <a:solidFill>
            <a:srgbClr val="FF0000">
              <a:alpha val="1294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7" name="TextBox 6">
            <a:extLst>
              <a:ext uri="{FF2B5EF4-FFF2-40B4-BE49-F238E27FC236}">
                <a16:creationId xmlns:a16="http://schemas.microsoft.com/office/drawing/2014/main" id="{0235B549-1572-4B1C-9FD7-0341B233CC74}"/>
              </a:ext>
            </a:extLst>
          </p:cNvPr>
          <p:cNvSpPr txBox="1"/>
          <p:nvPr/>
        </p:nvSpPr>
        <p:spPr>
          <a:xfrm>
            <a:off x="571626" y="4560129"/>
            <a:ext cx="2108073" cy="1569660"/>
          </a:xfrm>
          <a:prstGeom prst="rect">
            <a:avLst/>
          </a:prstGeom>
          <a:noFill/>
        </p:spPr>
        <p:txBody>
          <a:bodyPr wrap="square" rtlCol="0">
            <a:spAutoFit/>
          </a:bodyPr>
          <a:lstStyle/>
          <a:p>
            <a:r>
              <a:rPr lang="en-US" sz="2400" dirty="0"/>
              <a:t>Chemistry &amp; physics &amp; computational science</a:t>
            </a:r>
            <a:endParaRPr lang="LID4096" sz="2400" dirty="0"/>
          </a:p>
        </p:txBody>
      </p:sp>
      <p:sp>
        <p:nvSpPr>
          <p:cNvPr id="9" name="TextBox 8">
            <a:extLst>
              <a:ext uri="{FF2B5EF4-FFF2-40B4-BE49-F238E27FC236}">
                <a16:creationId xmlns:a16="http://schemas.microsoft.com/office/drawing/2014/main" id="{CA8659D5-F2DD-418B-9CE1-203A8D2C0948}"/>
              </a:ext>
            </a:extLst>
          </p:cNvPr>
          <p:cNvSpPr txBox="1"/>
          <p:nvPr/>
        </p:nvSpPr>
        <p:spPr>
          <a:xfrm>
            <a:off x="3143250" y="5010150"/>
            <a:ext cx="2889250" cy="461665"/>
          </a:xfrm>
          <a:prstGeom prst="rect">
            <a:avLst/>
          </a:prstGeom>
          <a:noFill/>
        </p:spPr>
        <p:txBody>
          <a:bodyPr wrap="square" rtlCol="0">
            <a:spAutoFit/>
          </a:bodyPr>
          <a:lstStyle/>
          <a:p>
            <a:r>
              <a:rPr lang="en-US" sz="2400" dirty="0"/>
              <a:t>Materials science</a:t>
            </a:r>
            <a:endParaRPr lang="LID4096" sz="2400" dirty="0"/>
          </a:p>
        </p:txBody>
      </p:sp>
      <p:sp>
        <p:nvSpPr>
          <p:cNvPr id="10" name="Oval 9">
            <a:extLst>
              <a:ext uri="{FF2B5EF4-FFF2-40B4-BE49-F238E27FC236}">
                <a16:creationId xmlns:a16="http://schemas.microsoft.com/office/drawing/2014/main" id="{334AE8B6-9005-4FCD-9D9D-FFADFDAD6A29}"/>
              </a:ext>
            </a:extLst>
          </p:cNvPr>
          <p:cNvSpPr/>
          <p:nvPr/>
        </p:nvSpPr>
        <p:spPr>
          <a:xfrm>
            <a:off x="5975350" y="1403350"/>
            <a:ext cx="2984500" cy="4357108"/>
          </a:xfrm>
          <a:prstGeom prst="ellipse">
            <a:avLst/>
          </a:prstGeom>
          <a:solidFill>
            <a:srgbClr val="FFC000">
              <a:alpha val="3607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1" name="TextBox 10">
            <a:extLst>
              <a:ext uri="{FF2B5EF4-FFF2-40B4-BE49-F238E27FC236}">
                <a16:creationId xmlns:a16="http://schemas.microsoft.com/office/drawing/2014/main" id="{88C980B1-0194-4A19-A2FD-773B6272943E}"/>
              </a:ext>
            </a:extLst>
          </p:cNvPr>
          <p:cNvSpPr txBox="1"/>
          <p:nvPr/>
        </p:nvSpPr>
        <p:spPr>
          <a:xfrm>
            <a:off x="6584950" y="4851468"/>
            <a:ext cx="2197100" cy="830997"/>
          </a:xfrm>
          <a:prstGeom prst="rect">
            <a:avLst/>
          </a:prstGeom>
          <a:noFill/>
        </p:spPr>
        <p:txBody>
          <a:bodyPr wrap="square" rtlCol="0">
            <a:spAutoFit/>
          </a:bodyPr>
          <a:lstStyle/>
          <a:p>
            <a:r>
              <a:rPr lang="en-US" sz="2400" dirty="0"/>
              <a:t>Chemical engineering</a:t>
            </a:r>
            <a:endParaRPr lang="LID4096" sz="2400" dirty="0"/>
          </a:p>
        </p:txBody>
      </p:sp>
      <p:sp>
        <p:nvSpPr>
          <p:cNvPr id="12" name="Oval 11">
            <a:extLst>
              <a:ext uri="{FF2B5EF4-FFF2-40B4-BE49-F238E27FC236}">
                <a16:creationId xmlns:a16="http://schemas.microsoft.com/office/drawing/2014/main" id="{826CC3B0-FBCE-4FA8-9707-863D8B6EA3A5}"/>
              </a:ext>
            </a:extLst>
          </p:cNvPr>
          <p:cNvSpPr/>
          <p:nvPr/>
        </p:nvSpPr>
        <p:spPr>
          <a:xfrm rot="20214476">
            <a:off x="2175979" y="1250190"/>
            <a:ext cx="4277817" cy="4950053"/>
          </a:xfrm>
          <a:prstGeom prst="ellipse">
            <a:avLst/>
          </a:prstGeom>
          <a:solidFill>
            <a:srgbClr val="4472C4">
              <a:alpha val="1294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3" name="TextBox 12">
            <a:extLst>
              <a:ext uri="{FF2B5EF4-FFF2-40B4-BE49-F238E27FC236}">
                <a16:creationId xmlns:a16="http://schemas.microsoft.com/office/drawing/2014/main" id="{3603B54F-DF08-441B-838E-0C780620D19D}"/>
              </a:ext>
            </a:extLst>
          </p:cNvPr>
          <p:cNvSpPr txBox="1"/>
          <p:nvPr/>
        </p:nvSpPr>
        <p:spPr>
          <a:xfrm>
            <a:off x="3143251" y="4992985"/>
            <a:ext cx="2889250" cy="461665"/>
          </a:xfrm>
          <a:prstGeom prst="rect">
            <a:avLst/>
          </a:prstGeom>
          <a:noFill/>
        </p:spPr>
        <p:txBody>
          <a:bodyPr wrap="square" rtlCol="0">
            <a:spAutoFit/>
          </a:bodyPr>
          <a:lstStyle/>
          <a:p>
            <a:r>
              <a:rPr lang="en-US" sz="2400" dirty="0"/>
              <a:t>Materials science</a:t>
            </a:r>
            <a:endParaRPr lang="LID4096" sz="2400" dirty="0"/>
          </a:p>
        </p:txBody>
      </p:sp>
    </p:spTree>
    <p:extLst>
      <p:ext uri="{BB962C8B-B14F-4D97-AF65-F5344CB8AC3E}">
        <p14:creationId xmlns:p14="http://schemas.microsoft.com/office/powerpoint/2010/main" val="55846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0" grpId="0" animBg="1"/>
      <p:bldP spid="11" grpId="0"/>
      <p:bldP spid="12" grpId="0" animBg="1"/>
      <p:bldP spid="1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598F1-FF7E-40F8-8CC9-F262A6F97D12}"/>
              </a:ext>
            </a:extLst>
          </p:cNvPr>
          <p:cNvSpPr>
            <a:spLocks noGrp="1"/>
          </p:cNvSpPr>
          <p:nvPr>
            <p:ph type="title"/>
          </p:nvPr>
        </p:nvSpPr>
        <p:spPr/>
        <p:txBody>
          <a:bodyPr/>
          <a:lstStyle/>
          <a:p>
            <a:r>
              <a:rPr lang="en-US" dirty="0"/>
              <a:t>Real surfaces…</a:t>
            </a:r>
            <a:endParaRPr lang="LID4096" dirty="0"/>
          </a:p>
        </p:txBody>
      </p:sp>
      <p:grpSp>
        <p:nvGrpSpPr>
          <p:cNvPr id="5" name="Group 4">
            <a:extLst>
              <a:ext uri="{FF2B5EF4-FFF2-40B4-BE49-F238E27FC236}">
                <a16:creationId xmlns:a16="http://schemas.microsoft.com/office/drawing/2014/main" id="{7B268B45-539E-4465-AE14-11B5D2DD74D9}"/>
              </a:ext>
            </a:extLst>
          </p:cNvPr>
          <p:cNvGrpSpPr/>
          <p:nvPr/>
        </p:nvGrpSpPr>
        <p:grpSpPr>
          <a:xfrm>
            <a:off x="289516" y="1690689"/>
            <a:ext cx="8771954" cy="3921182"/>
            <a:chOff x="283166" y="2244668"/>
            <a:chExt cx="8771954" cy="3921182"/>
          </a:xfrm>
        </p:grpSpPr>
        <p:pic>
          <p:nvPicPr>
            <p:cNvPr id="3" name="Picture 2">
              <a:extLst>
                <a:ext uri="{FF2B5EF4-FFF2-40B4-BE49-F238E27FC236}">
                  <a16:creationId xmlns:a16="http://schemas.microsoft.com/office/drawing/2014/main" id="{9BC8100B-57F0-4727-BEC3-72EC08FBF71D}"/>
                </a:ext>
              </a:extLst>
            </p:cNvPr>
            <p:cNvPicPr>
              <a:picLocks noChangeAspect="1"/>
            </p:cNvPicPr>
            <p:nvPr/>
          </p:nvPicPr>
          <p:blipFill>
            <a:blip r:embed="rId2"/>
            <a:stretch>
              <a:fillRect/>
            </a:stretch>
          </p:blipFill>
          <p:spPr>
            <a:xfrm>
              <a:off x="283166" y="2244668"/>
              <a:ext cx="8771954" cy="3775132"/>
            </a:xfrm>
            <a:prstGeom prst="rect">
              <a:avLst/>
            </a:prstGeom>
          </p:spPr>
        </p:pic>
        <p:sp>
          <p:nvSpPr>
            <p:cNvPr id="4" name="Rectangle 3">
              <a:extLst>
                <a:ext uri="{FF2B5EF4-FFF2-40B4-BE49-F238E27FC236}">
                  <a16:creationId xmlns:a16="http://schemas.microsoft.com/office/drawing/2014/main" id="{890CAA22-4016-4A67-98B0-BCF4D6B8D31F}"/>
                </a:ext>
              </a:extLst>
            </p:cNvPr>
            <p:cNvSpPr/>
            <p:nvPr/>
          </p:nvSpPr>
          <p:spPr>
            <a:xfrm>
              <a:off x="8483600" y="5727700"/>
              <a:ext cx="508000" cy="438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spTree>
    <p:extLst>
      <p:ext uri="{BB962C8B-B14F-4D97-AF65-F5344CB8AC3E}">
        <p14:creationId xmlns:p14="http://schemas.microsoft.com/office/powerpoint/2010/main" val="27488748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8D0F2-4ABC-4589-B107-11CD51E775CD}"/>
              </a:ext>
            </a:extLst>
          </p:cNvPr>
          <p:cNvSpPr>
            <a:spLocks noGrp="1"/>
          </p:cNvSpPr>
          <p:nvPr>
            <p:ph type="title"/>
          </p:nvPr>
        </p:nvSpPr>
        <p:spPr/>
        <p:txBody>
          <a:bodyPr/>
          <a:lstStyle/>
          <a:p>
            <a:r>
              <a:rPr lang="en-US" dirty="0"/>
              <a:t>More real surfaces</a:t>
            </a:r>
            <a:endParaRPr lang="LID4096" dirty="0"/>
          </a:p>
        </p:txBody>
      </p:sp>
      <p:pic>
        <p:nvPicPr>
          <p:cNvPr id="4" name="Picture 3">
            <a:extLst>
              <a:ext uri="{FF2B5EF4-FFF2-40B4-BE49-F238E27FC236}">
                <a16:creationId xmlns:a16="http://schemas.microsoft.com/office/drawing/2014/main" id="{A655259B-0887-4110-BB2D-6C36EF251AD1}"/>
              </a:ext>
            </a:extLst>
          </p:cNvPr>
          <p:cNvPicPr>
            <a:picLocks noChangeAspect="1"/>
          </p:cNvPicPr>
          <p:nvPr/>
        </p:nvPicPr>
        <p:blipFill>
          <a:blip r:embed="rId2"/>
          <a:stretch>
            <a:fillRect/>
          </a:stretch>
        </p:blipFill>
        <p:spPr>
          <a:xfrm>
            <a:off x="1209502" y="1340768"/>
            <a:ext cx="6724996" cy="5169166"/>
          </a:xfrm>
          <a:prstGeom prst="rect">
            <a:avLst/>
          </a:prstGeom>
        </p:spPr>
      </p:pic>
      <p:sp>
        <p:nvSpPr>
          <p:cNvPr id="9" name="TextBox 8">
            <a:extLst>
              <a:ext uri="{FF2B5EF4-FFF2-40B4-BE49-F238E27FC236}">
                <a16:creationId xmlns:a16="http://schemas.microsoft.com/office/drawing/2014/main" id="{14797BBD-5322-442A-BC8D-B7EC34B09E5C}"/>
              </a:ext>
            </a:extLst>
          </p:cNvPr>
          <p:cNvSpPr txBox="1"/>
          <p:nvPr/>
        </p:nvSpPr>
        <p:spPr>
          <a:xfrm>
            <a:off x="1227593" y="6487740"/>
            <a:ext cx="6440751" cy="276999"/>
          </a:xfrm>
          <a:prstGeom prst="rect">
            <a:avLst/>
          </a:prstGeom>
          <a:noFill/>
        </p:spPr>
        <p:txBody>
          <a:bodyPr wrap="square" rtlCol="0">
            <a:spAutoFit/>
          </a:bodyPr>
          <a:lstStyle/>
          <a:p>
            <a:r>
              <a:rPr lang="en-US" sz="1200" dirty="0" err="1"/>
              <a:t>Belkind</a:t>
            </a:r>
            <a:r>
              <a:rPr lang="en-US" sz="1200" dirty="0"/>
              <a:t> &amp; Gershman; Vacuum Technology and </a:t>
            </a:r>
            <a:r>
              <a:rPr lang="en-US" sz="1200" dirty="0" err="1"/>
              <a:t>Coatng</a:t>
            </a:r>
            <a:r>
              <a:rPr lang="en-US" sz="1200" dirty="0"/>
              <a:t> 2008</a:t>
            </a:r>
            <a:endParaRPr lang="LID4096" sz="1200" dirty="0"/>
          </a:p>
        </p:txBody>
      </p:sp>
    </p:spTree>
    <p:extLst>
      <p:ext uri="{BB962C8B-B14F-4D97-AF65-F5344CB8AC3E}">
        <p14:creationId xmlns:p14="http://schemas.microsoft.com/office/powerpoint/2010/main" val="12659537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60530-87D7-4C90-950A-60415E4254EB}"/>
              </a:ext>
            </a:extLst>
          </p:cNvPr>
          <p:cNvSpPr>
            <a:spLocks noGrp="1"/>
          </p:cNvSpPr>
          <p:nvPr>
            <p:ph type="title"/>
          </p:nvPr>
        </p:nvSpPr>
        <p:spPr/>
        <p:txBody>
          <a:bodyPr/>
          <a:lstStyle/>
          <a:p>
            <a:r>
              <a:rPr lang="en-US" dirty="0"/>
              <a:t>Surface functionalization</a:t>
            </a:r>
            <a:endParaRPr lang="LID4096" dirty="0"/>
          </a:p>
        </p:txBody>
      </p:sp>
      <p:pic>
        <p:nvPicPr>
          <p:cNvPr id="4" name="Picture 3" descr="A picture containing text, map&#10;&#10;Description automatically generated">
            <a:extLst>
              <a:ext uri="{FF2B5EF4-FFF2-40B4-BE49-F238E27FC236}">
                <a16:creationId xmlns:a16="http://schemas.microsoft.com/office/drawing/2014/main" id="{84FD0CB8-C114-4E59-B996-CA836B4497C9}"/>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950926" y="1772436"/>
            <a:ext cx="5848487" cy="4501364"/>
          </a:xfrm>
          <a:prstGeom prst="rect">
            <a:avLst/>
          </a:prstGeom>
        </p:spPr>
      </p:pic>
      <p:sp>
        <p:nvSpPr>
          <p:cNvPr id="5" name="TextBox 4">
            <a:extLst>
              <a:ext uri="{FF2B5EF4-FFF2-40B4-BE49-F238E27FC236}">
                <a16:creationId xmlns:a16="http://schemas.microsoft.com/office/drawing/2014/main" id="{059228FF-DEAD-470A-8C91-467F96FF692A}"/>
              </a:ext>
            </a:extLst>
          </p:cNvPr>
          <p:cNvSpPr txBox="1"/>
          <p:nvPr/>
        </p:nvSpPr>
        <p:spPr>
          <a:xfrm>
            <a:off x="6908800" y="5668227"/>
            <a:ext cx="1873250" cy="830997"/>
          </a:xfrm>
          <a:prstGeom prst="rect">
            <a:avLst/>
          </a:prstGeom>
          <a:noFill/>
        </p:spPr>
        <p:txBody>
          <a:bodyPr wrap="square" rtlCol="0">
            <a:spAutoFit/>
          </a:bodyPr>
          <a:lstStyle/>
          <a:p>
            <a:r>
              <a:rPr lang="en-US" sz="1200" dirty="0"/>
              <a:t>Chatterjee et al: Core/shell nanoparticles in biomedical applications, 2014</a:t>
            </a:r>
            <a:endParaRPr lang="LID4096" sz="1200" dirty="0"/>
          </a:p>
        </p:txBody>
      </p:sp>
    </p:spTree>
    <p:extLst>
      <p:ext uri="{BB962C8B-B14F-4D97-AF65-F5344CB8AC3E}">
        <p14:creationId xmlns:p14="http://schemas.microsoft.com/office/powerpoint/2010/main" val="2610783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38E6E-3C8A-4732-BB3B-0F3B90BD5780}"/>
              </a:ext>
            </a:extLst>
          </p:cNvPr>
          <p:cNvSpPr>
            <a:spLocks noGrp="1"/>
          </p:cNvSpPr>
          <p:nvPr>
            <p:ph type="title"/>
          </p:nvPr>
        </p:nvSpPr>
        <p:spPr/>
        <p:txBody>
          <a:bodyPr/>
          <a:lstStyle/>
          <a:p>
            <a:r>
              <a:rPr lang="en-US" dirty="0"/>
              <a:t>Surface energy of solids</a:t>
            </a:r>
            <a:endParaRPr lang="LID4096" dirty="0"/>
          </a:p>
        </p:txBody>
      </p:sp>
      <p:pic>
        <p:nvPicPr>
          <p:cNvPr id="3" name="Picture 2">
            <a:extLst>
              <a:ext uri="{FF2B5EF4-FFF2-40B4-BE49-F238E27FC236}">
                <a16:creationId xmlns:a16="http://schemas.microsoft.com/office/drawing/2014/main" id="{9DB8CE00-B6BF-47AF-8826-37AE81484727}"/>
              </a:ext>
            </a:extLst>
          </p:cNvPr>
          <p:cNvPicPr>
            <a:picLocks noChangeAspect="1"/>
          </p:cNvPicPr>
          <p:nvPr/>
        </p:nvPicPr>
        <p:blipFill>
          <a:blip r:embed="rId2"/>
          <a:stretch>
            <a:fillRect/>
          </a:stretch>
        </p:blipFill>
        <p:spPr>
          <a:xfrm>
            <a:off x="793579" y="1831871"/>
            <a:ext cx="6629741" cy="4045158"/>
          </a:xfrm>
          <a:prstGeom prst="rect">
            <a:avLst/>
          </a:prstGeom>
        </p:spPr>
      </p:pic>
    </p:spTree>
    <p:extLst>
      <p:ext uri="{BB962C8B-B14F-4D97-AF65-F5344CB8AC3E}">
        <p14:creationId xmlns:p14="http://schemas.microsoft.com/office/powerpoint/2010/main" val="895124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D75D2-F495-4C47-AC2D-F2349F0E210C}"/>
              </a:ext>
            </a:extLst>
          </p:cNvPr>
          <p:cNvSpPr>
            <a:spLocks noGrp="1"/>
          </p:cNvSpPr>
          <p:nvPr>
            <p:ph type="title"/>
          </p:nvPr>
        </p:nvSpPr>
        <p:spPr/>
        <p:txBody>
          <a:bodyPr/>
          <a:lstStyle/>
          <a:p>
            <a:r>
              <a:rPr lang="en-US" dirty="0"/>
              <a:t>Estimating surface energy</a:t>
            </a:r>
            <a:endParaRPr lang="LID4096" dirty="0"/>
          </a:p>
        </p:txBody>
      </p:sp>
      <p:pic>
        <p:nvPicPr>
          <p:cNvPr id="3" name="Picture 2">
            <a:extLst>
              <a:ext uri="{FF2B5EF4-FFF2-40B4-BE49-F238E27FC236}">
                <a16:creationId xmlns:a16="http://schemas.microsoft.com/office/drawing/2014/main" id="{336760E3-BA2E-4773-B93E-2579AD733DD3}"/>
              </a:ext>
            </a:extLst>
          </p:cNvPr>
          <p:cNvPicPr>
            <a:picLocks noChangeAspect="1"/>
          </p:cNvPicPr>
          <p:nvPr/>
        </p:nvPicPr>
        <p:blipFill>
          <a:blip r:embed="rId2"/>
          <a:stretch>
            <a:fillRect/>
          </a:stretch>
        </p:blipFill>
        <p:spPr>
          <a:xfrm>
            <a:off x="857076" y="1755663"/>
            <a:ext cx="6756747" cy="4337273"/>
          </a:xfrm>
          <a:prstGeom prst="rect">
            <a:avLst/>
          </a:prstGeom>
        </p:spPr>
      </p:pic>
    </p:spTree>
    <p:extLst>
      <p:ext uri="{BB962C8B-B14F-4D97-AF65-F5344CB8AC3E}">
        <p14:creationId xmlns:p14="http://schemas.microsoft.com/office/powerpoint/2010/main" val="3173194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0E757-9408-470A-8059-B51607C2685C}"/>
              </a:ext>
            </a:extLst>
          </p:cNvPr>
          <p:cNvSpPr>
            <a:spLocks noGrp="1"/>
          </p:cNvSpPr>
          <p:nvPr>
            <p:ph type="title"/>
          </p:nvPr>
        </p:nvSpPr>
        <p:spPr/>
        <p:txBody>
          <a:bodyPr/>
          <a:lstStyle/>
          <a:p>
            <a:r>
              <a:rPr lang="en-US" dirty="0"/>
              <a:t>Silicon surface energy</a:t>
            </a:r>
            <a:endParaRPr lang="LID4096" dirty="0"/>
          </a:p>
        </p:txBody>
      </p:sp>
      <p:sp>
        <p:nvSpPr>
          <p:cNvPr id="3" name="Rectangle 2">
            <a:extLst>
              <a:ext uri="{FF2B5EF4-FFF2-40B4-BE49-F238E27FC236}">
                <a16:creationId xmlns:a16="http://schemas.microsoft.com/office/drawing/2014/main" id="{DE764CE1-4C94-44C3-9FA0-C9F50F17D072}"/>
              </a:ext>
            </a:extLst>
          </p:cNvPr>
          <p:cNvSpPr/>
          <p:nvPr/>
        </p:nvSpPr>
        <p:spPr>
          <a:xfrm>
            <a:off x="304800" y="1535837"/>
            <a:ext cx="5232400" cy="1015663"/>
          </a:xfrm>
          <a:prstGeom prst="rect">
            <a:avLst/>
          </a:prstGeom>
        </p:spPr>
        <p:txBody>
          <a:bodyPr wrap="square">
            <a:spAutoFit/>
          </a:bodyPr>
          <a:lstStyle/>
          <a:p>
            <a:r>
              <a:rPr lang="en-US" sz="2000" dirty="0">
                <a:ea typeface="Times New Roman" panose="02020603050405020304" pitchFamily="18" charset="0"/>
              </a:rPr>
              <a:t>Silicon atom surface density, ca. 10</a:t>
            </a:r>
            <a:r>
              <a:rPr lang="en-US" sz="2000" baseline="30000" dirty="0">
                <a:ea typeface="Times New Roman" panose="02020603050405020304" pitchFamily="18" charset="0"/>
              </a:rPr>
              <a:t>15</a:t>
            </a:r>
            <a:r>
              <a:rPr lang="en-US" sz="2000" dirty="0">
                <a:ea typeface="Times New Roman" panose="02020603050405020304" pitchFamily="18" charset="0"/>
              </a:rPr>
              <a:t> cm</a:t>
            </a:r>
            <a:r>
              <a:rPr lang="en-US" sz="2000" baseline="30000" dirty="0">
                <a:ea typeface="Times New Roman" panose="02020603050405020304" pitchFamily="18" charset="0"/>
              </a:rPr>
              <a:t>-2</a:t>
            </a:r>
            <a:r>
              <a:rPr lang="en-US" sz="2000" dirty="0">
                <a:ea typeface="Times New Roman" panose="02020603050405020304" pitchFamily="18" charset="0"/>
              </a:rPr>
              <a:t>, and hydrogen bond energies, 25-40 kJ/mol, which translate to ca. 200-350 </a:t>
            </a:r>
            <a:r>
              <a:rPr lang="en-US" sz="2000" dirty="0" err="1">
                <a:ea typeface="Times New Roman" panose="02020603050405020304" pitchFamily="18" charset="0"/>
              </a:rPr>
              <a:t>mJ</a:t>
            </a:r>
            <a:r>
              <a:rPr lang="en-US" sz="2000" dirty="0">
                <a:ea typeface="Times New Roman" panose="02020603050405020304" pitchFamily="18" charset="0"/>
              </a:rPr>
              <a:t>/m</a:t>
            </a:r>
            <a:r>
              <a:rPr lang="en-US" sz="2000" baseline="30000" dirty="0">
                <a:ea typeface="Times New Roman" panose="02020603050405020304" pitchFamily="18" charset="0"/>
              </a:rPr>
              <a:t>2</a:t>
            </a:r>
            <a:r>
              <a:rPr lang="en-US" sz="2000" dirty="0">
                <a:ea typeface="Times New Roman" panose="02020603050405020304" pitchFamily="18" charset="0"/>
              </a:rPr>
              <a:t>. </a:t>
            </a:r>
            <a:endParaRPr lang="LID4096" sz="2000" dirty="0"/>
          </a:p>
        </p:txBody>
      </p:sp>
      <p:pic>
        <p:nvPicPr>
          <p:cNvPr id="1026" name="Picture 2">
            <a:extLst>
              <a:ext uri="{FF2B5EF4-FFF2-40B4-BE49-F238E27FC236}">
                <a16:creationId xmlns:a16="http://schemas.microsoft.com/office/drawing/2014/main" id="{A9A5222D-0397-43FE-8D35-C1802A9A4C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1750" y="2551500"/>
            <a:ext cx="5232400" cy="2924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E258AE5E-9FDF-46C0-9304-DC8C09EA44CC}"/>
              </a:ext>
            </a:extLst>
          </p:cNvPr>
          <p:cNvSpPr/>
          <p:nvPr/>
        </p:nvSpPr>
        <p:spPr>
          <a:xfrm>
            <a:off x="3295650" y="5476258"/>
            <a:ext cx="5448300" cy="1015663"/>
          </a:xfrm>
          <a:prstGeom prst="rect">
            <a:avLst/>
          </a:prstGeom>
        </p:spPr>
        <p:txBody>
          <a:bodyPr wrap="square">
            <a:spAutoFit/>
          </a:bodyPr>
          <a:lstStyle/>
          <a:p>
            <a:r>
              <a:rPr lang="en-US" sz="2000" dirty="0">
                <a:ea typeface="Times New Roman" panose="02020603050405020304" pitchFamily="18" charset="0"/>
              </a:rPr>
              <a:t>Surface energies calculated from Si – O bond energies (4.5 eV/bond or 430 kJ/mol) translate to ca. 3000 </a:t>
            </a:r>
            <a:r>
              <a:rPr lang="en-US" sz="2000" dirty="0" err="1">
                <a:ea typeface="Times New Roman" panose="02020603050405020304" pitchFamily="18" charset="0"/>
              </a:rPr>
              <a:t>mJ</a:t>
            </a:r>
            <a:r>
              <a:rPr lang="en-US" sz="2000" dirty="0">
                <a:ea typeface="Times New Roman" panose="02020603050405020304" pitchFamily="18" charset="0"/>
              </a:rPr>
              <a:t>/m</a:t>
            </a:r>
            <a:r>
              <a:rPr lang="en-US" sz="2000" baseline="30000" dirty="0">
                <a:ea typeface="Times New Roman" panose="02020603050405020304" pitchFamily="18" charset="0"/>
              </a:rPr>
              <a:t>2</a:t>
            </a:r>
            <a:r>
              <a:rPr lang="en-US" sz="2000" dirty="0">
                <a:ea typeface="Times New Roman" panose="02020603050405020304" pitchFamily="18" charset="0"/>
              </a:rPr>
              <a:t>. </a:t>
            </a:r>
            <a:endParaRPr lang="LID4096" sz="2000" dirty="0"/>
          </a:p>
        </p:txBody>
      </p:sp>
      <p:sp>
        <p:nvSpPr>
          <p:cNvPr id="5" name="Rectangle 4">
            <a:extLst>
              <a:ext uri="{FF2B5EF4-FFF2-40B4-BE49-F238E27FC236}">
                <a16:creationId xmlns:a16="http://schemas.microsoft.com/office/drawing/2014/main" id="{1DF3AF4A-0D57-4611-AC27-52FD16255F9C}"/>
              </a:ext>
            </a:extLst>
          </p:cNvPr>
          <p:cNvSpPr/>
          <p:nvPr/>
        </p:nvSpPr>
        <p:spPr>
          <a:xfrm>
            <a:off x="7092950" y="3505885"/>
            <a:ext cx="1701800" cy="830997"/>
          </a:xfrm>
          <a:prstGeom prst="rect">
            <a:avLst/>
          </a:prstGeom>
        </p:spPr>
        <p:txBody>
          <a:bodyPr wrap="square">
            <a:spAutoFit/>
          </a:bodyPr>
          <a:lstStyle/>
          <a:p>
            <a:pPr>
              <a:spcAft>
                <a:spcPts val="0"/>
              </a:spcAft>
            </a:pPr>
            <a:r>
              <a:rPr lang="en-US" sz="1200" dirty="0">
                <a:latin typeface="Times New Roman" panose="02020603050405020304" pitchFamily="18" charset="0"/>
                <a:ea typeface="Times New Roman" panose="02020603050405020304" pitchFamily="18" charset="0"/>
              </a:rPr>
              <a:t>Tong, Q.-Y. &amp; U. </a:t>
            </a:r>
            <a:r>
              <a:rPr lang="en-US" sz="1200" dirty="0" err="1">
                <a:latin typeface="Times New Roman" panose="02020603050405020304" pitchFamily="18" charset="0"/>
                <a:ea typeface="Times New Roman" panose="02020603050405020304" pitchFamily="18" charset="0"/>
              </a:rPr>
              <a:t>Gösele</a:t>
            </a:r>
            <a:r>
              <a:rPr lang="en-US" sz="1200" dirty="0">
                <a:latin typeface="Times New Roman" panose="02020603050405020304" pitchFamily="18" charset="0"/>
                <a:ea typeface="Times New Roman" panose="02020603050405020304" pitchFamily="18" charset="0"/>
              </a:rPr>
              <a:t>: </a:t>
            </a:r>
            <a:r>
              <a:rPr lang="en-US" sz="1200" b="1" i="1" dirty="0">
                <a:latin typeface="Times New Roman" panose="02020603050405020304" pitchFamily="18" charset="0"/>
                <a:ea typeface="Times New Roman" panose="02020603050405020304" pitchFamily="18" charset="0"/>
              </a:rPr>
              <a:t>Semiconductor Wafer Bonding,</a:t>
            </a:r>
            <a:r>
              <a:rPr lang="en-US" sz="1200" dirty="0">
                <a:latin typeface="Times New Roman" panose="02020603050405020304" pitchFamily="18" charset="0"/>
                <a:ea typeface="Times New Roman" panose="02020603050405020304" pitchFamily="18" charset="0"/>
              </a:rPr>
              <a:t> John Wiley &amp; Sons, 1999</a:t>
            </a:r>
          </a:p>
        </p:txBody>
      </p:sp>
    </p:spTree>
    <p:extLst>
      <p:ext uri="{BB962C8B-B14F-4D97-AF65-F5344CB8AC3E}">
        <p14:creationId xmlns:p14="http://schemas.microsoft.com/office/powerpoint/2010/main" val="4118099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61F73-0AC5-4D39-9B41-3183D62203A2}"/>
              </a:ext>
            </a:extLst>
          </p:cNvPr>
          <p:cNvSpPr>
            <a:spLocks noGrp="1"/>
          </p:cNvSpPr>
          <p:nvPr>
            <p:ph type="title"/>
          </p:nvPr>
        </p:nvSpPr>
        <p:spPr/>
        <p:txBody>
          <a:bodyPr/>
          <a:lstStyle/>
          <a:p>
            <a:r>
              <a:rPr lang="en-US" dirty="0"/>
              <a:t>Surface energy of metals</a:t>
            </a:r>
            <a:endParaRPr lang="LID4096" dirty="0"/>
          </a:p>
        </p:txBody>
      </p:sp>
      <p:pic>
        <p:nvPicPr>
          <p:cNvPr id="3" name="Picture 2">
            <a:extLst>
              <a:ext uri="{FF2B5EF4-FFF2-40B4-BE49-F238E27FC236}">
                <a16:creationId xmlns:a16="http://schemas.microsoft.com/office/drawing/2014/main" id="{4444BC88-3EBF-4FA1-8D46-891CCD767535}"/>
              </a:ext>
            </a:extLst>
          </p:cNvPr>
          <p:cNvPicPr>
            <a:picLocks noChangeAspect="1"/>
          </p:cNvPicPr>
          <p:nvPr/>
        </p:nvPicPr>
        <p:blipFill>
          <a:blip r:embed="rId2"/>
          <a:stretch>
            <a:fillRect/>
          </a:stretch>
        </p:blipFill>
        <p:spPr>
          <a:xfrm>
            <a:off x="920586" y="1984269"/>
            <a:ext cx="6363027" cy="4134062"/>
          </a:xfrm>
          <a:prstGeom prst="rect">
            <a:avLst/>
          </a:prstGeom>
        </p:spPr>
      </p:pic>
    </p:spTree>
    <p:extLst>
      <p:ext uri="{BB962C8B-B14F-4D97-AF65-F5344CB8AC3E}">
        <p14:creationId xmlns:p14="http://schemas.microsoft.com/office/powerpoint/2010/main" val="2469031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D1AE9-38CE-44E0-90B9-90FF2F6EE323}"/>
              </a:ext>
            </a:extLst>
          </p:cNvPr>
          <p:cNvSpPr>
            <a:spLocks noGrp="1"/>
          </p:cNvSpPr>
          <p:nvPr>
            <p:ph type="title"/>
          </p:nvPr>
        </p:nvSpPr>
        <p:spPr/>
        <p:txBody>
          <a:bodyPr/>
          <a:lstStyle/>
          <a:p>
            <a:r>
              <a:rPr lang="en-US" dirty="0"/>
              <a:t>Surface energy of metals (2)</a:t>
            </a:r>
            <a:endParaRPr lang="LID4096" dirty="0"/>
          </a:p>
        </p:txBody>
      </p:sp>
      <p:grpSp>
        <p:nvGrpSpPr>
          <p:cNvPr id="5" name="Group 4">
            <a:extLst>
              <a:ext uri="{FF2B5EF4-FFF2-40B4-BE49-F238E27FC236}">
                <a16:creationId xmlns:a16="http://schemas.microsoft.com/office/drawing/2014/main" id="{0E9B027F-8E5B-4449-AF7B-40D3CC3223A4}"/>
              </a:ext>
            </a:extLst>
          </p:cNvPr>
          <p:cNvGrpSpPr/>
          <p:nvPr/>
        </p:nvGrpSpPr>
        <p:grpSpPr>
          <a:xfrm>
            <a:off x="107950" y="1627189"/>
            <a:ext cx="5896121" cy="4572235"/>
            <a:chOff x="1206501" y="1920639"/>
            <a:chExt cx="5858020" cy="4572235"/>
          </a:xfrm>
        </p:grpSpPr>
        <p:pic>
          <p:nvPicPr>
            <p:cNvPr id="3" name="Picture 2">
              <a:extLst>
                <a:ext uri="{FF2B5EF4-FFF2-40B4-BE49-F238E27FC236}">
                  <a16:creationId xmlns:a16="http://schemas.microsoft.com/office/drawing/2014/main" id="{C1F0B8D4-A948-405B-A42A-1639B5AB4EE8}"/>
                </a:ext>
              </a:extLst>
            </p:cNvPr>
            <p:cNvPicPr>
              <a:picLocks noChangeAspect="1"/>
            </p:cNvPicPr>
            <p:nvPr/>
          </p:nvPicPr>
          <p:blipFill>
            <a:blip r:embed="rId2"/>
            <a:stretch>
              <a:fillRect/>
            </a:stretch>
          </p:blipFill>
          <p:spPr>
            <a:xfrm>
              <a:off x="1380979" y="1920639"/>
              <a:ext cx="5683542" cy="4572235"/>
            </a:xfrm>
            <a:prstGeom prst="rect">
              <a:avLst/>
            </a:prstGeom>
          </p:spPr>
        </p:pic>
        <p:sp>
          <p:nvSpPr>
            <p:cNvPr id="4" name="Rectangle 3">
              <a:extLst>
                <a:ext uri="{FF2B5EF4-FFF2-40B4-BE49-F238E27FC236}">
                  <a16:creationId xmlns:a16="http://schemas.microsoft.com/office/drawing/2014/main" id="{34996EE8-CCF2-4407-A2F4-33976F76761B}"/>
                </a:ext>
              </a:extLst>
            </p:cNvPr>
            <p:cNvSpPr/>
            <p:nvPr/>
          </p:nvSpPr>
          <p:spPr>
            <a:xfrm>
              <a:off x="1206501" y="6280150"/>
              <a:ext cx="800099" cy="2127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sp>
        <p:nvSpPr>
          <p:cNvPr id="7" name="TextBox 6">
            <a:extLst>
              <a:ext uri="{FF2B5EF4-FFF2-40B4-BE49-F238E27FC236}">
                <a16:creationId xmlns:a16="http://schemas.microsoft.com/office/drawing/2014/main" id="{C2DADD50-1A3B-43E8-BAEF-894110CB31CB}"/>
              </a:ext>
            </a:extLst>
          </p:cNvPr>
          <p:cNvSpPr txBox="1"/>
          <p:nvPr/>
        </p:nvSpPr>
        <p:spPr>
          <a:xfrm>
            <a:off x="6396105" y="2120586"/>
            <a:ext cx="2310328" cy="3046988"/>
          </a:xfrm>
          <a:prstGeom prst="rect">
            <a:avLst/>
          </a:prstGeom>
          <a:noFill/>
        </p:spPr>
        <p:txBody>
          <a:bodyPr wrap="square" rtlCol="0">
            <a:spAutoFit/>
          </a:bodyPr>
          <a:lstStyle/>
          <a:p>
            <a:r>
              <a:rPr lang="en-US" sz="2400" dirty="0"/>
              <a:t>Rule of thumb:</a:t>
            </a:r>
          </a:p>
          <a:p>
            <a:r>
              <a:rPr lang="en-US" sz="2400" dirty="0"/>
              <a:t>-</a:t>
            </a:r>
            <a:r>
              <a:rPr lang="en-US" sz="2400" dirty="0" err="1"/>
              <a:t>stabilty</a:t>
            </a:r>
            <a:r>
              <a:rPr lang="en-US" sz="2400" dirty="0"/>
              <a:t> comes from high surface atom density and high coordination number.</a:t>
            </a:r>
            <a:endParaRPr lang="LID4096" sz="2400" dirty="0"/>
          </a:p>
        </p:txBody>
      </p:sp>
    </p:spTree>
    <p:extLst>
      <p:ext uri="{BB962C8B-B14F-4D97-AF65-F5344CB8AC3E}">
        <p14:creationId xmlns:p14="http://schemas.microsoft.com/office/powerpoint/2010/main" val="163684706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2204</TotalTime>
  <Words>997</Words>
  <Application>Microsoft Office PowerPoint</Application>
  <PresentationFormat>On-screen Show (4:3)</PresentationFormat>
  <Paragraphs>132</Paragraphs>
  <Slides>45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AdvHelv_B</vt:lpstr>
      <vt:lpstr>AdvHelv_BO</vt:lpstr>
      <vt:lpstr>Arial</vt:lpstr>
      <vt:lpstr>Calibri</vt:lpstr>
      <vt:lpstr>Times New Roman</vt:lpstr>
      <vt:lpstr>Wingdings</vt:lpstr>
      <vt:lpstr>Office Theme</vt:lpstr>
      <vt:lpstr>Surface chemistry</vt:lpstr>
      <vt:lpstr>Surface energy</vt:lpstr>
      <vt:lpstr>Surface tension</vt:lpstr>
      <vt:lpstr>PowerPoint Presentation</vt:lpstr>
      <vt:lpstr>Surface energy of solids</vt:lpstr>
      <vt:lpstr>Estimating surface energy</vt:lpstr>
      <vt:lpstr>Silicon surface energy</vt:lpstr>
      <vt:lpstr>Surface energy of metals</vt:lpstr>
      <vt:lpstr>Surface energy of metals (2)</vt:lpstr>
      <vt:lpstr>Surface energy vs. melting point</vt:lpstr>
      <vt:lpstr>Silicon surface termination</vt:lpstr>
      <vt:lpstr>Modifying surface chemistry</vt:lpstr>
      <vt:lpstr>SAMs (Self-assembled monolayers)</vt:lpstr>
      <vt:lpstr>Silane-SAM</vt:lpstr>
      <vt:lpstr>Self-cleaning mirrors/windows</vt:lpstr>
      <vt:lpstr>Adsorption</vt:lpstr>
      <vt:lpstr>Atoms hitting the surface may:</vt:lpstr>
      <vt:lpstr>Adsorption concepts</vt:lpstr>
      <vt:lpstr>Coverage Θ</vt:lpstr>
      <vt:lpstr>Adsorbate fate on surface</vt:lpstr>
      <vt:lpstr>Reactive adsorption</vt:lpstr>
      <vt:lpstr>Physisorption</vt:lpstr>
      <vt:lpstr>Xenon atoms physisorbed</vt:lpstr>
      <vt:lpstr>Chemisorption</vt:lpstr>
      <vt:lpstr>Chemisorption vs. physisorption</vt:lpstr>
      <vt:lpstr>Important surface reactions</vt:lpstr>
      <vt:lpstr>Catalysis</vt:lpstr>
      <vt:lpstr>Heterogenous catalysis</vt:lpstr>
      <vt:lpstr>Reaction co-ordinates</vt:lpstr>
      <vt:lpstr>Nobel prize 2007: Gerhard Ertl</vt:lpstr>
      <vt:lpstr>Devil is in the details</vt:lpstr>
      <vt:lpstr>Pt/C nanoparticle catalyst</vt:lpstr>
      <vt:lpstr>ALD-coated Pt-catalyst</vt:lpstr>
      <vt:lpstr>Stabilization by coating</vt:lpstr>
      <vt:lpstr>Facet selective deposition</vt:lpstr>
      <vt:lpstr>Crystal plane dependent etching</vt:lpstr>
      <vt:lpstr>Bond density at surface</vt:lpstr>
      <vt:lpstr>One layer at a time</vt:lpstr>
      <vt:lpstr>Patterning of catalyst</vt:lpstr>
      <vt:lpstr>Graphene oxide catalyst</vt:lpstr>
      <vt:lpstr>Industrial catalytic processes</vt:lpstr>
      <vt:lpstr>Size scales of catalysis</vt:lpstr>
      <vt:lpstr>Real surfaces…</vt:lpstr>
      <vt:lpstr>More real surfaces</vt:lpstr>
      <vt:lpstr>Surface functionalization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Surface chemistry</dc:title>
  <dc:creator>Franssila Sami</dc:creator>
  <cp:lastModifiedBy>Franssila Sami</cp:lastModifiedBy>
  <cp:revision>40</cp:revision>
  <dcterms:created xsi:type="dcterms:W3CDTF">2020-08-31T11:26:37Z</dcterms:created>
  <dcterms:modified xsi:type="dcterms:W3CDTF">2020-09-09T09:50:28Z</dcterms:modified>
</cp:coreProperties>
</file>