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4766" r:id="rId2"/>
  </p:sldMasterIdLst>
  <p:notesMasterIdLst>
    <p:notesMasterId r:id="rId36"/>
  </p:notesMasterIdLst>
  <p:handoutMasterIdLst>
    <p:handoutMasterId r:id="rId37"/>
  </p:handoutMasterIdLst>
  <p:sldIdLst>
    <p:sldId id="256" r:id="rId3"/>
    <p:sldId id="264" r:id="rId4"/>
    <p:sldId id="265" r:id="rId5"/>
    <p:sldId id="267" r:id="rId6"/>
    <p:sldId id="273" r:id="rId7"/>
    <p:sldId id="274" r:id="rId8"/>
    <p:sldId id="266" r:id="rId9"/>
    <p:sldId id="268" r:id="rId10"/>
    <p:sldId id="269" r:id="rId11"/>
    <p:sldId id="270" r:id="rId12"/>
    <p:sldId id="271" r:id="rId13"/>
    <p:sldId id="272" r:id="rId14"/>
    <p:sldId id="277" r:id="rId15"/>
    <p:sldId id="282" r:id="rId16"/>
    <p:sldId id="285" r:id="rId17"/>
    <p:sldId id="276" r:id="rId18"/>
    <p:sldId id="295" r:id="rId19"/>
    <p:sldId id="286" r:id="rId20"/>
    <p:sldId id="283" r:id="rId21"/>
    <p:sldId id="288" r:id="rId22"/>
    <p:sldId id="290" r:id="rId23"/>
    <p:sldId id="289" r:id="rId24"/>
    <p:sldId id="291" r:id="rId25"/>
    <p:sldId id="292" r:id="rId26"/>
    <p:sldId id="278" r:id="rId27"/>
    <p:sldId id="287" r:id="rId28"/>
    <p:sldId id="296" r:id="rId29"/>
    <p:sldId id="297" r:id="rId30"/>
    <p:sldId id="281" r:id="rId31"/>
    <p:sldId id="279" r:id="rId32"/>
    <p:sldId id="280" r:id="rId33"/>
    <p:sldId id="293" r:id="rId34"/>
    <p:sldId id="294" r:id="rId35"/>
  </p:sldIdLst>
  <p:sldSz cx="9144000" cy="5715000" type="screen16x1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7">
          <p15:clr>
            <a:srgbClr val="A4A3A4"/>
          </p15:clr>
        </p15:guide>
        <p15:guide id="2" orient="horz" pos="3070">
          <p15:clr>
            <a:srgbClr val="A4A3A4"/>
          </p15:clr>
        </p15:guide>
        <p15:guide id="3" pos="295">
          <p15:clr>
            <a:srgbClr val="A4A3A4"/>
          </p15:clr>
        </p15:guide>
        <p15:guide id="4" pos="54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B8"/>
    <a:srgbClr val="FFFFFF"/>
    <a:srgbClr val="EF3340"/>
    <a:srgbClr val="FFCD00"/>
    <a:srgbClr val="FFCDB8"/>
    <a:srgbClr val="FFCF06"/>
    <a:srgbClr val="F8C704"/>
    <a:srgbClr val="EFC002"/>
    <a:srgbClr val="00A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75" autoAdjust="0"/>
    <p:restoredTop sz="94660"/>
  </p:normalViewPr>
  <p:slideViewPr>
    <p:cSldViewPr snapToObjects="1">
      <p:cViewPr>
        <p:scale>
          <a:sx n="263" d="100"/>
          <a:sy n="263" d="100"/>
        </p:scale>
        <p:origin x="328" y="344"/>
      </p:cViewPr>
      <p:guideLst>
        <p:guide orient="horz" pos="167"/>
        <p:guide orient="horz" pos="3070"/>
        <p:guide pos="295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0" d="100"/>
        <a:sy n="1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39D04D9-2D90-E741-8C77-A958108973E5}" type="datetimeFigureOut">
              <a:rPr lang="en-US"/>
              <a:pPr>
                <a:defRPr/>
              </a:pPr>
              <a:t>9/15/20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81337A6-C487-9645-B543-6BBD05A1D1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45393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E7B0BA-8FA8-3A4A-9820-CF1299A8B616}" type="datetime1">
              <a:rPr lang="fi-FI"/>
              <a:pPr>
                <a:defRPr/>
              </a:pPr>
              <a:t>15.9.2020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66A5FF2-0573-2649-A39A-26FA52E0537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72913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D642BA26-89CA-8145-9B47-F3E97D9AF8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D0E7CE8F-BD00-5747-9E5F-C89A92268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FI">
                <a:latin typeface="Arial" panose="020B0604020202020204" pitchFamily="34" charset="0"/>
              </a:rPr>
              <a:t>A direct measure of surface energy can be found by wettability or contact angle.</a:t>
            </a:r>
          </a:p>
          <a:p>
            <a:r>
              <a:rPr lang="en-GB" altLang="en-FI">
                <a:latin typeface="Arial" panose="020B0604020202020204" pitchFamily="34" charset="0"/>
              </a:rPr>
              <a:t>Youngs eq where each gama is interfacial energy. Gamma SG is interfacial energy between solid and gas.</a:t>
            </a:r>
          </a:p>
          <a:p>
            <a:r>
              <a:rPr lang="en-GB" altLang="en-FI">
                <a:latin typeface="Arial" panose="020B0604020202020204" pitchFamily="34" charset="0"/>
              </a:rPr>
              <a:t>High energy substrates are much easy to wet than low energy ones.</a:t>
            </a:r>
          </a:p>
          <a:p>
            <a:r>
              <a:rPr lang="en-GB" altLang="en-FI">
                <a:latin typeface="Arial" panose="020B0604020202020204" pitchFamily="34" charset="0"/>
              </a:rPr>
              <a:t>Also wetting increases if solid surface energy is higher than liquid surface energy.</a:t>
            </a:r>
          </a:p>
          <a:p>
            <a:r>
              <a:rPr lang="en-GB" altLang="en-FI">
                <a:latin typeface="Arial" panose="020B0604020202020204" pitchFamily="34" charset="0"/>
              </a:rPr>
              <a:t>Direct correlation to cleaning, solvents and how dry a surface stays. </a:t>
            </a: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96B6B34D-6F20-014A-A78B-2CFC8DE156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2075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2075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2075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2075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9004B1-55AB-3945-AEF3-AF7751B524CC}" type="slidenum">
              <a:rPr kumimoji="0" lang="de-D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001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black">
          <a:xfrm>
            <a:off x="468764" y="441325"/>
            <a:ext cx="441325" cy="438150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black">
          <a:xfrm>
            <a:off x="951364" y="779463"/>
            <a:ext cx="98425" cy="1000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Freeform 7"/>
          <p:cNvSpPr>
            <a:spLocks/>
          </p:cNvSpPr>
          <p:nvPr userDrawn="1"/>
        </p:nvSpPr>
        <p:spPr bwMode="black">
          <a:xfrm>
            <a:off x="948189" y="441325"/>
            <a:ext cx="104775" cy="303213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65698" y="976312"/>
            <a:ext cx="770396" cy="86913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70250" y="1075639"/>
            <a:ext cx="926490" cy="1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6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/>
          <a:lstStyle>
            <a:lvl1pPr algn="l">
              <a:defRPr sz="3333" b="1" cap="all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67"/>
            </a:lvl1pPr>
            <a:lvl2pPr marL="380985" indent="0">
              <a:buNone/>
              <a:defRPr sz="1500"/>
            </a:lvl2pPr>
            <a:lvl3pPr marL="761970" indent="0">
              <a:buNone/>
              <a:defRPr sz="1333"/>
            </a:lvl3pPr>
            <a:lvl4pPr marL="1142954" indent="0">
              <a:buNone/>
              <a:defRPr sz="1167"/>
            </a:lvl4pPr>
            <a:lvl5pPr marL="1523939" indent="0">
              <a:buNone/>
              <a:defRPr sz="1167"/>
            </a:lvl5pPr>
            <a:lvl6pPr marL="1904924" indent="0">
              <a:buNone/>
              <a:defRPr sz="1167"/>
            </a:lvl6pPr>
            <a:lvl7pPr marL="2285909" indent="0">
              <a:buNone/>
              <a:defRPr sz="1167"/>
            </a:lvl7pPr>
            <a:lvl8pPr marL="2666893" indent="0">
              <a:buNone/>
              <a:defRPr sz="1167"/>
            </a:lvl8pPr>
            <a:lvl9pPr marL="3047878" indent="0">
              <a:buNone/>
              <a:defRPr sz="11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645433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345407"/>
            <a:ext cx="4186238" cy="3659188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4" y="1345407"/>
            <a:ext cx="4186237" cy="3659188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8216CB18-703A-164B-BBBE-569B5F946D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8405814" y="5143500"/>
            <a:ext cx="738187" cy="20637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8800365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1995727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7877092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>
            <a:extLst>
              <a:ext uri="{FF2B5EF4-FFF2-40B4-BE49-F238E27FC236}">
                <a16:creationId xmlns:a16="http://schemas.microsoft.com/office/drawing/2014/main" id="{5FAFA7F9-4096-1D4B-A1CD-F8E0E8C4C8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8405814" y="5143500"/>
            <a:ext cx="738187" cy="20637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1192420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D1350694-88E6-074F-8BBA-360950CD377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8405814" y="5143500"/>
            <a:ext cx="738187" cy="20637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0584682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fi-FI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6215FEA8-036F-7440-A274-5DDCED3B27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8405814" y="5143500"/>
            <a:ext cx="738187" cy="20637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199691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59D5E6DE-19D6-EF46-AF41-C9522301217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8405814" y="5143500"/>
            <a:ext cx="738187" cy="20637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8215975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8776" y="99219"/>
            <a:ext cx="2130425" cy="4905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4325" y="99219"/>
            <a:ext cx="6242050" cy="4905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BB8E00E8-01D4-7C44-98C1-427EC276099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8405814" y="5143500"/>
            <a:ext cx="738187" cy="20637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7863502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6" y="99219"/>
            <a:ext cx="8520113" cy="8016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14326" y="1345407"/>
            <a:ext cx="8524875" cy="3659188"/>
          </a:xfrm>
        </p:spPr>
        <p:txBody>
          <a:bodyPr/>
          <a:lstStyle/>
          <a:p>
            <a:pPr lvl="0"/>
            <a:endParaRPr lang="fi-FI" noProof="0" dirty="0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2B719310-CDD8-964B-BDB3-7B75A909505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8405814" y="5143500"/>
            <a:ext cx="738187" cy="20637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761288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3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reeform 5"/>
          <p:cNvSpPr>
            <a:spLocks noEditPoints="1"/>
          </p:cNvSpPr>
          <p:nvPr userDrawn="1"/>
        </p:nvSpPr>
        <p:spPr bwMode="black">
          <a:xfrm>
            <a:off x="468764" y="441325"/>
            <a:ext cx="441325" cy="438150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black">
          <a:xfrm>
            <a:off x="951364" y="779463"/>
            <a:ext cx="98425" cy="1000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Freeform 7"/>
          <p:cNvSpPr>
            <a:spLocks/>
          </p:cNvSpPr>
          <p:nvPr userDrawn="1"/>
        </p:nvSpPr>
        <p:spPr bwMode="black">
          <a:xfrm>
            <a:off x="948189" y="441325"/>
            <a:ext cx="104775" cy="303213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65698" y="976312"/>
            <a:ext cx="770396" cy="86913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70250" y="1075639"/>
            <a:ext cx="926490" cy="1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2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black">
          <a:xfrm>
            <a:off x="468764" y="441325"/>
            <a:ext cx="441325" cy="438150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black">
          <a:xfrm>
            <a:off x="951364" y="779463"/>
            <a:ext cx="98425" cy="100013"/>
          </a:xfrm>
          <a:prstGeom prst="rect">
            <a:avLst/>
          </a:pr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black">
          <a:xfrm>
            <a:off x="948189" y="441325"/>
            <a:ext cx="104775" cy="303213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00" name="Kuva 9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96" y="976312"/>
            <a:ext cx="770400" cy="86913"/>
          </a:xfrm>
          <a:prstGeom prst="rect">
            <a:avLst/>
          </a:prstGeom>
        </p:spPr>
      </p:pic>
      <p:pic>
        <p:nvPicPr>
          <p:cNvPr id="101" name="Kuva 10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70249" y="1075639"/>
            <a:ext cx="926492" cy="1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77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3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3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black">
          <a:xfrm>
            <a:off x="468764" y="441325"/>
            <a:ext cx="441325" cy="438150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black">
          <a:xfrm>
            <a:off x="951364" y="779463"/>
            <a:ext cx="98425" cy="100013"/>
          </a:xfrm>
          <a:prstGeom prst="rect">
            <a:avLst/>
          </a:pr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9" name="Freeform 7"/>
          <p:cNvSpPr>
            <a:spLocks/>
          </p:cNvSpPr>
          <p:nvPr userDrawn="1"/>
        </p:nvSpPr>
        <p:spPr bwMode="black">
          <a:xfrm>
            <a:off x="948189" y="441325"/>
            <a:ext cx="104775" cy="303213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96" y="976312"/>
            <a:ext cx="770400" cy="86913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70249" y="1075639"/>
            <a:ext cx="926492" cy="1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4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>
            <a:spLocks noEditPoints="1"/>
          </p:cNvSpPr>
          <p:nvPr userDrawn="1"/>
        </p:nvSpPr>
        <p:spPr bwMode="black">
          <a:xfrm>
            <a:off x="467787" y="5031581"/>
            <a:ext cx="321850" cy="319534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black">
          <a:xfrm>
            <a:off x="819738" y="5278178"/>
            <a:ext cx="71779" cy="729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Freeform 7"/>
          <p:cNvSpPr>
            <a:spLocks/>
          </p:cNvSpPr>
          <p:nvPr userDrawn="1"/>
        </p:nvSpPr>
        <p:spPr bwMode="black">
          <a:xfrm>
            <a:off x="817423" y="5031581"/>
            <a:ext cx="76410" cy="221127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06" y="5032423"/>
            <a:ext cx="884392" cy="99773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17633" y="5150617"/>
            <a:ext cx="1063580" cy="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7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Freeform 5"/>
          <p:cNvSpPr>
            <a:spLocks noEditPoints="1"/>
          </p:cNvSpPr>
          <p:nvPr userDrawn="1"/>
        </p:nvSpPr>
        <p:spPr bwMode="black">
          <a:xfrm>
            <a:off x="467787" y="5031581"/>
            <a:ext cx="321850" cy="319534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4" name="Rectangle 6"/>
          <p:cNvSpPr>
            <a:spLocks noChangeArrowheads="1"/>
          </p:cNvSpPr>
          <p:nvPr userDrawn="1"/>
        </p:nvSpPr>
        <p:spPr bwMode="black">
          <a:xfrm>
            <a:off x="819738" y="5278178"/>
            <a:ext cx="71779" cy="72938"/>
          </a:xfrm>
          <a:prstGeom prst="rect">
            <a:avLst/>
          </a:pr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5" name="Freeform 7"/>
          <p:cNvSpPr>
            <a:spLocks/>
          </p:cNvSpPr>
          <p:nvPr userDrawn="1"/>
        </p:nvSpPr>
        <p:spPr bwMode="black">
          <a:xfrm>
            <a:off x="817423" y="5031581"/>
            <a:ext cx="76410" cy="221127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66" name="Kuva 6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06" y="5031233"/>
            <a:ext cx="884392" cy="102154"/>
          </a:xfrm>
          <a:prstGeom prst="rect">
            <a:avLst/>
          </a:prstGeom>
        </p:spPr>
      </p:pic>
      <p:pic>
        <p:nvPicPr>
          <p:cNvPr id="67" name="Kuva 6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17633" y="5147978"/>
            <a:ext cx="1063580" cy="2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08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F12C3-4421-43A0-8844-8188FCFDF52F}" type="datetime1">
              <a:rPr lang="fi-FI" smtClean="0"/>
              <a:t>15.9.2020</a:t>
            </a:fld>
            <a:endParaRPr lang="fi-FI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5"/>
          <p:cNvSpPr>
            <a:spLocks noEditPoints="1"/>
          </p:cNvSpPr>
          <p:nvPr userDrawn="1"/>
        </p:nvSpPr>
        <p:spPr bwMode="black">
          <a:xfrm>
            <a:off x="467787" y="5031581"/>
            <a:ext cx="321850" cy="319534"/>
          </a:xfrm>
          <a:custGeom>
            <a:avLst/>
            <a:gdLst>
              <a:gd name="T0" fmla="*/ 4164 w 4164"/>
              <a:gd name="T1" fmla="*/ 4128 h 4128"/>
              <a:gd name="T2" fmla="*/ 2704 w 4164"/>
              <a:gd name="T3" fmla="*/ 0 h 4128"/>
              <a:gd name="T4" fmla="*/ 1461 w 4164"/>
              <a:gd name="T5" fmla="*/ 0 h 4128"/>
              <a:gd name="T6" fmla="*/ 0 w 4164"/>
              <a:gd name="T7" fmla="*/ 4128 h 4128"/>
              <a:gd name="T8" fmla="*/ 1036 w 4164"/>
              <a:gd name="T9" fmla="*/ 4128 h 4128"/>
              <a:gd name="T10" fmla="*/ 1289 w 4164"/>
              <a:gd name="T11" fmla="*/ 3398 h 4128"/>
              <a:gd name="T12" fmla="*/ 2875 w 4164"/>
              <a:gd name="T13" fmla="*/ 3398 h 4128"/>
              <a:gd name="T14" fmla="*/ 3128 w 4164"/>
              <a:gd name="T15" fmla="*/ 4128 h 4128"/>
              <a:gd name="T16" fmla="*/ 4164 w 4164"/>
              <a:gd name="T17" fmla="*/ 4128 h 4128"/>
              <a:gd name="T18" fmla="*/ 2591 w 4164"/>
              <a:gd name="T19" fmla="*/ 2574 h 4128"/>
              <a:gd name="T20" fmla="*/ 1574 w 4164"/>
              <a:gd name="T21" fmla="*/ 2574 h 4128"/>
              <a:gd name="T22" fmla="*/ 2082 w 4164"/>
              <a:gd name="T23" fmla="*/ 1103 h 4128"/>
              <a:gd name="T24" fmla="*/ 2591 w 4164"/>
              <a:gd name="T25" fmla="*/ 2574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64" h="4128">
                <a:moveTo>
                  <a:pt x="4164" y="4128"/>
                </a:moveTo>
                <a:lnTo>
                  <a:pt x="2704" y="0"/>
                </a:lnTo>
                <a:lnTo>
                  <a:pt x="1461" y="0"/>
                </a:lnTo>
                <a:lnTo>
                  <a:pt x="0" y="4128"/>
                </a:lnTo>
                <a:lnTo>
                  <a:pt x="1036" y="4128"/>
                </a:lnTo>
                <a:lnTo>
                  <a:pt x="1289" y="3398"/>
                </a:lnTo>
                <a:lnTo>
                  <a:pt x="2875" y="3398"/>
                </a:lnTo>
                <a:lnTo>
                  <a:pt x="3128" y="4128"/>
                </a:lnTo>
                <a:lnTo>
                  <a:pt x="4164" y="4128"/>
                </a:lnTo>
                <a:close/>
                <a:moveTo>
                  <a:pt x="2591" y="2574"/>
                </a:moveTo>
                <a:lnTo>
                  <a:pt x="1574" y="2574"/>
                </a:lnTo>
                <a:lnTo>
                  <a:pt x="2082" y="1103"/>
                </a:lnTo>
                <a:lnTo>
                  <a:pt x="2591" y="25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Rectangle 6"/>
          <p:cNvSpPr>
            <a:spLocks noChangeArrowheads="1"/>
          </p:cNvSpPr>
          <p:nvPr userDrawn="1"/>
        </p:nvSpPr>
        <p:spPr bwMode="black">
          <a:xfrm>
            <a:off x="819738" y="5278178"/>
            <a:ext cx="71779" cy="72938"/>
          </a:xfrm>
          <a:prstGeom prst="rect">
            <a:avLst/>
          </a:pr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7"/>
          <p:cNvSpPr>
            <a:spLocks/>
          </p:cNvSpPr>
          <p:nvPr userDrawn="1"/>
        </p:nvSpPr>
        <p:spPr bwMode="black">
          <a:xfrm>
            <a:off x="817423" y="5031581"/>
            <a:ext cx="76410" cy="221127"/>
          </a:xfrm>
          <a:custGeom>
            <a:avLst/>
            <a:gdLst>
              <a:gd name="T0" fmla="*/ 992 w 992"/>
              <a:gd name="T1" fmla="*/ 1431 h 2861"/>
              <a:gd name="T2" fmla="*/ 992 w 992"/>
              <a:gd name="T3" fmla="*/ 0 h 2861"/>
              <a:gd name="T4" fmla="*/ 0 w 992"/>
              <a:gd name="T5" fmla="*/ 0 h 2861"/>
              <a:gd name="T6" fmla="*/ 0 w 992"/>
              <a:gd name="T7" fmla="*/ 1431 h 2861"/>
              <a:gd name="T8" fmla="*/ 202 w 992"/>
              <a:gd name="T9" fmla="*/ 2861 h 2861"/>
              <a:gd name="T10" fmla="*/ 751 w 992"/>
              <a:gd name="T11" fmla="*/ 2861 h 2861"/>
              <a:gd name="T12" fmla="*/ 992 w 992"/>
              <a:gd name="T13" fmla="*/ 1431 h 2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2" h="2861">
                <a:moveTo>
                  <a:pt x="992" y="1431"/>
                </a:moveTo>
                <a:lnTo>
                  <a:pt x="992" y="0"/>
                </a:lnTo>
                <a:lnTo>
                  <a:pt x="0" y="0"/>
                </a:lnTo>
                <a:lnTo>
                  <a:pt x="0" y="1431"/>
                </a:lnTo>
                <a:lnTo>
                  <a:pt x="202" y="2861"/>
                </a:lnTo>
                <a:lnTo>
                  <a:pt x="751" y="2861"/>
                </a:lnTo>
                <a:lnTo>
                  <a:pt x="992" y="1431"/>
                </a:lnTo>
                <a:close/>
              </a:path>
            </a:pathLst>
          </a:custGeom>
          <a:solidFill>
            <a:srgbClr val="005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06" y="5031233"/>
            <a:ext cx="884392" cy="102154"/>
          </a:xfrm>
          <a:prstGeom prst="rect">
            <a:avLst/>
          </a:prstGeom>
        </p:spPr>
      </p:pic>
      <p:pic>
        <p:nvPicPr>
          <p:cNvPr id="19" name="Kuva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17633" y="5147978"/>
            <a:ext cx="1063580" cy="2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82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>
            <a:extLst>
              <a:ext uri="{FF2B5EF4-FFF2-40B4-BE49-F238E27FC236}">
                <a16:creationId xmlns:a16="http://schemas.microsoft.com/office/drawing/2014/main" id="{22BB22DF-DAD4-6B4B-AB61-B74EB7CF15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715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fi-FI" altLang="en-US" sz="1500"/>
          </a:p>
        </p:txBody>
      </p:sp>
      <p:grpSp>
        <p:nvGrpSpPr>
          <p:cNvPr id="5" name="Group 20">
            <a:extLst>
              <a:ext uri="{FF2B5EF4-FFF2-40B4-BE49-F238E27FC236}">
                <a16:creationId xmlns:a16="http://schemas.microsoft.com/office/drawing/2014/main" id="{5C1DBC45-E3FA-4347-89E5-D69DA83FABD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835151" y="1625865"/>
            <a:ext cx="7307263" cy="4085167"/>
            <a:chOff x="2422" y="2078"/>
            <a:chExt cx="3337" cy="2239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587097D9-3CEE-3C4D-ADA7-4BACD288B7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2" y="2078"/>
              <a:ext cx="3335" cy="2238"/>
            </a:xfrm>
            <a:custGeom>
              <a:avLst/>
              <a:gdLst>
                <a:gd name="T0" fmla="*/ 0 w 3354"/>
                <a:gd name="T1" fmla="*/ 2238 h 2235"/>
                <a:gd name="T2" fmla="*/ 1526 w 3354"/>
                <a:gd name="T3" fmla="*/ 1026 h 2235"/>
                <a:gd name="T4" fmla="*/ 3335 w 3354"/>
                <a:gd name="T5" fmla="*/ 0 h 2235"/>
                <a:gd name="T6" fmla="*/ 3334 w 3354"/>
                <a:gd name="T7" fmla="*/ 565 h 2235"/>
                <a:gd name="T8" fmla="*/ 1711 w 3354"/>
                <a:gd name="T9" fmla="*/ 1301 h 2235"/>
                <a:gd name="T10" fmla="*/ 303 w 3354"/>
                <a:gd name="T11" fmla="*/ 2237 h 2235"/>
                <a:gd name="T12" fmla="*/ 0 w 3354"/>
                <a:gd name="T13" fmla="*/ 2238 h 22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54" h="2235">
                  <a:moveTo>
                    <a:pt x="0" y="2235"/>
                  </a:moveTo>
                  <a:cubicBezTo>
                    <a:pt x="504" y="1731"/>
                    <a:pt x="976" y="1397"/>
                    <a:pt x="1535" y="1025"/>
                  </a:cubicBezTo>
                  <a:cubicBezTo>
                    <a:pt x="2094" y="653"/>
                    <a:pt x="2846" y="246"/>
                    <a:pt x="3354" y="0"/>
                  </a:cubicBezTo>
                  <a:cubicBezTo>
                    <a:pt x="3354" y="296"/>
                    <a:pt x="3354" y="263"/>
                    <a:pt x="3353" y="564"/>
                  </a:cubicBezTo>
                  <a:cubicBezTo>
                    <a:pt x="2939" y="728"/>
                    <a:pt x="2229" y="1021"/>
                    <a:pt x="1721" y="1299"/>
                  </a:cubicBezTo>
                  <a:cubicBezTo>
                    <a:pt x="1213" y="1577"/>
                    <a:pt x="831" y="1812"/>
                    <a:pt x="305" y="2234"/>
                  </a:cubicBezTo>
                  <a:cubicBezTo>
                    <a:pt x="104" y="2234"/>
                    <a:pt x="158" y="2235"/>
                    <a:pt x="0" y="22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I"/>
            </a:p>
          </p:txBody>
        </p:sp>
        <p:sp>
          <p:nvSpPr>
            <p:cNvPr id="7" name="Freeform 17">
              <a:extLst>
                <a:ext uri="{FF2B5EF4-FFF2-40B4-BE49-F238E27FC236}">
                  <a16:creationId xmlns:a16="http://schemas.microsoft.com/office/drawing/2014/main" id="{86D657B4-09FA-AB42-AE86-70CD46ED7C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6" y="2881"/>
              <a:ext cx="2300" cy="1436"/>
            </a:xfrm>
            <a:custGeom>
              <a:avLst/>
              <a:gdLst>
                <a:gd name="T0" fmla="*/ 0 w 2300"/>
                <a:gd name="T1" fmla="*/ 1435 h 1435"/>
                <a:gd name="T2" fmla="*/ 1042 w 2300"/>
                <a:gd name="T3" fmla="*/ 697 h 1435"/>
                <a:gd name="T4" fmla="*/ 2300 w 2300"/>
                <a:gd name="T5" fmla="*/ 0 h 1435"/>
                <a:gd name="T6" fmla="*/ 2299 w 2300"/>
                <a:gd name="T7" fmla="*/ 579 h 1435"/>
                <a:gd name="T8" fmla="*/ 1321 w 2300"/>
                <a:gd name="T9" fmla="*/ 986 h 1435"/>
                <a:gd name="T10" fmla="*/ 482 w 2300"/>
                <a:gd name="T11" fmla="*/ 1436 h 1435"/>
                <a:gd name="T12" fmla="*/ 0 w 2300"/>
                <a:gd name="T13" fmla="*/ 1435 h 14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00" h="1435">
                  <a:moveTo>
                    <a:pt x="0" y="1434"/>
                  </a:moveTo>
                  <a:cubicBezTo>
                    <a:pt x="346" y="1135"/>
                    <a:pt x="658" y="935"/>
                    <a:pt x="1042" y="697"/>
                  </a:cubicBezTo>
                  <a:cubicBezTo>
                    <a:pt x="1425" y="458"/>
                    <a:pt x="1938" y="180"/>
                    <a:pt x="2300" y="0"/>
                  </a:cubicBezTo>
                  <a:cubicBezTo>
                    <a:pt x="2300" y="175"/>
                    <a:pt x="2300" y="401"/>
                    <a:pt x="2299" y="579"/>
                  </a:cubicBezTo>
                  <a:cubicBezTo>
                    <a:pt x="2015" y="676"/>
                    <a:pt x="1623" y="843"/>
                    <a:pt x="1321" y="985"/>
                  </a:cubicBezTo>
                  <a:cubicBezTo>
                    <a:pt x="1018" y="1128"/>
                    <a:pt x="755" y="1271"/>
                    <a:pt x="482" y="1435"/>
                  </a:cubicBezTo>
                  <a:cubicBezTo>
                    <a:pt x="344" y="1435"/>
                    <a:pt x="108" y="1434"/>
                    <a:pt x="0" y="14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I"/>
            </a:p>
          </p:txBody>
        </p:sp>
        <p:sp>
          <p:nvSpPr>
            <p:cNvPr id="8" name="Freeform 18">
              <a:extLst>
                <a:ext uri="{FF2B5EF4-FFF2-40B4-BE49-F238E27FC236}">
                  <a16:creationId xmlns:a16="http://schemas.microsoft.com/office/drawing/2014/main" id="{275648B5-6141-EA44-AC65-A687A6F6D1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35" y="3684"/>
              <a:ext cx="1124" cy="633"/>
            </a:xfrm>
            <a:custGeom>
              <a:avLst/>
              <a:gdLst>
                <a:gd name="T0" fmla="*/ 0 w 1124"/>
                <a:gd name="T1" fmla="*/ 632 h 633"/>
                <a:gd name="T2" fmla="*/ 539 w 1124"/>
                <a:gd name="T3" fmla="*/ 308 h 633"/>
                <a:gd name="T4" fmla="*/ 1124 w 1124"/>
                <a:gd name="T5" fmla="*/ 0 h 633"/>
                <a:gd name="T6" fmla="*/ 1118 w 1124"/>
                <a:gd name="T7" fmla="*/ 599 h 633"/>
                <a:gd name="T8" fmla="*/ 1076 w 1124"/>
                <a:gd name="T9" fmla="*/ 612 h 633"/>
                <a:gd name="T10" fmla="*/ 1042 w 1124"/>
                <a:gd name="T11" fmla="*/ 633 h 633"/>
                <a:gd name="T12" fmla="*/ 0 w 1124"/>
                <a:gd name="T13" fmla="*/ 632 h 6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24" h="633">
                  <a:moveTo>
                    <a:pt x="0" y="632"/>
                  </a:moveTo>
                  <a:cubicBezTo>
                    <a:pt x="432" y="371"/>
                    <a:pt x="352" y="413"/>
                    <a:pt x="539" y="308"/>
                  </a:cubicBezTo>
                  <a:cubicBezTo>
                    <a:pt x="726" y="203"/>
                    <a:pt x="917" y="94"/>
                    <a:pt x="1124" y="0"/>
                  </a:cubicBezTo>
                  <a:cubicBezTo>
                    <a:pt x="1124" y="175"/>
                    <a:pt x="1119" y="421"/>
                    <a:pt x="1118" y="599"/>
                  </a:cubicBezTo>
                  <a:cubicBezTo>
                    <a:pt x="1094" y="603"/>
                    <a:pt x="1089" y="606"/>
                    <a:pt x="1076" y="612"/>
                  </a:cubicBezTo>
                  <a:cubicBezTo>
                    <a:pt x="1063" y="618"/>
                    <a:pt x="1061" y="626"/>
                    <a:pt x="1042" y="633"/>
                  </a:cubicBezTo>
                  <a:cubicBezTo>
                    <a:pt x="904" y="633"/>
                    <a:pt x="108" y="632"/>
                    <a:pt x="0" y="6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I"/>
            </a:p>
          </p:txBody>
        </p:sp>
      </p:grpSp>
      <p:sp>
        <p:nvSpPr>
          <p:cNvPr id="9" name="Rectangle 10">
            <a:extLst>
              <a:ext uri="{FF2B5EF4-FFF2-40B4-BE49-F238E27FC236}">
                <a16:creationId xmlns:a16="http://schemas.microsoft.com/office/drawing/2014/main" id="{D45A8316-6749-294B-BE4D-8EFB598446F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16500"/>
            <a:ext cx="9144000" cy="71040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fi-FI" altLang="en-US" sz="150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66A5D9B-B22B-8F48-B625-BBE9014C34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fi-FI" altLang="en-US" sz="150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1E1541A-BDBE-E445-8C12-83B8FF168C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8" t="22925" r="34425"/>
          <a:stretch>
            <a:fillRect/>
          </a:stretch>
        </p:blipFill>
        <p:spPr bwMode="auto">
          <a:xfrm>
            <a:off x="7696201" y="5080000"/>
            <a:ext cx="105251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319088" y="1957917"/>
            <a:ext cx="5765800" cy="1084792"/>
          </a:xfrm>
        </p:spPr>
        <p:txBody>
          <a:bodyPr lIns="91440" rIns="91440" anchor="b"/>
          <a:lstStyle>
            <a:lvl1pPr>
              <a:defRPr sz="3000"/>
            </a:lvl1pPr>
          </a:lstStyle>
          <a:p>
            <a:r>
              <a:rPr lang="en-US"/>
              <a:t>Enter the title of your </a:t>
            </a:r>
            <a:br>
              <a:rPr lang="en-US"/>
            </a:br>
            <a:r>
              <a:rPr lang="en-US"/>
              <a:t>presentation here</a:t>
            </a:r>
            <a:endParaRPr lang="de-DE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19089" y="3042709"/>
            <a:ext cx="4829175" cy="425979"/>
          </a:xfrm>
        </p:spPr>
        <p:txBody>
          <a:bodyPr lIns="91440" rIns="9144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333" b="0">
                <a:solidFill>
                  <a:srgbClr val="FFFFFF"/>
                </a:solidFill>
                <a:latin typeface="Trebuchet MS" pitchFamily="34" charset="0"/>
              </a:defRPr>
            </a:lvl1pPr>
          </a:lstStyle>
          <a:p>
            <a:r>
              <a:rPr lang="en-US"/>
              <a:t>Enter your subtitle or main author‘s name 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883539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05E0C1C9-E744-854A-BA9E-778D3AC559D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8405814" y="5143500"/>
            <a:ext cx="738187" cy="20637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436374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5017740"/>
            <a:ext cx="3619500" cy="1322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5150032"/>
            <a:ext cx="3619500" cy="15478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520173-7D7F-4FBC-A781-33E654CAA422}" type="datetime1">
              <a:rPr lang="fi-FI" smtClean="0"/>
              <a:t>15.9.2020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5304814"/>
            <a:ext cx="3619500" cy="1349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  <p:sldLayoutId id="2147484751" r:id="rId2"/>
    <p:sldLayoutId id="2147484753" r:id="rId3"/>
    <p:sldLayoutId id="2147484756" r:id="rId4"/>
    <p:sldLayoutId id="2147484759" r:id="rId5"/>
    <p:sldLayoutId id="2147484762" r:id="rId6"/>
    <p:sldLayoutId id="2147484765" r:id="rId7"/>
  </p:sldLayoutIdLst>
  <p:hf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2">
            <a:extLst>
              <a:ext uri="{FF2B5EF4-FFF2-40B4-BE49-F238E27FC236}">
                <a16:creationId xmlns:a16="http://schemas.microsoft.com/office/drawing/2014/main" id="{BF293DB8-EFD6-9B42-86D7-8045DB588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207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fi-FI" altLang="en-US" sz="1500"/>
          </a:p>
        </p:txBody>
      </p:sp>
      <p:sp>
        <p:nvSpPr>
          <p:cNvPr id="1027" name="Line 19">
            <a:extLst>
              <a:ext uri="{FF2B5EF4-FFF2-40B4-BE49-F238E27FC236}">
                <a16:creationId xmlns:a16="http://schemas.microsoft.com/office/drawing/2014/main" id="{184CD57E-FE40-174A-8A5F-579F24B2C56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5318125"/>
            <a:ext cx="4267200" cy="0"/>
          </a:xfrm>
          <a:prstGeom prst="line">
            <a:avLst/>
          </a:prstGeom>
          <a:noFill/>
          <a:ln w="19050" cap="rnd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1028" name="Line 21">
            <a:extLst>
              <a:ext uri="{FF2B5EF4-FFF2-40B4-BE49-F238E27FC236}">
                <a16:creationId xmlns:a16="http://schemas.microsoft.com/office/drawing/2014/main" id="{CB1C8F70-0F0D-BD43-B34B-B80457C5436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5377657"/>
            <a:ext cx="0" cy="120385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66484203-9E16-C749-B365-0DF512776ED1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2989" y="5341938"/>
            <a:ext cx="705802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en-US" sz="833" b="0"/>
              <a:t>Jari Koskinen </a:t>
            </a:r>
            <a:fld id="{F348DD64-00A4-9943-8C0A-966B235D8C09}" type="slidenum">
              <a:rPr lang="de-DE" altLang="en-US" sz="833" b="0"/>
              <a:pPr eaLnBrk="1" hangingPunct="1"/>
              <a:t>‹#›</a:t>
            </a:fld>
            <a:r>
              <a:rPr lang="de-DE" altLang="en-US" sz="833" b="0"/>
              <a:t> </a:t>
            </a:r>
          </a:p>
        </p:txBody>
      </p:sp>
      <p:sp>
        <p:nvSpPr>
          <p:cNvPr id="1030" name="Rectangle 4">
            <a:extLst>
              <a:ext uri="{FF2B5EF4-FFF2-40B4-BE49-F238E27FC236}">
                <a16:creationId xmlns:a16="http://schemas.microsoft.com/office/drawing/2014/main" id="{AD56D12F-EBE6-E443-B8B6-0ECA0541C9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314326" y="99219"/>
            <a:ext cx="8520113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Enter your own text here</a:t>
            </a:r>
          </a:p>
        </p:txBody>
      </p:sp>
      <p:sp>
        <p:nvSpPr>
          <p:cNvPr id="1031" name="Rectangle 6">
            <a:extLst>
              <a:ext uri="{FF2B5EF4-FFF2-40B4-BE49-F238E27FC236}">
                <a16:creationId xmlns:a16="http://schemas.microsoft.com/office/drawing/2014/main" id="{111B565E-1F88-5F41-9374-8A24C8D7DC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6" y="1345407"/>
            <a:ext cx="8524875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Klicken Sie, um die Formate des Vorlagentextes zu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</p:txBody>
      </p:sp>
      <p:sp>
        <p:nvSpPr>
          <p:cNvPr id="1032" name="Rectangle 23">
            <a:extLst>
              <a:ext uri="{FF2B5EF4-FFF2-40B4-BE49-F238E27FC236}">
                <a16:creationId xmlns:a16="http://schemas.microsoft.com/office/drawing/2014/main" id="{E57B42EE-80F8-FF43-9CCF-3968BC6FC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fi-FI" altLang="en-US" sz="1500"/>
          </a:p>
        </p:txBody>
      </p:sp>
      <p:pic>
        <p:nvPicPr>
          <p:cNvPr id="1033" name="Picture 3" descr="Aalto_EN_Chem-Tech_13_RGB_1">
            <a:extLst>
              <a:ext uri="{FF2B5EF4-FFF2-40B4-BE49-F238E27FC236}">
                <a16:creationId xmlns:a16="http://schemas.microsoft.com/office/drawing/2014/main" id="{F062D088-8D6C-4141-BD78-2B7D710E74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953000"/>
            <a:ext cx="1828800" cy="64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49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7" r:id="rId1"/>
    <p:sldLayoutId id="2147484768" r:id="rId2"/>
    <p:sldLayoutId id="2147484769" r:id="rId3"/>
    <p:sldLayoutId id="2147484770" r:id="rId4"/>
    <p:sldLayoutId id="2147484771" r:id="rId5"/>
    <p:sldLayoutId id="2147484772" r:id="rId6"/>
    <p:sldLayoutId id="2147484773" r:id="rId7"/>
    <p:sldLayoutId id="2147484774" r:id="rId8"/>
    <p:sldLayoutId id="2147484775" r:id="rId9"/>
    <p:sldLayoutId id="2147484776" r:id="rId10"/>
    <p:sldLayoutId id="2147484777" r:id="rId11"/>
    <p:sldLayoutId id="2147484778" r:id="rId12"/>
  </p:sldLayoutIdLst>
  <p:transition spd="med">
    <p:fade/>
  </p:transition>
  <p:hf hdr="0" ft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167" b="1">
          <a:solidFill>
            <a:srgbClr val="FFFFFF"/>
          </a:solidFill>
          <a:latin typeface="+mj-lt"/>
          <a:ea typeface="MS PGothic" panose="020B0600070205080204" pitchFamily="34" charset="-128"/>
          <a:cs typeface="ＭＳ Ｐゴシック" pitchFamily="-111" charset="-128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167" b="1">
          <a:solidFill>
            <a:srgbClr val="FFFFFF"/>
          </a:solidFill>
          <a:latin typeface="Trebuchet MS" pitchFamily="34" charset="0"/>
          <a:ea typeface="MS PGothic" panose="020B0600070205080204" pitchFamily="34" charset="-128"/>
          <a:cs typeface="ＭＳ Ｐゴシック" pitchFamily="-111" charset="-128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167" b="1">
          <a:solidFill>
            <a:srgbClr val="FFFFFF"/>
          </a:solidFill>
          <a:latin typeface="Trebuchet MS" pitchFamily="34" charset="0"/>
          <a:ea typeface="MS PGothic" panose="020B0600070205080204" pitchFamily="34" charset="-128"/>
          <a:cs typeface="ＭＳ Ｐゴシック" pitchFamily="-111" charset="-128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167" b="1">
          <a:solidFill>
            <a:srgbClr val="FFFFFF"/>
          </a:solidFill>
          <a:latin typeface="Trebuchet MS" pitchFamily="34" charset="0"/>
          <a:ea typeface="MS PGothic" panose="020B0600070205080204" pitchFamily="34" charset="-128"/>
          <a:cs typeface="ＭＳ Ｐゴシック" pitchFamily="-111" charset="-128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167" b="1">
          <a:solidFill>
            <a:srgbClr val="FFFFFF"/>
          </a:solidFill>
          <a:latin typeface="Trebuchet MS" pitchFamily="34" charset="0"/>
          <a:ea typeface="MS PGothic" panose="020B0600070205080204" pitchFamily="34" charset="-128"/>
          <a:cs typeface="ＭＳ Ｐゴシック" pitchFamily="-111" charset="-128"/>
        </a:defRPr>
      </a:lvl5pPr>
      <a:lvl6pPr marL="380985" algn="l" rtl="0" fontAlgn="base">
        <a:lnSpc>
          <a:spcPct val="95000"/>
        </a:lnSpc>
        <a:spcBef>
          <a:spcPct val="0"/>
        </a:spcBef>
        <a:spcAft>
          <a:spcPct val="0"/>
        </a:spcAft>
        <a:defRPr sz="2167" b="1">
          <a:solidFill>
            <a:srgbClr val="FFFFFF"/>
          </a:solidFill>
          <a:latin typeface="Trebuchet MS" pitchFamily="34" charset="0"/>
        </a:defRPr>
      </a:lvl6pPr>
      <a:lvl7pPr marL="761970" algn="l" rtl="0" fontAlgn="base">
        <a:lnSpc>
          <a:spcPct val="95000"/>
        </a:lnSpc>
        <a:spcBef>
          <a:spcPct val="0"/>
        </a:spcBef>
        <a:spcAft>
          <a:spcPct val="0"/>
        </a:spcAft>
        <a:defRPr sz="2167" b="1">
          <a:solidFill>
            <a:srgbClr val="FFFFFF"/>
          </a:solidFill>
          <a:latin typeface="Trebuchet MS" pitchFamily="34" charset="0"/>
        </a:defRPr>
      </a:lvl7pPr>
      <a:lvl8pPr marL="1142954" algn="l" rtl="0" fontAlgn="base">
        <a:lnSpc>
          <a:spcPct val="95000"/>
        </a:lnSpc>
        <a:spcBef>
          <a:spcPct val="0"/>
        </a:spcBef>
        <a:spcAft>
          <a:spcPct val="0"/>
        </a:spcAft>
        <a:defRPr sz="2167" b="1">
          <a:solidFill>
            <a:srgbClr val="FFFFFF"/>
          </a:solidFill>
          <a:latin typeface="Trebuchet MS" pitchFamily="34" charset="0"/>
        </a:defRPr>
      </a:lvl8pPr>
      <a:lvl9pPr marL="1523939" algn="l" rtl="0" fontAlgn="base">
        <a:lnSpc>
          <a:spcPct val="95000"/>
        </a:lnSpc>
        <a:spcBef>
          <a:spcPct val="0"/>
        </a:spcBef>
        <a:spcAft>
          <a:spcPct val="0"/>
        </a:spcAft>
        <a:defRPr sz="2167" b="1">
          <a:solidFill>
            <a:srgbClr val="FFFFFF"/>
          </a:solidFill>
          <a:latin typeface="Trebuchet MS" pitchFamily="34" charset="0"/>
        </a:defRPr>
      </a:lvl9pPr>
    </p:titleStyle>
    <p:bodyStyle>
      <a:lvl1pPr marL="158744" indent="-158744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67" b="1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111" charset="-128"/>
        </a:defRPr>
      </a:lvl1pPr>
      <a:lvl2pPr marL="317487" indent="-157421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23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468294" indent="-149484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333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640266" indent="-170650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333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875736" indent="-140224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1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1256721" indent="-140224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>
          <a:solidFill>
            <a:schemeClr val="tx1"/>
          </a:solidFill>
          <a:latin typeface="+mn-lt"/>
        </a:defRPr>
      </a:lvl6pPr>
      <a:lvl7pPr marL="1637705" indent="-140224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>
          <a:solidFill>
            <a:schemeClr val="tx1"/>
          </a:solidFill>
          <a:latin typeface="+mn-lt"/>
        </a:defRPr>
      </a:lvl7pPr>
      <a:lvl8pPr marL="2018690" indent="-140224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>
          <a:solidFill>
            <a:schemeClr val="tx1"/>
          </a:solidFill>
          <a:latin typeface="+mn-lt"/>
        </a:defRPr>
      </a:lvl8pPr>
      <a:lvl9pPr marL="2399675" indent="-140224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dpi.com/2079-4991/10/2/362/htm" TargetMode="External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tsf.2009.09.044" TargetMode="External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hyperlink" Target="https://doi.org/10.1515/rams-2018-0006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nternational_Commission_on_Illumination" TargetMode="External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oi.org/10.1039/C5NR00578G" TargetMode="External"/><Relationship Id="rId4" Type="http://schemas.openxmlformats.org/officeDocument/2006/relationships/image" Target="../media/image5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5400" dirty="0" err="1"/>
              <a:t>Surfaces</a:t>
            </a:r>
            <a:r>
              <a:rPr lang="fi-FI" sz="5400" dirty="0"/>
              <a:t> and </a:t>
            </a:r>
            <a:r>
              <a:rPr lang="fi-FI" sz="5400" dirty="0" err="1"/>
              <a:t>Films</a:t>
            </a:r>
            <a:br>
              <a:rPr lang="fi-FI" sz="5400" dirty="0"/>
            </a:br>
            <a:r>
              <a:rPr lang="fi-FI" sz="5400" dirty="0"/>
              <a:t>CHEM E5150</a:t>
            </a:r>
            <a:br>
              <a:rPr lang="fi-FI" sz="5400" dirty="0"/>
            </a:br>
            <a:r>
              <a:rPr lang="fi-FI" sz="5400" dirty="0" err="1"/>
              <a:t>Lecture</a:t>
            </a:r>
            <a:r>
              <a:rPr lang="fi-FI" sz="5400" dirty="0"/>
              <a:t> 2A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6121" y="4457700"/>
            <a:ext cx="5495420" cy="660000"/>
          </a:xfrm>
        </p:spPr>
        <p:txBody>
          <a:bodyPr/>
          <a:lstStyle/>
          <a:p>
            <a:r>
              <a:rPr lang="fi-FI" dirty="0"/>
              <a:t>J Koskinen</a:t>
            </a:r>
          </a:p>
        </p:txBody>
      </p:sp>
    </p:spTree>
    <p:extLst>
      <p:ext uri="{BB962C8B-B14F-4D97-AF65-F5344CB8AC3E}">
        <p14:creationId xmlns:p14="http://schemas.microsoft.com/office/powerpoint/2010/main" val="4274949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47EB-5BC6-414A-9498-890B3A836B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Example Si (100)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C695A-4CAD-F841-A325-6275FE7704C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9ADC3-EFE0-CF4C-A7AF-051DEED4EE5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10</a:t>
            </a:fld>
            <a:endParaRPr lang="fi-FI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A782172-4832-3741-B786-FA3027DB23D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08050"/>
            <a:ext cx="7591425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994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D80C7-EA05-0749-BDF1-11245AB252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An STM image of the Si(100)-2x1 reconstruction</a:t>
            </a:r>
            <a:br>
              <a:rPr lang="en-GB" dirty="0"/>
            </a:br>
            <a:br>
              <a:rPr lang="en-GB" dirty="0"/>
            </a:br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0F0AD-E678-BF46-8243-050D06E7AF9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18B174-69D2-AE47-88C2-8C22B8A880B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11</a:t>
            </a:fld>
            <a:endParaRPr lang="fi-FI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437DEB68-0BCC-7F42-B655-B17D098ABEF8}"/>
              </a:ext>
            </a:extLst>
          </p:cNvPr>
          <p:cNvGrpSpPr>
            <a:grpSpLocks/>
          </p:cNvGrpSpPr>
          <p:nvPr/>
        </p:nvGrpSpPr>
        <p:grpSpPr bwMode="auto">
          <a:xfrm>
            <a:off x="3059113" y="1484313"/>
            <a:ext cx="3263900" cy="3340100"/>
            <a:chOff x="2548" y="1041"/>
            <a:chExt cx="2056" cy="2104"/>
          </a:xfrm>
        </p:grpSpPr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E9E29318-C12E-EC4E-B28B-16C92B258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8" y="1041"/>
              <a:ext cx="2056" cy="210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FI"/>
            </a:p>
          </p:txBody>
        </p:sp>
        <p:graphicFrame>
          <p:nvGraphicFramePr>
            <p:cNvPr id="8" name="Object 6">
              <a:hlinkClick r:id="" action="ppaction://ole?verb=0"/>
              <a:extLst>
                <a:ext uri="{FF2B5EF4-FFF2-40B4-BE49-F238E27FC236}">
                  <a16:creationId xmlns:a16="http://schemas.microsoft.com/office/drawing/2014/main" id="{6BFB45D7-4AA6-0349-96BE-D3F82AA00596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595" y="1120"/>
            <a:ext cx="1962" cy="19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61" name="Paint Shop Pro Image" r:id="rId3" imgW="2514600" imgH="2540000" progId="PaintShopPro">
                    <p:embed/>
                  </p:oleObj>
                </mc:Choice>
                <mc:Fallback>
                  <p:oleObj name="Paint Shop Pro Image" r:id="rId3" imgW="2514600" imgH="2540000" progId="PaintShopPro">
                    <p:embed/>
                    <p:pic>
                      <p:nvPicPr>
                        <p:cNvPr id="29702" name="Object 6">
                          <a:hlinkClick r:id="" action="ppaction://ole?verb=0"/>
                          <a:extLst>
                            <a:ext uri="{FF2B5EF4-FFF2-40B4-BE49-F238E27FC236}">
                              <a16:creationId xmlns:a16="http://schemas.microsoft.com/office/drawing/2014/main" id="{961D0140-83EC-FC47-A142-2DB10AC3B420}"/>
                            </a:ext>
                          </a:extLst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5" y="1120"/>
                          <a:ext cx="1962" cy="19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35984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B1B03-8ED4-A741-9AB2-8CD0EF2249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A7A73-C792-BE45-A937-DC04405065A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2D154-09E9-904A-8D30-FBD134F4308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A4A983-79A1-A94A-9106-0BA43D8570C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12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66BD29-AB27-2048-B402-F0EA4F4D3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678" y="0"/>
            <a:ext cx="75746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82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AF363-C0C2-364A-9BFD-D858ED23CE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Au surface reconstruction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415D9-82E0-E940-819B-81E52BC5015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EA4BDF-22A2-3C47-91FE-B794E5B310A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13</a:t>
            </a:fld>
            <a:endParaRPr lang="fi-FI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7776B64-F67C-4F4B-964C-AB72639C8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767422"/>
            <a:ext cx="56800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34D3883-CA4B-6E41-90A4-D5C90F90E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595" y="2977222"/>
            <a:ext cx="51117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93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A5BB1-06E4-834F-B0F1-8A09A0B9F7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M</a:t>
            </a:r>
            <a:r>
              <a:rPr lang="en-GB" dirty="0"/>
              <a:t>o</a:t>
            </a:r>
            <a:r>
              <a:rPr lang="en-FI" dirty="0"/>
              <a:t>delling of surface electron density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66129-02C0-4949-ACD4-28EE8E3E521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9C180-9DDD-2C42-90EF-F760ED78012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8C72D-D42C-1842-8710-CFFF40E32AC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14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66DBC5-44D7-5B4D-800F-53F22A394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948"/>
          <a:stretch/>
        </p:blipFill>
        <p:spPr>
          <a:xfrm>
            <a:off x="95371" y="1943100"/>
            <a:ext cx="8362829" cy="2501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676D85-CC92-1D4C-8D59-7A87A94C967B}"/>
              </a:ext>
            </a:extLst>
          </p:cNvPr>
          <p:cNvSpPr txBox="1"/>
          <p:nvPr/>
        </p:nvSpPr>
        <p:spPr>
          <a:xfrm>
            <a:off x="6248400" y="4623364"/>
            <a:ext cx="38862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400" i="1" dirty="0"/>
              <a:t>Science Advances </a:t>
            </a:r>
            <a:r>
              <a:rPr lang="en-GB" sz="400" dirty="0"/>
              <a:t> 22 Sep 2017:</a:t>
            </a:r>
            <a:br>
              <a:rPr lang="en-GB" sz="400" dirty="0"/>
            </a:br>
            <a:r>
              <a:rPr lang="en-GB" sz="400" dirty="0"/>
              <a:t>Vol. 3, no. 9, eaao0362</a:t>
            </a:r>
            <a:br>
              <a:rPr lang="en-GB" sz="400" dirty="0"/>
            </a:br>
            <a:r>
              <a:rPr lang="en-GB" sz="400" dirty="0"/>
              <a:t>DOI: 10.1126/sciadv.aao0362</a:t>
            </a:r>
            <a:endParaRPr lang="en-FI" sz="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4A998D-60A8-2540-9877-06C2D187407E}"/>
              </a:ext>
            </a:extLst>
          </p:cNvPr>
          <p:cNvSpPr txBox="1"/>
          <p:nvPr/>
        </p:nvSpPr>
        <p:spPr>
          <a:xfrm>
            <a:off x="3980411" y="1601098"/>
            <a:ext cx="421108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000" dirty="0"/>
              <a:t>Surface electron density on CeCoIn</a:t>
            </a:r>
            <a:r>
              <a:rPr lang="en-GB" sz="2000" baseline="-25000" dirty="0"/>
              <a:t>5</a:t>
            </a:r>
            <a:r>
              <a:rPr lang="en-GB" sz="2000" dirty="0"/>
              <a:t>.</a:t>
            </a:r>
            <a:endParaRPr lang="en-FI" sz="2000" b="1" dirty="0"/>
          </a:p>
        </p:txBody>
      </p:sp>
    </p:spTree>
    <p:extLst>
      <p:ext uri="{BB962C8B-B14F-4D97-AF65-F5344CB8AC3E}">
        <p14:creationId xmlns:p14="http://schemas.microsoft.com/office/powerpoint/2010/main" val="2636568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F03D3-0C01-7243-AAD6-5E43AD0D0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Surface energy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42078-651C-D043-9CB5-DF85A105399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F32614-D7A3-704A-9C3A-6064C28D73C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15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63B870-0A29-2444-A6C1-66A87F551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82953"/>
            <a:ext cx="8839200" cy="429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89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D9B80-6CD7-C547-AF0B-C526EC6A51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Surface energy - milled index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650D88B-5A33-F943-ABD4-829B3D15DFF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696626" y="1262063"/>
            <a:ext cx="3750749" cy="333533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11DB4-F4E6-1D4E-84BF-77F1C4555DA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997AB-8521-A449-8B3E-377F4FBA9EA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16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FC509A-6C24-2B4E-9CC4-AF2A42EB5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81" t="36136" r="20953" b="34234"/>
          <a:stretch/>
        </p:blipFill>
        <p:spPr>
          <a:xfrm>
            <a:off x="7590464" y="1375910"/>
            <a:ext cx="609600" cy="9144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7B794E-6B2E-D849-9158-58D31ABC3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81" t="36136" r="20953" b="34234"/>
          <a:stretch/>
        </p:blipFill>
        <p:spPr>
          <a:xfrm>
            <a:off x="7597140" y="2404611"/>
            <a:ext cx="609600" cy="9144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3C8F0A-8FF3-E241-88CA-4D4B10417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81" t="36136" r="20953" b="34234"/>
          <a:stretch/>
        </p:blipFill>
        <p:spPr>
          <a:xfrm>
            <a:off x="7620000" y="3524751"/>
            <a:ext cx="609600" cy="9144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0FD9B9-6892-5345-928B-1196B9FB4C00}"/>
              </a:ext>
            </a:extLst>
          </p:cNvPr>
          <p:cNvSpPr txBox="1"/>
          <p:nvPr/>
        </p:nvSpPr>
        <p:spPr>
          <a:xfrm>
            <a:off x="6318851" y="1617667"/>
            <a:ext cx="80951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FI" sz="2800" dirty="0"/>
              <a:t>= 4.0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2629F0-1E8F-DE4F-9E19-A52BD5F068E8}"/>
              </a:ext>
            </a:extLst>
          </p:cNvPr>
          <p:cNvSpPr txBox="1"/>
          <p:nvPr/>
        </p:nvSpPr>
        <p:spPr>
          <a:xfrm>
            <a:off x="6318851" y="2782920"/>
            <a:ext cx="100989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FI" sz="2800" dirty="0"/>
              <a:t>= 3.54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26F895-1A44-8741-9359-80EA721074E1}"/>
              </a:ext>
            </a:extLst>
          </p:cNvPr>
          <p:cNvSpPr txBox="1"/>
          <p:nvPr/>
        </p:nvSpPr>
        <p:spPr>
          <a:xfrm>
            <a:off x="6318851" y="3818701"/>
            <a:ext cx="100989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FI" sz="2800" dirty="0"/>
              <a:t>= 3.46</a:t>
            </a:r>
          </a:p>
        </p:txBody>
      </p:sp>
    </p:spTree>
    <p:extLst>
      <p:ext uri="{BB962C8B-B14F-4D97-AF65-F5344CB8AC3E}">
        <p14:creationId xmlns:p14="http://schemas.microsoft.com/office/powerpoint/2010/main" val="187185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813877DE-9A1F-7446-B5A4-C1C9A4974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Contact angle</a:t>
            </a:r>
          </a:p>
        </p:txBody>
      </p:sp>
      <p:pic>
        <p:nvPicPr>
          <p:cNvPr id="17411" name="Picture 4">
            <a:extLst>
              <a:ext uri="{FF2B5EF4-FFF2-40B4-BE49-F238E27FC236}">
                <a16:creationId xmlns:a16="http://schemas.microsoft.com/office/drawing/2014/main" id="{442202C5-1DA9-534E-B3C2-AF8D93E7A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1333500"/>
            <a:ext cx="2059782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>
            <a:extLst>
              <a:ext uri="{FF2B5EF4-FFF2-40B4-BE49-F238E27FC236}">
                <a16:creationId xmlns:a16="http://schemas.microsoft.com/office/drawing/2014/main" id="{EED0B8D0-7D2E-7D43-8092-2A95211DC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79562"/>
            <a:ext cx="4169833" cy="161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>
            <a:extLst>
              <a:ext uri="{FF2B5EF4-FFF2-40B4-BE49-F238E27FC236}">
                <a16:creationId xmlns:a16="http://schemas.microsoft.com/office/drawing/2014/main" id="{6ACF15B2-9C80-3B49-8130-A926522252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3429000"/>
            <a:ext cx="2021417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7">
            <a:extLst>
              <a:ext uri="{FF2B5EF4-FFF2-40B4-BE49-F238E27FC236}">
                <a16:creationId xmlns:a16="http://schemas.microsoft.com/office/drawing/2014/main" id="{A910A1F1-E12B-9F4B-9BC8-5EB109FD6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3810000"/>
            <a:ext cx="162666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60000"/>
              </a:spcBef>
              <a:buClr>
                <a:schemeClr val="accent1"/>
              </a:buClr>
              <a:buFont typeface="Wingdings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chemeClr val="accent1"/>
              </a:buClr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chemeClr val="accent1"/>
              </a:buClr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761970">
              <a:spcBef>
                <a:spcPct val="0"/>
              </a:spcBef>
              <a:buClrTx/>
              <a:buNone/>
            </a:pPr>
            <a:r>
              <a:rPr lang="en-US" altLang="en-US" sz="1500" i="1">
                <a:solidFill>
                  <a:srgbClr val="000000"/>
                </a:solidFill>
                <a:cs typeface="+mn-cs"/>
              </a:rPr>
              <a:t>Young equation</a:t>
            </a:r>
          </a:p>
          <a:p>
            <a:pPr defTabSz="761970">
              <a:spcBef>
                <a:spcPct val="0"/>
              </a:spcBef>
              <a:buClrTx/>
              <a:buNone/>
            </a:pPr>
            <a:r>
              <a:rPr lang="en-US" altLang="en-US" sz="1500">
                <a:solidFill>
                  <a:srgbClr val="000000"/>
                </a:solidFill>
                <a:cs typeface="+mn-cs"/>
              </a:rPr>
              <a:t>S solid</a:t>
            </a:r>
          </a:p>
          <a:p>
            <a:pPr defTabSz="761970">
              <a:spcBef>
                <a:spcPct val="0"/>
              </a:spcBef>
              <a:buClrTx/>
              <a:buNone/>
            </a:pPr>
            <a:r>
              <a:rPr lang="en-US" altLang="en-US" sz="1500">
                <a:solidFill>
                  <a:srgbClr val="000000"/>
                </a:solidFill>
                <a:cs typeface="+mn-cs"/>
              </a:rPr>
              <a:t>L liquid</a:t>
            </a:r>
          </a:p>
          <a:p>
            <a:pPr defTabSz="761970">
              <a:spcBef>
                <a:spcPct val="0"/>
              </a:spcBef>
              <a:buClrTx/>
              <a:buNone/>
            </a:pPr>
            <a:r>
              <a:rPr lang="en-US" altLang="en-US" sz="1500">
                <a:solidFill>
                  <a:srgbClr val="000000"/>
                </a:solidFill>
                <a:cs typeface="+mn-cs"/>
              </a:rPr>
              <a:t>G gas</a:t>
            </a:r>
          </a:p>
        </p:txBody>
      </p:sp>
      <p:pic>
        <p:nvPicPr>
          <p:cNvPr id="17415" name="Picture 8">
            <a:extLst>
              <a:ext uri="{FF2B5EF4-FFF2-40B4-BE49-F238E27FC236}">
                <a16:creationId xmlns:a16="http://schemas.microsoft.com/office/drawing/2014/main" id="{B4651A39-845B-D142-A9A1-0B32CBBDB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3492500"/>
            <a:ext cx="1725083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9">
            <a:extLst>
              <a:ext uri="{FF2B5EF4-FFF2-40B4-BE49-F238E27FC236}">
                <a16:creationId xmlns:a16="http://schemas.microsoft.com/office/drawing/2014/main" id="{93B3A3F6-1E89-F442-98C4-2102C7605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0" y="3873500"/>
            <a:ext cx="282962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60000"/>
              </a:spcBef>
              <a:buClr>
                <a:schemeClr val="accent1"/>
              </a:buClr>
              <a:buFont typeface="Wingdings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chemeClr val="accent1"/>
              </a:buClr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chemeClr val="accent1"/>
              </a:buClr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761970">
              <a:spcBef>
                <a:spcPct val="0"/>
              </a:spcBef>
              <a:buClrTx/>
              <a:buNone/>
            </a:pPr>
            <a:r>
              <a:rPr lang="en-US" altLang="en-US" sz="1500">
                <a:solidFill>
                  <a:srgbClr val="000000"/>
                </a:solidFill>
                <a:cs typeface="+mn-cs"/>
              </a:rPr>
              <a:t>Spreading parameter </a:t>
            </a:r>
            <a:r>
              <a:rPr lang="en-US" altLang="en-US" sz="1500" i="1">
                <a:solidFill>
                  <a:srgbClr val="000000"/>
                </a:solidFill>
                <a:cs typeface="+mn-cs"/>
              </a:rPr>
              <a:t>S</a:t>
            </a:r>
          </a:p>
          <a:p>
            <a:pPr defTabSz="761970">
              <a:spcBef>
                <a:spcPct val="0"/>
              </a:spcBef>
              <a:buClrTx/>
              <a:buNone/>
            </a:pPr>
            <a:r>
              <a:rPr lang="en-US" altLang="en-US" sz="1500">
                <a:solidFill>
                  <a:srgbClr val="000000"/>
                </a:solidFill>
                <a:cs typeface="+mn-cs"/>
              </a:rPr>
              <a:t>Complete wetting when </a:t>
            </a:r>
            <a:r>
              <a:rPr lang="en-US" altLang="en-US" sz="1500" i="1">
                <a:solidFill>
                  <a:srgbClr val="000000"/>
                </a:solidFill>
                <a:cs typeface="+mn-cs"/>
              </a:rPr>
              <a:t>S</a:t>
            </a:r>
            <a:r>
              <a:rPr lang="en-US" altLang="en-US" sz="1500">
                <a:solidFill>
                  <a:srgbClr val="000000"/>
                </a:solidFill>
                <a:cs typeface="+mn-cs"/>
              </a:rPr>
              <a:t> ≈ 0</a:t>
            </a:r>
          </a:p>
          <a:p>
            <a:pPr defTabSz="761970">
              <a:spcBef>
                <a:spcPct val="0"/>
              </a:spcBef>
              <a:buClrTx/>
              <a:buNone/>
            </a:pPr>
            <a:r>
              <a:rPr lang="en-US" altLang="en-US" sz="1500">
                <a:solidFill>
                  <a:srgbClr val="000000"/>
                </a:solidFill>
                <a:cs typeface="+mn-cs"/>
              </a:rPr>
              <a:t>non-wetting when  </a:t>
            </a:r>
            <a:r>
              <a:rPr lang="en-US" altLang="en-US" sz="1500" i="1">
                <a:solidFill>
                  <a:srgbClr val="000000"/>
                </a:solidFill>
                <a:cs typeface="+mn-cs"/>
              </a:rPr>
              <a:t>S</a:t>
            </a:r>
            <a:r>
              <a:rPr lang="en-US" altLang="en-US" sz="1500">
                <a:solidFill>
                  <a:srgbClr val="000000"/>
                </a:solidFill>
                <a:cs typeface="+mn-cs"/>
              </a:rPr>
              <a:t> ≈ -2 Υ</a:t>
            </a:r>
            <a:r>
              <a:rPr lang="en-US" altLang="en-US" sz="1500" baseline="-25000">
                <a:solidFill>
                  <a:srgbClr val="000000"/>
                </a:solidFill>
                <a:cs typeface="+mn-cs"/>
              </a:rPr>
              <a:t>LG</a:t>
            </a:r>
            <a:endParaRPr lang="en-US" altLang="en-US" sz="1500" i="1" baseline="-25000">
              <a:solidFill>
                <a:srgbClr val="000000"/>
              </a:solidFill>
              <a:cs typeface="+mn-cs"/>
            </a:endParaRPr>
          </a:p>
          <a:p>
            <a:pPr defTabSz="761970">
              <a:spcBef>
                <a:spcPct val="0"/>
              </a:spcBef>
              <a:buClrTx/>
              <a:buNone/>
            </a:pPr>
            <a:endParaRPr lang="en-US" altLang="en-US" sz="1500" i="1">
              <a:solidFill>
                <a:srgbClr val="000000"/>
              </a:solidFill>
              <a:cs typeface="+mn-cs"/>
            </a:endParaRPr>
          </a:p>
        </p:txBody>
      </p:sp>
      <p:pic>
        <p:nvPicPr>
          <p:cNvPr id="17417" name="Picture 9" descr="Screen shot 2011-11-04 at 4.54.45 PM.png">
            <a:extLst>
              <a:ext uri="{FF2B5EF4-FFF2-40B4-BE49-F238E27FC236}">
                <a16:creationId xmlns:a16="http://schemas.microsoft.com/office/drawing/2014/main" id="{6726B661-BCCF-F045-9043-89C63EF04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1979083" cy="2338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974491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8F83D-E8AD-CC41-B758-0F034B98B0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Surface Electronic States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9327B-67D8-B047-9EB8-794AC1D43EF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ADE06-7617-4A4D-AE48-8A3EDFCA47C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18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C86CB5-9F0D-634E-93C3-C8CD46612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816"/>
          <a:stretch/>
        </p:blipFill>
        <p:spPr>
          <a:xfrm>
            <a:off x="685800" y="874995"/>
            <a:ext cx="2133600" cy="4661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295F0A-4BA8-1846-B301-3D556E7DEB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873" t="-1660" r="972" b="1660"/>
          <a:stretch/>
        </p:blipFill>
        <p:spPr>
          <a:xfrm>
            <a:off x="3733800" y="778099"/>
            <a:ext cx="2209800" cy="4661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DD21FB-BD8F-6748-AB4C-4E54F9F658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03"/>
          <a:stretch/>
        </p:blipFill>
        <p:spPr>
          <a:xfrm>
            <a:off x="6248400" y="795697"/>
            <a:ext cx="2209800" cy="45830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3EF5276-1B5D-634F-8048-3AC6F81B4392}"/>
              </a:ext>
            </a:extLst>
          </p:cNvPr>
          <p:cNvSpPr/>
          <p:nvPr/>
        </p:nvSpPr>
        <p:spPr>
          <a:xfrm>
            <a:off x="2788920" y="2857500"/>
            <a:ext cx="1447800" cy="25147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&lt;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BBB7F3-0281-7E48-9098-8EF1F0ECA40B}"/>
              </a:ext>
            </a:extLst>
          </p:cNvPr>
          <p:cNvSpPr/>
          <p:nvPr/>
        </p:nvSpPr>
        <p:spPr>
          <a:xfrm>
            <a:off x="5715000" y="2843432"/>
            <a:ext cx="914400" cy="25147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&lt;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8A41E3-980F-404B-8C7D-D7E23E6F7E2F}"/>
              </a:ext>
            </a:extLst>
          </p:cNvPr>
          <p:cNvCxnSpPr/>
          <p:nvPr/>
        </p:nvCxnSpPr>
        <p:spPr>
          <a:xfrm>
            <a:off x="2971800" y="3108925"/>
            <a:ext cx="1066800" cy="35817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C35864-A42D-9B43-A8C5-D16EFA7310B2}"/>
              </a:ext>
            </a:extLst>
          </p:cNvPr>
          <p:cNvCxnSpPr>
            <a:cxnSpLocks/>
          </p:cNvCxnSpPr>
          <p:nvPr/>
        </p:nvCxnSpPr>
        <p:spPr>
          <a:xfrm flipV="1">
            <a:off x="2971800" y="5062989"/>
            <a:ext cx="1195754" cy="8704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59562B-7D27-D04C-875D-62B91834CDC1}"/>
              </a:ext>
            </a:extLst>
          </p:cNvPr>
          <p:cNvCxnSpPr>
            <a:cxnSpLocks/>
          </p:cNvCxnSpPr>
          <p:nvPr/>
        </p:nvCxnSpPr>
        <p:spPr>
          <a:xfrm flipV="1">
            <a:off x="5330483" y="3390900"/>
            <a:ext cx="1298917" cy="12129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3FD5124-40AD-8744-A9AA-CAADAB4009B2}"/>
              </a:ext>
            </a:extLst>
          </p:cNvPr>
          <p:cNvCxnSpPr>
            <a:cxnSpLocks/>
          </p:cNvCxnSpPr>
          <p:nvPr/>
        </p:nvCxnSpPr>
        <p:spPr>
          <a:xfrm>
            <a:off x="5330483" y="3568211"/>
            <a:ext cx="1322363" cy="21658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7B1123F-278E-FC49-B1FE-4903D5BB7179}"/>
              </a:ext>
            </a:extLst>
          </p:cNvPr>
          <p:cNvCxnSpPr>
            <a:cxnSpLocks/>
          </p:cNvCxnSpPr>
          <p:nvPr/>
        </p:nvCxnSpPr>
        <p:spPr>
          <a:xfrm flipV="1">
            <a:off x="5330483" y="4774225"/>
            <a:ext cx="1345809" cy="24086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804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E38A5-4567-3946-B830-BCFF99D146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1BA02-83FD-5741-BE4B-0CCFC2583C2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85B7C-E603-6742-B975-E0ABA0F0644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19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EBEABA-CC17-0B42-92F3-847669513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333500"/>
            <a:ext cx="3492500" cy="220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935CE0-C462-4A42-A07F-CF2E15D93484}"/>
              </a:ext>
            </a:extLst>
          </p:cNvPr>
          <p:cNvSpPr txBox="1"/>
          <p:nvPr/>
        </p:nvSpPr>
        <p:spPr>
          <a:xfrm>
            <a:off x="6445917" y="3698082"/>
            <a:ext cx="841577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600" dirty="0">
                <a:hlinkClick r:id="rId3"/>
              </a:rPr>
              <a:t>10.3390/nano10020362</a:t>
            </a:r>
            <a:r>
              <a:rPr lang="en-GB" sz="600" dirty="0"/>
              <a:t> </a:t>
            </a:r>
            <a:endParaRPr lang="en-FI" sz="600" b="1" dirty="0"/>
          </a:p>
        </p:txBody>
      </p:sp>
    </p:spTree>
    <p:extLst>
      <p:ext uri="{BB962C8B-B14F-4D97-AF65-F5344CB8AC3E}">
        <p14:creationId xmlns:p14="http://schemas.microsoft.com/office/powerpoint/2010/main" val="1809960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391A4-D9B2-3243-8B82-A46DFD71CD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Items: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43AF0-3565-BD41-9C2C-6ED8F65AAEA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4800" y="772245"/>
            <a:ext cx="8207374" cy="406645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sz="1600" dirty="0"/>
              <a:t>Ideal surfaces 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FI" sz="1400" dirty="0"/>
              <a:t>Surface energy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FI" sz="1400" dirty="0"/>
              <a:t>Surface structure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FI" sz="1400" dirty="0"/>
              <a:t>Restructuring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sz="1600" dirty="0"/>
              <a:t>Real surfaces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GB" sz="1400" dirty="0"/>
              <a:t>C</a:t>
            </a:r>
            <a:r>
              <a:rPr lang="en-FI" sz="1400" dirty="0"/>
              <a:t>ontaminants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FI" sz="1400" dirty="0"/>
              <a:t>Functional groups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FI" sz="1400" dirty="0"/>
              <a:t>Deformation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sz="1600" dirty="0"/>
              <a:t>M</a:t>
            </a:r>
            <a:r>
              <a:rPr lang="en-GB" sz="1600" dirty="0"/>
              <a:t>e</a:t>
            </a:r>
            <a:r>
              <a:rPr lang="en-FI" sz="1600" dirty="0"/>
              <a:t>chanical properties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GB" sz="1600" dirty="0"/>
              <a:t>R</a:t>
            </a:r>
            <a:r>
              <a:rPr lang="en-FI" sz="1600" dirty="0"/>
              <a:t>oughness topography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GB" sz="1600" dirty="0"/>
              <a:t>D</a:t>
            </a:r>
            <a:r>
              <a:rPr lang="en-FI" sz="1600" dirty="0"/>
              <a:t>efects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sz="1600" dirty="0"/>
              <a:t>Electronic properties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FI" sz="1500" dirty="0"/>
              <a:t>DoS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sz="1600" dirty="0"/>
              <a:t>Optical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endParaRPr lang="en-FI" sz="15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FI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FI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9708D-0E84-C84B-8850-B23F13BD634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472E6-5C7B-3D48-A932-EE272C5CBD0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3395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8F83D-E8AD-CC41-B758-0F034B98B0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Surface passivation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9327B-67D8-B047-9EB8-794AC1D43EF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ADE06-7617-4A4D-AE48-8A3EDFCA47C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20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540EA7-A963-8B41-83B1-B35B9059F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795828"/>
            <a:ext cx="7543800" cy="45320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4C4515-E85A-DB4A-A8D1-0E12E1FD54E3}"/>
              </a:ext>
            </a:extLst>
          </p:cNvPr>
          <p:cNvSpPr txBox="1"/>
          <p:nvPr/>
        </p:nvSpPr>
        <p:spPr>
          <a:xfrm>
            <a:off x="4604825" y="5060834"/>
            <a:ext cx="302807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800" dirty="0" err="1"/>
              <a:t>Dr.</a:t>
            </a:r>
            <a:r>
              <a:rPr lang="en-GB" sz="800" dirty="0"/>
              <a:t> Keith T. Butler Department of Chemistry </a:t>
            </a:r>
            <a:r>
              <a:rPr lang="en-GB" sz="800" dirty="0" err="1"/>
              <a:t>k.t.butler@bath.ac.uk</a:t>
            </a:r>
            <a:r>
              <a:rPr lang="en-GB" sz="800" dirty="0"/>
              <a:t> </a:t>
            </a:r>
          </a:p>
          <a:p>
            <a:endParaRPr lang="en-FI" sz="800" b="1" dirty="0"/>
          </a:p>
        </p:txBody>
      </p:sp>
    </p:spTree>
    <p:extLst>
      <p:ext uri="{BB962C8B-B14F-4D97-AF65-F5344CB8AC3E}">
        <p14:creationId xmlns:p14="http://schemas.microsoft.com/office/powerpoint/2010/main" val="2073222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4BEEC-3AC9-4F43-AFF1-518E5849D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Clean surface (0001) of MoS</a:t>
            </a:r>
            <a:r>
              <a:rPr lang="en-FI" baseline="-25000" dirty="0"/>
              <a:t>2</a:t>
            </a:r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CDD91-BC63-434C-8BB0-29942BF99AC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2CDE27-C4B9-044A-BE96-6C897ABA13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21</a:t>
            </a:fld>
            <a:endParaRPr lang="fi-FI"/>
          </a:p>
        </p:txBody>
      </p:sp>
      <p:pic>
        <p:nvPicPr>
          <p:cNvPr id="6145" name="Picture 1" descr="page2image18481568">
            <a:extLst>
              <a:ext uri="{FF2B5EF4-FFF2-40B4-BE49-F238E27FC236}">
                <a16:creationId xmlns:a16="http://schemas.microsoft.com/office/drawing/2014/main" id="{31DFFCFC-EC48-7C47-9407-ABBAB2B28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99"/>
          <a:stretch/>
        </p:blipFill>
        <p:spPr bwMode="auto">
          <a:xfrm>
            <a:off x="1727722" y="1704498"/>
            <a:ext cx="5688555" cy="18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CD1FF6-0766-3642-A01C-122023CC1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4722028"/>
            <a:ext cx="5943600" cy="8560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BE73C3-61CB-904D-A87A-BDD2AE882C6F}"/>
              </a:ext>
            </a:extLst>
          </p:cNvPr>
          <p:cNvSpPr txBox="1"/>
          <p:nvPr/>
        </p:nvSpPr>
        <p:spPr>
          <a:xfrm>
            <a:off x="95250" y="4585388"/>
            <a:ext cx="1839144" cy="5693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dirty="0"/>
              <a:t>DOI: 10.1021/acsami.5b01778 ACS Appl. Mater. Interfaces 2015, 7, 11921−11929 </a:t>
            </a:r>
            <a:endParaRPr lang="en-GB" sz="1000" dirty="0"/>
          </a:p>
          <a:p>
            <a:endParaRPr lang="en-FI" sz="1000" b="1" dirty="0"/>
          </a:p>
        </p:txBody>
      </p:sp>
    </p:spTree>
    <p:extLst>
      <p:ext uri="{BB962C8B-B14F-4D97-AF65-F5344CB8AC3E}">
        <p14:creationId xmlns:p14="http://schemas.microsoft.com/office/powerpoint/2010/main" val="1482800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4BEEC-3AC9-4F43-AFF1-518E5849D0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675687" cy="996498"/>
          </a:xfrm>
        </p:spPr>
        <p:txBody>
          <a:bodyPr/>
          <a:lstStyle/>
          <a:p>
            <a:r>
              <a:rPr lang="en-FI" dirty="0"/>
              <a:t>Clean surface (0001) of MoS</a:t>
            </a:r>
            <a:r>
              <a:rPr lang="en-FI" baseline="-25000" dirty="0"/>
              <a:t>2</a:t>
            </a:r>
            <a:r>
              <a:rPr lang="en-FI" dirty="0"/>
              <a:t>with defects</a:t>
            </a:r>
            <a:endParaRPr lang="en-FI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CDD91-BC63-434C-8BB0-29942BF99AC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2CDE27-C4B9-044A-BE96-6C897ABA13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22</a:t>
            </a:fld>
            <a:endParaRPr lang="fi-FI"/>
          </a:p>
        </p:txBody>
      </p:sp>
      <p:pic>
        <p:nvPicPr>
          <p:cNvPr id="6145" name="Picture 1" descr="page2image18481568">
            <a:extLst>
              <a:ext uri="{FF2B5EF4-FFF2-40B4-BE49-F238E27FC236}">
                <a16:creationId xmlns:a16="http://schemas.microsoft.com/office/drawing/2014/main" id="{31DFFCFC-EC48-7C47-9407-ABBAB2B28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01"/>
          <a:stretch/>
        </p:blipFill>
        <p:spPr bwMode="auto">
          <a:xfrm>
            <a:off x="1727722" y="1416393"/>
            <a:ext cx="5688555" cy="191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2E94EB-1CF8-BB4F-881F-0049EB0AD838}"/>
              </a:ext>
            </a:extLst>
          </p:cNvPr>
          <p:cNvSpPr txBox="1"/>
          <p:nvPr/>
        </p:nvSpPr>
        <p:spPr>
          <a:xfrm>
            <a:off x="304800" y="3929556"/>
            <a:ext cx="1839144" cy="5693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dirty="0"/>
              <a:t>DOI: 10.1021/acsami.5b01778 ACS Appl. Mater. Interfaces 2015, 7, 11921−11929 </a:t>
            </a:r>
            <a:endParaRPr lang="en-GB" sz="1000" dirty="0"/>
          </a:p>
          <a:p>
            <a:endParaRPr lang="en-FI" sz="1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C2B3C2-4639-B545-B3FA-0A1CCB13C4EA}"/>
              </a:ext>
            </a:extLst>
          </p:cNvPr>
          <p:cNvSpPr txBox="1"/>
          <p:nvPr/>
        </p:nvSpPr>
        <p:spPr>
          <a:xfrm>
            <a:off x="3276600" y="3776829"/>
            <a:ext cx="89768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FI" sz="2000" b="1" dirty="0"/>
              <a:t>defects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FF6534D-F2A4-9D43-995F-A28E7EDB84A3}"/>
              </a:ext>
            </a:extLst>
          </p:cNvPr>
          <p:cNvCxnSpPr>
            <a:cxnSpLocks/>
          </p:cNvCxnSpPr>
          <p:nvPr/>
        </p:nvCxnSpPr>
        <p:spPr>
          <a:xfrm flipH="1" flipV="1">
            <a:off x="2895600" y="2933700"/>
            <a:ext cx="53340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9FC1B3D-FBD3-0644-8173-62FB9074D46A}"/>
              </a:ext>
            </a:extLst>
          </p:cNvPr>
          <p:cNvCxnSpPr>
            <a:cxnSpLocks/>
          </p:cNvCxnSpPr>
          <p:nvPr/>
        </p:nvCxnSpPr>
        <p:spPr>
          <a:xfrm flipH="1" flipV="1">
            <a:off x="3124200" y="2781300"/>
            <a:ext cx="563592" cy="914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914E5BD-D7BC-9F43-9918-BEBB528AAB01}"/>
              </a:ext>
            </a:extLst>
          </p:cNvPr>
          <p:cNvCxnSpPr>
            <a:cxnSpLocks/>
          </p:cNvCxnSpPr>
          <p:nvPr/>
        </p:nvCxnSpPr>
        <p:spPr>
          <a:xfrm flipV="1">
            <a:off x="4009844" y="2748621"/>
            <a:ext cx="587034" cy="10160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F4B0AE1-9482-7349-88E1-0BA846C19DFC}"/>
              </a:ext>
            </a:extLst>
          </p:cNvPr>
          <p:cNvCxnSpPr>
            <a:cxnSpLocks/>
          </p:cNvCxnSpPr>
          <p:nvPr/>
        </p:nvCxnSpPr>
        <p:spPr>
          <a:xfrm flipV="1">
            <a:off x="4174282" y="2836474"/>
            <a:ext cx="1795632" cy="9282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927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98E4B-9121-7C48-B1A2-E890221FB9C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2F239-DA85-AD41-A273-BCF65B22542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23</a:t>
            </a:fld>
            <a:endParaRPr lang="fi-FI"/>
          </a:p>
        </p:txBody>
      </p:sp>
      <p:pic>
        <p:nvPicPr>
          <p:cNvPr id="8193" name="Picture 1" descr="page5image18435744">
            <a:extLst>
              <a:ext uri="{FF2B5EF4-FFF2-40B4-BE49-F238E27FC236}">
                <a16:creationId xmlns:a16="http://schemas.microsoft.com/office/drawing/2014/main" id="{1B34B13F-B903-744D-A47F-0FBAC2B8A4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63"/>
          <a:stretch/>
        </p:blipFill>
        <p:spPr bwMode="auto">
          <a:xfrm>
            <a:off x="1447800" y="1494326"/>
            <a:ext cx="5528823" cy="272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02F0840-7698-A34A-AE1A-CC87EEA57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675687" cy="996498"/>
          </a:xfrm>
        </p:spPr>
        <p:txBody>
          <a:bodyPr/>
          <a:lstStyle/>
          <a:p>
            <a:r>
              <a:rPr lang="en-FI" dirty="0"/>
              <a:t>Clean surface (0001) of MoS</a:t>
            </a:r>
            <a:r>
              <a:rPr lang="en-FI" baseline="-25000" dirty="0"/>
              <a:t>2 </a:t>
            </a:r>
            <a:r>
              <a:rPr lang="en-FI" dirty="0"/>
              <a:t>with defects</a:t>
            </a:r>
            <a:endParaRPr lang="en-FI" baseline="-25000" dirty="0"/>
          </a:p>
        </p:txBody>
      </p:sp>
    </p:spTree>
    <p:extLst>
      <p:ext uri="{BB962C8B-B14F-4D97-AF65-F5344CB8AC3E}">
        <p14:creationId xmlns:p14="http://schemas.microsoft.com/office/powerpoint/2010/main" val="1888537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98E4B-9121-7C48-B1A2-E890221FB9C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2F239-DA85-AD41-A273-BCF65B22542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24</a:t>
            </a:fld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2F0840-7698-A34A-AE1A-CC87EEA57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675687" cy="996498"/>
          </a:xfrm>
        </p:spPr>
        <p:txBody>
          <a:bodyPr/>
          <a:lstStyle/>
          <a:p>
            <a:r>
              <a:rPr lang="en-FI" dirty="0"/>
              <a:t>Clean surface (0001) of MoS</a:t>
            </a:r>
            <a:r>
              <a:rPr lang="en-FI" baseline="-25000" dirty="0"/>
              <a:t>2 </a:t>
            </a:r>
            <a:r>
              <a:rPr lang="en-FI" dirty="0"/>
              <a:t>with its impurities</a:t>
            </a:r>
            <a:endParaRPr lang="en-FI" baseline="-25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4EC6AB-0E2A-7248-8D4B-21EE31793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1006"/>
            <a:ext cx="9144000" cy="15929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BED6F4-239C-4247-82B1-AF23DD040039}"/>
              </a:ext>
            </a:extLst>
          </p:cNvPr>
          <p:cNvSpPr txBox="1"/>
          <p:nvPr/>
        </p:nvSpPr>
        <p:spPr>
          <a:xfrm>
            <a:off x="990600" y="4381500"/>
            <a:ext cx="583974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FI" sz="2000" b="1" dirty="0"/>
              <a:t>Inductively Coupled Plasma Mass Spectrometer</a:t>
            </a:r>
          </a:p>
        </p:txBody>
      </p:sp>
    </p:spTree>
    <p:extLst>
      <p:ext uri="{BB962C8B-B14F-4D97-AF65-F5344CB8AC3E}">
        <p14:creationId xmlns:p14="http://schemas.microsoft.com/office/powerpoint/2010/main" val="1496272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7F5FC-5BCB-6743-B573-E297FEE6FC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Surface contamination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9CBE1-99D7-D34C-AC82-23942870238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69CCAB-E2DA-FA4B-AC3D-7616494988A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25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BE562E-C062-3F4A-843D-634B22921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806" y="1028700"/>
            <a:ext cx="6210300" cy="2425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B8120D-8277-1945-B5D7-5E0ED168CC9C}"/>
              </a:ext>
            </a:extLst>
          </p:cNvPr>
          <p:cNvSpPr txBox="1"/>
          <p:nvPr/>
        </p:nvSpPr>
        <p:spPr>
          <a:xfrm>
            <a:off x="2438400" y="3609082"/>
            <a:ext cx="6150723" cy="21544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FI" sz="2000" b="1" dirty="0"/>
              <a:t>5 major contaminant classes (in CMOS processes)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</a:t>
            </a:r>
            <a:r>
              <a:rPr lang="en-FI" sz="2000" dirty="0"/>
              <a:t>articles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</a:t>
            </a:r>
            <a:r>
              <a:rPr lang="en-FI" sz="2000" dirty="0"/>
              <a:t>etallic 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</a:t>
            </a:r>
            <a:r>
              <a:rPr lang="en-FI" sz="2000" dirty="0"/>
              <a:t>hemicals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B</a:t>
            </a:r>
            <a:r>
              <a:rPr lang="en-FI" sz="2000" dirty="0"/>
              <a:t>acteria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</a:t>
            </a:r>
            <a:r>
              <a:rPr lang="en-FI" sz="2000" dirty="0"/>
              <a:t>irborne molecular contaminats</a:t>
            </a:r>
          </a:p>
          <a:p>
            <a:endParaRPr lang="en-FI" sz="2000" b="1" dirty="0"/>
          </a:p>
        </p:txBody>
      </p:sp>
    </p:spTree>
    <p:extLst>
      <p:ext uri="{BB962C8B-B14F-4D97-AF65-F5344CB8AC3E}">
        <p14:creationId xmlns:p14="http://schemas.microsoft.com/office/powerpoint/2010/main" val="174282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3DA84-D51D-5A4D-9A48-3E5433A02A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Optical properties of real thin films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7E04C-7629-9F45-9EFC-CCB68154F59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9F7EC4-947A-024C-B948-5BCC9C430BB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26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5EBE5-5A57-1E41-9D2A-98835DB97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0" y="762000"/>
            <a:ext cx="4991100" cy="4191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31A160-FD34-7F46-B92C-7485B530C8E2}"/>
              </a:ext>
            </a:extLst>
          </p:cNvPr>
          <p:cNvSpPr txBox="1"/>
          <p:nvPr/>
        </p:nvSpPr>
        <p:spPr>
          <a:xfrm>
            <a:off x="4800600" y="4782659"/>
            <a:ext cx="200375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dirty="0"/>
              <a:t>1 June 2002 /</a:t>
            </a:r>
            <a:r>
              <a:rPr lang="en-FI" sz="700" dirty="0"/>
              <a:t> </a:t>
            </a:r>
            <a:r>
              <a:rPr lang="en-GB" sz="700" dirty="0"/>
              <a:t>Vol. 41, No. 16 /</a:t>
            </a:r>
            <a:r>
              <a:rPr lang="en-FI" sz="700" dirty="0"/>
              <a:t> </a:t>
            </a:r>
            <a:r>
              <a:rPr lang="en-GB" sz="700" dirty="0"/>
              <a:t>APPLIED OPTICS </a:t>
            </a:r>
            <a:endParaRPr lang="en-GB" sz="800" dirty="0"/>
          </a:p>
          <a:p>
            <a:endParaRPr lang="en-FI" sz="800" b="1" dirty="0"/>
          </a:p>
        </p:txBody>
      </p:sp>
    </p:spTree>
    <p:extLst>
      <p:ext uri="{BB962C8B-B14F-4D97-AF65-F5344CB8AC3E}">
        <p14:creationId xmlns:p14="http://schemas.microsoft.com/office/powerpoint/2010/main" val="3813514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C95C6-5570-8D47-8C1E-F43A6FD9EA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Transparent – semi transparent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84494-BE9A-2846-A3AC-B860E42A4E5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199445-7BE4-9A4C-906D-4B166F7F9D9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27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647D91-3858-C941-90E9-CF22B5F62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052178"/>
            <a:ext cx="4305300" cy="26692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DCEFD6-7F04-8548-99B2-76E8569E9B6C}"/>
              </a:ext>
            </a:extLst>
          </p:cNvPr>
          <p:cNvSpPr txBox="1"/>
          <p:nvPr/>
        </p:nvSpPr>
        <p:spPr>
          <a:xfrm>
            <a:off x="381000" y="1109618"/>
            <a:ext cx="2810065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FI" sz="2000" b="1" dirty="0"/>
              <a:t>Photovoltage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C</a:t>
            </a:r>
            <a:r>
              <a:rPr lang="en-FI" sz="2000" b="1" dirty="0"/>
              <a:t>ontrolled emission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D</a:t>
            </a:r>
            <a:r>
              <a:rPr lang="en-FI" sz="2000" b="1" dirty="0"/>
              <a:t>ecoration</a:t>
            </a:r>
          </a:p>
          <a:p>
            <a:endParaRPr lang="en-FI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FI" sz="2000" b="1" dirty="0"/>
          </a:p>
        </p:txBody>
      </p:sp>
    </p:spTree>
    <p:extLst>
      <p:ext uri="{BB962C8B-B14F-4D97-AF65-F5344CB8AC3E}">
        <p14:creationId xmlns:p14="http://schemas.microsoft.com/office/powerpoint/2010/main" val="4035014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5EC62-9E69-F745-89E0-8C56A81A76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sz="2400" dirty="0"/>
              <a:t>TCO (transparent conductive oxides ) films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5A6AE-AF22-B84C-BAC3-B615DB838D5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AB3607-98AD-7442-99AB-C7716B176FC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28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58C5D3-28E6-664A-8113-528072A52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918366"/>
            <a:ext cx="3810000" cy="28786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016538-D3A4-0E4C-9621-DF2E8B21AAD2}"/>
              </a:ext>
            </a:extLst>
          </p:cNvPr>
          <p:cNvSpPr txBox="1"/>
          <p:nvPr/>
        </p:nvSpPr>
        <p:spPr>
          <a:xfrm>
            <a:off x="5486400" y="933462"/>
            <a:ext cx="2929072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FI" sz="2000" b="1" dirty="0"/>
              <a:t>ITO Indium Sn oxide</a:t>
            </a:r>
          </a:p>
          <a:p>
            <a:r>
              <a:rPr lang="en-FI" sz="2000" b="1" dirty="0"/>
              <a:t>IMO Indium Mo oxide</a:t>
            </a:r>
          </a:p>
          <a:p>
            <a:r>
              <a:rPr lang="en-FI" sz="2000" b="1" dirty="0"/>
              <a:t>ITiO Indium Ti oxide</a:t>
            </a:r>
          </a:p>
          <a:p>
            <a:r>
              <a:rPr lang="en-FI" sz="2000" b="1" dirty="0"/>
              <a:t>FTO Tin oxide + fluorine</a:t>
            </a:r>
          </a:p>
          <a:p>
            <a:endParaRPr lang="en-FI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96BF8D-900E-F147-92E4-BEF00F8FA36C}"/>
              </a:ext>
            </a:extLst>
          </p:cNvPr>
          <p:cNvSpPr txBox="1"/>
          <p:nvPr/>
        </p:nvSpPr>
        <p:spPr>
          <a:xfrm>
            <a:off x="3581400" y="4660464"/>
            <a:ext cx="2375650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50" dirty="0">
                <a:hlinkClick r:id="rId3" tooltip="Persistent link using digital object identifier"/>
              </a:rPr>
              <a:t>https://doi.org/10.1016/j.tsf.2009.09.044</a:t>
            </a:r>
            <a:endParaRPr lang="en-GB" sz="1050" dirty="0"/>
          </a:p>
          <a:p>
            <a:r>
              <a:rPr lang="en-GB" sz="1050" dirty="0">
                <a:hlinkClick r:id="rId4"/>
              </a:rPr>
              <a:t>https://doi.org/10.1515/rams-2018-0006</a:t>
            </a:r>
            <a:endParaRPr lang="en-FI" sz="105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E0B892-79E6-E246-A448-5AF807FBC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2195033"/>
            <a:ext cx="3311825" cy="22046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EA3CFF-0CF0-964D-A956-7A77D6404E63}"/>
              </a:ext>
            </a:extLst>
          </p:cNvPr>
          <p:cNvSpPr txBox="1"/>
          <p:nvPr/>
        </p:nvSpPr>
        <p:spPr>
          <a:xfrm>
            <a:off x="494444" y="3727011"/>
            <a:ext cx="4116512" cy="14465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/>
              <a:t>Resistivity ~10</a:t>
            </a:r>
            <a:r>
              <a:rPr lang="en-GB" baseline="30000" dirty="0"/>
              <a:t>-4</a:t>
            </a:r>
            <a:r>
              <a:rPr lang="en-GB" dirty="0"/>
              <a:t> Ωcm or less</a:t>
            </a:r>
          </a:p>
          <a:p>
            <a:endParaRPr lang="en-GB" dirty="0"/>
          </a:p>
          <a:p>
            <a:r>
              <a:rPr lang="en-GB" dirty="0"/>
              <a:t>Charge carries due to oxygen vacancies</a:t>
            </a:r>
          </a:p>
          <a:p>
            <a:r>
              <a:rPr lang="en-GB" dirty="0"/>
              <a:t>and </a:t>
            </a:r>
            <a:r>
              <a:rPr lang="en-GB" dirty="0" err="1"/>
              <a:t>dopand</a:t>
            </a:r>
            <a:r>
              <a:rPr lang="en-GB" dirty="0"/>
              <a:t> impurities </a:t>
            </a:r>
            <a:endParaRPr lang="en-GB" sz="2000" dirty="0"/>
          </a:p>
          <a:p>
            <a:endParaRPr lang="en-FI" sz="2000" b="1" dirty="0"/>
          </a:p>
        </p:txBody>
      </p:sp>
    </p:spTree>
    <p:extLst>
      <p:ext uri="{BB962C8B-B14F-4D97-AF65-F5344CB8AC3E}">
        <p14:creationId xmlns:p14="http://schemas.microsoft.com/office/powerpoint/2010/main" val="31687878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1F13C-4223-7F4B-83D1-07F207A51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265113"/>
            <a:ext cx="3785963" cy="996498"/>
          </a:xfrm>
        </p:spPr>
        <p:txBody>
          <a:bodyPr/>
          <a:lstStyle/>
          <a:p>
            <a:r>
              <a:rPr lang="en-FI" dirty="0"/>
              <a:t>Transparent conductive layer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2A390-C963-1040-83FF-741DC9805B9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177E10-F5F9-8C47-819A-71F9AC9C70C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29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BB48DD-C21F-924C-89AE-64D686EEA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3785962" cy="571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96BB7B-ACD9-F94D-BD95-E10314E54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224" y="2171700"/>
            <a:ext cx="2614140" cy="174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63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19A60-C3A4-9A4B-A979-95080B0BDB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What is surface?</a:t>
            </a:r>
            <a:br>
              <a:rPr lang="en-FI" dirty="0"/>
            </a:br>
            <a:r>
              <a:rPr lang="en-FI" dirty="0"/>
              <a:t>In ideal cases: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950A9-FF43-494B-B422-F8CE9E9C86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6D3EF5-946A-1F45-AD07-C7AD9AB614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DA00FDDD-59BE-7F42-8655-65AB2374A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2" y="1225550"/>
            <a:ext cx="74072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FI" b="0" dirty="0"/>
              <a:t>Surfaces are defined by ‘relaxed’ atoms (i.e. not constrained in 3D as their internal counterparts are).  Dangling bonds from these surface atoms are free to react.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2DC57A60-7BEA-6742-A80D-D1ACAF253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2" y="3052763"/>
            <a:ext cx="740727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FI" b="0" dirty="0"/>
              <a:t>Relaxation and reconstruction are strongly influenced by the bonding type in the bulk material (i.e. metallic, covalent, ionic, and </a:t>
            </a:r>
            <a:r>
              <a:rPr lang="en-US" altLang="en-FI" b="0" dirty="0" err="1"/>
              <a:t>vander</a:t>
            </a:r>
            <a:r>
              <a:rPr lang="en-US" altLang="en-FI" b="0" dirty="0"/>
              <a:t> </a:t>
            </a:r>
            <a:r>
              <a:rPr lang="en-US" altLang="en-FI" b="0" dirty="0" err="1"/>
              <a:t>waals</a:t>
            </a:r>
            <a:r>
              <a:rPr lang="en-US" altLang="en-FI" b="0" dirty="0"/>
              <a:t>) 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E358AB98-FB07-A34E-BDFD-A30D53C99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2" y="2216150"/>
            <a:ext cx="7407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FI" b="0" dirty="0"/>
              <a:t>Relaxation of surface atoms leads to reconstruction (rearrangement of atoms near the surface).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6D153BD7-4ADC-B74B-9A0C-81A0ED6BF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741749"/>
            <a:ext cx="3154362" cy="14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20AF6F8B-7FC6-5749-B40D-22ED5CE73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129212"/>
            <a:ext cx="5730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FI" b="0" dirty="0"/>
              <a:t>(110) Surface of GaAs.  Surface atoms (blue) are ‘relaxed’ (i.e. not constrained in 3D).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A5A563-ACE2-B143-A09A-8D738731047E}"/>
              </a:ext>
            </a:extLst>
          </p:cNvPr>
          <p:cNvSpPr txBox="1"/>
          <p:nvPr/>
        </p:nvSpPr>
        <p:spPr>
          <a:xfrm>
            <a:off x="135483" y="5381375"/>
            <a:ext cx="2317942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600" b="1" dirty="0"/>
              <a:t>https://</a:t>
            </a:r>
            <a:r>
              <a:rPr lang="en-GB" sz="600" b="1" dirty="0" err="1"/>
              <a:t>player.slideplayer.com</a:t>
            </a:r>
            <a:r>
              <a:rPr lang="en-GB" sz="600" b="1" dirty="0"/>
              <a:t>/21/6278052/data/images/img0.jpg</a:t>
            </a:r>
            <a:endParaRPr lang="en-FI" sz="600" b="1" dirty="0"/>
          </a:p>
        </p:txBody>
      </p:sp>
    </p:spTree>
    <p:extLst>
      <p:ext uri="{BB962C8B-B14F-4D97-AF65-F5344CB8AC3E}">
        <p14:creationId xmlns:p14="http://schemas.microsoft.com/office/powerpoint/2010/main" val="3405391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0B1B-6BA9-1341-83BC-EC0598E6C9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Color map</a:t>
            </a:r>
            <a:br>
              <a:rPr lang="en-FI" dirty="0"/>
            </a:br>
            <a:r>
              <a:rPr lang="en-FI" dirty="0"/>
              <a:t>L* a* b*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ED8EB-5DE3-9641-800D-39AE031E62A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CC86B3-A208-BC4B-95CB-48CB78958D5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30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1A0AF-4241-A449-9584-9337360E7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14300"/>
            <a:ext cx="1905000" cy="571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CD7FF6-115C-BC40-91C5-D1BC8331BEB7}"/>
              </a:ext>
            </a:extLst>
          </p:cNvPr>
          <p:cNvSpPr txBox="1"/>
          <p:nvPr/>
        </p:nvSpPr>
        <p:spPr>
          <a:xfrm>
            <a:off x="381000" y="1562100"/>
            <a:ext cx="49530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/>
              <a:t>The </a:t>
            </a:r>
            <a:r>
              <a:rPr lang="en-GB" sz="2000" b="1" dirty="0"/>
              <a:t>CIELAB </a:t>
            </a:r>
            <a:r>
              <a:rPr lang="en-GB" sz="2000" b="1" dirty="0" err="1"/>
              <a:t>color</a:t>
            </a:r>
            <a:r>
              <a:rPr lang="en-GB" sz="2000" b="1" dirty="0"/>
              <a:t> space</a:t>
            </a:r>
            <a:r>
              <a:rPr lang="en-GB" sz="2000" dirty="0"/>
              <a:t> (</a:t>
            </a:r>
            <a:r>
              <a:rPr lang="en-GB" sz="2000" dirty="0">
                <a:hlinkClick r:id="rId3" tooltip="International Commission on Illumination"/>
              </a:rPr>
              <a:t>International Commission on Illumination</a:t>
            </a:r>
            <a:r>
              <a:rPr lang="en-GB" sz="2000" dirty="0"/>
              <a:t> - CIE in 1976) </a:t>
            </a:r>
            <a:endParaRPr lang="en-FI" sz="2000" b="1" dirty="0"/>
          </a:p>
        </p:txBody>
      </p:sp>
    </p:spTree>
    <p:extLst>
      <p:ext uri="{BB962C8B-B14F-4D97-AF65-F5344CB8AC3E}">
        <p14:creationId xmlns:p14="http://schemas.microsoft.com/office/powerpoint/2010/main" val="4284132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B55C6-BFA4-0043-AF93-77BED97870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Arc deposited Ti-Mg-N </a:t>
            </a:r>
            <a:br>
              <a:rPr lang="en-FI" dirty="0"/>
            </a:br>
            <a:r>
              <a:rPr lang="en-FI" dirty="0"/>
              <a:t>Effect of composition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E410C5E-F602-C042-8322-4C16A8A165D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02703" y="1261611"/>
            <a:ext cx="8207375" cy="253124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B14F0-EE4B-284A-B39A-588CD899033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A2363E-C775-2747-A848-85DC5977E8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31</a:t>
            </a:fld>
            <a:endParaRPr lang="fi-F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EE8C01-23F5-EC47-B6F0-416B8E14DB64}"/>
              </a:ext>
            </a:extLst>
          </p:cNvPr>
          <p:cNvSpPr txBox="1"/>
          <p:nvPr/>
        </p:nvSpPr>
        <p:spPr>
          <a:xfrm>
            <a:off x="609600" y="4049781"/>
            <a:ext cx="5193729" cy="116955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/>
              <a:t>Mg/</a:t>
            </a:r>
            <a:r>
              <a:rPr lang="en-GB" dirty="0" err="1"/>
              <a:t>Ti</a:t>
            </a:r>
            <a:r>
              <a:rPr lang="en-GB" dirty="0"/>
              <a:t> ratio 0 → 0.53 </a:t>
            </a:r>
          </a:p>
          <a:p>
            <a:r>
              <a:rPr lang="en-GB" dirty="0"/>
              <a:t>- </a:t>
            </a:r>
            <a:r>
              <a:rPr lang="en-GB" dirty="0" err="1"/>
              <a:t>colors</a:t>
            </a:r>
            <a:r>
              <a:rPr lang="en-GB" dirty="0"/>
              <a:t>  golden → copper → violet → metallic </a:t>
            </a:r>
            <a:r>
              <a:rPr lang="en-GB" dirty="0" err="1"/>
              <a:t>gray</a:t>
            </a:r>
            <a:endParaRPr lang="en-GB" dirty="0"/>
          </a:p>
          <a:p>
            <a:r>
              <a:rPr lang="en-GB" dirty="0"/>
              <a:t>- conductivity 98 → 457 </a:t>
            </a:r>
            <a:r>
              <a:rPr lang="en-GB" i="1" dirty="0"/>
              <a:t>µΩcm</a:t>
            </a:r>
            <a:r>
              <a:rPr lang="en-GB" dirty="0"/>
              <a:t> </a:t>
            </a:r>
            <a:endParaRPr lang="en-GB" sz="2000" dirty="0"/>
          </a:p>
          <a:p>
            <a:endParaRPr lang="en-FI" sz="2000" b="1" dirty="0"/>
          </a:p>
        </p:txBody>
      </p:sp>
    </p:spTree>
    <p:extLst>
      <p:ext uri="{BB962C8B-B14F-4D97-AF65-F5344CB8AC3E}">
        <p14:creationId xmlns:p14="http://schemas.microsoft.com/office/powerpoint/2010/main" val="3482835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3C909-D815-7747-8589-072EFAF437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Bulk Plasmons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08095FE-50EC-9F4F-9265-9A19396AE24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t="22704"/>
          <a:stretch/>
        </p:blipFill>
        <p:spPr>
          <a:xfrm>
            <a:off x="1142999" y="876300"/>
            <a:ext cx="6319603" cy="35814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FE5B5-58CE-FD40-B068-79E188753CD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DEEE9B-FCD9-EF44-B368-EBED95AEB6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32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21B3FC-D384-2047-BE24-62B7ACCDE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64" t="60607" r="-2368" b="25179"/>
          <a:stretch/>
        </p:blipFill>
        <p:spPr>
          <a:xfrm>
            <a:off x="2514600" y="3162610"/>
            <a:ext cx="3159469" cy="685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64AF72-C866-3F4B-A1D1-526A577A20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7" t="72574" r="-2368" b="19083"/>
          <a:stretch/>
        </p:blipFill>
        <p:spPr>
          <a:xfrm>
            <a:off x="1570963" y="3875825"/>
            <a:ext cx="5593356" cy="3532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F70CD3-E013-7842-9C44-63C4348F9EE5}"/>
              </a:ext>
            </a:extLst>
          </p:cNvPr>
          <p:cNvSpPr txBox="1"/>
          <p:nvPr/>
        </p:nvSpPr>
        <p:spPr>
          <a:xfrm>
            <a:off x="4454869" y="4518742"/>
            <a:ext cx="24384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b="1" dirty="0"/>
              <a:t>Introduction to Surface Physic, N. </a:t>
            </a:r>
            <a:r>
              <a:rPr lang="en-GB" sz="1000" b="1" dirty="0" err="1"/>
              <a:t>Tabet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28306998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B7842-B407-D740-AEE6-83D384AA6F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Surface plasmos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66A31D0-1E7C-A341-B133-E939FDAA6BA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t="22704"/>
          <a:stretch/>
        </p:blipFill>
        <p:spPr>
          <a:xfrm>
            <a:off x="1371600" y="1028700"/>
            <a:ext cx="4516602" cy="25781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92AD0-92B3-FF4F-9FCA-BBDA9D3599D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6AB4BD-F512-354C-AC3D-3FE8AAF1C6E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33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939256-F5A3-1F4C-9E39-015514E097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38" t="52069" r="9399" b="25452"/>
          <a:stretch/>
        </p:blipFill>
        <p:spPr>
          <a:xfrm>
            <a:off x="2438400" y="3771900"/>
            <a:ext cx="1295400" cy="8278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73D852-B12A-FE4F-9636-6AA927896512}"/>
              </a:ext>
            </a:extLst>
          </p:cNvPr>
          <p:cNvSpPr txBox="1"/>
          <p:nvPr/>
        </p:nvSpPr>
        <p:spPr>
          <a:xfrm>
            <a:off x="4191001" y="4185841"/>
            <a:ext cx="24384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b="1" dirty="0"/>
              <a:t>Introduction to Surface Physic, N. </a:t>
            </a:r>
            <a:r>
              <a:rPr lang="en-GB" sz="1000" b="1" dirty="0" err="1"/>
              <a:t>Tabet</a:t>
            </a:r>
            <a:endParaRPr lang="en-GB" sz="10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FD9C3F-8C98-8E47-8C6A-E5970A8DE1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0000" b="52335"/>
          <a:stretch/>
        </p:blipFill>
        <p:spPr>
          <a:xfrm>
            <a:off x="6172200" y="1121008"/>
            <a:ext cx="2743200" cy="2578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F02158-0029-2E41-899B-2B55BF4C2129}"/>
              </a:ext>
            </a:extLst>
          </p:cNvPr>
          <p:cNvSpPr txBox="1"/>
          <p:nvPr/>
        </p:nvSpPr>
        <p:spPr>
          <a:xfrm>
            <a:off x="6324600" y="3848100"/>
            <a:ext cx="1090042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500" b="1" dirty="0">
                <a:hlinkClick r:id="rId5" tooltip="Link to landing page via DOI"/>
              </a:rPr>
              <a:t>https://doi.org/10.1039/C5NR00578G</a:t>
            </a:r>
            <a:endParaRPr lang="en-FI" sz="500" b="1" dirty="0"/>
          </a:p>
        </p:txBody>
      </p:sp>
    </p:spTree>
    <p:extLst>
      <p:ext uri="{BB962C8B-B14F-4D97-AF65-F5344CB8AC3E}">
        <p14:creationId xmlns:p14="http://schemas.microsoft.com/office/powerpoint/2010/main" val="2746364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24BD9-A1F8-D946-B35E-A73768B4F5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Miller Index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BE482-2477-BE4D-9EF6-776B926F623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5C0D47-09BA-164A-9236-1DBF88FD7B2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79D3A7-0A8E-A849-8F8C-C005342A7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275248"/>
            <a:ext cx="2150096" cy="5346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FC7220-4DE7-6E40-97CD-29721AF54A11}"/>
              </a:ext>
            </a:extLst>
          </p:cNvPr>
          <p:cNvSpPr txBox="1"/>
          <p:nvPr/>
        </p:nvSpPr>
        <p:spPr>
          <a:xfrm>
            <a:off x="4399725" y="5081006"/>
            <a:ext cx="657231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FI" sz="1100" b="1" dirty="0"/>
              <a:t>Wikipedia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754367-A70F-1842-8748-9FD158B0E28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1031984" y="1104900"/>
            <a:ext cx="3966945" cy="333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84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1FB86-E223-004C-BD1F-F2A420C9F0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D140C-520E-A746-AE11-C3ADE525542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59B8D9-555F-224D-A755-802FF3D7610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3BBDADB0-9DF4-A343-97AC-EBB4D50C0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3189378"/>
            <a:ext cx="3429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32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pitchFamily="-111" charset="-128"/>
              </a:defRPr>
            </a:lvl1pPr>
            <a:lvl2pPr marL="381000" indent="-188913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561975" indent="-179388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768350" indent="-204788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1508125" indent="-168275" algn="l" rtl="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6pPr>
            <a:lvl7pPr marL="1965325" indent="-168275" algn="l" rtl="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7pPr>
            <a:lvl8pPr marL="2422525" indent="-168275" algn="l" rtl="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8pPr>
            <a:lvl9pPr marL="2879725" indent="-168275" algn="l" rtl="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190500" marR="0" lvl="0" indent="-190500" algn="l" defTabSz="9620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>
                <a:tab pos="508000" algn="l"/>
              </a:tabLst>
              <a:defRPr/>
            </a:pPr>
            <a:r>
              <a:rPr kumimoji="0" lang="en-US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γ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 surface tension =</a:t>
            </a:r>
            <a:r>
              <a:rPr kumimoji="0" lang="en-US" alt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 </a:t>
            </a:r>
            <a:r>
              <a:rPr kumimoji="0" lang="en-US" altLang="en-US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dW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 work needed to form surface </a:t>
            </a:r>
            <a:r>
              <a:rPr kumimoji="0" lang="en-US" altLang="en-US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dA</a:t>
            </a:r>
            <a:endParaRPr kumimoji="0" lang="en-US" altLang="en-US" sz="1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8EE85DD0-DFC6-1B45-9D77-0D580B882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82232"/>
            <a:ext cx="763270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AF87D37C-0D4B-DD48-82AD-DC082287A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904" y="3189378"/>
            <a:ext cx="19050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63582624-B898-644D-8FC0-9C4AED9A3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894" y="4651375"/>
            <a:ext cx="2476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DDFCCE53-1F22-1646-B92F-E591474A2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087812"/>
            <a:ext cx="3557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60000"/>
              </a:spcBef>
              <a:buClr>
                <a:schemeClr val="accent1"/>
              </a:buClr>
              <a:buFont typeface="Wingdings" pitchFamily="2" charset="2"/>
              <a:buChar char="§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chemeClr val="accent1"/>
              </a:buClr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chemeClr val="accent1"/>
              </a:buClr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 thermodynamic equilibrium: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E802615-DA68-9644-80E7-B747BDAAA0C9}"/>
              </a:ext>
            </a:extLst>
          </p:cNvPr>
          <p:cNvSpPr txBox="1">
            <a:spLocks/>
          </p:cNvSpPr>
          <p:nvPr/>
        </p:nvSpPr>
        <p:spPr>
          <a:xfrm>
            <a:off x="609600" y="125005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chemeClr val="tx2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r>
              <a:rPr lang="en-FI" dirty="0"/>
              <a:t>Surface energy</a:t>
            </a:r>
          </a:p>
        </p:txBody>
      </p:sp>
    </p:spTree>
    <p:extLst>
      <p:ext uri="{BB962C8B-B14F-4D97-AF65-F5344CB8AC3E}">
        <p14:creationId xmlns:p14="http://schemas.microsoft.com/office/powerpoint/2010/main" val="482960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BDB89-19FB-4647-8B5E-A1D8A78A75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Surface atoms and defects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5D7C7-E48E-3946-A7EB-457D712DAB5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609DB-3471-7743-A20D-80BF7C480B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7E2ABA-FCAC-204F-BD5A-52DC34076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1510"/>
            <a:ext cx="9144000" cy="44119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E9D525-9AC6-8942-8D28-31ED7D671995}"/>
              </a:ext>
            </a:extLst>
          </p:cNvPr>
          <p:cNvSpPr txBox="1"/>
          <p:nvPr/>
        </p:nvSpPr>
        <p:spPr>
          <a:xfrm>
            <a:off x="7041042" y="130175"/>
            <a:ext cx="165750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800" i="1" dirty="0"/>
              <a:t>Science </a:t>
            </a:r>
            <a:r>
              <a:rPr lang="en-GB" sz="800" dirty="0"/>
              <a:t> 18 Apr 1997:</a:t>
            </a:r>
            <a:br>
              <a:rPr lang="en-GB" sz="800" dirty="0"/>
            </a:br>
            <a:r>
              <a:rPr lang="en-GB" sz="800" dirty="0"/>
              <a:t>Vol. 276, Issue 5311, pp. 377-383</a:t>
            </a:r>
            <a:br>
              <a:rPr lang="en-GB" sz="800" dirty="0"/>
            </a:br>
            <a:r>
              <a:rPr lang="en-GB" sz="800" dirty="0"/>
              <a:t>DOI: 10.1126/science.276.5311.377</a:t>
            </a:r>
            <a:endParaRPr lang="en-FI" sz="800" b="1" dirty="0"/>
          </a:p>
        </p:txBody>
      </p:sp>
    </p:spTree>
    <p:extLst>
      <p:ext uri="{BB962C8B-B14F-4D97-AF65-F5344CB8AC3E}">
        <p14:creationId xmlns:p14="http://schemas.microsoft.com/office/powerpoint/2010/main" val="3999729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07AC-57F0-1249-A2DF-586B50739C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D4241-7471-5842-908F-696FCA5A485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CB8B39-70D7-E64C-87D3-C07090E5CB0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7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968609-113E-3649-A219-B1C3246F5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818" y="0"/>
            <a:ext cx="716036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52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E740D-1C21-734C-B1BD-61AE4D2B27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Relaxation and Reconstruction</a:t>
            </a:r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0D36A-3C1D-B244-B16D-55CDBECEB5E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C42DC-00FC-084E-8F91-B5F4F5D8DB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568C3E9-7D02-0A4F-97DC-AE08F1407A35}"/>
              </a:ext>
            </a:extLst>
          </p:cNvPr>
          <p:cNvSpPr txBox="1">
            <a:spLocks noChangeArrowheads="1"/>
          </p:cNvSpPr>
          <p:nvPr/>
        </p:nvSpPr>
        <p:spPr>
          <a:xfrm>
            <a:off x="438467" y="1261611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FI" sz="2000" dirty="0"/>
              <a:t>Surfaces are not formed at zero temperature :  Heat   leads  to atomic re-arrangement.</a:t>
            </a:r>
          </a:p>
          <a:p>
            <a:endParaRPr lang="en-GB" altLang="en-FI" sz="2000" dirty="0"/>
          </a:p>
          <a:p>
            <a:r>
              <a:rPr lang="en-GB" altLang="en-FI" sz="2000" dirty="0"/>
              <a:t>Atoms at a surface have a lower co-ordination than those in the bulk – the origin of surface tension (strictly surface stress in a solid)</a:t>
            </a:r>
          </a:p>
          <a:p>
            <a:endParaRPr lang="en-GB" altLang="en-FI" sz="2000" dirty="0"/>
          </a:p>
          <a:p>
            <a:endParaRPr lang="en-GB" altLang="en-FI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2BEE6A-6F41-E54F-A72B-6A9F7436E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567" y="3156213"/>
            <a:ext cx="3581400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47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F6C02-7C02-8E48-B8C4-9030333CCB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Example Si (100)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4B93E-C49B-FA4B-A56C-ECE808BF27D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20323-0C5B-6140-90D8-E1C4661B5FE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15.9.2020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EC681F-EF30-5148-ADC6-56109424560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9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DFFD52-B782-744F-9EF1-043D51E3B6A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48025"/>
            <a:ext cx="7467600" cy="352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314740"/>
      </p:ext>
    </p:extLst>
  </p:cSld>
  <p:clrMapOvr>
    <a:masterClrMapping/>
  </p:clrMapOvr>
</p:sld>
</file>

<file path=ppt/theme/theme1.xml><?xml version="1.0" encoding="utf-8"?>
<a:theme xmlns:a="http://schemas.openxmlformats.org/drawingml/2006/main" name="CHEM_EN">
  <a:themeElements>
    <a:clrScheme name="Aalto-kemia">
      <a:dk1>
        <a:sysClr val="windowText" lastClr="000000"/>
      </a:dk1>
      <a:lt1>
        <a:sysClr val="window" lastClr="FFFFFF"/>
      </a:lt1>
      <a:dk2>
        <a:srgbClr val="00965E"/>
      </a:dk2>
      <a:lt2>
        <a:srgbClr val="8C857B"/>
      </a:lt2>
      <a:accent1>
        <a:srgbClr val="00965E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2" id="{13E8CE50-8AB1-634F-BE2A-E45FB1BC4A62}" vid="{2B2E3B11-3300-9B44-A956-61C36987EE59}"/>
    </a:ext>
  </a:extLst>
</a:theme>
</file>

<file path=ppt/theme/theme2.xml><?xml version="1.0" encoding="utf-8"?>
<a:theme xmlns:a="http://schemas.openxmlformats.org/drawingml/2006/main" name="1_Weißer Hintergrund">
  <a:themeElements>
    <a:clrScheme name="1_Weißer Hintergrund 2">
      <a:dk1>
        <a:srgbClr val="000000"/>
      </a:dk1>
      <a:lt1>
        <a:srgbClr val="EAEAEA"/>
      </a:lt1>
      <a:dk2>
        <a:srgbClr val="DFAA00"/>
      </a:dk2>
      <a:lt2>
        <a:srgbClr val="814A9A"/>
      </a:lt2>
      <a:accent1>
        <a:srgbClr val="0041AD"/>
      </a:accent1>
      <a:accent2>
        <a:srgbClr val="0069D5"/>
      </a:accent2>
      <a:accent3>
        <a:srgbClr val="F3F3F3"/>
      </a:accent3>
      <a:accent4>
        <a:srgbClr val="000000"/>
      </a:accent4>
      <a:accent5>
        <a:srgbClr val="AAB0D3"/>
      </a:accent5>
      <a:accent6>
        <a:srgbClr val="005EC1"/>
      </a:accent6>
      <a:hlink>
        <a:srgbClr val="93C5E9"/>
      </a:hlink>
      <a:folHlink>
        <a:srgbClr val="BBEDFF"/>
      </a:folHlink>
    </a:clrScheme>
    <a:fontScheme name="1_Weißer Hintergrund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Weißer Hintergrund 1">
        <a:dk1>
          <a:srgbClr val="000000"/>
        </a:dk1>
        <a:lt1>
          <a:srgbClr val="EAE8E8"/>
        </a:lt1>
        <a:dk2>
          <a:srgbClr val="DFAA00"/>
        </a:dk2>
        <a:lt2>
          <a:srgbClr val="814A9A"/>
        </a:lt2>
        <a:accent1>
          <a:srgbClr val="BE1F24"/>
        </a:accent1>
        <a:accent2>
          <a:srgbClr val="E6474C"/>
        </a:accent2>
        <a:accent3>
          <a:srgbClr val="F3F2F2"/>
        </a:accent3>
        <a:accent4>
          <a:srgbClr val="000000"/>
        </a:accent4>
        <a:accent5>
          <a:srgbClr val="DBABAC"/>
        </a:accent5>
        <a:accent6>
          <a:srgbClr val="D03F44"/>
        </a:accent6>
        <a:hlink>
          <a:srgbClr val="FF6F74"/>
        </a:hlink>
        <a:folHlink>
          <a:srgbClr val="FF97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eißer Hintergrund 2">
        <a:dk1>
          <a:srgbClr val="000000"/>
        </a:dk1>
        <a:lt1>
          <a:srgbClr val="EAEAEA"/>
        </a:lt1>
        <a:dk2>
          <a:srgbClr val="DFAA00"/>
        </a:dk2>
        <a:lt2>
          <a:srgbClr val="814A9A"/>
        </a:lt2>
        <a:accent1>
          <a:srgbClr val="0041AD"/>
        </a:accent1>
        <a:accent2>
          <a:srgbClr val="0069D5"/>
        </a:accent2>
        <a:accent3>
          <a:srgbClr val="F3F3F3"/>
        </a:accent3>
        <a:accent4>
          <a:srgbClr val="000000"/>
        </a:accent4>
        <a:accent5>
          <a:srgbClr val="AAB0D3"/>
        </a:accent5>
        <a:accent6>
          <a:srgbClr val="005EC1"/>
        </a:accent6>
        <a:hlink>
          <a:srgbClr val="93C5E9"/>
        </a:hlink>
        <a:folHlink>
          <a:srgbClr val="BBE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eißer Hintergrund 3">
        <a:dk1>
          <a:srgbClr val="333333"/>
        </a:dk1>
        <a:lt1>
          <a:srgbClr val="EAE8E8"/>
        </a:lt1>
        <a:dk2>
          <a:srgbClr val="93C5E9"/>
        </a:dk2>
        <a:lt2>
          <a:srgbClr val="0041AD"/>
        </a:lt2>
        <a:accent1>
          <a:srgbClr val="7C7A7A"/>
        </a:accent1>
        <a:accent2>
          <a:srgbClr val="A4A2A2"/>
        </a:accent2>
        <a:accent3>
          <a:srgbClr val="F3F2F2"/>
        </a:accent3>
        <a:accent4>
          <a:srgbClr val="2A2A2A"/>
        </a:accent4>
        <a:accent5>
          <a:srgbClr val="BFBEBE"/>
        </a:accent5>
        <a:accent6>
          <a:srgbClr val="949292"/>
        </a:accent6>
        <a:hlink>
          <a:srgbClr val="CCCACA"/>
        </a:hlink>
        <a:folHlink>
          <a:srgbClr val="EAE8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eißer Hintergrund 4">
        <a:dk1>
          <a:srgbClr val="000000"/>
        </a:dk1>
        <a:lt1>
          <a:srgbClr val="EAE8E8"/>
        </a:lt1>
        <a:dk2>
          <a:srgbClr val="93C5E9"/>
        </a:dk2>
        <a:lt2>
          <a:srgbClr val="0041AD"/>
        </a:lt2>
        <a:accent1>
          <a:srgbClr val="333333"/>
        </a:accent1>
        <a:accent2>
          <a:srgbClr val="565656"/>
        </a:accent2>
        <a:accent3>
          <a:srgbClr val="F3F2F2"/>
        </a:accent3>
        <a:accent4>
          <a:srgbClr val="000000"/>
        </a:accent4>
        <a:accent5>
          <a:srgbClr val="ADADAD"/>
        </a:accent5>
        <a:accent6>
          <a:srgbClr val="4D4D4D"/>
        </a:accent6>
        <a:hlink>
          <a:srgbClr val="828282"/>
        </a:hlink>
        <a:folHlink>
          <a:srgbClr val="D0D0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CHEM_EN</Template>
  <TotalTime>1261</TotalTime>
  <Words>811</Words>
  <Application>Microsoft Macintosh PowerPoint</Application>
  <PresentationFormat>On-screen Show (16:10)</PresentationFormat>
  <Paragraphs>173</Paragraphs>
  <Slides>33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Calibri</vt:lpstr>
      <vt:lpstr>Courier New</vt:lpstr>
      <vt:lpstr>Georgia</vt:lpstr>
      <vt:lpstr>Lucida Grande</vt:lpstr>
      <vt:lpstr>Trebuchet MS</vt:lpstr>
      <vt:lpstr>Wingdings</vt:lpstr>
      <vt:lpstr>CHEM_EN</vt:lpstr>
      <vt:lpstr>1_Weißer Hintergrund</vt:lpstr>
      <vt:lpstr>Paint Shop Pro Image</vt:lpstr>
      <vt:lpstr>Surfaces and Films CHEM E5150 Lecture 2A</vt:lpstr>
      <vt:lpstr>Items:</vt:lpstr>
      <vt:lpstr>What is surface? In ideal cases:</vt:lpstr>
      <vt:lpstr>Miller Index</vt:lpstr>
      <vt:lpstr>PowerPoint Presentation</vt:lpstr>
      <vt:lpstr>Surface atoms and defects</vt:lpstr>
      <vt:lpstr>PowerPoint Presentation</vt:lpstr>
      <vt:lpstr>Relaxation and Reconstruction</vt:lpstr>
      <vt:lpstr>Example Si (100)</vt:lpstr>
      <vt:lpstr>Example Si (100)</vt:lpstr>
      <vt:lpstr>An STM image of the Si(100)-2x1 reconstruction  </vt:lpstr>
      <vt:lpstr>PowerPoint Presentation</vt:lpstr>
      <vt:lpstr>Au surface reconstruction</vt:lpstr>
      <vt:lpstr>Modelling of surface electron density</vt:lpstr>
      <vt:lpstr>Surface energy</vt:lpstr>
      <vt:lpstr>Surface energy - milled index</vt:lpstr>
      <vt:lpstr>Contact angle</vt:lpstr>
      <vt:lpstr>Surface Electronic States</vt:lpstr>
      <vt:lpstr>PowerPoint Presentation</vt:lpstr>
      <vt:lpstr>Surface passivation</vt:lpstr>
      <vt:lpstr>Clean surface (0001) of MoS2</vt:lpstr>
      <vt:lpstr>Clean surface (0001) of MoS2with defects</vt:lpstr>
      <vt:lpstr>Clean surface (0001) of MoS2 with defects</vt:lpstr>
      <vt:lpstr>Clean surface (0001) of MoS2 with its impurities</vt:lpstr>
      <vt:lpstr>Surface contamination</vt:lpstr>
      <vt:lpstr>Optical properties of real thin films</vt:lpstr>
      <vt:lpstr>Transparent – semi transparent</vt:lpstr>
      <vt:lpstr>TCO (transparent conductive oxides ) films</vt:lpstr>
      <vt:lpstr>Transparent conductive layer</vt:lpstr>
      <vt:lpstr>Color map L* a* b*</vt:lpstr>
      <vt:lpstr>Arc deposited Ti-Mg-N  Effect of composition </vt:lpstr>
      <vt:lpstr>Bulk Plasmons</vt:lpstr>
      <vt:lpstr>Surface plasmos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Jari Koskinen</dc:creator>
  <cp:lastModifiedBy>Koskinen Jari</cp:lastModifiedBy>
  <cp:revision>53</cp:revision>
  <cp:lastPrinted>2012-10-17T07:14:15Z</cp:lastPrinted>
  <dcterms:created xsi:type="dcterms:W3CDTF">2018-11-01T11:46:57Z</dcterms:created>
  <dcterms:modified xsi:type="dcterms:W3CDTF">2020-09-15T18:02:10Z</dcterms:modified>
</cp:coreProperties>
</file>