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291" r:id="rId3"/>
    <p:sldId id="292" r:id="rId4"/>
    <p:sldId id="257" r:id="rId5"/>
    <p:sldId id="264" r:id="rId6"/>
    <p:sldId id="258" r:id="rId7"/>
    <p:sldId id="262" r:id="rId8"/>
    <p:sldId id="259" r:id="rId9"/>
    <p:sldId id="265" r:id="rId10"/>
    <p:sldId id="266" r:id="rId11"/>
    <p:sldId id="260" r:id="rId12"/>
    <p:sldId id="293" r:id="rId13"/>
    <p:sldId id="261" r:id="rId14"/>
    <p:sldId id="267" r:id="rId15"/>
    <p:sldId id="268" r:id="rId16"/>
    <p:sldId id="269" r:id="rId17"/>
    <p:sldId id="276" r:id="rId18"/>
    <p:sldId id="270" r:id="rId19"/>
    <p:sldId id="271" r:id="rId20"/>
    <p:sldId id="272" r:id="rId21"/>
    <p:sldId id="273" r:id="rId22"/>
    <p:sldId id="294" r:id="rId23"/>
    <p:sldId id="274" r:id="rId24"/>
    <p:sldId id="277" r:id="rId25"/>
    <p:sldId id="285" r:id="rId26"/>
    <p:sldId id="286" r:id="rId27"/>
    <p:sldId id="287" r:id="rId28"/>
    <p:sldId id="279" r:id="rId29"/>
    <p:sldId id="284" r:id="rId30"/>
    <p:sldId id="280" r:id="rId31"/>
    <p:sldId id="289" r:id="rId32"/>
    <p:sldId id="288" r:id="rId33"/>
    <p:sldId id="290" r:id="rId34"/>
    <p:sldId id="281" r:id="rId35"/>
    <p:sldId id="282" r:id="rId36"/>
    <p:sldId id="275" r:id="rId37"/>
    <p:sldId id="283" r:id="rId38"/>
    <p:sldId id="278" r:id="rId39"/>
  </p:sldIdLst>
  <p:sldSz cx="9144000" cy="5715000" type="screen16x1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7">
          <p15:clr>
            <a:srgbClr val="A4A3A4"/>
          </p15:clr>
        </p15:guide>
        <p15:guide id="2" orient="horz" pos="3070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F3340"/>
    <a:srgbClr val="FFCD00"/>
    <a:srgbClr val="005EB8"/>
    <a:srgbClr val="FFCDB8"/>
    <a:srgbClr val="FFCF06"/>
    <a:srgbClr val="F8C704"/>
    <a:srgbClr val="EFC002"/>
    <a:srgbClr val="00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81" autoAdjust="0"/>
    <p:restoredTop sz="94660"/>
  </p:normalViewPr>
  <p:slideViewPr>
    <p:cSldViewPr snapToObjects="1">
      <p:cViewPr varScale="1">
        <p:scale>
          <a:sx n="219" d="100"/>
          <a:sy n="219" d="100"/>
        </p:scale>
        <p:origin x="208" y="496"/>
      </p:cViewPr>
      <p:guideLst>
        <p:guide orient="horz" pos="167"/>
        <p:guide orient="horz" pos="3070"/>
        <p:guide pos="295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9/15/20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1337A6-C487-9645-B543-6BBD05A1D1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539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E7B0BA-8FA8-3A4A-9820-CF1299A8B616}" type="datetime1">
              <a:rPr lang="fi-FI"/>
              <a:pPr>
                <a:defRPr/>
              </a:pPr>
              <a:t>15.9.2020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6A5FF2-0573-2649-A39A-26FA52E053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291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black">
          <a:xfrm>
            <a:off x="468764" y="441325"/>
            <a:ext cx="441325" cy="438150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black">
          <a:xfrm>
            <a:off x="951364" y="779463"/>
            <a:ext cx="98425" cy="1000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Freeform 7"/>
          <p:cNvSpPr>
            <a:spLocks/>
          </p:cNvSpPr>
          <p:nvPr userDrawn="1"/>
        </p:nvSpPr>
        <p:spPr bwMode="black">
          <a:xfrm>
            <a:off x="948189" y="441325"/>
            <a:ext cx="104775" cy="303213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65698" y="976312"/>
            <a:ext cx="770396" cy="86913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70250" y="1075639"/>
            <a:ext cx="926490" cy="1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black">
          <a:xfrm>
            <a:off x="468764" y="441325"/>
            <a:ext cx="441325" cy="438150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black">
          <a:xfrm>
            <a:off x="951364" y="779463"/>
            <a:ext cx="98425" cy="1000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Freeform 7"/>
          <p:cNvSpPr>
            <a:spLocks/>
          </p:cNvSpPr>
          <p:nvPr userDrawn="1"/>
        </p:nvSpPr>
        <p:spPr bwMode="black">
          <a:xfrm>
            <a:off x="948189" y="441325"/>
            <a:ext cx="104775" cy="303213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65698" y="976312"/>
            <a:ext cx="770396" cy="86913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70250" y="1075639"/>
            <a:ext cx="926490" cy="1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black">
          <a:xfrm>
            <a:off x="468764" y="441325"/>
            <a:ext cx="441325" cy="438150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black">
          <a:xfrm>
            <a:off x="951364" y="779463"/>
            <a:ext cx="98425" cy="100013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black">
          <a:xfrm>
            <a:off x="948189" y="441325"/>
            <a:ext cx="104775" cy="303213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0" name="Kuva 9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6" y="976312"/>
            <a:ext cx="770400" cy="86913"/>
          </a:xfrm>
          <a:prstGeom prst="rect">
            <a:avLst/>
          </a:prstGeom>
        </p:spPr>
      </p:pic>
      <p:pic>
        <p:nvPicPr>
          <p:cNvPr id="101" name="Kuva 10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70249" y="1075639"/>
            <a:ext cx="926492" cy="1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black">
          <a:xfrm>
            <a:off x="468764" y="441325"/>
            <a:ext cx="441325" cy="438150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black">
          <a:xfrm>
            <a:off x="951364" y="779463"/>
            <a:ext cx="98425" cy="100013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Freeform 7"/>
          <p:cNvSpPr>
            <a:spLocks/>
          </p:cNvSpPr>
          <p:nvPr userDrawn="1"/>
        </p:nvSpPr>
        <p:spPr bwMode="black">
          <a:xfrm>
            <a:off x="948189" y="441325"/>
            <a:ext cx="104775" cy="303213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6" y="976312"/>
            <a:ext cx="770400" cy="86913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70249" y="1075639"/>
            <a:ext cx="926492" cy="1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>
            <a:spLocks noEditPoints="1"/>
          </p:cNvSpPr>
          <p:nvPr userDrawn="1"/>
        </p:nvSpPr>
        <p:spPr bwMode="black">
          <a:xfrm>
            <a:off x="467787" y="5031581"/>
            <a:ext cx="321850" cy="319534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black">
          <a:xfrm>
            <a:off x="819738" y="5278178"/>
            <a:ext cx="71779" cy="729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Freeform 7"/>
          <p:cNvSpPr>
            <a:spLocks/>
          </p:cNvSpPr>
          <p:nvPr userDrawn="1"/>
        </p:nvSpPr>
        <p:spPr bwMode="black">
          <a:xfrm>
            <a:off x="817423" y="5031581"/>
            <a:ext cx="76410" cy="221127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6" y="5032423"/>
            <a:ext cx="884392" cy="99773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17633" y="5150617"/>
            <a:ext cx="1063580" cy="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reeform 5"/>
          <p:cNvSpPr>
            <a:spLocks noEditPoints="1"/>
          </p:cNvSpPr>
          <p:nvPr userDrawn="1"/>
        </p:nvSpPr>
        <p:spPr bwMode="black">
          <a:xfrm>
            <a:off x="467787" y="5031581"/>
            <a:ext cx="321850" cy="319534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4" name="Rectangle 6"/>
          <p:cNvSpPr>
            <a:spLocks noChangeArrowheads="1"/>
          </p:cNvSpPr>
          <p:nvPr userDrawn="1"/>
        </p:nvSpPr>
        <p:spPr bwMode="black">
          <a:xfrm>
            <a:off x="819738" y="5278178"/>
            <a:ext cx="71779" cy="72938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5" name="Freeform 7"/>
          <p:cNvSpPr>
            <a:spLocks/>
          </p:cNvSpPr>
          <p:nvPr userDrawn="1"/>
        </p:nvSpPr>
        <p:spPr bwMode="black">
          <a:xfrm>
            <a:off x="817423" y="5031581"/>
            <a:ext cx="76410" cy="221127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66" name="Kuva 6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6" y="5031233"/>
            <a:ext cx="884392" cy="102154"/>
          </a:xfrm>
          <a:prstGeom prst="rect">
            <a:avLst/>
          </a:prstGeom>
        </p:spPr>
      </p:pic>
      <p:pic>
        <p:nvPicPr>
          <p:cNvPr id="67" name="Kuva 6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17633" y="5147978"/>
            <a:ext cx="1063580" cy="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/>
              <a:t>15.9.2020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5"/>
          <p:cNvSpPr>
            <a:spLocks noEditPoints="1"/>
          </p:cNvSpPr>
          <p:nvPr userDrawn="1"/>
        </p:nvSpPr>
        <p:spPr bwMode="black">
          <a:xfrm>
            <a:off x="467787" y="5031581"/>
            <a:ext cx="321850" cy="319534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black">
          <a:xfrm>
            <a:off x="819738" y="5278178"/>
            <a:ext cx="71779" cy="72938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7"/>
          <p:cNvSpPr>
            <a:spLocks/>
          </p:cNvSpPr>
          <p:nvPr userDrawn="1"/>
        </p:nvSpPr>
        <p:spPr bwMode="black">
          <a:xfrm>
            <a:off x="817423" y="5031581"/>
            <a:ext cx="76410" cy="221127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6" y="5031233"/>
            <a:ext cx="884392" cy="102154"/>
          </a:xfrm>
          <a:prstGeom prst="rect">
            <a:avLst/>
          </a:prstGeom>
        </p:spPr>
      </p:pic>
      <p:pic>
        <p:nvPicPr>
          <p:cNvPr id="19" name="Kuva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17633" y="5147978"/>
            <a:ext cx="1063580" cy="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Sivu </a:t>
            </a:r>
            <a:fld id="{78FF5999-3337-EC4A-8DB3-4356841EB0B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285994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20173-7D7F-4FBC-A781-33E654CAA422}" type="datetime1">
              <a:rPr lang="fi-FI" smtClean="0"/>
              <a:t>15.9.2020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51" r:id="rId2"/>
    <p:sldLayoutId id="2147484753" r:id="rId3"/>
    <p:sldLayoutId id="2147484756" r:id="rId4"/>
    <p:sldLayoutId id="2147484759" r:id="rId5"/>
    <p:sldLayoutId id="2147484762" r:id="rId6"/>
    <p:sldLayoutId id="2147484765" r:id="rId7"/>
    <p:sldLayoutId id="2147484766" r:id="rId8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en.wikipedia.org/wiki/Kinetic_theory_of_gases#/media/File:Translational_motion.gif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implexitysolutions.blogspot.com/2015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5400" dirty="0" err="1"/>
              <a:t>Surfaces</a:t>
            </a:r>
            <a:r>
              <a:rPr lang="fi-FI" sz="5400" dirty="0"/>
              <a:t> and </a:t>
            </a:r>
            <a:r>
              <a:rPr lang="fi-FI" sz="5400" dirty="0" err="1"/>
              <a:t>Films</a:t>
            </a:r>
            <a:br>
              <a:rPr lang="fi-FI" sz="5400" dirty="0"/>
            </a:br>
            <a:r>
              <a:rPr lang="fi-FI" sz="5400" dirty="0"/>
              <a:t>CHEM E5150</a:t>
            </a:r>
            <a:br>
              <a:rPr lang="fi-FI" sz="5400" dirty="0"/>
            </a:br>
            <a:r>
              <a:rPr lang="fi-FI" sz="5400" dirty="0" err="1"/>
              <a:t>Lecture</a:t>
            </a:r>
            <a:r>
              <a:rPr lang="fi-FI" sz="5400" dirty="0"/>
              <a:t> 2B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121" y="4457700"/>
            <a:ext cx="5495420" cy="660000"/>
          </a:xfrm>
        </p:spPr>
        <p:txBody>
          <a:bodyPr/>
          <a:lstStyle/>
          <a:p>
            <a:r>
              <a:rPr lang="fi-FI" dirty="0"/>
              <a:t>J Koskinen</a:t>
            </a:r>
          </a:p>
        </p:txBody>
      </p:sp>
    </p:spTree>
    <p:extLst>
      <p:ext uri="{BB962C8B-B14F-4D97-AF65-F5344CB8AC3E}">
        <p14:creationId xmlns:p14="http://schemas.microsoft.com/office/powerpoint/2010/main" val="427494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4AF42-6A98-9C46-8A12-2762F67A5F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Ballistic flow</a:t>
            </a:r>
            <a:br>
              <a:rPr lang="en-FI" dirty="0"/>
            </a:b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66E5C-4E55-E649-99D1-567D050E42C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496A9-1779-D343-8C79-A330D3C757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A776F3-38CD-D04C-888C-69B819E2233C}"/>
              </a:ext>
            </a:extLst>
          </p:cNvPr>
          <p:cNvSpPr/>
          <p:nvPr/>
        </p:nvSpPr>
        <p:spPr>
          <a:xfrm>
            <a:off x="823976" y="87606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latin typeface="TimesNewRomanPSMT"/>
              </a:rPr>
              <a:t>Viscous flow: </a:t>
            </a:r>
            <a:r>
              <a:rPr lang="en-GB" sz="2400" dirty="0" err="1">
                <a:latin typeface="SymbolMT"/>
              </a:rPr>
              <a:t>λ</a:t>
            </a:r>
            <a:r>
              <a:rPr lang="en-GB" sz="2400" dirty="0">
                <a:latin typeface="SymbolMT"/>
              </a:rPr>
              <a:t> </a:t>
            </a:r>
            <a:r>
              <a:rPr lang="en-GB" sz="2400" dirty="0">
                <a:latin typeface="TimesNewRomanPSMT"/>
              </a:rPr>
              <a:t>≫ D</a:t>
            </a:r>
            <a:br>
              <a:rPr lang="en-GB" sz="2400" dirty="0">
                <a:latin typeface="TimesNewRomanPSMT"/>
              </a:rPr>
            </a:br>
            <a:endParaRPr lang="en-GB" sz="2400" dirty="0">
              <a:latin typeface="TimesNewRomanPSMT"/>
            </a:endParaRPr>
          </a:p>
          <a:p>
            <a:r>
              <a:rPr lang="en-GB" i="1" dirty="0">
                <a:solidFill>
                  <a:srgbClr val="3333CC"/>
                </a:solidFill>
                <a:latin typeface="TimesNewRomanPS"/>
              </a:rPr>
              <a:t>Bullets bouncing off walls. Negligible intermolecular interactions. Primary interactions are with the container</a:t>
            </a:r>
            <a:endParaRPr lang="en-GB" dirty="0"/>
          </a:p>
          <a:p>
            <a:endParaRPr lang="en-GB" dirty="0"/>
          </a:p>
          <a:p>
            <a:r>
              <a:rPr lang="en-GB" dirty="0"/>
              <a:t>P ≤ 0.5 </a:t>
            </a:r>
            <a:r>
              <a:rPr lang="en-GB" dirty="0" err="1"/>
              <a:t>milliTorr</a:t>
            </a:r>
            <a:r>
              <a:rPr lang="en-GB" dirty="0"/>
              <a:t> = 0.07 Pa = 5x10</a:t>
            </a:r>
            <a:r>
              <a:rPr lang="en-GB" baseline="30000" dirty="0"/>
              <a:t>-4</a:t>
            </a:r>
            <a:r>
              <a:rPr lang="en-GB" dirty="0"/>
              <a:t> Torr </a:t>
            </a: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A5DB4-F494-E24F-AB54-7B62438687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259" b="-11336"/>
          <a:stretch/>
        </p:blipFill>
        <p:spPr>
          <a:xfrm>
            <a:off x="1981200" y="3087449"/>
            <a:ext cx="4108450" cy="1109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0CF4E1-D07A-8443-B3F8-5B4B99995E8B}"/>
              </a:ext>
            </a:extLst>
          </p:cNvPr>
          <p:cNvSpPr txBox="1"/>
          <p:nvPr/>
        </p:nvSpPr>
        <p:spPr>
          <a:xfrm>
            <a:off x="6888042" y="5219700"/>
            <a:ext cx="2032608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dirty="0"/>
              <a:t>Prof. K.W. </a:t>
            </a:r>
            <a:r>
              <a:rPr lang="en-GB" sz="1100" dirty="0" err="1"/>
              <a:t>Hipps</a:t>
            </a:r>
            <a:r>
              <a:rPr lang="en-GB" sz="1100" dirty="0"/>
              <a:t> </a:t>
            </a:r>
            <a:endParaRPr lang="en-GB" sz="1200" dirty="0"/>
          </a:p>
          <a:p>
            <a:r>
              <a:rPr lang="en-GB" sz="1100" dirty="0" err="1"/>
              <a:t>www.wsu.edu</a:t>
            </a:r>
            <a:r>
              <a:rPr lang="en-GB" sz="1100" dirty="0"/>
              <a:t>/~</a:t>
            </a:r>
            <a:r>
              <a:rPr lang="en-GB" sz="1100" dirty="0" err="1"/>
              <a:t>hipps</a:t>
            </a:r>
            <a:r>
              <a:rPr lang="en-GB" sz="1100" dirty="0"/>
              <a:t>/M571.htm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61332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0EB8F-8BF4-124F-9F6B-F3AA29C0E5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Impingement Rate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D035E-CE7B-214B-9645-635F8D9EE8E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7C45E1-C351-514E-B591-98C0F616A6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D5CCB4-8C06-5E45-B725-D77658731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29" y="852100"/>
            <a:ext cx="6836771" cy="4862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2B2978-824F-AB45-8D50-6CEC2BE02DE0}"/>
              </a:ext>
            </a:extLst>
          </p:cNvPr>
          <p:cNvSpPr txBox="1"/>
          <p:nvPr/>
        </p:nvSpPr>
        <p:spPr>
          <a:xfrm>
            <a:off x="6842322" y="4383990"/>
            <a:ext cx="2032608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dirty="0"/>
              <a:t>Prof. K.W. </a:t>
            </a:r>
            <a:r>
              <a:rPr lang="en-GB" sz="1100" dirty="0" err="1"/>
              <a:t>Hipps</a:t>
            </a:r>
            <a:r>
              <a:rPr lang="en-GB" sz="1100" dirty="0"/>
              <a:t> </a:t>
            </a:r>
            <a:endParaRPr lang="en-GB" sz="1200" dirty="0"/>
          </a:p>
          <a:p>
            <a:r>
              <a:rPr lang="en-GB" sz="1100" dirty="0" err="1"/>
              <a:t>www.wsu.edu</a:t>
            </a:r>
            <a:r>
              <a:rPr lang="en-GB" sz="1100" dirty="0"/>
              <a:t>/~</a:t>
            </a:r>
            <a:r>
              <a:rPr lang="en-GB" sz="1100" dirty="0" err="1"/>
              <a:t>hipps</a:t>
            </a:r>
            <a:r>
              <a:rPr lang="en-GB" sz="1100" dirty="0"/>
              <a:t>/M571.htm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01107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4AA0D-12CD-0C47-8E0B-BB1F99A28C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56B2E-CCCF-9C49-96B0-73C6D46E7B4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>
                <a:solidFill>
                  <a:schemeClr val="bg1">
                    <a:lumMod val="75000"/>
                  </a:schemeClr>
                </a:solidFill>
              </a:rPr>
              <a:t>Low pressure – vacuum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/>
              <a:t>Thin film growth from incoming molecules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>
                <a:solidFill>
                  <a:schemeClr val="bg1">
                    <a:lumMod val="75000"/>
                  </a:schemeClr>
                </a:solidFill>
              </a:rPr>
              <a:t>Surface characterization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538A0-D58D-7846-BADE-D71CF24732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8B63C-AE2F-F348-809A-46D2767683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6169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CB267-5AD8-0E41-ABEB-65AB7989E2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Adsorption of atoms on surface</a:t>
            </a:r>
            <a:br>
              <a:rPr lang="en-FI" dirty="0"/>
            </a:b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CE37C-0FE1-1646-A9DC-EDE6555C15A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AAC63-A591-034E-8B8A-64D95C26972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AD567-E4A0-5F4E-BA8A-90A279387B3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DD0D5-AA22-044C-8649-A23BC64CF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10934"/>
            <a:ext cx="5575361" cy="3159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A50BB7-CF70-E347-AE87-C3910701A9BD}"/>
              </a:ext>
            </a:extLst>
          </p:cNvPr>
          <p:cNvSpPr txBox="1"/>
          <p:nvPr/>
        </p:nvSpPr>
        <p:spPr>
          <a:xfrm>
            <a:off x="3581400" y="4671684"/>
            <a:ext cx="3682098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50" b="1" dirty="0"/>
              <a:t>http://soft-</a:t>
            </a:r>
            <a:r>
              <a:rPr lang="en-GB" sz="1050" b="1" dirty="0" err="1"/>
              <a:t>matter.seas.harvard.edu</a:t>
            </a:r>
            <a:r>
              <a:rPr lang="en-GB" sz="1050" b="1" dirty="0"/>
              <a:t>/</a:t>
            </a:r>
            <a:r>
              <a:rPr lang="en-GB" sz="1050" b="1" dirty="0" err="1"/>
              <a:t>index.php</a:t>
            </a:r>
            <a:r>
              <a:rPr lang="en-GB" sz="1050" b="1" dirty="0"/>
              <a:t>/File:Fig6.gif</a:t>
            </a:r>
            <a:endParaRPr lang="en-FI" sz="1050" b="1" dirty="0"/>
          </a:p>
        </p:txBody>
      </p:sp>
    </p:spTree>
    <p:extLst>
      <p:ext uri="{BB962C8B-B14F-4D97-AF65-F5344CB8AC3E}">
        <p14:creationId xmlns:p14="http://schemas.microsoft.com/office/powerpoint/2010/main" val="1875510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0687F-ACF2-AC41-8A03-A9AF0FEFA7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Thin films growth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BFAE357-42D3-8F42-B7AD-942DAA0EACD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038600" y="374436"/>
            <a:ext cx="4267733" cy="405968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C77CE-B6DE-DD43-8867-586C718BAE0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24BE0-25B1-B14C-95EF-B7A1A9D38C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B8FCDD-E228-C54B-BC0A-5E2309C266AD}"/>
              </a:ext>
            </a:extLst>
          </p:cNvPr>
          <p:cNvSpPr/>
          <p:nvPr/>
        </p:nvSpPr>
        <p:spPr>
          <a:xfrm>
            <a:off x="3962400" y="4652448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700" b="1" dirty="0">
                <a:latin typeface="Helvetica" pitchFamily="2" charset="0"/>
              </a:rPr>
              <a:t>J. Vac. Sci. Technol. A 21</a:t>
            </a:r>
            <a:r>
              <a:rPr lang="en-GB" sz="700" dirty="0">
                <a:latin typeface="Aip1"/>
              </a:rPr>
              <a:t>„</a:t>
            </a:r>
            <a:r>
              <a:rPr lang="en-GB" sz="700" b="1" dirty="0">
                <a:latin typeface="Helvetica" pitchFamily="2" charset="0"/>
              </a:rPr>
              <a:t>5</a:t>
            </a:r>
            <a:r>
              <a:rPr lang="en-GB" sz="700" dirty="0">
                <a:latin typeface="Aip1"/>
              </a:rPr>
              <a:t>...</a:t>
            </a:r>
            <a:r>
              <a:rPr lang="en-GB" sz="700" b="1" dirty="0">
                <a:latin typeface="Helvetica" pitchFamily="2" charset="0"/>
              </a:rPr>
              <a:t>, </a:t>
            </a:r>
            <a:r>
              <a:rPr lang="en-GB" sz="700" b="1" dirty="0" err="1">
                <a:latin typeface="Helvetica" pitchFamily="2" charset="0"/>
              </a:rPr>
              <a:t>Sep</a:t>
            </a:r>
            <a:r>
              <a:rPr lang="en-GB" sz="700" dirty="0" err="1">
                <a:latin typeface="BoldSym1"/>
              </a:rPr>
              <a:t>Õ</a:t>
            </a:r>
            <a:r>
              <a:rPr lang="en-GB" sz="700" b="1" dirty="0" err="1">
                <a:latin typeface="Helvetica" pitchFamily="2" charset="0"/>
              </a:rPr>
              <a:t>Oct</a:t>
            </a:r>
            <a:r>
              <a:rPr lang="en-GB" sz="700" b="1" dirty="0">
                <a:latin typeface="Helvetica" pitchFamily="2" charset="0"/>
              </a:rPr>
              <a:t> 2003 </a:t>
            </a:r>
            <a:endParaRPr lang="en-GB" sz="7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75CD42-7ED5-2F42-AC93-BF0B80823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599" y="4838700"/>
            <a:ext cx="3552701" cy="70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56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FDC4-35D2-AA4B-9100-A7E1A66865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Nucleation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0ECB4-3715-3B43-924C-0215CE12661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DB264-FF79-5C48-BE79-85E5184009C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254EAE-CECE-7E45-B4DB-D001D0CA35A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15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125179-EE17-154C-B0AB-9D6C86D4D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31774"/>
            <a:ext cx="3644900" cy="341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56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E3524-83E1-4445-8596-6949CCC9B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Surface diffusion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142725-5490-CE47-BC64-8F368F67BB4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t="14158" b="2"/>
          <a:stretch/>
        </p:blipFill>
        <p:spPr>
          <a:xfrm>
            <a:off x="176816" y="876300"/>
            <a:ext cx="6715290" cy="39268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2CE7F-D8CD-E840-BD22-23908EA3518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02EE6D-6985-E840-B604-6AD5CCBD1A9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16</a:t>
            </a:fld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D9F3FD-3B04-D444-8FFF-F8616DAB0BE3}"/>
              </a:ext>
            </a:extLst>
          </p:cNvPr>
          <p:cNvSpPr txBox="1"/>
          <p:nvPr/>
        </p:nvSpPr>
        <p:spPr>
          <a:xfrm>
            <a:off x="4724400" y="4991100"/>
            <a:ext cx="2949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1100" dirty="0"/>
              <a:t>M. Ohring, Materials Science of thin films, 2002</a:t>
            </a:r>
          </a:p>
        </p:txBody>
      </p:sp>
    </p:spTree>
    <p:extLst>
      <p:ext uri="{BB962C8B-B14F-4D97-AF65-F5344CB8AC3E}">
        <p14:creationId xmlns:p14="http://schemas.microsoft.com/office/powerpoint/2010/main" val="2176225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E3524-83E1-4445-8596-6949CCC9B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Surface diffusion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2CE7F-D8CD-E840-BD22-23908EA3518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02EE6D-6985-E840-B604-6AD5CCBD1A9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17</a:t>
            </a:fld>
            <a:endParaRPr lang="fi-FI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F847301-6B79-044C-B673-C2C5ED77FE0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t="11292"/>
          <a:stretch/>
        </p:blipFill>
        <p:spPr>
          <a:xfrm>
            <a:off x="533400" y="952500"/>
            <a:ext cx="5624427" cy="3568700"/>
          </a:xfrm>
        </p:spPr>
      </p:pic>
    </p:spTree>
    <p:extLst>
      <p:ext uri="{BB962C8B-B14F-4D97-AF65-F5344CB8AC3E}">
        <p14:creationId xmlns:p14="http://schemas.microsoft.com/office/powerpoint/2010/main" val="3484105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B2144-5C0E-C948-B1BF-BE8EAE91FE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Nucleation – minimizing surface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6E328-E12F-EA46-98FD-0D85BA6A08F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71DE36-FA12-8245-BF9D-D398603B13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18</a:t>
            </a:fld>
            <a:endParaRPr lang="fi-FI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564E445-5ED8-FA4E-9D8D-B3C42A0316E1}"/>
              </a:ext>
            </a:extLst>
          </p:cNvPr>
          <p:cNvSpPr txBox="1"/>
          <p:nvPr/>
        </p:nvSpPr>
        <p:spPr>
          <a:xfrm>
            <a:off x="4003681" y="1481170"/>
            <a:ext cx="2835910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55" dirty="0">
                <a:latin typeface="Arial"/>
                <a:cs typeface="Arial"/>
              </a:rPr>
              <a:t>Δ</a:t>
            </a:r>
            <a:r>
              <a:rPr i="1" spc="-55" dirty="0">
                <a:latin typeface="Times New Roman"/>
                <a:cs typeface="Times New Roman"/>
              </a:rPr>
              <a:t>W </a:t>
            </a:r>
            <a:r>
              <a:rPr spc="-70" dirty="0">
                <a:latin typeface="Arial"/>
                <a:cs typeface="Arial"/>
              </a:rPr>
              <a:t>= </a:t>
            </a:r>
            <a:r>
              <a:rPr dirty="0">
                <a:latin typeface="Times New Roman"/>
                <a:cs typeface="Times New Roman"/>
              </a:rPr>
              <a:t>2 </a:t>
            </a:r>
            <a:r>
              <a:rPr spc="-1300" dirty="0">
                <a:latin typeface="Arial"/>
                <a:cs typeface="Arial"/>
              </a:rPr>
              <a:t>⋅</a:t>
            </a:r>
            <a:r>
              <a:rPr spc="-330" dirty="0">
                <a:latin typeface="Arial"/>
                <a:cs typeface="Arial"/>
              </a:rPr>
              <a:t> </a:t>
            </a:r>
            <a:r>
              <a:rPr sz="2000" i="1" spc="-225" dirty="0">
                <a:latin typeface="Arial"/>
                <a:cs typeface="Arial"/>
              </a:rPr>
              <a:t>γ </a:t>
            </a:r>
            <a:r>
              <a:rPr spc="-1300" dirty="0">
                <a:latin typeface="Arial"/>
                <a:cs typeface="Arial"/>
              </a:rPr>
              <a:t>⋅</a:t>
            </a:r>
            <a:r>
              <a:rPr spc="-245" dirty="0">
                <a:latin typeface="Arial"/>
                <a:cs typeface="Arial"/>
              </a:rPr>
              <a:t> </a:t>
            </a:r>
            <a:r>
              <a:rPr spc="-55" dirty="0">
                <a:latin typeface="Arial"/>
                <a:cs typeface="Arial"/>
              </a:rPr>
              <a:t>Δ</a:t>
            </a:r>
            <a:r>
              <a:rPr i="1" spc="-55" dirty="0">
                <a:latin typeface="Times New Roman"/>
                <a:cs typeface="Times New Roman"/>
              </a:rPr>
              <a:t>A </a:t>
            </a:r>
            <a:r>
              <a:rPr spc="-70" dirty="0">
                <a:latin typeface="Arial"/>
                <a:cs typeface="Arial"/>
              </a:rPr>
              <a:t>= </a:t>
            </a:r>
            <a:r>
              <a:rPr dirty="0">
                <a:latin typeface="Times New Roman"/>
                <a:cs typeface="Times New Roman"/>
              </a:rPr>
              <a:t>2 </a:t>
            </a:r>
            <a:r>
              <a:rPr spc="-1300" dirty="0">
                <a:latin typeface="Arial"/>
                <a:cs typeface="Arial"/>
              </a:rPr>
              <a:t>⋅</a:t>
            </a:r>
            <a:r>
              <a:rPr spc="-335" dirty="0">
                <a:latin typeface="Arial"/>
                <a:cs typeface="Arial"/>
              </a:rPr>
              <a:t> </a:t>
            </a:r>
            <a:r>
              <a:rPr sz="2000" i="1" spc="-225" dirty="0">
                <a:latin typeface="Arial"/>
                <a:cs typeface="Arial"/>
              </a:rPr>
              <a:t>γ </a:t>
            </a:r>
            <a:r>
              <a:rPr spc="-1300" dirty="0">
                <a:latin typeface="Arial"/>
                <a:cs typeface="Arial"/>
              </a:rPr>
              <a:t>⋅</a:t>
            </a:r>
            <a:r>
              <a:rPr spc="-245" dirty="0">
                <a:latin typeface="Arial"/>
                <a:cs typeface="Arial"/>
              </a:rPr>
              <a:t> </a:t>
            </a:r>
            <a:r>
              <a:rPr spc="-55" dirty="0">
                <a:latin typeface="Arial"/>
                <a:cs typeface="Arial"/>
              </a:rPr>
              <a:t>Δ</a:t>
            </a:r>
            <a:r>
              <a:rPr i="1" spc="-55" dirty="0">
                <a:latin typeface="Times New Roman"/>
                <a:cs typeface="Times New Roman"/>
              </a:rPr>
              <a:t>x</a:t>
            </a:r>
            <a:r>
              <a:rPr i="1" spc="-25" dirty="0">
                <a:latin typeface="Times New Roman"/>
                <a:cs typeface="Times New Roman"/>
              </a:rPr>
              <a:t> </a:t>
            </a:r>
            <a:r>
              <a:rPr spc="-1300" dirty="0">
                <a:latin typeface="Arial"/>
                <a:cs typeface="Arial"/>
              </a:rPr>
              <a:t>⋅</a:t>
            </a:r>
            <a:r>
              <a:rPr spc="-300" dirty="0">
                <a:latin typeface="Arial"/>
                <a:cs typeface="Arial"/>
              </a:rPr>
              <a:t> </a:t>
            </a:r>
            <a:r>
              <a:rPr i="1" spc="-730" dirty="0">
                <a:latin typeface="Times New Roman"/>
                <a:cs typeface="Times New Roman"/>
              </a:rPr>
              <a:t>b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AAEA1F10-DC9F-3440-A955-2EA75F04F3FB}"/>
              </a:ext>
            </a:extLst>
          </p:cNvPr>
          <p:cNvSpPr/>
          <p:nvPr/>
        </p:nvSpPr>
        <p:spPr>
          <a:xfrm>
            <a:off x="1590317" y="1254252"/>
            <a:ext cx="1897925" cy="809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3939292B-A01A-BD48-B1C6-B8D28C3047BA}"/>
              </a:ext>
            </a:extLst>
          </p:cNvPr>
          <p:cNvSpPr/>
          <p:nvPr/>
        </p:nvSpPr>
        <p:spPr>
          <a:xfrm>
            <a:off x="774839" y="2063495"/>
            <a:ext cx="9144000" cy="857250"/>
          </a:xfrm>
          <a:custGeom>
            <a:avLst/>
            <a:gdLst/>
            <a:ahLst/>
            <a:cxnLst/>
            <a:rect l="l" t="t" r="r" b="b"/>
            <a:pathLst>
              <a:path w="9144000" h="857250">
                <a:moveTo>
                  <a:pt x="0" y="0"/>
                </a:moveTo>
                <a:lnTo>
                  <a:pt x="0" y="857250"/>
                </a:lnTo>
                <a:lnTo>
                  <a:pt x="9144000" y="85725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C51D9988-CC8B-6549-A6E8-E7803C449D75}"/>
              </a:ext>
            </a:extLst>
          </p:cNvPr>
          <p:cNvSpPr/>
          <p:nvPr/>
        </p:nvSpPr>
        <p:spPr>
          <a:xfrm>
            <a:off x="4020197" y="2222754"/>
            <a:ext cx="212725" cy="0"/>
          </a:xfrm>
          <a:custGeom>
            <a:avLst/>
            <a:gdLst/>
            <a:ahLst/>
            <a:cxnLst/>
            <a:rect l="l" t="t" r="r" b="b"/>
            <a:pathLst>
              <a:path w="212725">
                <a:moveTo>
                  <a:pt x="0" y="0"/>
                </a:moveTo>
                <a:lnTo>
                  <a:pt x="212598" y="0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0412DB6A-8C94-B346-85A6-2395053AD118}"/>
              </a:ext>
            </a:extLst>
          </p:cNvPr>
          <p:cNvSpPr/>
          <p:nvPr/>
        </p:nvSpPr>
        <p:spPr>
          <a:xfrm>
            <a:off x="4512449" y="2222754"/>
            <a:ext cx="551180" cy="0"/>
          </a:xfrm>
          <a:custGeom>
            <a:avLst/>
            <a:gdLst/>
            <a:ahLst/>
            <a:cxnLst/>
            <a:rect l="l" t="t" r="r" b="b"/>
            <a:pathLst>
              <a:path w="551179">
                <a:moveTo>
                  <a:pt x="0" y="0"/>
                </a:moveTo>
                <a:lnTo>
                  <a:pt x="550926" y="0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5C446B54-6B89-4A4D-AFBB-5B366B6E8BAA}"/>
              </a:ext>
            </a:extLst>
          </p:cNvPr>
          <p:cNvSpPr txBox="1"/>
          <p:nvPr/>
        </p:nvSpPr>
        <p:spPr>
          <a:xfrm>
            <a:off x="5124583" y="2009998"/>
            <a:ext cx="579120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70" dirty="0">
                <a:latin typeface="Arial"/>
                <a:cs typeface="Arial"/>
              </a:rPr>
              <a:t>= </a:t>
            </a:r>
            <a:r>
              <a:rPr dirty="0">
                <a:latin typeface="Times New Roman"/>
                <a:cs typeface="Times New Roman"/>
              </a:rPr>
              <a:t>2</a:t>
            </a:r>
            <a:r>
              <a:rPr spc="-240" dirty="0">
                <a:latin typeface="Times New Roman"/>
                <a:cs typeface="Times New Roman"/>
              </a:rPr>
              <a:t> </a:t>
            </a:r>
            <a:r>
              <a:rPr spc="-1300" dirty="0">
                <a:latin typeface="Arial"/>
                <a:cs typeface="Arial"/>
              </a:rPr>
              <a:t>⋅</a:t>
            </a:r>
            <a:r>
              <a:rPr spc="-345" dirty="0">
                <a:latin typeface="Arial"/>
                <a:cs typeface="Arial"/>
              </a:rPr>
              <a:t> </a:t>
            </a:r>
            <a:r>
              <a:rPr sz="2000" i="1" spc="-330" dirty="0">
                <a:latin typeface="Arial"/>
                <a:cs typeface="Arial"/>
              </a:rPr>
              <a:t>γ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3E5BD2D8-5622-6B45-8F74-371638A8EAC5}"/>
              </a:ext>
            </a:extLst>
          </p:cNvPr>
          <p:cNvSpPr txBox="1"/>
          <p:nvPr/>
        </p:nvSpPr>
        <p:spPr>
          <a:xfrm>
            <a:off x="4032637" y="1815490"/>
            <a:ext cx="1030605" cy="681597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15"/>
              </a:spcBef>
              <a:tabLst>
                <a:tab pos="560705" algn="l"/>
              </a:tabLst>
            </a:pPr>
            <a:r>
              <a:rPr i="1" dirty="0">
                <a:latin typeface="Times New Roman"/>
                <a:cs typeface="Times New Roman"/>
              </a:rPr>
              <a:t>F</a:t>
            </a:r>
            <a:r>
              <a:rPr i="1" spc="375" dirty="0">
                <a:latin typeface="Times New Roman"/>
                <a:cs typeface="Times New Roman"/>
              </a:rPr>
              <a:t> </a:t>
            </a:r>
            <a:r>
              <a:rPr sz="2800" spc="-104" baseline="-35612" dirty="0">
                <a:latin typeface="Arial"/>
                <a:cs typeface="Arial"/>
              </a:rPr>
              <a:t>=	</a:t>
            </a:r>
            <a:r>
              <a:rPr spc="-55" dirty="0">
                <a:latin typeface="Arial"/>
                <a:cs typeface="Arial"/>
              </a:rPr>
              <a:t>Δ</a:t>
            </a:r>
            <a:r>
              <a:rPr i="1" spc="-55" dirty="0">
                <a:latin typeface="Times New Roman"/>
                <a:cs typeface="Times New Roman"/>
              </a:rPr>
              <a:t>W</a:t>
            </a:r>
            <a:endParaRPr>
              <a:latin typeface="Times New Roman"/>
              <a:cs typeface="Times New Roman"/>
            </a:endParaRPr>
          </a:p>
          <a:p>
            <a:pPr marL="29845">
              <a:lnSpc>
                <a:spcPct val="100000"/>
              </a:lnSpc>
              <a:spcBef>
                <a:spcPts val="420"/>
              </a:spcBef>
              <a:tabLst>
                <a:tab pos="497205" algn="l"/>
              </a:tabLst>
            </a:pPr>
            <a:r>
              <a:rPr i="1" dirty="0">
                <a:latin typeface="Times New Roman"/>
                <a:cs typeface="Times New Roman"/>
              </a:rPr>
              <a:t>b	</a:t>
            </a:r>
            <a:r>
              <a:rPr spc="-60" dirty="0">
                <a:latin typeface="Arial"/>
                <a:cs typeface="Arial"/>
              </a:rPr>
              <a:t>Δ</a:t>
            </a:r>
            <a:r>
              <a:rPr i="1" spc="-60" dirty="0">
                <a:latin typeface="Times New Roman"/>
                <a:cs typeface="Times New Roman"/>
              </a:rPr>
              <a:t>x</a:t>
            </a:r>
            <a:r>
              <a:rPr i="1" spc="-210" dirty="0">
                <a:latin typeface="Times New Roman"/>
                <a:cs typeface="Times New Roman"/>
              </a:rPr>
              <a:t> </a:t>
            </a:r>
            <a:r>
              <a:rPr spc="-1300" dirty="0">
                <a:latin typeface="Arial"/>
                <a:cs typeface="Arial"/>
              </a:rPr>
              <a:t>⋅</a:t>
            </a:r>
            <a:r>
              <a:rPr spc="-330" dirty="0">
                <a:latin typeface="Arial"/>
                <a:cs typeface="Arial"/>
              </a:rPr>
              <a:t> </a:t>
            </a:r>
            <a:r>
              <a:rPr i="1" spc="-110" dirty="0">
                <a:latin typeface="Times New Roman"/>
                <a:cs typeface="Times New Roman"/>
              </a:rPr>
              <a:t>b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520314C6-62A5-1B4D-97DA-BD212CB14A26}"/>
              </a:ext>
            </a:extLst>
          </p:cNvPr>
          <p:cNvSpPr txBox="1"/>
          <p:nvPr/>
        </p:nvSpPr>
        <p:spPr>
          <a:xfrm>
            <a:off x="6073273" y="1933447"/>
            <a:ext cx="23133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Force </a:t>
            </a:r>
            <a:r>
              <a:rPr sz="1600" spc="-5" dirty="0">
                <a:latin typeface="Arial"/>
                <a:cs typeface="Arial"/>
              </a:rPr>
              <a:t>acts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tangentially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EF7C3AE2-978E-1B4B-A07F-765B6ECF3B1E}"/>
              </a:ext>
            </a:extLst>
          </p:cNvPr>
          <p:cNvSpPr txBox="1"/>
          <p:nvPr/>
        </p:nvSpPr>
        <p:spPr>
          <a:xfrm>
            <a:off x="6073273" y="2344928"/>
            <a:ext cx="32258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40" dirty="0">
                <a:latin typeface="Arial"/>
                <a:cs typeface="Arial"/>
              </a:rPr>
              <a:t>Tends </a:t>
            </a:r>
            <a:r>
              <a:rPr sz="1600" dirty="0">
                <a:latin typeface="Arial"/>
                <a:cs typeface="Arial"/>
              </a:rPr>
              <a:t>to decrease surface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area</a:t>
            </a: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3FF2E52D-0321-0B44-8DDE-BD9B0D42C9F6}"/>
              </a:ext>
            </a:extLst>
          </p:cNvPr>
          <p:cNvSpPr/>
          <p:nvPr/>
        </p:nvSpPr>
        <p:spPr>
          <a:xfrm>
            <a:off x="1110119" y="2063495"/>
            <a:ext cx="2652522" cy="9944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E313B4A9-3524-AB4D-88FD-AB6D886B0655}"/>
              </a:ext>
            </a:extLst>
          </p:cNvPr>
          <p:cNvSpPr txBox="1"/>
          <p:nvPr/>
        </p:nvSpPr>
        <p:spPr>
          <a:xfrm>
            <a:off x="1314584" y="3091687"/>
            <a:ext cx="8061325" cy="1646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dirty="0">
              <a:latin typeface="Times New Roman"/>
              <a:cs typeface="Times New Roman"/>
            </a:endParaRPr>
          </a:p>
          <a:p>
            <a:pPr marL="3810" algn="ctr">
              <a:lnSpc>
                <a:spcPct val="100000"/>
              </a:lnSpc>
            </a:pPr>
            <a:r>
              <a:rPr sz="1600" dirty="0">
                <a:latin typeface="Arial"/>
                <a:cs typeface="Arial"/>
              </a:rPr>
              <a:t>Fundamental to thin film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growth:</a:t>
            </a:r>
            <a:endParaRPr sz="1600" dirty="0"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  <a:spcBef>
                <a:spcPts val="900"/>
              </a:spcBef>
            </a:pPr>
            <a:r>
              <a:rPr sz="1600" dirty="0">
                <a:latin typeface="Arial"/>
                <a:cs typeface="Arial"/>
              </a:rPr>
              <a:t>Surface energy can be minimized by surface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diffusion</a:t>
            </a:r>
            <a:endParaRPr sz="1600" dirty="0">
              <a:latin typeface="Arial"/>
              <a:cs typeface="Arial"/>
            </a:endParaRPr>
          </a:p>
          <a:p>
            <a:pPr marR="26670" algn="ctr">
              <a:lnSpc>
                <a:spcPct val="100000"/>
              </a:lnSpc>
              <a:spcBef>
                <a:spcPts val="780"/>
              </a:spcBef>
            </a:pPr>
            <a:r>
              <a:rPr sz="2400" i="1" spc="-290" dirty="0">
                <a:latin typeface="Arial"/>
                <a:cs typeface="Arial"/>
              </a:rPr>
              <a:t>γ  </a:t>
            </a:r>
            <a:r>
              <a:rPr sz="2000" spc="-1600" dirty="0">
                <a:latin typeface="Arial"/>
                <a:cs typeface="Arial"/>
              </a:rPr>
              <a:t>⋅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A </a:t>
            </a:r>
            <a:r>
              <a:rPr sz="2000" spc="-25" dirty="0">
                <a:latin typeface="Arial"/>
                <a:cs typeface="Arial"/>
              </a:rPr>
              <a:t>→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min</a:t>
            </a:r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7416F2A1-0107-5E43-8820-9EBBCAA0BD8E}"/>
              </a:ext>
            </a:extLst>
          </p:cNvPr>
          <p:cNvSpPr txBox="1"/>
          <p:nvPr/>
        </p:nvSpPr>
        <p:spPr>
          <a:xfrm>
            <a:off x="506933" y="4252187"/>
            <a:ext cx="274320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fi-FI" sz="1600" dirty="0" err="1">
                <a:latin typeface="Arial"/>
                <a:cs typeface="Arial"/>
              </a:rPr>
              <a:t>Chemical</a:t>
            </a:r>
            <a:r>
              <a:rPr lang="fi-FI" sz="1600" dirty="0">
                <a:latin typeface="Arial"/>
                <a:cs typeface="Arial"/>
              </a:rPr>
              <a:t> composition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crystallographic</a:t>
            </a:r>
            <a:r>
              <a:rPr sz="1600" spc="-1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orientation  </a:t>
            </a:r>
            <a:r>
              <a:rPr sz="1600" spc="-5" dirty="0">
                <a:latin typeface="Arial"/>
                <a:cs typeface="Arial"/>
              </a:rPr>
              <a:t>atomic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reconstruction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E53CC456-3071-D948-8023-78D54AF51B56}"/>
              </a:ext>
            </a:extLst>
          </p:cNvPr>
          <p:cNvSpPr txBox="1"/>
          <p:nvPr/>
        </p:nvSpPr>
        <p:spPr>
          <a:xfrm>
            <a:off x="5470393" y="5095317"/>
            <a:ext cx="195707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Surface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dirty="0" err="1">
                <a:latin typeface="Arial"/>
                <a:cs typeface="Arial"/>
              </a:rPr>
              <a:t>topgraphy</a:t>
            </a:r>
            <a:endParaRPr sz="1600" dirty="0">
              <a:latin typeface="Arial"/>
              <a:cs typeface="Arial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180A5ED-B0A9-FB4D-94AC-C0BDBEDB097E}"/>
              </a:ext>
            </a:extLst>
          </p:cNvPr>
          <p:cNvCxnSpPr/>
          <p:nvPr/>
        </p:nvCxnSpPr>
        <p:spPr>
          <a:xfrm>
            <a:off x="3488242" y="4610100"/>
            <a:ext cx="98278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BBF53C9-CBB3-104B-A880-71FEE53E6F46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5173341" y="4813102"/>
            <a:ext cx="297052" cy="4117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89A578B-F973-6A40-839B-FA2619DD3162}"/>
              </a:ext>
            </a:extLst>
          </p:cNvPr>
          <p:cNvSpPr txBox="1"/>
          <p:nvPr/>
        </p:nvSpPr>
        <p:spPr>
          <a:xfrm>
            <a:off x="2298831" y="5449887"/>
            <a:ext cx="2949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1100" dirty="0"/>
              <a:t>M. Ohring, Materials Science of thin films, 2002</a:t>
            </a:r>
          </a:p>
        </p:txBody>
      </p:sp>
    </p:spTree>
    <p:extLst>
      <p:ext uri="{BB962C8B-B14F-4D97-AF65-F5344CB8AC3E}">
        <p14:creationId xmlns:p14="http://schemas.microsoft.com/office/powerpoint/2010/main" val="1189654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A29F4-0607-5545-8F26-AED777B030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Nucleation of a growing film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2E9AF-61AC-A74B-A8A4-213A4F34A3D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04FEA2-7A5D-A742-980E-808C88ED54D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19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F2AD6-69C0-4146-A732-21E33348F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68016"/>
            <a:ext cx="5875974" cy="2851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7611C-2A9A-6646-8FF0-22C0E2FD9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964" y="3754438"/>
            <a:ext cx="6260610" cy="1152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E3428B-3702-584D-9329-918D556A8F6E}"/>
              </a:ext>
            </a:extLst>
          </p:cNvPr>
          <p:cNvSpPr txBox="1"/>
          <p:nvPr/>
        </p:nvSpPr>
        <p:spPr>
          <a:xfrm>
            <a:off x="4724400" y="4991100"/>
            <a:ext cx="2949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1100" dirty="0"/>
              <a:t>M. Ohring, Materials Science of thin films, 2002</a:t>
            </a:r>
          </a:p>
        </p:txBody>
      </p:sp>
    </p:spTree>
    <p:extLst>
      <p:ext uri="{BB962C8B-B14F-4D97-AF65-F5344CB8AC3E}">
        <p14:creationId xmlns:p14="http://schemas.microsoft.com/office/powerpoint/2010/main" val="220867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4AA0D-12CD-0C47-8E0B-BB1F99A28C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56B2E-CCCF-9C49-96B0-73C6D46E7B4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/>
              <a:t>Low pressure – vacuum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/>
              <a:t>Thin film growth from incoming molecules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/>
              <a:t>Surface characterization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538A0-D58D-7846-BADE-D71CF24732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8B63C-AE2F-F348-809A-46D2767683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0970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F672F-A2B7-074A-AAC4-3F9BA5DBF5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Density of nuclei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88A9EC-CB23-DF4B-A622-4AECFD03EF3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295400" y="1562100"/>
            <a:ext cx="6117489" cy="331231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CCC44-4E4C-7B4F-8D08-5596BB97122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4DAEF-4DCF-FD42-B670-3830A9D1772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20</a:t>
            </a:fld>
            <a:endParaRPr lang="fi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87589E-B381-2B44-B9F3-4DD42EB1C822}"/>
              </a:ext>
            </a:extLst>
          </p:cNvPr>
          <p:cNvSpPr txBox="1"/>
          <p:nvPr/>
        </p:nvSpPr>
        <p:spPr>
          <a:xfrm>
            <a:off x="4724400" y="4991100"/>
            <a:ext cx="2949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1100" dirty="0"/>
              <a:t>M. Ohring, Materials Science of thin films, 2002</a:t>
            </a:r>
          </a:p>
        </p:txBody>
      </p:sp>
    </p:spTree>
    <p:extLst>
      <p:ext uri="{BB962C8B-B14F-4D97-AF65-F5344CB8AC3E}">
        <p14:creationId xmlns:p14="http://schemas.microsoft.com/office/powerpoint/2010/main" val="216757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56BD2-975D-9949-8448-424A39C518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Coalescence - ripening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DE2CC-FCBD-224B-A769-60C971AE462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88B05-45A6-8742-8968-FD39222E32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21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E5E47F-E1E7-1742-B0AD-3F5E2DBAD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088" y="723900"/>
            <a:ext cx="6261479" cy="391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CEE069-7286-7742-B546-0F8BA0A04B53}"/>
              </a:ext>
            </a:extLst>
          </p:cNvPr>
          <p:cNvSpPr txBox="1"/>
          <p:nvPr/>
        </p:nvSpPr>
        <p:spPr>
          <a:xfrm>
            <a:off x="4724400" y="4991100"/>
            <a:ext cx="2949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1100" dirty="0"/>
              <a:t>M. Ohring, Materials Science of thin films, 2002</a:t>
            </a:r>
          </a:p>
        </p:txBody>
      </p:sp>
    </p:spTree>
    <p:extLst>
      <p:ext uri="{BB962C8B-B14F-4D97-AF65-F5344CB8AC3E}">
        <p14:creationId xmlns:p14="http://schemas.microsoft.com/office/powerpoint/2010/main" val="3211355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4AA0D-12CD-0C47-8E0B-BB1F99A28C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56B2E-CCCF-9C49-96B0-73C6D46E7B4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>
                <a:solidFill>
                  <a:schemeClr val="bg1">
                    <a:lumMod val="75000"/>
                  </a:schemeClr>
                </a:solidFill>
              </a:rPr>
              <a:t>Low pressure – vacuum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>
                <a:solidFill>
                  <a:schemeClr val="bg1">
                    <a:lumMod val="75000"/>
                  </a:schemeClr>
                </a:solidFill>
              </a:rPr>
              <a:t>Thin film growth from incoming molecules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/>
              <a:t>Surface characterization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538A0-D58D-7846-BADE-D71CF24732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8B63C-AE2F-F348-809A-46D2767683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518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CBC94-9234-6B42-B18B-283D4062B6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Thin films characterization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AE11F-B786-994C-BBF6-6A0AC26C375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sz="2800" dirty="0"/>
              <a:t>Why vacuum for cahracterization of thins film and surfaces?</a:t>
            </a:r>
          </a:p>
          <a:p>
            <a:pPr marL="580500" lvl="1" indent="-342900"/>
            <a:r>
              <a:rPr lang="en-FI" sz="2800" dirty="0"/>
              <a:t>Only in high vacuum surfaces are clean</a:t>
            </a:r>
          </a:p>
          <a:p>
            <a:pPr marL="580500" lvl="1" indent="-342900"/>
            <a:r>
              <a:rPr lang="en-FI" sz="2800" dirty="0"/>
              <a:t>Many characterization methods are scatter physics: </a:t>
            </a:r>
          </a:p>
          <a:p>
            <a:pPr marL="803700" lvl="2" indent="-342900"/>
            <a:r>
              <a:rPr lang="en-FI" sz="2000" dirty="0"/>
              <a:t>Particle in or particle out ( high mean free path λ needed)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8112E-10B1-4748-9991-B83CE44EBE0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8DC70-BC41-FD45-93A8-8042A882A3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4428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/>
          <p:cNvSpPr/>
          <p:nvPr/>
        </p:nvSpPr>
        <p:spPr bwMode="auto">
          <a:xfrm>
            <a:off x="3175000" y="3238500"/>
            <a:ext cx="508000" cy="1841500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>
                <a:ea typeface="Arial" pitchFamily="-105" charset="0"/>
                <a:cs typeface="Arial" pitchFamily="-105" charset="0"/>
              </a:rPr>
              <a:t>IN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1651000" y="2730500"/>
            <a:ext cx="1206500" cy="317500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>
                <a:ea typeface="Arial" pitchFamily="-105" charset="0"/>
                <a:cs typeface="Arial" pitchFamily="-105" charset="0"/>
              </a:rPr>
              <a:t>OUT</a:t>
            </a: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ED26AAB3-5324-204D-8911-D34F79CFED91}" type="slidenum">
              <a:rPr lang="de-DE">
                <a:latin typeface="Tahoma" charset="0"/>
                <a:ea typeface="Arial" charset="0"/>
                <a:cs typeface="Arial" charset="0"/>
              </a:rPr>
              <a:pPr/>
              <a:t>24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651000" y="3111500"/>
            <a:ext cx="825500" cy="1206500"/>
          </a:xfrm>
          <a:prstGeom prst="ellipse">
            <a:avLst/>
          </a:prstGeom>
          <a:blipFill rotWithShape="1">
            <a:blip r:embed="rId2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39700" dir="8940000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8760000"/>
            </a:lightRig>
          </a:scene3d>
          <a:sp3d>
            <a:bevelT w="50800" prst="coolSlant"/>
            <a:bevelB w="107950"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a typeface="Arial" pitchFamily="-105" charset="0"/>
              <a:cs typeface="Arial" pitchFamily="-105" charset="0"/>
            </a:endParaRPr>
          </a:p>
        </p:txBody>
      </p:sp>
      <p:sp>
        <p:nvSpPr>
          <p:cNvPr id="2253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1"/>
                </a:solidFill>
                <a:ea typeface="ＭＳ Ｐゴシック" charset="-128"/>
                <a:cs typeface="ＭＳ Ｐゴシック" charset="-128"/>
              </a:rPr>
              <a:t>Scattering experiment</a:t>
            </a:r>
          </a:p>
        </p:txBody>
      </p:sp>
      <p:sp>
        <p:nvSpPr>
          <p:cNvPr id="22537" name="Oval 7"/>
          <p:cNvSpPr>
            <a:spLocks noChangeArrowheads="1"/>
          </p:cNvSpPr>
          <p:nvPr/>
        </p:nvSpPr>
        <p:spPr bwMode="auto">
          <a:xfrm>
            <a:off x="4191000" y="4953000"/>
            <a:ext cx="190500" cy="1905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8" name="Oval 8"/>
          <p:cNvSpPr>
            <a:spLocks noChangeArrowheads="1"/>
          </p:cNvSpPr>
          <p:nvPr/>
        </p:nvSpPr>
        <p:spPr bwMode="auto">
          <a:xfrm>
            <a:off x="4275667" y="4688417"/>
            <a:ext cx="190500" cy="1905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9" name="Oval 9"/>
          <p:cNvSpPr>
            <a:spLocks noChangeArrowheads="1"/>
          </p:cNvSpPr>
          <p:nvPr/>
        </p:nvSpPr>
        <p:spPr bwMode="auto">
          <a:xfrm>
            <a:off x="4339167" y="4519083"/>
            <a:ext cx="190500" cy="1905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0" name="Freeform 10"/>
          <p:cNvSpPr>
            <a:spLocks noChangeArrowheads="1"/>
          </p:cNvSpPr>
          <p:nvPr/>
        </p:nvSpPr>
        <p:spPr bwMode="auto">
          <a:xfrm>
            <a:off x="4381500" y="3810000"/>
            <a:ext cx="254000" cy="571500"/>
          </a:xfrm>
          <a:custGeom>
            <a:avLst/>
            <a:gdLst>
              <a:gd name="T0" fmla="*/ 0 w 1524000"/>
              <a:gd name="T1" fmla="*/ 84360 h 863600"/>
              <a:gd name="T2" fmla="*/ 0 w 1524000"/>
              <a:gd name="T3" fmla="*/ 90385 h 863600"/>
              <a:gd name="T4" fmla="*/ 0 w 1524000"/>
              <a:gd name="T5" fmla="*/ 86367 h 863600"/>
              <a:gd name="T6" fmla="*/ 0 w 1524000"/>
              <a:gd name="T7" fmla="*/ 78333 h 863600"/>
              <a:gd name="T8" fmla="*/ 0 w 1524000"/>
              <a:gd name="T9" fmla="*/ 60257 h 863600"/>
              <a:gd name="T10" fmla="*/ 0 w 1524000"/>
              <a:gd name="T11" fmla="*/ 54231 h 863600"/>
              <a:gd name="T12" fmla="*/ 1 w 1524000"/>
              <a:gd name="T13" fmla="*/ 52223 h 863600"/>
              <a:gd name="T14" fmla="*/ 1 w 1524000"/>
              <a:gd name="T15" fmla="*/ 58248 h 863600"/>
              <a:gd name="T16" fmla="*/ 1 w 1524000"/>
              <a:gd name="T17" fmla="*/ 64273 h 863600"/>
              <a:gd name="T18" fmla="*/ 1 w 1524000"/>
              <a:gd name="T19" fmla="*/ 114487 h 863600"/>
              <a:gd name="T20" fmla="*/ 1 w 1524000"/>
              <a:gd name="T21" fmla="*/ 120513 h 863600"/>
              <a:gd name="T22" fmla="*/ 1 w 1524000"/>
              <a:gd name="T23" fmla="*/ 132564 h 863600"/>
              <a:gd name="T24" fmla="*/ 1 w 1524000"/>
              <a:gd name="T25" fmla="*/ 136582 h 863600"/>
              <a:gd name="T26" fmla="*/ 1 w 1524000"/>
              <a:gd name="T27" fmla="*/ 134573 h 863600"/>
              <a:gd name="T28" fmla="*/ 1 w 1524000"/>
              <a:gd name="T29" fmla="*/ 122521 h 863600"/>
              <a:gd name="T30" fmla="*/ 1 w 1524000"/>
              <a:gd name="T31" fmla="*/ 72308 h 863600"/>
              <a:gd name="T32" fmla="*/ 1 w 1524000"/>
              <a:gd name="T33" fmla="*/ 56239 h 863600"/>
              <a:gd name="T34" fmla="*/ 2 w 1524000"/>
              <a:gd name="T35" fmla="*/ 34145 h 863600"/>
              <a:gd name="T36" fmla="*/ 2 w 1524000"/>
              <a:gd name="T37" fmla="*/ 20086 h 863600"/>
              <a:gd name="T38" fmla="*/ 2 w 1524000"/>
              <a:gd name="T39" fmla="*/ 14060 h 863600"/>
              <a:gd name="T40" fmla="*/ 2 w 1524000"/>
              <a:gd name="T41" fmla="*/ 8034 h 863600"/>
              <a:gd name="T42" fmla="*/ 2 w 1524000"/>
              <a:gd name="T43" fmla="*/ 4017 h 863600"/>
              <a:gd name="T44" fmla="*/ 2 w 1524000"/>
              <a:gd name="T45" fmla="*/ 0 h 863600"/>
              <a:gd name="T46" fmla="*/ 2 w 1524000"/>
              <a:gd name="T47" fmla="*/ 6026 h 863600"/>
              <a:gd name="T48" fmla="*/ 2 w 1524000"/>
              <a:gd name="T49" fmla="*/ 16068 h 863600"/>
              <a:gd name="T50" fmla="*/ 2 w 1524000"/>
              <a:gd name="T51" fmla="*/ 120513 h 863600"/>
              <a:gd name="T52" fmla="*/ 2 w 1524000"/>
              <a:gd name="T53" fmla="*/ 124530 h 863600"/>
              <a:gd name="T54" fmla="*/ 3 w 1524000"/>
              <a:gd name="T55" fmla="*/ 116496 h 863600"/>
              <a:gd name="T56" fmla="*/ 3 w 1524000"/>
              <a:gd name="T57" fmla="*/ 104445 h 863600"/>
              <a:gd name="T58" fmla="*/ 3 w 1524000"/>
              <a:gd name="T59" fmla="*/ 70299 h 863600"/>
              <a:gd name="T60" fmla="*/ 3 w 1524000"/>
              <a:gd name="T61" fmla="*/ 56239 h 863600"/>
              <a:gd name="T62" fmla="*/ 3 w 1524000"/>
              <a:gd name="T63" fmla="*/ 52223 h 863600"/>
              <a:gd name="T64" fmla="*/ 3 w 1524000"/>
              <a:gd name="T65" fmla="*/ 54231 h 863600"/>
              <a:gd name="T66" fmla="*/ 3 w 1524000"/>
              <a:gd name="T67" fmla="*/ 66283 h 863600"/>
              <a:gd name="T68" fmla="*/ 3 w 1524000"/>
              <a:gd name="T69" fmla="*/ 98419 h 863600"/>
              <a:gd name="T70" fmla="*/ 3 w 1524000"/>
              <a:gd name="T71" fmla="*/ 96411 h 863600"/>
              <a:gd name="T72" fmla="*/ 4 w 1524000"/>
              <a:gd name="T73" fmla="*/ 80342 h 863600"/>
              <a:gd name="T74" fmla="*/ 4 w 1524000"/>
              <a:gd name="T75" fmla="*/ 82350 h 863600"/>
              <a:gd name="T76" fmla="*/ 4 w 1524000"/>
              <a:gd name="T77" fmla="*/ 88376 h 863600"/>
              <a:gd name="T78" fmla="*/ 4 w 1524000"/>
              <a:gd name="T79" fmla="*/ 92394 h 86360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524000"/>
              <a:gd name="T121" fmla="*/ 0 h 863600"/>
              <a:gd name="T122" fmla="*/ 1524000 w 1524000"/>
              <a:gd name="T123" fmla="*/ 863600 h 86360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524000" h="863600">
                <a:moveTo>
                  <a:pt x="0" y="533400"/>
                </a:moveTo>
                <a:cubicBezTo>
                  <a:pt x="13268" y="542245"/>
                  <a:pt x="55168" y="575005"/>
                  <a:pt x="76200" y="571500"/>
                </a:cubicBezTo>
                <a:cubicBezTo>
                  <a:pt x="91256" y="568991"/>
                  <a:pt x="101600" y="554567"/>
                  <a:pt x="114300" y="546100"/>
                </a:cubicBezTo>
                <a:cubicBezTo>
                  <a:pt x="118533" y="529167"/>
                  <a:pt x="123214" y="512339"/>
                  <a:pt x="127000" y="495300"/>
                </a:cubicBezTo>
                <a:cubicBezTo>
                  <a:pt x="140094" y="436375"/>
                  <a:pt x="136914" y="435202"/>
                  <a:pt x="152400" y="381000"/>
                </a:cubicBezTo>
                <a:cubicBezTo>
                  <a:pt x="156078" y="368128"/>
                  <a:pt x="155634" y="352366"/>
                  <a:pt x="165100" y="342900"/>
                </a:cubicBezTo>
                <a:cubicBezTo>
                  <a:pt x="174566" y="333434"/>
                  <a:pt x="190500" y="334433"/>
                  <a:pt x="203200" y="330200"/>
                </a:cubicBezTo>
                <a:cubicBezTo>
                  <a:pt x="228299" y="338566"/>
                  <a:pt x="261495" y="345919"/>
                  <a:pt x="279400" y="368300"/>
                </a:cubicBezTo>
                <a:cubicBezTo>
                  <a:pt x="287763" y="378753"/>
                  <a:pt x="287867" y="393700"/>
                  <a:pt x="292100" y="406400"/>
                </a:cubicBezTo>
                <a:cubicBezTo>
                  <a:pt x="296333" y="512233"/>
                  <a:pt x="297254" y="618251"/>
                  <a:pt x="304800" y="723900"/>
                </a:cubicBezTo>
                <a:cubicBezTo>
                  <a:pt x="305754" y="737253"/>
                  <a:pt x="310999" y="750298"/>
                  <a:pt x="317500" y="762000"/>
                </a:cubicBezTo>
                <a:cubicBezTo>
                  <a:pt x="332325" y="788685"/>
                  <a:pt x="339340" y="828547"/>
                  <a:pt x="368300" y="838200"/>
                </a:cubicBezTo>
                <a:lnTo>
                  <a:pt x="444500" y="863600"/>
                </a:lnTo>
                <a:cubicBezTo>
                  <a:pt x="457200" y="859367"/>
                  <a:pt x="472147" y="859263"/>
                  <a:pt x="482600" y="850900"/>
                </a:cubicBezTo>
                <a:cubicBezTo>
                  <a:pt x="504981" y="832995"/>
                  <a:pt x="512334" y="799799"/>
                  <a:pt x="520700" y="774700"/>
                </a:cubicBezTo>
                <a:cubicBezTo>
                  <a:pt x="526740" y="684100"/>
                  <a:pt x="533412" y="552363"/>
                  <a:pt x="546100" y="457200"/>
                </a:cubicBezTo>
                <a:cubicBezTo>
                  <a:pt x="556906" y="376154"/>
                  <a:pt x="554777" y="416919"/>
                  <a:pt x="571500" y="355600"/>
                </a:cubicBezTo>
                <a:cubicBezTo>
                  <a:pt x="605079" y="232476"/>
                  <a:pt x="575578" y="285982"/>
                  <a:pt x="622300" y="215900"/>
                </a:cubicBezTo>
                <a:cubicBezTo>
                  <a:pt x="626369" y="199624"/>
                  <a:pt x="638590" y="145220"/>
                  <a:pt x="647700" y="127000"/>
                </a:cubicBezTo>
                <a:cubicBezTo>
                  <a:pt x="654526" y="113348"/>
                  <a:pt x="666274" y="102552"/>
                  <a:pt x="673100" y="88900"/>
                </a:cubicBezTo>
                <a:cubicBezTo>
                  <a:pt x="679087" y="76926"/>
                  <a:pt x="677437" y="61253"/>
                  <a:pt x="685800" y="50800"/>
                </a:cubicBezTo>
                <a:cubicBezTo>
                  <a:pt x="695335" y="38881"/>
                  <a:pt x="709952" y="31599"/>
                  <a:pt x="723900" y="25400"/>
                </a:cubicBezTo>
                <a:cubicBezTo>
                  <a:pt x="748366" y="14526"/>
                  <a:pt x="800100" y="0"/>
                  <a:pt x="800100" y="0"/>
                </a:cubicBezTo>
                <a:cubicBezTo>
                  <a:pt x="819656" y="6519"/>
                  <a:pt x="864714" y="17825"/>
                  <a:pt x="876300" y="38100"/>
                </a:cubicBezTo>
                <a:cubicBezTo>
                  <a:pt x="887010" y="56842"/>
                  <a:pt x="884767" y="80433"/>
                  <a:pt x="889000" y="101600"/>
                </a:cubicBezTo>
                <a:cubicBezTo>
                  <a:pt x="893233" y="321733"/>
                  <a:pt x="885435" y="542428"/>
                  <a:pt x="901700" y="762000"/>
                </a:cubicBezTo>
                <a:cubicBezTo>
                  <a:pt x="902828" y="777222"/>
                  <a:pt x="924536" y="787400"/>
                  <a:pt x="939800" y="787400"/>
                </a:cubicBezTo>
                <a:cubicBezTo>
                  <a:pt x="971187" y="787400"/>
                  <a:pt x="1036440" y="751780"/>
                  <a:pt x="1066800" y="736600"/>
                </a:cubicBezTo>
                <a:cubicBezTo>
                  <a:pt x="1071033" y="711200"/>
                  <a:pt x="1076169" y="685934"/>
                  <a:pt x="1079500" y="660400"/>
                </a:cubicBezTo>
                <a:cubicBezTo>
                  <a:pt x="1088872" y="588546"/>
                  <a:pt x="1094652" y="516235"/>
                  <a:pt x="1104900" y="444500"/>
                </a:cubicBezTo>
                <a:cubicBezTo>
                  <a:pt x="1108986" y="415901"/>
                  <a:pt x="1118688" y="375860"/>
                  <a:pt x="1143000" y="355600"/>
                </a:cubicBezTo>
                <a:cubicBezTo>
                  <a:pt x="1157544" y="343480"/>
                  <a:pt x="1176867" y="338667"/>
                  <a:pt x="1193800" y="330200"/>
                </a:cubicBezTo>
                <a:cubicBezTo>
                  <a:pt x="1210733" y="334433"/>
                  <a:pt x="1233241" y="329648"/>
                  <a:pt x="1244600" y="342900"/>
                </a:cubicBezTo>
                <a:cubicBezTo>
                  <a:pt x="1262024" y="363228"/>
                  <a:pt x="1270000" y="419100"/>
                  <a:pt x="1270000" y="419100"/>
                </a:cubicBezTo>
                <a:cubicBezTo>
                  <a:pt x="1271471" y="439687"/>
                  <a:pt x="1236426" y="608238"/>
                  <a:pt x="1320800" y="622300"/>
                </a:cubicBezTo>
                <a:cubicBezTo>
                  <a:pt x="1334005" y="624501"/>
                  <a:pt x="1346200" y="613833"/>
                  <a:pt x="1358900" y="609600"/>
                </a:cubicBezTo>
                <a:cubicBezTo>
                  <a:pt x="1418167" y="520700"/>
                  <a:pt x="1384300" y="550333"/>
                  <a:pt x="1447800" y="508000"/>
                </a:cubicBezTo>
                <a:cubicBezTo>
                  <a:pt x="1464733" y="512233"/>
                  <a:pt x="1484970" y="509796"/>
                  <a:pt x="1498600" y="520700"/>
                </a:cubicBezTo>
                <a:cubicBezTo>
                  <a:pt x="1509053" y="529063"/>
                  <a:pt x="1506328" y="546371"/>
                  <a:pt x="1511300" y="558800"/>
                </a:cubicBezTo>
                <a:cubicBezTo>
                  <a:pt x="1514816" y="567589"/>
                  <a:pt x="1519767" y="575733"/>
                  <a:pt x="1524000" y="584200"/>
                </a:cubicBezTo>
              </a:path>
            </a:pathLst>
          </a:cu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1" name="Oval 11"/>
          <p:cNvSpPr>
            <a:spLocks noChangeArrowheads="1"/>
          </p:cNvSpPr>
          <p:nvPr/>
        </p:nvSpPr>
        <p:spPr bwMode="auto">
          <a:xfrm>
            <a:off x="4445000" y="4064000"/>
            <a:ext cx="84667" cy="8466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2" name="Freeform 12"/>
          <p:cNvSpPr>
            <a:spLocks noChangeArrowheads="1"/>
          </p:cNvSpPr>
          <p:nvPr/>
        </p:nvSpPr>
        <p:spPr bwMode="auto">
          <a:xfrm>
            <a:off x="4381500" y="3175000"/>
            <a:ext cx="529167" cy="306917"/>
          </a:xfrm>
          <a:custGeom>
            <a:avLst/>
            <a:gdLst>
              <a:gd name="T0" fmla="*/ 0 w 1524000"/>
              <a:gd name="T1" fmla="*/ 584 h 863600"/>
              <a:gd name="T2" fmla="*/ 69 w 1524000"/>
              <a:gd name="T3" fmla="*/ 625 h 863600"/>
              <a:gd name="T4" fmla="*/ 104 w 1524000"/>
              <a:gd name="T5" fmla="*/ 597 h 863600"/>
              <a:gd name="T6" fmla="*/ 115 w 1524000"/>
              <a:gd name="T7" fmla="*/ 542 h 863600"/>
              <a:gd name="T8" fmla="*/ 139 w 1524000"/>
              <a:gd name="T9" fmla="*/ 417 h 863600"/>
              <a:gd name="T10" fmla="*/ 150 w 1524000"/>
              <a:gd name="T11" fmla="*/ 375 h 863600"/>
              <a:gd name="T12" fmla="*/ 185 w 1524000"/>
              <a:gd name="T13" fmla="*/ 361 h 863600"/>
              <a:gd name="T14" fmla="*/ 254 w 1524000"/>
              <a:gd name="T15" fmla="*/ 403 h 863600"/>
              <a:gd name="T16" fmla="*/ 265 w 1524000"/>
              <a:gd name="T17" fmla="*/ 445 h 863600"/>
              <a:gd name="T18" fmla="*/ 277 w 1524000"/>
              <a:gd name="T19" fmla="*/ 792 h 863600"/>
              <a:gd name="T20" fmla="*/ 289 w 1524000"/>
              <a:gd name="T21" fmla="*/ 834 h 863600"/>
              <a:gd name="T22" fmla="*/ 335 w 1524000"/>
              <a:gd name="T23" fmla="*/ 917 h 863600"/>
              <a:gd name="T24" fmla="*/ 404 w 1524000"/>
              <a:gd name="T25" fmla="*/ 945 h 863600"/>
              <a:gd name="T26" fmla="*/ 438 w 1524000"/>
              <a:gd name="T27" fmla="*/ 931 h 863600"/>
              <a:gd name="T28" fmla="*/ 473 w 1524000"/>
              <a:gd name="T29" fmla="*/ 848 h 863600"/>
              <a:gd name="T30" fmla="*/ 496 w 1524000"/>
              <a:gd name="T31" fmla="*/ 500 h 863600"/>
              <a:gd name="T32" fmla="*/ 519 w 1524000"/>
              <a:gd name="T33" fmla="*/ 389 h 863600"/>
              <a:gd name="T34" fmla="*/ 565 w 1524000"/>
              <a:gd name="T35" fmla="*/ 236 h 863600"/>
              <a:gd name="T36" fmla="*/ 588 w 1524000"/>
              <a:gd name="T37" fmla="*/ 139 h 863600"/>
              <a:gd name="T38" fmla="*/ 612 w 1524000"/>
              <a:gd name="T39" fmla="*/ 97 h 863600"/>
              <a:gd name="T40" fmla="*/ 623 w 1524000"/>
              <a:gd name="T41" fmla="*/ 55 h 863600"/>
              <a:gd name="T42" fmla="*/ 658 w 1524000"/>
              <a:gd name="T43" fmla="*/ 28 h 863600"/>
              <a:gd name="T44" fmla="*/ 727 w 1524000"/>
              <a:gd name="T45" fmla="*/ 0 h 863600"/>
              <a:gd name="T46" fmla="*/ 796 w 1524000"/>
              <a:gd name="T47" fmla="*/ 42 h 863600"/>
              <a:gd name="T48" fmla="*/ 808 w 1524000"/>
              <a:gd name="T49" fmla="*/ 111 h 863600"/>
              <a:gd name="T50" fmla="*/ 819 w 1524000"/>
              <a:gd name="T51" fmla="*/ 834 h 863600"/>
              <a:gd name="T52" fmla="*/ 854 w 1524000"/>
              <a:gd name="T53" fmla="*/ 861 h 863600"/>
              <a:gd name="T54" fmla="*/ 969 w 1524000"/>
              <a:gd name="T55" fmla="*/ 806 h 863600"/>
              <a:gd name="T56" fmla="*/ 981 w 1524000"/>
              <a:gd name="T57" fmla="*/ 722 h 863600"/>
              <a:gd name="T58" fmla="*/ 1004 w 1524000"/>
              <a:gd name="T59" fmla="*/ 486 h 863600"/>
              <a:gd name="T60" fmla="*/ 1038 w 1524000"/>
              <a:gd name="T61" fmla="*/ 389 h 863600"/>
              <a:gd name="T62" fmla="*/ 1085 w 1524000"/>
              <a:gd name="T63" fmla="*/ 361 h 863600"/>
              <a:gd name="T64" fmla="*/ 1131 w 1524000"/>
              <a:gd name="T65" fmla="*/ 375 h 863600"/>
              <a:gd name="T66" fmla="*/ 1154 w 1524000"/>
              <a:gd name="T67" fmla="*/ 459 h 863600"/>
              <a:gd name="T68" fmla="*/ 1200 w 1524000"/>
              <a:gd name="T69" fmla="*/ 681 h 863600"/>
              <a:gd name="T70" fmla="*/ 1235 w 1524000"/>
              <a:gd name="T71" fmla="*/ 667 h 863600"/>
              <a:gd name="T72" fmla="*/ 1315 w 1524000"/>
              <a:gd name="T73" fmla="*/ 556 h 863600"/>
              <a:gd name="T74" fmla="*/ 1362 w 1524000"/>
              <a:gd name="T75" fmla="*/ 570 h 863600"/>
              <a:gd name="T76" fmla="*/ 1373 w 1524000"/>
              <a:gd name="T77" fmla="*/ 612 h 863600"/>
              <a:gd name="T78" fmla="*/ 1385 w 1524000"/>
              <a:gd name="T79" fmla="*/ 639 h 86360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524000"/>
              <a:gd name="T121" fmla="*/ 0 h 863600"/>
              <a:gd name="T122" fmla="*/ 1524000 w 1524000"/>
              <a:gd name="T123" fmla="*/ 863600 h 86360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524000" h="863600">
                <a:moveTo>
                  <a:pt x="0" y="533400"/>
                </a:moveTo>
                <a:cubicBezTo>
                  <a:pt x="13268" y="542245"/>
                  <a:pt x="55168" y="575005"/>
                  <a:pt x="76200" y="571500"/>
                </a:cubicBezTo>
                <a:cubicBezTo>
                  <a:pt x="91256" y="568991"/>
                  <a:pt x="101600" y="554567"/>
                  <a:pt x="114300" y="546100"/>
                </a:cubicBezTo>
                <a:cubicBezTo>
                  <a:pt x="118533" y="529167"/>
                  <a:pt x="123214" y="512339"/>
                  <a:pt x="127000" y="495300"/>
                </a:cubicBezTo>
                <a:cubicBezTo>
                  <a:pt x="140094" y="436375"/>
                  <a:pt x="136914" y="435202"/>
                  <a:pt x="152400" y="381000"/>
                </a:cubicBezTo>
                <a:cubicBezTo>
                  <a:pt x="156078" y="368128"/>
                  <a:pt x="155634" y="352366"/>
                  <a:pt x="165100" y="342900"/>
                </a:cubicBezTo>
                <a:cubicBezTo>
                  <a:pt x="174566" y="333434"/>
                  <a:pt x="190500" y="334433"/>
                  <a:pt x="203200" y="330200"/>
                </a:cubicBezTo>
                <a:cubicBezTo>
                  <a:pt x="228299" y="338566"/>
                  <a:pt x="261495" y="345919"/>
                  <a:pt x="279400" y="368300"/>
                </a:cubicBezTo>
                <a:cubicBezTo>
                  <a:pt x="287763" y="378753"/>
                  <a:pt x="287867" y="393700"/>
                  <a:pt x="292100" y="406400"/>
                </a:cubicBezTo>
                <a:cubicBezTo>
                  <a:pt x="296333" y="512233"/>
                  <a:pt x="297254" y="618251"/>
                  <a:pt x="304800" y="723900"/>
                </a:cubicBezTo>
                <a:cubicBezTo>
                  <a:pt x="305754" y="737253"/>
                  <a:pt x="310999" y="750298"/>
                  <a:pt x="317500" y="762000"/>
                </a:cubicBezTo>
                <a:cubicBezTo>
                  <a:pt x="332325" y="788685"/>
                  <a:pt x="339340" y="828547"/>
                  <a:pt x="368300" y="838200"/>
                </a:cubicBezTo>
                <a:lnTo>
                  <a:pt x="444500" y="863600"/>
                </a:lnTo>
                <a:cubicBezTo>
                  <a:pt x="457200" y="859367"/>
                  <a:pt x="472147" y="859263"/>
                  <a:pt x="482600" y="850900"/>
                </a:cubicBezTo>
                <a:cubicBezTo>
                  <a:pt x="504981" y="832995"/>
                  <a:pt x="512334" y="799799"/>
                  <a:pt x="520700" y="774700"/>
                </a:cubicBezTo>
                <a:cubicBezTo>
                  <a:pt x="526740" y="684100"/>
                  <a:pt x="533412" y="552363"/>
                  <a:pt x="546100" y="457200"/>
                </a:cubicBezTo>
                <a:cubicBezTo>
                  <a:pt x="556906" y="376154"/>
                  <a:pt x="554777" y="416919"/>
                  <a:pt x="571500" y="355600"/>
                </a:cubicBezTo>
                <a:cubicBezTo>
                  <a:pt x="605079" y="232476"/>
                  <a:pt x="575578" y="285982"/>
                  <a:pt x="622300" y="215900"/>
                </a:cubicBezTo>
                <a:cubicBezTo>
                  <a:pt x="626369" y="199624"/>
                  <a:pt x="638590" y="145220"/>
                  <a:pt x="647700" y="127000"/>
                </a:cubicBezTo>
                <a:cubicBezTo>
                  <a:pt x="654526" y="113348"/>
                  <a:pt x="666274" y="102552"/>
                  <a:pt x="673100" y="88900"/>
                </a:cubicBezTo>
                <a:cubicBezTo>
                  <a:pt x="679087" y="76926"/>
                  <a:pt x="677437" y="61253"/>
                  <a:pt x="685800" y="50800"/>
                </a:cubicBezTo>
                <a:cubicBezTo>
                  <a:pt x="695335" y="38881"/>
                  <a:pt x="709952" y="31599"/>
                  <a:pt x="723900" y="25400"/>
                </a:cubicBezTo>
                <a:cubicBezTo>
                  <a:pt x="748366" y="14526"/>
                  <a:pt x="800100" y="0"/>
                  <a:pt x="800100" y="0"/>
                </a:cubicBezTo>
                <a:cubicBezTo>
                  <a:pt x="819656" y="6519"/>
                  <a:pt x="864714" y="17825"/>
                  <a:pt x="876300" y="38100"/>
                </a:cubicBezTo>
                <a:cubicBezTo>
                  <a:pt x="887010" y="56842"/>
                  <a:pt x="884767" y="80433"/>
                  <a:pt x="889000" y="101600"/>
                </a:cubicBezTo>
                <a:cubicBezTo>
                  <a:pt x="893233" y="321733"/>
                  <a:pt x="885435" y="542428"/>
                  <a:pt x="901700" y="762000"/>
                </a:cubicBezTo>
                <a:cubicBezTo>
                  <a:pt x="902828" y="777222"/>
                  <a:pt x="924536" y="787400"/>
                  <a:pt x="939800" y="787400"/>
                </a:cubicBezTo>
                <a:cubicBezTo>
                  <a:pt x="971187" y="787400"/>
                  <a:pt x="1036440" y="751780"/>
                  <a:pt x="1066800" y="736600"/>
                </a:cubicBezTo>
                <a:cubicBezTo>
                  <a:pt x="1071033" y="711200"/>
                  <a:pt x="1076169" y="685934"/>
                  <a:pt x="1079500" y="660400"/>
                </a:cubicBezTo>
                <a:cubicBezTo>
                  <a:pt x="1088872" y="588546"/>
                  <a:pt x="1094652" y="516235"/>
                  <a:pt x="1104900" y="444500"/>
                </a:cubicBezTo>
                <a:cubicBezTo>
                  <a:pt x="1108986" y="415901"/>
                  <a:pt x="1118688" y="375860"/>
                  <a:pt x="1143000" y="355600"/>
                </a:cubicBezTo>
                <a:cubicBezTo>
                  <a:pt x="1157544" y="343480"/>
                  <a:pt x="1176867" y="338667"/>
                  <a:pt x="1193800" y="330200"/>
                </a:cubicBezTo>
                <a:cubicBezTo>
                  <a:pt x="1210733" y="334433"/>
                  <a:pt x="1233241" y="329648"/>
                  <a:pt x="1244600" y="342900"/>
                </a:cubicBezTo>
                <a:cubicBezTo>
                  <a:pt x="1262024" y="363228"/>
                  <a:pt x="1270000" y="419100"/>
                  <a:pt x="1270000" y="419100"/>
                </a:cubicBezTo>
                <a:cubicBezTo>
                  <a:pt x="1271471" y="439687"/>
                  <a:pt x="1236426" y="608238"/>
                  <a:pt x="1320800" y="622300"/>
                </a:cubicBezTo>
                <a:cubicBezTo>
                  <a:pt x="1334005" y="624501"/>
                  <a:pt x="1346200" y="613833"/>
                  <a:pt x="1358900" y="609600"/>
                </a:cubicBezTo>
                <a:cubicBezTo>
                  <a:pt x="1418167" y="520700"/>
                  <a:pt x="1384300" y="550333"/>
                  <a:pt x="1447800" y="508000"/>
                </a:cubicBezTo>
                <a:cubicBezTo>
                  <a:pt x="1464733" y="512233"/>
                  <a:pt x="1484970" y="509796"/>
                  <a:pt x="1498600" y="520700"/>
                </a:cubicBezTo>
                <a:cubicBezTo>
                  <a:pt x="1509053" y="529063"/>
                  <a:pt x="1506328" y="546371"/>
                  <a:pt x="1511300" y="558800"/>
                </a:cubicBezTo>
                <a:cubicBezTo>
                  <a:pt x="1514816" y="567589"/>
                  <a:pt x="1519767" y="575733"/>
                  <a:pt x="1524000" y="584200"/>
                </a:cubicBezTo>
              </a:path>
            </a:pathLst>
          </a:cu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3" name="Oval 13"/>
          <p:cNvSpPr>
            <a:spLocks noChangeArrowheads="1"/>
          </p:cNvSpPr>
          <p:nvPr/>
        </p:nvSpPr>
        <p:spPr bwMode="auto">
          <a:xfrm>
            <a:off x="2413000" y="2349500"/>
            <a:ext cx="190500" cy="1905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4" name="Oval 14"/>
          <p:cNvSpPr>
            <a:spLocks noChangeArrowheads="1"/>
          </p:cNvSpPr>
          <p:nvPr/>
        </p:nvSpPr>
        <p:spPr bwMode="auto">
          <a:xfrm>
            <a:off x="2794000" y="2603500"/>
            <a:ext cx="190500" cy="1905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5" name="Oval 15"/>
          <p:cNvSpPr>
            <a:spLocks noChangeArrowheads="1"/>
          </p:cNvSpPr>
          <p:nvPr/>
        </p:nvSpPr>
        <p:spPr bwMode="auto">
          <a:xfrm>
            <a:off x="2857500" y="2434167"/>
            <a:ext cx="190500" cy="1905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6" name="Freeform 16"/>
          <p:cNvSpPr>
            <a:spLocks noChangeArrowheads="1"/>
          </p:cNvSpPr>
          <p:nvPr/>
        </p:nvSpPr>
        <p:spPr bwMode="auto">
          <a:xfrm>
            <a:off x="2095500" y="1841500"/>
            <a:ext cx="254000" cy="571500"/>
          </a:xfrm>
          <a:custGeom>
            <a:avLst/>
            <a:gdLst>
              <a:gd name="T0" fmla="*/ 0 w 1524000"/>
              <a:gd name="T1" fmla="*/ 84360 h 863600"/>
              <a:gd name="T2" fmla="*/ 0 w 1524000"/>
              <a:gd name="T3" fmla="*/ 90385 h 863600"/>
              <a:gd name="T4" fmla="*/ 0 w 1524000"/>
              <a:gd name="T5" fmla="*/ 86367 h 863600"/>
              <a:gd name="T6" fmla="*/ 0 w 1524000"/>
              <a:gd name="T7" fmla="*/ 78333 h 863600"/>
              <a:gd name="T8" fmla="*/ 0 w 1524000"/>
              <a:gd name="T9" fmla="*/ 60257 h 863600"/>
              <a:gd name="T10" fmla="*/ 0 w 1524000"/>
              <a:gd name="T11" fmla="*/ 54231 h 863600"/>
              <a:gd name="T12" fmla="*/ 1 w 1524000"/>
              <a:gd name="T13" fmla="*/ 52223 h 863600"/>
              <a:gd name="T14" fmla="*/ 1 w 1524000"/>
              <a:gd name="T15" fmla="*/ 58248 h 863600"/>
              <a:gd name="T16" fmla="*/ 1 w 1524000"/>
              <a:gd name="T17" fmla="*/ 64273 h 863600"/>
              <a:gd name="T18" fmla="*/ 1 w 1524000"/>
              <a:gd name="T19" fmla="*/ 114487 h 863600"/>
              <a:gd name="T20" fmla="*/ 1 w 1524000"/>
              <a:gd name="T21" fmla="*/ 120513 h 863600"/>
              <a:gd name="T22" fmla="*/ 1 w 1524000"/>
              <a:gd name="T23" fmla="*/ 132564 h 863600"/>
              <a:gd name="T24" fmla="*/ 1 w 1524000"/>
              <a:gd name="T25" fmla="*/ 136582 h 863600"/>
              <a:gd name="T26" fmla="*/ 1 w 1524000"/>
              <a:gd name="T27" fmla="*/ 134573 h 863600"/>
              <a:gd name="T28" fmla="*/ 1 w 1524000"/>
              <a:gd name="T29" fmla="*/ 122521 h 863600"/>
              <a:gd name="T30" fmla="*/ 1 w 1524000"/>
              <a:gd name="T31" fmla="*/ 72308 h 863600"/>
              <a:gd name="T32" fmla="*/ 1 w 1524000"/>
              <a:gd name="T33" fmla="*/ 56239 h 863600"/>
              <a:gd name="T34" fmla="*/ 2 w 1524000"/>
              <a:gd name="T35" fmla="*/ 34145 h 863600"/>
              <a:gd name="T36" fmla="*/ 2 w 1524000"/>
              <a:gd name="T37" fmla="*/ 20086 h 863600"/>
              <a:gd name="T38" fmla="*/ 2 w 1524000"/>
              <a:gd name="T39" fmla="*/ 14060 h 863600"/>
              <a:gd name="T40" fmla="*/ 2 w 1524000"/>
              <a:gd name="T41" fmla="*/ 8034 h 863600"/>
              <a:gd name="T42" fmla="*/ 2 w 1524000"/>
              <a:gd name="T43" fmla="*/ 4017 h 863600"/>
              <a:gd name="T44" fmla="*/ 2 w 1524000"/>
              <a:gd name="T45" fmla="*/ 0 h 863600"/>
              <a:gd name="T46" fmla="*/ 2 w 1524000"/>
              <a:gd name="T47" fmla="*/ 6026 h 863600"/>
              <a:gd name="T48" fmla="*/ 2 w 1524000"/>
              <a:gd name="T49" fmla="*/ 16068 h 863600"/>
              <a:gd name="T50" fmla="*/ 2 w 1524000"/>
              <a:gd name="T51" fmla="*/ 120513 h 863600"/>
              <a:gd name="T52" fmla="*/ 2 w 1524000"/>
              <a:gd name="T53" fmla="*/ 124530 h 863600"/>
              <a:gd name="T54" fmla="*/ 3 w 1524000"/>
              <a:gd name="T55" fmla="*/ 116496 h 863600"/>
              <a:gd name="T56" fmla="*/ 3 w 1524000"/>
              <a:gd name="T57" fmla="*/ 104445 h 863600"/>
              <a:gd name="T58" fmla="*/ 3 w 1524000"/>
              <a:gd name="T59" fmla="*/ 70299 h 863600"/>
              <a:gd name="T60" fmla="*/ 3 w 1524000"/>
              <a:gd name="T61" fmla="*/ 56239 h 863600"/>
              <a:gd name="T62" fmla="*/ 3 w 1524000"/>
              <a:gd name="T63" fmla="*/ 52223 h 863600"/>
              <a:gd name="T64" fmla="*/ 3 w 1524000"/>
              <a:gd name="T65" fmla="*/ 54231 h 863600"/>
              <a:gd name="T66" fmla="*/ 3 w 1524000"/>
              <a:gd name="T67" fmla="*/ 66283 h 863600"/>
              <a:gd name="T68" fmla="*/ 3 w 1524000"/>
              <a:gd name="T69" fmla="*/ 98419 h 863600"/>
              <a:gd name="T70" fmla="*/ 3 w 1524000"/>
              <a:gd name="T71" fmla="*/ 96411 h 863600"/>
              <a:gd name="T72" fmla="*/ 4 w 1524000"/>
              <a:gd name="T73" fmla="*/ 80342 h 863600"/>
              <a:gd name="T74" fmla="*/ 4 w 1524000"/>
              <a:gd name="T75" fmla="*/ 82350 h 863600"/>
              <a:gd name="T76" fmla="*/ 4 w 1524000"/>
              <a:gd name="T77" fmla="*/ 88376 h 863600"/>
              <a:gd name="T78" fmla="*/ 4 w 1524000"/>
              <a:gd name="T79" fmla="*/ 92394 h 86360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524000"/>
              <a:gd name="T121" fmla="*/ 0 h 863600"/>
              <a:gd name="T122" fmla="*/ 1524000 w 1524000"/>
              <a:gd name="T123" fmla="*/ 863600 h 86360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524000" h="863600">
                <a:moveTo>
                  <a:pt x="0" y="533400"/>
                </a:moveTo>
                <a:cubicBezTo>
                  <a:pt x="13268" y="542245"/>
                  <a:pt x="55168" y="575005"/>
                  <a:pt x="76200" y="571500"/>
                </a:cubicBezTo>
                <a:cubicBezTo>
                  <a:pt x="91256" y="568991"/>
                  <a:pt x="101600" y="554567"/>
                  <a:pt x="114300" y="546100"/>
                </a:cubicBezTo>
                <a:cubicBezTo>
                  <a:pt x="118533" y="529167"/>
                  <a:pt x="123214" y="512339"/>
                  <a:pt x="127000" y="495300"/>
                </a:cubicBezTo>
                <a:cubicBezTo>
                  <a:pt x="140094" y="436375"/>
                  <a:pt x="136914" y="435202"/>
                  <a:pt x="152400" y="381000"/>
                </a:cubicBezTo>
                <a:cubicBezTo>
                  <a:pt x="156078" y="368128"/>
                  <a:pt x="155634" y="352366"/>
                  <a:pt x="165100" y="342900"/>
                </a:cubicBezTo>
                <a:cubicBezTo>
                  <a:pt x="174566" y="333434"/>
                  <a:pt x="190500" y="334433"/>
                  <a:pt x="203200" y="330200"/>
                </a:cubicBezTo>
                <a:cubicBezTo>
                  <a:pt x="228299" y="338566"/>
                  <a:pt x="261495" y="345919"/>
                  <a:pt x="279400" y="368300"/>
                </a:cubicBezTo>
                <a:cubicBezTo>
                  <a:pt x="287763" y="378753"/>
                  <a:pt x="287867" y="393700"/>
                  <a:pt x="292100" y="406400"/>
                </a:cubicBezTo>
                <a:cubicBezTo>
                  <a:pt x="296333" y="512233"/>
                  <a:pt x="297254" y="618251"/>
                  <a:pt x="304800" y="723900"/>
                </a:cubicBezTo>
                <a:cubicBezTo>
                  <a:pt x="305754" y="737253"/>
                  <a:pt x="310999" y="750298"/>
                  <a:pt x="317500" y="762000"/>
                </a:cubicBezTo>
                <a:cubicBezTo>
                  <a:pt x="332325" y="788685"/>
                  <a:pt x="339340" y="828547"/>
                  <a:pt x="368300" y="838200"/>
                </a:cubicBezTo>
                <a:lnTo>
                  <a:pt x="444500" y="863600"/>
                </a:lnTo>
                <a:cubicBezTo>
                  <a:pt x="457200" y="859367"/>
                  <a:pt x="472147" y="859263"/>
                  <a:pt x="482600" y="850900"/>
                </a:cubicBezTo>
                <a:cubicBezTo>
                  <a:pt x="504981" y="832995"/>
                  <a:pt x="512334" y="799799"/>
                  <a:pt x="520700" y="774700"/>
                </a:cubicBezTo>
                <a:cubicBezTo>
                  <a:pt x="526740" y="684100"/>
                  <a:pt x="533412" y="552363"/>
                  <a:pt x="546100" y="457200"/>
                </a:cubicBezTo>
                <a:cubicBezTo>
                  <a:pt x="556906" y="376154"/>
                  <a:pt x="554777" y="416919"/>
                  <a:pt x="571500" y="355600"/>
                </a:cubicBezTo>
                <a:cubicBezTo>
                  <a:pt x="605079" y="232476"/>
                  <a:pt x="575578" y="285982"/>
                  <a:pt x="622300" y="215900"/>
                </a:cubicBezTo>
                <a:cubicBezTo>
                  <a:pt x="626369" y="199624"/>
                  <a:pt x="638590" y="145220"/>
                  <a:pt x="647700" y="127000"/>
                </a:cubicBezTo>
                <a:cubicBezTo>
                  <a:pt x="654526" y="113348"/>
                  <a:pt x="666274" y="102552"/>
                  <a:pt x="673100" y="88900"/>
                </a:cubicBezTo>
                <a:cubicBezTo>
                  <a:pt x="679087" y="76926"/>
                  <a:pt x="677437" y="61253"/>
                  <a:pt x="685800" y="50800"/>
                </a:cubicBezTo>
                <a:cubicBezTo>
                  <a:pt x="695335" y="38881"/>
                  <a:pt x="709952" y="31599"/>
                  <a:pt x="723900" y="25400"/>
                </a:cubicBezTo>
                <a:cubicBezTo>
                  <a:pt x="748366" y="14526"/>
                  <a:pt x="800100" y="0"/>
                  <a:pt x="800100" y="0"/>
                </a:cubicBezTo>
                <a:cubicBezTo>
                  <a:pt x="819656" y="6519"/>
                  <a:pt x="864714" y="17825"/>
                  <a:pt x="876300" y="38100"/>
                </a:cubicBezTo>
                <a:cubicBezTo>
                  <a:pt x="887010" y="56842"/>
                  <a:pt x="884767" y="80433"/>
                  <a:pt x="889000" y="101600"/>
                </a:cubicBezTo>
                <a:cubicBezTo>
                  <a:pt x="893233" y="321733"/>
                  <a:pt x="885435" y="542428"/>
                  <a:pt x="901700" y="762000"/>
                </a:cubicBezTo>
                <a:cubicBezTo>
                  <a:pt x="902828" y="777222"/>
                  <a:pt x="924536" y="787400"/>
                  <a:pt x="939800" y="787400"/>
                </a:cubicBezTo>
                <a:cubicBezTo>
                  <a:pt x="971187" y="787400"/>
                  <a:pt x="1036440" y="751780"/>
                  <a:pt x="1066800" y="736600"/>
                </a:cubicBezTo>
                <a:cubicBezTo>
                  <a:pt x="1071033" y="711200"/>
                  <a:pt x="1076169" y="685934"/>
                  <a:pt x="1079500" y="660400"/>
                </a:cubicBezTo>
                <a:cubicBezTo>
                  <a:pt x="1088872" y="588546"/>
                  <a:pt x="1094652" y="516235"/>
                  <a:pt x="1104900" y="444500"/>
                </a:cubicBezTo>
                <a:cubicBezTo>
                  <a:pt x="1108986" y="415901"/>
                  <a:pt x="1118688" y="375860"/>
                  <a:pt x="1143000" y="355600"/>
                </a:cubicBezTo>
                <a:cubicBezTo>
                  <a:pt x="1157544" y="343480"/>
                  <a:pt x="1176867" y="338667"/>
                  <a:pt x="1193800" y="330200"/>
                </a:cubicBezTo>
                <a:cubicBezTo>
                  <a:pt x="1210733" y="334433"/>
                  <a:pt x="1233241" y="329648"/>
                  <a:pt x="1244600" y="342900"/>
                </a:cubicBezTo>
                <a:cubicBezTo>
                  <a:pt x="1262024" y="363228"/>
                  <a:pt x="1270000" y="419100"/>
                  <a:pt x="1270000" y="419100"/>
                </a:cubicBezTo>
                <a:cubicBezTo>
                  <a:pt x="1271471" y="439687"/>
                  <a:pt x="1236426" y="608238"/>
                  <a:pt x="1320800" y="622300"/>
                </a:cubicBezTo>
                <a:cubicBezTo>
                  <a:pt x="1334005" y="624501"/>
                  <a:pt x="1346200" y="613833"/>
                  <a:pt x="1358900" y="609600"/>
                </a:cubicBezTo>
                <a:cubicBezTo>
                  <a:pt x="1418167" y="520700"/>
                  <a:pt x="1384300" y="550333"/>
                  <a:pt x="1447800" y="508000"/>
                </a:cubicBezTo>
                <a:cubicBezTo>
                  <a:pt x="1464733" y="512233"/>
                  <a:pt x="1484970" y="509796"/>
                  <a:pt x="1498600" y="520700"/>
                </a:cubicBezTo>
                <a:cubicBezTo>
                  <a:pt x="1509053" y="529063"/>
                  <a:pt x="1506328" y="546371"/>
                  <a:pt x="1511300" y="558800"/>
                </a:cubicBezTo>
                <a:cubicBezTo>
                  <a:pt x="1514816" y="567589"/>
                  <a:pt x="1519767" y="575733"/>
                  <a:pt x="1524000" y="584200"/>
                </a:cubicBezTo>
              </a:path>
            </a:pathLst>
          </a:cu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7" name="Oval 17"/>
          <p:cNvSpPr>
            <a:spLocks noChangeArrowheads="1"/>
          </p:cNvSpPr>
          <p:nvPr/>
        </p:nvSpPr>
        <p:spPr bwMode="auto">
          <a:xfrm>
            <a:off x="2159000" y="2095500"/>
            <a:ext cx="84667" cy="8466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8" name="Freeform 18"/>
          <p:cNvSpPr>
            <a:spLocks noChangeArrowheads="1"/>
          </p:cNvSpPr>
          <p:nvPr/>
        </p:nvSpPr>
        <p:spPr bwMode="auto">
          <a:xfrm>
            <a:off x="1270000" y="1651000"/>
            <a:ext cx="656167" cy="306917"/>
          </a:xfrm>
          <a:custGeom>
            <a:avLst/>
            <a:gdLst>
              <a:gd name="T0" fmla="*/ 0 w 1524000"/>
              <a:gd name="T1" fmla="*/ 584 h 863600"/>
              <a:gd name="T2" fmla="*/ 387 w 1524000"/>
              <a:gd name="T3" fmla="*/ 625 h 863600"/>
              <a:gd name="T4" fmla="*/ 580 w 1524000"/>
              <a:gd name="T5" fmla="*/ 597 h 863600"/>
              <a:gd name="T6" fmla="*/ 645 w 1524000"/>
              <a:gd name="T7" fmla="*/ 542 h 863600"/>
              <a:gd name="T8" fmla="*/ 774 w 1524000"/>
              <a:gd name="T9" fmla="*/ 417 h 863600"/>
              <a:gd name="T10" fmla="*/ 839 w 1524000"/>
              <a:gd name="T11" fmla="*/ 375 h 863600"/>
              <a:gd name="T12" fmla="*/ 1032 w 1524000"/>
              <a:gd name="T13" fmla="*/ 361 h 863600"/>
              <a:gd name="T14" fmla="*/ 1419 w 1524000"/>
              <a:gd name="T15" fmla="*/ 403 h 863600"/>
              <a:gd name="T16" fmla="*/ 1483 w 1524000"/>
              <a:gd name="T17" fmla="*/ 445 h 863600"/>
              <a:gd name="T18" fmla="*/ 1548 w 1524000"/>
              <a:gd name="T19" fmla="*/ 792 h 863600"/>
              <a:gd name="T20" fmla="*/ 1613 w 1524000"/>
              <a:gd name="T21" fmla="*/ 834 h 863600"/>
              <a:gd name="T22" fmla="*/ 1870 w 1524000"/>
              <a:gd name="T23" fmla="*/ 917 h 863600"/>
              <a:gd name="T24" fmla="*/ 2257 w 1524000"/>
              <a:gd name="T25" fmla="*/ 945 h 863600"/>
              <a:gd name="T26" fmla="*/ 2451 w 1524000"/>
              <a:gd name="T27" fmla="*/ 931 h 863600"/>
              <a:gd name="T28" fmla="*/ 2644 w 1524000"/>
              <a:gd name="T29" fmla="*/ 848 h 863600"/>
              <a:gd name="T30" fmla="*/ 2773 w 1524000"/>
              <a:gd name="T31" fmla="*/ 500 h 863600"/>
              <a:gd name="T32" fmla="*/ 2902 w 1524000"/>
              <a:gd name="T33" fmla="*/ 389 h 863600"/>
              <a:gd name="T34" fmla="*/ 3160 w 1524000"/>
              <a:gd name="T35" fmla="*/ 236 h 863600"/>
              <a:gd name="T36" fmla="*/ 3289 w 1524000"/>
              <a:gd name="T37" fmla="*/ 139 h 863600"/>
              <a:gd name="T38" fmla="*/ 3418 w 1524000"/>
              <a:gd name="T39" fmla="*/ 97 h 863600"/>
              <a:gd name="T40" fmla="*/ 3482 w 1524000"/>
              <a:gd name="T41" fmla="*/ 55 h 863600"/>
              <a:gd name="T42" fmla="*/ 3676 w 1524000"/>
              <a:gd name="T43" fmla="*/ 28 h 863600"/>
              <a:gd name="T44" fmla="*/ 4063 w 1524000"/>
              <a:gd name="T45" fmla="*/ 0 h 863600"/>
              <a:gd name="T46" fmla="*/ 4450 w 1524000"/>
              <a:gd name="T47" fmla="*/ 42 h 863600"/>
              <a:gd name="T48" fmla="*/ 4514 w 1524000"/>
              <a:gd name="T49" fmla="*/ 111 h 863600"/>
              <a:gd name="T50" fmla="*/ 4579 w 1524000"/>
              <a:gd name="T51" fmla="*/ 834 h 863600"/>
              <a:gd name="T52" fmla="*/ 4772 w 1524000"/>
              <a:gd name="T53" fmla="*/ 861 h 863600"/>
              <a:gd name="T54" fmla="*/ 5417 w 1524000"/>
              <a:gd name="T55" fmla="*/ 806 h 863600"/>
              <a:gd name="T56" fmla="*/ 5481 w 1524000"/>
              <a:gd name="T57" fmla="*/ 722 h 863600"/>
              <a:gd name="T58" fmla="*/ 5610 w 1524000"/>
              <a:gd name="T59" fmla="*/ 486 h 863600"/>
              <a:gd name="T60" fmla="*/ 5804 w 1524000"/>
              <a:gd name="T61" fmla="*/ 389 h 863600"/>
              <a:gd name="T62" fmla="*/ 6062 w 1524000"/>
              <a:gd name="T63" fmla="*/ 361 h 863600"/>
              <a:gd name="T64" fmla="*/ 6320 w 1524000"/>
              <a:gd name="T65" fmla="*/ 375 h 863600"/>
              <a:gd name="T66" fmla="*/ 6449 w 1524000"/>
              <a:gd name="T67" fmla="*/ 459 h 863600"/>
              <a:gd name="T68" fmla="*/ 6707 w 1524000"/>
              <a:gd name="T69" fmla="*/ 681 h 863600"/>
              <a:gd name="T70" fmla="*/ 6900 w 1524000"/>
              <a:gd name="T71" fmla="*/ 667 h 863600"/>
              <a:gd name="T72" fmla="*/ 7352 w 1524000"/>
              <a:gd name="T73" fmla="*/ 556 h 863600"/>
              <a:gd name="T74" fmla="*/ 7610 w 1524000"/>
              <a:gd name="T75" fmla="*/ 570 h 863600"/>
              <a:gd name="T76" fmla="*/ 7674 w 1524000"/>
              <a:gd name="T77" fmla="*/ 612 h 863600"/>
              <a:gd name="T78" fmla="*/ 7739 w 1524000"/>
              <a:gd name="T79" fmla="*/ 639 h 86360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524000"/>
              <a:gd name="T121" fmla="*/ 0 h 863600"/>
              <a:gd name="T122" fmla="*/ 1524000 w 1524000"/>
              <a:gd name="T123" fmla="*/ 863600 h 86360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524000" h="863600">
                <a:moveTo>
                  <a:pt x="0" y="533400"/>
                </a:moveTo>
                <a:cubicBezTo>
                  <a:pt x="13268" y="542245"/>
                  <a:pt x="55168" y="575005"/>
                  <a:pt x="76200" y="571500"/>
                </a:cubicBezTo>
                <a:cubicBezTo>
                  <a:pt x="91256" y="568991"/>
                  <a:pt x="101600" y="554567"/>
                  <a:pt x="114300" y="546100"/>
                </a:cubicBezTo>
                <a:cubicBezTo>
                  <a:pt x="118533" y="529167"/>
                  <a:pt x="123214" y="512339"/>
                  <a:pt x="127000" y="495300"/>
                </a:cubicBezTo>
                <a:cubicBezTo>
                  <a:pt x="140094" y="436375"/>
                  <a:pt x="136914" y="435202"/>
                  <a:pt x="152400" y="381000"/>
                </a:cubicBezTo>
                <a:cubicBezTo>
                  <a:pt x="156078" y="368128"/>
                  <a:pt x="155634" y="352366"/>
                  <a:pt x="165100" y="342900"/>
                </a:cubicBezTo>
                <a:cubicBezTo>
                  <a:pt x="174566" y="333434"/>
                  <a:pt x="190500" y="334433"/>
                  <a:pt x="203200" y="330200"/>
                </a:cubicBezTo>
                <a:cubicBezTo>
                  <a:pt x="228299" y="338566"/>
                  <a:pt x="261495" y="345919"/>
                  <a:pt x="279400" y="368300"/>
                </a:cubicBezTo>
                <a:cubicBezTo>
                  <a:pt x="287763" y="378753"/>
                  <a:pt x="287867" y="393700"/>
                  <a:pt x="292100" y="406400"/>
                </a:cubicBezTo>
                <a:cubicBezTo>
                  <a:pt x="296333" y="512233"/>
                  <a:pt x="297254" y="618251"/>
                  <a:pt x="304800" y="723900"/>
                </a:cubicBezTo>
                <a:cubicBezTo>
                  <a:pt x="305754" y="737253"/>
                  <a:pt x="310999" y="750298"/>
                  <a:pt x="317500" y="762000"/>
                </a:cubicBezTo>
                <a:cubicBezTo>
                  <a:pt x="332325" y="788685"/>
                  <a:pt x="339340" y="828547"/>
                  <a:pt x="368300" y="838200"/>
                </a:cubicBezTo>
                <a:lnTo>
                  <a:pt x="444500" y="863600"/>
                </a:lnTo>
                <a:cubicBezTo>
                  <a:pt x="457200" y="859367"/>
                  <a:pt x="472147" y="859263"/>
                  <a:pt x="482600" y="850900"/>
                </a:cubicBezTo>
                <a:cubicBezTo>
                  <a:pt x="504981" y="832995"/>
                  <a:pt x="512334" y="799799"/>
                  <a:pt x="520700" y="774700"/>
                </a:cubicBezTo>
                <a:cubicBezTo>
                  <a:pt x="526740" y="684100"/>
                  <a:pt x="533412" y="552363"/>
                  <a:pt x="546100" y="457200"/>
                </a:cubicBezTo>
                <a:cubicBezTo>
                  <a:pt x="556906" y="376154"/>
                  <a:pt x="554777" y="416919"/>
                  <a:pt x="571500" y="355600"/>
                </a:cubicBezTo>
                <a:cubicBezTo>
                  <a:pt x="605079" y="232476"/>
                  <a:pt x="575578" y="285982"/>
                  <a:pt x="622300" y="215900"/>
                </a:cubicBezTo>
                <a:cubicBezTo>
                  <a:pt x="626369" y="199624"/>
                  <a:pt x="638590" y="145220"/>
                  <a:pt x="647700" y="127000"/>
                </a:cubicBezTo>
                <a:cubicBezTo>
                  <a:pt x="654526" y="113348"/>
                  <a:pt x="666274" y="102552"/>
                  <a:pt x="673100" y="88900"/>
                </a:cubicBezTo>
                <a:cubicBezTo>
                  <a:pt x="679087" y="76926"/>
                  <a:pt x="677437" y="61253"/>
                  <a:pt x="685800" y="50800"/>
                </a:cubicBezTo>
                <a:cubicBezTo>
                  <a:pt x="695335" y="38881"/>
                  <a:pt x="709952" y="31599"/>
                  <a:pt x="723900" y="25400"/>
                </a:cubicBezTo>
                <a:cubicBezTo>
                  <a:pt x="748366" y="14526"/>
                  <a:pt x="800100" y="0"/>
                  <a:pt x="800100" y="0"/>
                </a:cubicBezTo>
                <a:cubicBezTo>
                  <a:pt x="819656" y="6519"/>
                  <a:pt x="864714" y="17825"/>
                  <a:pt x="876300" y="38100"/>
                </a:cubicBezTo>
                <a:cubicBezTo>
                  <a:pt x="887010" y="56842"/>
                  <a:pt x="884767" y="80433"/>
                  <a:pt x="889000" y="101600"/>
                </a:cubicBezTo>
                <a:cubicBezTo>
                  <a:pt x="893233" y="321733"/>
                  <a:pt x="885435" y="542428"/>
                  <a:pt x="901700" y="762000"/>
                </a:cubicBezTo>
                <a:cubicBezTo>
                  <a:pt x="902828" y="777222"/>
                  <a:pt x="924536" y="787400"/>
                  <a:pt x="939800" y="787400"/>
                </a:cubicBezTo>
                <a:cubicBezTo>
                  <a:pt x="971187" y="787400"/>
                  <a:pt x="1036440" y="751780"/>
                  <a:pt x="1066800" y="736600"/>
                </a:cubicBezTo>
                <a:cubicBezTo>
                  <a:pt x="1071033" y="711200"/>
                  <a:pt x="1076169" y="685934"/>
                  <a:pt x="1079500" y="660400"/>
                </a:cubicBezTo>
                <a:cubicBezTo>
                  <a:pt x="1088872" y="588546"/>
                  <a:pt x="1094652" y="516235"/>
                  <a:pt x="1104900" y="444500"/>
                </a:cubicBezTo>
                <a:cubicBezTo>
                  <a:pt x="1108986" y="415901"/>
                  <a:pt x="1118688" y="375860"/>
                  <a:pt x="1143000" y="355600"/>
                </a:cubicBezTo>
                <a:cubicBezTo>
                  <a:pt x="1157544" y="343480"/>
                  <a:pt x="1176867" y="338667"/>
                  <a:pt x="1193800" y="330200"/>
                </a:cubicBezTo>
                <a:cubicBezTo>
                  <a:pt x="1210733" y="334433"/>
                  <a:pt x="1233241" y="329648"/>
                  <a:pt x="1244600" y="342900"/>
                </a:cubicBezTo>
                <a:cubicBezTo>
                  <a:pt x="1262024" y="363228"/>
                  <a:pt x="1270000" y="419100"/>
                  <a:pt x="1270000" y="419100"/>
                </a:cubicBezTo>
                <a:cubicBezTo>
                  <a:pt x="1271471" y="439687"/>
                  <a:pt x="1236426" y="608238"/>
                  <a:pt x="1320800" y="622300"/>
                </a:cubicBezTo>
                <a:cubicBezTo>
                  <a:pt x="1334005" y="624501"/>
                  <a:pt x="1346200" y="613833"/>
                  <a:pt x="1358900" y="609600"/>
                </a:cubicBezTo>
                <a:cubicBezTo>
                  <a:pt x="1418167" y="520700"/>
                  <a:pt x="1384300" y="550333"/>
                  <a:pt x="1447800" y="508000"/>
                </a:cubicBezTo>
                <a:cubicBezTo>
                  <a:pt x="1464733" y="512233"/>
                  <a:pt x="1484970" y="509796"/>
                  <a:pt x="1498600" y="520700"/>
                </a:cubicBezTo>
                <a:cubicBezTo>
                  <a:pt x="1509053" y="529063"/>
                  <a:pt x="1506328" y="546371"/>
                  <a:pt x="1511300" y="558800"/>
                </a:cubicBezTo>
                <a:cubicBezTo>
                  <a:pt x="1514816" y="567589"/>
                  <a:pt x="1519767" y="575733"/>
                  <a:pt x="1524000" y="584200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2549" name="Straight Arrow Connector 20"/>
          <p:cNvCxnSpPr>
            <a:cxnSpLocks noChangeShapeType="1"/>
          </p:cNvCxnSpPr>
          <p:nvPr/>
        </p:nvCxnSpPr>
        <p:spPr bwMode="auto">
          <a:xfrm rot="10800000">
            <a:off x="2603500" y="4064000"/>
            <a:ext cx="1460500" cy="889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50" name="Straight Arrow Connector 22"/>
          <p:cNvCxnSpPr>
            <a:cxnSpLocks noChangeShapeType="1"/>
          </p:cNvCxnSpPr>
          <p:nvPr/>
        </p:nvCxnSpPr>
        <p:spPr bwMode="auto">
          <a:xfrm rot="10800000">
            <a:off x="2667000" y="3937000"/>
            <a:ext cx="1587500" cy="635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51" name="Straight Arrow Connector 24"/>
          <p:cNvCxnSpPr>
            <a:cxnSpLocks noChangeShapeType="1"/>
          </p:cNvCxnSpPr>
          <p:nvPr/>
        </p:nvCxnSpPr>
        <p:spPr bwMode="auto">
          <a:xfrm rot="10800000">
            <a:off x="2667000" y="3746500"/>
            <a:ext cx="1524000" cy="254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52" name="Straight Arrow Connector 26"/>
          <p:cNvCxnSpPr>
            <a:cxnSpLocks noChangeShapeType="1"/>
          </p:cNvCxnSpPr>
          <p:nvPr/>
        </p:nvCxnSpPr>
        <p:spPr bwMode="auto">
          <a:xfrm rot="10800000" flipV="1">
            <a:off x="2603500" y="3365500"/>
            <a:ext cx="1651000" cy="63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53" name="Straight Arrow Connector 28"/>
          <p:cNvCxnSpPr>
            <a:cxnSpLocks noChangeShapeType="1"/>
          </p:cNvCxnSpPr>
          <p:nvPr/>
        </p:nvCxnSpPr>
        <p:spPr bwMode="auto">
          <a:xfrm rot="5400000" flipH="1" flipV="1">
            <a:off x="2476500" y="2921000"/>
            <a:ext cx="381000" cy="254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54" name="Straight Arrow Connector 30"/>
          <p:cNvCxnSpPr>
            <a:cxnSpLocks noChangeShapeType="1"/>
          </p:cNvCxnSpPr>
          <p:nvPr/>
        </p:nvCxnSpPr>
        <p:spPr bwMode="auto">
          <a:xfrm rot="5400000" flipH="1" flipV="1">
            <a:off x="2190750" y="2762250"/>
            <a:ext cx="444500" cy="127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55" name="Straight Arrow Connector 32"/>
          <p:cNvCxnSpPr>
            <a:cxnSpLocks noChangeShapeType="1"/>
          </p:cNvCxnSpPr>
          <p:nvPr/>
        </p:nvCxnSpPr>
        <p:spPr bwMode="auto">
          <a:xfrm rot="5400000" flipH="1" flipV="1">
            <a:off x="1968501" y="2730500"/>
            <a:ext cx="381000" cy="264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56" name="Straight Arrow Connector 34"/>
          <p:cNvCxnSpPr>
            <a:cxnSpLocks noChangeShapeType="1"/>
          </p:cNvCxnSpPr>
          <p:nvPr/>
        </p:nvCxnSpPr>
        <p:spPr bwMode="auto">
          <a:xfrm rot="16200000" flipV="1">
            <a:off x="1587500" y="2603500"/>
            <a:ext cx="508000" cy="127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2557" name="Freeform 36"/>
          <p:cNvSpPr>
            <a:spLocks noChangeArrowheads="1"/>
          </p:cNvSpPr>
          <p:nvPr/>
        </p:nvSpPr>
        <p:spPr bwMode="auto">
          <a:xfrm>
            <a:off x="1460500" y="1651000"/>
            <a:ext cx="529167" cy="306917"/>
          </a:xfrm>
          <a:custGeom>
            <a:avLst/>
            <a:gdLst>
              <a:gd name="T0" fmla="*/ 0 w 1524000"/>
              <a:gd name="T1" fmla="*/ 584 h 863600"/>
              <a:gd name="T2" fmla="*/ 69 w 1524000"/>
              <a:gd name="T3" fmla="*/ 625 h 863600"/>
              <a:gd name="T4" fmla="*/ 104 w 1524000"/>
              <a:gd name="T5" fmla="*/ 597 h 863600"/>
              <a:gd name="T6" fmla="*/ 115 w 1524000"/>
              <a:gd name="T7" fmla="*/ 542 h 863600"/>
              <a:gd name="T8" fmla="*/ 139 w 1524000"/>
              <a:gd name="T9" fmla="*/ 417 h 863600"/>
              <a:gd name="T10" fmla="*/ 150 w 1524000"/>
              <a:gd name="T11" fmla="*/ 375 h 863600"/>
              <a:gd name="T12" fmla="*/ 185 w 1524000"/>
              <a:gd name="T13" fmla="*/ 361 h 863600"/>
              <a:gd name="T14" fmla="*/ 254 w 1524000"/>
              <a:gd name="T15" fmla="*/ 403 h 863600"/>
              <a:gd name="T16" fmla="*/ 265 w 1524000"/>
              <a:gd name="T17" fmla="*/ 445 h 863600"/>
              <a:gd name="T18" fmla="*/ 277 w 1524000"/>
              <a:gd name="T19" fmla="*/ 792 h 863600"/>
              <a:gd name="T20" fmla="*/ 289 w 1524000"/>
              <a:gd name="T21" fmla="*/ 834 h 863600"/>
              <a:gd name="T22" fmla="*/ 335 w 1524000"/>
              <a:gd name="T23" fmla="*/ 917 h 863600"/>
              <a:gd name="T24" fmla="*/ 404 w 1524000"/>
              <a:gd name="T25" fmla="*/ 945 h 863600"/>
              <a:gd name="T26" fmla="*/ 438 w 1524000"/>
              <a:gd name="T27" fmla="*/ 931 h 863600"/>
              <a:gd name="T28" fmla="*/ 473 w 1524000"/>
              <a:gd name="T29" fmla="*/ 848 h 863600"/>
              <a:gd name="T30" fmla="*/ 496 w 1524000"/>
              <a:gd name="T31" fmla="*/ 500 h 863600"/>
              <a:gd name="T32" fmla="*/ 519 w 1524000"/>
              <a:gd name="T33" fmla="*/ 389 h 863600"/>
              <a:gd name="T34" fmla="*/ 565 w 1524000"/>
              <a:gd name="T35" fmla="*/ 236 h 863600"/>
              <a:gd name="T36" fmla="*/ 588 w 1524000"/>
              <a:gd name="T37" fmla="*/ 139 h 863600"/>
              <a:gd name="T38" fmla="*/ 612 w 1524000"/>
              <a:gd name="T39" fmla="*/ 97 h 863600"/>
              <a:gd name="T40" fmla="*/ 623 w 1524000"/>
              <a:gd name="T41" fmla="*/ 55 h 863600"/>
              <a:gd name="T42" fmla="*/ 658 w 1524000"/>
              <a:gd name="T43" fmla="*/ 28 h 863600"/>
              <a:gd name="T44" fmla="*/ 727 w 1524000"/>
              <a:gd name="T45" fmla="*/ 0 h 863600"/>
              <a:gd name="T46" fmla="*/ 796 w 1524000"/>
              <a:gd name="T47" fmla="*/ 42 h 863600"/>
              <a:gd name="T48" fmla="*/ 808 w 1524000"/>
              <a:gd name="T49" fmla="*/ 111 h 863600"/>
              <a:gd name="T50" fmla="*/ 819 w 1524000"/>
              <a:gd name="T51" fmla="*/ 834 h 863600"/>
              <a:gd name="T52" fmla="*/ 854 w 1524000"/>
              <a:gd name="T53" fmla="*/ 861 h 863600"/>
              <a:gd name="T54" fmla="*/ 969 w 1524000"/>
              <a:gd name="T55" fmla="*/ 806 h 863600"/>
              <a:gd name="T56" fmla="*/ 981 w 1524000"/>
              <a:gd name="T57" fmla="*/ 722 h 863600"/>
              <a:gd name="T58" fmla="*/ 1004 w 1524000"/>
              <a:gd name="T59" fmla="*/ 486 h 863600"/>
              <a:gd name="T60" fmla="*/ 1038 w 1524000"/>
              <a:gd name="T61" fmla="*/ 389 h 863600"/>
              <a:gd name="T62" fmla="*/ 1085 w 1524000"/>
              <a:gd name="T63" fmla="*/ 361 h 863600"/>
              <a:gd name="T64" fmla="*/ 1131 w 1524000"/>
              <a:gd name="T65" fmla="*/ 375 h 863600"/>
              <a:gd name="T66" fmla="*/ 1154 w 1524000"/>
              <a:gd name="T67" fmla="*/ 459 h 863600"/>
              <a:gd name="T68" fmla="*/ 1200 w 1524000"/>
              <a:gd name="T69" fmla="*/ 681 h 863600"/>
              <a:gd name="T70" fmla="*/ 1235 w 1524000"/>
              <a:gd name="T71" fmla="*/ 667 h 863600"/>
              <a:gd name="T72" fmla="*/ 1315 w 1524000"/>
              <a:gd name="T73" fmla="*/ 556 h 863600"/>
              <a:gd name="T74" fmla="*/ 1362 w 1524000"/>
              <a:gd name="T75" fmla="*/ 570 h 863600"/>
              <a:gd name="T76" fmla="*/ 1373 w 1524000"/>
              <a:gd name="T77" fmla="*/ 612 h 863600"/>
              <a:gd name="T78" fmla="*/ 1385 w 1524000"/>
              <a:gd name="T79" fmla="*/ 639 h 86360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524000"/>
              <a:gd name="T121" fmla="*/ 0 h 863600"/>
              <a:gd name="T122" fmla="*/ 1524000 w 1524000"/>
              <a:gd name="T123" fmla="*/ 863600 h 86360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524000" h="863600">
                <a:moveTo>
                  <a:pt x="0" y="533400"/>
                </a:moveTo>
                <a:cubicBezTo>
                  <a:pt x="13268" y="542245"/>
                  <a:pt x="55168" y="575005"/>
                  <a:pt x="76200" y="571500"/>
                </a:cubicBezTo>
                <a:cubicBezTo>
                  <a:pt x="91256" y="568991"/>
                  <a:pt x="101600" y="554567"/>
                  <a:pt x="114300" y="546100"/>
                </a:cubicBezTo>
                <a:cubicBezTo>
                  <a:pt x="118533" y="529167"/>
                  <a:pt x="123214" y="512339"/>
                  <a:pt x="127000" y="495300"/>
                </a:cubicBezTo>
                <a:cubicBezTo>
                  <a:pt x="140094" y="436375"/>
                  <a:pt x="136914" y="435202"/>
                  <a:pt x="152400" y="381000"/>
                </a:cubicBezTo>
                <a:cubicBezTo>
                  <a:pt x="156078" y="368128"/>
                  <a:pt x="155634" y="352366"/>
                  <a:pt x="165100" y="342900"/>
                </a:cubicBezTo>
                <a:cubicBezTo>
                  <a:pt x="174566" y="333434"/>
                  <a:pt x="190500" y="334433"/>
                  <a:pt x="203200" y="330200"/>
                </a:cubicBezTo>
                <a:cubicBezTo>
                  <a:pt x="228299" y="338566"/>
                  <a:pt x="261495" y="345919"/>
                  <a:pt x="279400" y="368300"/>
                </a:cubicBezTo>
                <a:cubicBezTo>
                  <a:pt x="287763" y="378753"/>
                  <a:pt x="287867" y="393700"/>
                  <a:pt x="292100" y="406400"/>
                </a:cubicBezTo>
                <a:cubicBezTo>
                  <a:pt x="296333" y="512233"/>
                  <a:pt x="297254" y="618251"/>
                  <a:pt x="304800" y="723900"/>
                </a:cubicBezTo>
                <a:cubicBezTo>
                  <a:pt x="305754" y="737253"/>
                  <a:pt x="310999" y="750298"/>
                  <a:pt x="317500" y="762000"/>
                </a:cubicBezTo>
                <a:cubicBezTo>
                  <a:pt x="332325" y="788685"/>
                  <a:pt x="339340" y="828547"/>
                  <a:pt x="368300" y="838200"/>
                </a:cubicBezTo>
                <a:lnTo>
                  <a:pt x="444500" y="863600"/>
                </a:lnTo>
                <a:cubicBezTo>
                  <a:pt x="457200" y="859367"/>
                  <a:pt x="472147" y="859263"/>
                  <a:pt x="482600" y="850900"/>
                </a:cubicBezTo>
                <a:cubicBezTo>
                  <a:pt x="504981" y="832995"/>
                  <a:pt x="512334" y="799799"/>
                  <a:pt x="520700" y="774700"/>
                </a:cubicBezTo>
                <a:cubicBezTo>
                  <a:pt x="526740" y="684100"/>
                  <a:pt x="533412" y="552363"/>
                  <a:pt x="546100" y="457200"/>
                </a:cubicBezTo>
                <a:cubicBezTo>
                  <a:pt x="556906" y="376154"/>
                  <a:pt x="554777" y="416919"/>
                  <a:pt x="571500" y="355600"/>
                </a:cubicBezTo>
                <a:cubicBezTo>
                  <a:pt x="605079" y="232476"/>
                  <a:pt x="575578" y="285982"/>
                  <a:pt x="622300" y="215900"/>
                </a:cubicBezTo>
                <a:cubicBezTo>
                  <a:pt x="626369" y="199624"/>
                  <a:pt x="638590" y="145220"/>
                  <a:pt x="647700" y="127000"/>
                </a:cubicBezTo>
                <a:cubicBezTo>
                  <a:pt x="654526" y="113348"/>
                  <a:pt x="666274" y="102552"/>
                  <a:pt x="673100" y="88900"/>
                </a:cubicBezTo>
                <a:cubicBezTo>
                  <a:pt x="679087" y="76926"/>
                  <a:pt x="677437" y="61253"/>
                  <a:pt x="685800" y="50800"/>
                </a:cubicBezTo>
                <a:cubicBezTo>
                  <a:pt x="695335" y="38881"/>
                  <a:pt x="709952" y="31599"/>
                  <a:pt x="723900" y="25400"/>
                </a:cubicBezTo>
                <a:cubicBezTo>
                  <a:pt x="748366" y="14526"/>
                  <a:pt x="800100" y="0"/>
                  <a:pt x="800100" y="0"/>
                </a:cubicBezTo>
                <a:cubicBezTo>
                  <a:pt x="819656" y="6519"/>
                  <a:pt x="864714" y="17825"/>
                  <a:pt x="876300" y="38100"/>
                </a:cubicBezTo>
                <a:cubicBezTo>
                  <a:pt x="887010" y="56842"/>
                  <a:pt x="884767" y="80433"/>
                  <a:pt x="889000" y="101600"/>
                </a:cubicBezTo>
                <a:cubicBezTo>
                  <a:pt x="893233" y="321733"/>
                  <a:pt x="885435" y="542428"/>
                  <a:pt x="901700" y="762000"/>
                </a:cubicBezTo>
                <a:cubicBezTo>
                  <a:pt x="902828" y="777222"/>
                  <a:pt x="924536" y="787400"/>
                  <a:pt x="939800" y="787400"/>
                </a:cubicBezTo>
                <a:cubicBezTo>
                  <a:pt x="971187" y="787400"/>
                  <a:pt x="1036440" y="751780"/>
                  <a:pt x="1066800" y="736600"/>
                </a:cubicBezTo>
                <a:cubicBezTo>
                  <a:pt x="1071033" y="711200"/>
                  <a:pt x="1076169" y="685934"/>
                  <a:pt x="1079500" y="660400"/>
                </a:cubicBezTo>
                <a:cubicBezTo>
                  <a:pt x="1088872" y="588546"/>
                  <a:pt x="1094652" y="516235"/>
                  <a:pt x="1104900" y="444500"/>
                </a:cubicBezTo>
                <a:cubicBezTo>
                  <a:pt x="1108986" y="415901"/>
                  <a:pt x="1118688" y="375860"/>
                  <a:pt x="1143000" y="355600"/>
                </a:cubicBezTo>
                <a:cubicBezTo>
                  <a:pt x="1157544" y="343480"/>
                  <a:pt x="1176867" y="338667"/>
                  <a:pt x="1193800" y="330200"/>
                </a:cubicBezTo>
                <a:cubicBezTo>
                  <a:pt x="1210733" y="334433"/>
                  <a:pt x="1233241" y="329648"/>
                  <a:pt x="1244600" y="342900"/>
                </a:cubicBezTo>
                <a:cubicBezTo>
                  <a:pt x="1262024" y="363228"/>
                  <a:pt x="1270000" y="419100"/>
                  <a:pt x="1270000" y="419100"/>
                </a:cubicBezTo>
                <a:cubicBezTo>
                  <a:pt x="1271471" y="439687"/>
                  <a:pt x="1236426" y="608238"/>
                  <a:pt x="1320800" y="622300"/>
                </a:cubicBezTo>
                <a:cubicBezTo>
                  <a:pt x="1334005" y="624501"/>
                  <a:pt x="1346200" y="613833"/>
                  <a:pt x="1358900" y="609600"/>
                </a:cubicBezTo>
                <a:cubicBezTo>
                  <a:pt x="1418167" y="520700"/>
                  <a:pt x="1384300" y="550333"/>
                  <a:pt x="1447800" y="508000"/>
                </a:cubicBezTo>
                <a:cubicBezTo>
                  <a:pt x="1464733" y="512233"/>
                  <a:pt x="1484970" y="509796"/>
                  <a:pt x="1498600" y="520700"/>
                </a:cubicBezTo>
                <a:cubicBezTo>
                  <a:pt x="1509053" y="529063"/>
                  <a:pt x="1506328" y="546371"/>
                  <a:pt x="1511300" y="558800"/>
                </a:cubicBezTo>
                <a:cubicBezTo>
                  <a:pt x="1514816" y="567589"/>
                  <a:pt x="1519767" y="575733"/>
                  <a:pt x="1524000" y="58420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8" name="TextBox 39"/>
          <p:cNvSpPr txBox="1">
            <a:spLocks noChangeArrowheads="1"/>
          </p:cNvSpPr>
          <p:nvPr/>
        </p:nvSpPr>
        <p:spPr bwMode="auto">
          <a:xfrm>
            <a:off x="4762500" y="5207000"/>
            <a:ext cx="2044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ion, atom, neutron</a:t>
            </a:r>
          </a:p>
        </p:txBody>
      </p:sp>
      <p:sp>
        <p:nvSpPr>
          <p:cNvPr id="22559" name="TextBox 40"/>
          <p:cNvSpPr txBox="1">
            <a:spLocks noChangeArrowheads="1"/>
          </p:cNvSpPr>
          <p:nvPr/>
        </p:nvSpPr>
        <p:spPr bwMode="auto">
          <a:xfrm>
            <a:off x="4646084" y="4688417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molecule</a:t>
            </a:r>
          </a:p>
        </p:txBody>
      </p:sp>
      <p:sp>
        <p:nvSpPr>
          <p:cNvPr id="22560" name="TextBox 41"/>
          <p:cNvSpPr txBox="1">
            <a:spLocks noChangeArrowheads="1"/>
          </p:cNvSpPr>
          <p:nvPr/>
        </p:nvSpPr>
        <p:spPr bwMode="auto">
          <a:xfrm>
            <a:off x="4762501" y="4064000"/>
            <a:ext cx="10054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electron</a:t>
            </a:r>
          </a:p>
        </p:txBody>
      </p:sp>
      <p:sp>
        <p:nvSpPr>
          <p:cNvPr id="22561" name="TextBox 42"/>
          <p:cNvSpPr txBox="1">
            <a:spLocks noChangeArrowheads="1"/>
          </p:cNvSpPr>
          <p:nvPr/>
        </p:nvSpPr>
        <p:spPr bwMode="auto">
          <a:xfrm>
            <a:off x="5016500" y="3111500"/>
            <a:ext cx="889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photon</a:t>
            </a:r>
          </a:p>
        </p:txBody>
      </p:sp>
      <p:sp>
        <p:nvSpPr>
          <p:cNvPr id="22562" name="Rectangle 46"/>
          <p:cNvSpPr>
            <a:spLocks noChangeArrowheads="1"/>
          </p:cNvSpPr>
          <p:nvPr/>
        </p:nvSpPr>
        <p:spPr bwMode="auto">
          <a:xfrm rot="864239">
            <a:off x="1644386" y="1375833"/>
            <a:ext cx="2413000" cy="25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3" name="Freeform 47"/>
          <p:cNvSpPr>
            <a:spLocks noChangeArrowheads="1"/>
          </p:cNvSpPr>
          <p:nvPr/>
        </p:nvSpPr>
        <p:spPr bwMode="auto">
          <a:xfrm>
            <a:off x="2750344" y="836083"/>
            <a:ext cx="788458" cy="508000"/>
          </a:xfrm>
          <a:custGeom>
            <a:avLst/>
            <a:gdLst>
              <a:gd name="T0" fmla="*/ 40217 w 946150"/>
              <a:gd name="T1" fmla="*/ 609600 h 609600"/>
              <a:gd name="T2" fmla="*/ 484717 w 946150"/>
              <a:gd name="T3" fmla="*/ 419100 h 609600"/>
              <a:gd name="T4" fmla="*/ 52917 w 946150"/>
              <a:gd name="T5" fmla="*/ 63500 h 609600"/>
              <a:gd name="T6" fmla="*/ 802217 w 946150"/>
              <a:gd name="T7" fmla="*/ 38100 h 609600"/>
              <a:gd name="T8" fmla="*/ 916517 w 946150"/>
              <a:gd name="T9" fmla="*/ 38100 h 609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6150"/>
              <a:gd name="T16" fmla="*/ 0 h 609600"/>
              <a:gd name="T17" fmla="*/ 946150 w 946150"/>
              <a:gd name="T18" fmla="*/ 609600 h 609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6150" h="609600">
                <a:moveTo>
                  <a:pt x="40217" y="609600"/>
                </a:moveTo>
                <a:cubicBezTo>
                  <a:pt x="261408" y="559858"/>
                  <a:pt x="482600" y="510117"/>
                  <a:pt x="484717" y="419100"/>
                </a:cubicBezTo>
                <a:cubicBezTo>
                  <a:pt x="486834" y="328083"/>
                  <a:pt x="0" y="127000"/>
                  <a:pt x="52917" y="63500"/>
                </a:cubicBezTo>
                <a:cubicBezTo>
                  <a:pt x="105834" y="0"/>
                  <a:pt x="658284" y="42333"/>
                  <a:pt x="802217" y="38100"/>
                </a:cubicBezTo>
                <a:cubicBezTo>
                  <a:pt x="946150" y="33867"/>
                  <a:pt x="916517" y="38100"/>
                  <a:pt x="916517" y="3810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4" name="Folded Corner 34"/>
          <p:cNvSpPr>
            <a:spLocks noChangeArrowheads="1"/>
          </p:cNvSpPr>
          <p:nvPr/>
        </p:nvSpPr>
        <p:spPr bwMode="auto">
          <a:xfrm>
            <a:off x="6106187" y="349792"/>
            <a:ext cx="2540000" cy="3491415"/>
          </a:xfrm>
          <a:prstGeom prst="foldedCorner">
            <a:avLst>
              <a:gd name="adj" fmla="val 16667"/>
            </a:avLst>
          </a:prstGeom>
          <a:solidFill>
            <a:srgbClr val="AAB0D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 particles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</a:t>
            </a:r>
            <a:r>
              <a:rPr lang="en-US" sz="1600" dirty="0">
                <a:solidFill>
                  <a:srgbClr val="FF0000"/>
                </a:solidFill>
              </a:rPr>
              <a:t>in vacuum !!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 elastic scattering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 mass, density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 diffraction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 inelastic scattering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 information on material </a:t>
            </a:r>
          </a:p>
          <a:p>
            <a:pPr lvl="2"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 DOS</a:t>
            </a:r>
          </a:p>
          <a:p>
            <a:pPr lvl="2"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 bonding</a:t>
            </a:r>
          </a:p>
          <a:p>
            <a:pPr lvl="2"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 identification of elements</a:t>
            </a:r>
          </a:p>
          <a:p>
            <a:pPr lvl="2"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…</a:t>
            </a:r>
          </a:p>
          <a:p>
            <a:pPr lvl="1">
              <a:buFont typeface="Arial" charset="0"/>
              <a:buChar char="•"/>
            </a:pPr>
            <a:endParaRPr lang="en-US" sz="1600" dirty="0">
              <a:solidFill>
                <a:srgbClr val="FF0000"/>
              </a:solidFill>
            </a:endParaRPr>
          </a:p>
          <a:p>
            <a:pPr lvl="1">
              <a:buFont typeface="Arial" charset="0"/>
              <a:buChar char="•"/>
            </a:pP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9107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EE0CBC-E4AD-184D-934D-6DC724694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53987"/>
            <a:ext cx="7061200" cy="529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DC3FF3-7BCA-364A-B094-8FDACFD1EB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XPS -ESCA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10648-F9D4-5740-8E84-327AA459E57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AC8F2-1C17-C245-8D8B-5C73CD4288A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25</a:t>
            </a:fld>
            <a:endParaRPr lang="fi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9002DC-919F-5942-A170-504A73A02D5C}"/>
              </a:ext>
            </a:extLst>
          </p:cNvPr>
          <p:cNvSpPr txBox="1"/>
          <p:nvPr/>
        </p:nvSpPr>
        <p:spPr>
          <a:xfrm>
            <a:off x="7696200" y="5220175"/>
            <a:ext cx="633187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1100" b="1" dirty="0"/>
              <a:t>wikipedia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E6A685-4128-A44D-99B1-578A39BAAB90}"/>
              </a:ext>
            </a:extLst>
          </p:cNvPr>
          <p:cNvSpPr txBox="1"/>
          <p:nvPr/>
        </p:nvSpPr>
        <p:spPr>
          <a:xfrm>
            <a:off x="387957" y="1866900"/>
            <a:ext cx="256961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sz="2000" b="1" dirty="0"/>
              <a:t>Chemical bonding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sz="2000" b="1" dirty="0"/>
              <a:t>Composition</a:t>
            </a:r>
          </a:p>
        </p:txBody>
      </p:sp>
    </p:spTree>
    <p:extLst>
      <p:ext uri="{BB962C8B-B14F-4D97-AF65-F5344CB8AC3E}">
        <p14:creationId xmlns:p14="http://schemas.microsoft.com/office/powerpoint/2010/main" val="2343767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271C8-12DD-0449-A01B-86EAA83409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Auger electron spectroscopy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31390-080E-BD4C-A811-788EB13A769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383C5-E5E4-D04F-9FAF-A37200527EE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26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D3EF7-2F7C-B942-8F33-7DE77E18C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341971"/>
            <a:ext cx="2832100" cy="2565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0E3DC-91FB-6B4B-A39D-74A2853CE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0" y="2857500"/>
            <a:ext cx="2159000" cy="163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39CCB3-1371-8546-B6BB-EC0619C67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002751"/>
            <a:ext cx="2847408" cy="1383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6492B0-38A6-994B-B949-C03626682258}"/>
              </a:ext>
            </a:extLst>
          </p:cNvPr>
          <p:cNvSpPr txBox="1"/>
          <p:nvPr/>
        </p:nvSpPr>
        <p:spPr>
          <a:xfrm>
            <a:off x="5228406" y="726418"/>
            <a:ext cx="3276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sz="2000" b="1" dirty="0"/>
              <a:t>Surface composition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C</a:t>
            </a:r>
            <a:r>
              <a:rPr lang="en-FI" sz="2000" b="1" dirty="0"/>
              <a:t>hemical bond</a:t>
            </a:r>
          </a:p>
        </p:txBody>
      </p:sp>
    </p:spTree>
    <p:extLst>
      <p:ext uri="{BB962C8B-B14F-4D97-AF65-F5344CB8AC3E}">
        <p14:creationId xmlns:p14="http://schemas.microsoft.com/office/powerpoint/2010/main" val="246775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AEBBF-A2EC-944A-A7BC-339546BBA3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LEED Low Energy Electron Diffraction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3E297-DCE7-7745-B5B9-F97430C545B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1BB3D2-9345-B249-99EA-8AAE4909856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27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D2B87-E797-FC4A-9374-0092D427E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028700"/>
            <a:ext cx="3930650" cy="38146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71EAB3-526A-F44E-A30C-24B3FD54EE69}"/>
              </a:ext>
            </a:extLst>
          </p:cNvPr>
          <p:cNvSpPr txBox="1"/>
          <p:nvPr/>
        </p:nvSpPr>
        <p:spPr>
          <a:xfrm>
            <a:off x="228600" y="1261611"/>
            <a:ext cx="283731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C</a:t>
            </a:r>
            <a:r>
              <a:rPr lang="en-FI" sz="2000" b="1" dirty="0"/>
              <a:t>rystalline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FI" sz="2000" b="1" dirty="0"/>
          </a:p>
        </p:txBody>
      </p:sp>
    </p:spTree>
    <p:extLst>
      <p:ext uri="{BB962C8B-B14F-4D97-AF65-F5344CB8AC3E}">
        <p14:creationId xmlns:p14="http://schemas.microsoft.com/office/powerpoint/2010/main" val="1516344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75B0F-3A2F-174B-A6B8-78FB0D202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Seconday ion mass specroscopy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20139-FBCD-6A40-9464-D212B8FADD8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DAAC5-7A34-B047-97E6-EF5C4AD7D8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28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F96D67-3FFE-4341-90EE-D0DDD83CF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30" y="1181100"/>
            <a:ext cx="576954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2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75B0F-3A2F-174B-A6B8-78FB0D202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Seconday ion mass specroscopy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20139-FBCD-6A40-9464-D212B8FADD8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DAAC5-7A34-B047-97E6-EF5C4AD7D8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29</a:t>
            </a:fld>
            <a:endParaRPr lang="fi-FI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8A09BDD-7C65-9B49-8F7A-09C9BB430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888980"/>
            <a:ext cx="379888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61963" indent="-288925">
              <a:buFont typeface="Arial" charset="0"/>
              <a:buChar char="•"/>
            </a:pPr>
            <a:r>
              <a:rPr lang="en-US" sz="1600" dirty="0"/>
              <a:t>Vacuum roughly  10</a:t>
            </a:r>
            <a:r>
              <a:rPr lang="en-US" sz="1600" baseline="30000" dirty="0"/>
              <a:t>-6</a:t>
            </a:r>
            <a:r>
              <a:rPr lang="en-US" sz="1600" dirty="0"/>
              <a:t> mbar</a:t>
            </a:r>
          </a:p>
          <a:p>
            <a:pPr marL="461963" indent="-288925">
              <a:buFont typeface="Arial" charset="0"/>
              <a:buChar char="•"/>
            </a:pPr>
            <a:r>
              <a:rPr lang="en-US" sz="1600" dirty="0"/>
              <a:t>Ions: </a:t>
            </a:r>
            <a:r>
              <a:rPr lang="en-US" sz="1600" dirty="0" err="1"/>
              <a:t>Ar</a:t>
            </a:r>
            <a:r>
              <a:rPr lang="en-US" sz="1600" baseline="30000" dirty="0"/>
              <a:t>+</a:t>
            </a:r>
            <a:r>
              <a:rPr lang="en-US" sz="1600" dirty="0"/>
              <a:t>, O</a:t>
            </a:r>
            <a:r>
              <a:rPr lang="en-US" sz="1600" baseline="-25000" dirty="0"/>
              <a:t>2</a:t>
            </a:r>
            <a:r>
              <a:rPr lang="en-US" sz="1600" baseline="30000" dirty="0"/>
              <a:t>+</a:t>
            </a:r>
            <a:r>
              <a:rPr lang="en-US" sz="1600" dirty="0"/>
              <a:t>, Cs</a:t>
            </a:r>
            <a:r>
              <a:rPr lang="en-US" sz="1600" baseline="30000" dirty="0"/>
              <a:t>+</a:t>
            </a:r>
            <a:r>
              <a:rPr lang="en-US" sz="1600" dirty="0"/>
              <a:t> (M 133) 1 – 30 keV</a:t>
            </a:r>
          </a:p>
          <a:p>
            <a:pPr marL="461963" indent="-288925">
              <a:buFont typeface="Arial" charset="0"/>
              <a:buChar char="•"/>
            </a:pPr>
            <a:r>
              <a:rPr lang="en-US" sz="1600" dirty="0"/>
              <a:t>sensitivity 10</a:t>
            </a:r>
            <a:r>
              <a:rPr lang="en-US" sz="1600" baseline="30000" dirty="0"/>
              <a:t>12</a:t>
            </a:r>
            <a:r>
              <a:rPr lang="en-US" sz="1600" dirty="0"/>
              <a:t> – 10</a:t>
            </a:r>
            <a:r>
              <a:rPr lang="en-US" sz="1600" baseline="30000" dirty="0"/>
              <a:t>16</a:t>
            </a:r>
            <a:r>
              <a:rPr lang="en-US" sz="1600" dirty="0"/>
              <a:t> atoms/cm</a:t>
            </a:r>
            <a:r>
              <a:rPr lang="en-US" sz="1600" baseline="30000" dirty="0"/>
              <a:t>3</a:t>
            </a:r>
            <a:endParaRPr lang="en-US" sz="1600" dirty="0"/>
          </a:p>
          <a:p>
            <a:pPr marL="461963" indent="-288925">
              <a:buFont typeface="Arial" charset="0"/>
              <a:buChar char="•"/>
            </a:pPr>
            <a:r>
              <a:rPr lang="en-US" sz="1600" dirty="0"/>
              <a:t>beam focus down to 1 µm</a:t>
            </a:r>
          </a:p>
          <a:p>
            <a:pPr marL="461963" indent="-288925">
              <a:buFont typeface="Arial" charset="0"/>
              <a:buChar char="•"/>
            </a:pPr>
            <a:r>
              <a:rPr lang="en-US" sz="1600" dirty="0"/>
              <a:t>mapping of elements</a:t>
            </a:r>
          </a:p>
          <a:p>
            <a:pPr marL="461963" indent="-288925">
              <a:buFont typeface="Arial" charset="0"/>
              <a:buChar char="•"/>
            </a:pPr>
            <a:r>
              <a:rPr lang="en-US" sz="1600" dirty="0"/>
              <a:t>Depth profiling by sputter etching</a:t>
            </a:r>
          </a:p>
          <a:p>
            <a:pPr marL="461963" indent="-288925">
              <a:buFont typeface="Arial" charset="0"/>
              <a:buChar char="•"/>
            </a:pPr>
            <a:r>
              <a:rPr lang="en-US" sz="1600" dirty="0" err="1"/>
              <a:t>seconday</a:t>
            </a:r>
            <a:r>
              <a:rPr lang="en-US" sz="1600" dirty="0"/>
              <a:t> ion yield depends on chemical composition of sample</a:t>
            </a:r>
          </a:p>
          <a:p>
            <a:pPr marL="919163" lvl="1" indent="-288925">
              <a:buFont typeface="Arial" charset="0"/>
              <a:buChar char="•"/>
            </a:pPr>
            <a:r>
              <a:rPr lang="en-US" sz="1600" dirty="0"/>
              <a:t>reference samples with known composition necessary for quantitative analysis</a:t>
            </a:r>
          </a:p>
          <a:p>
            <a:pPr marL="461963" indent="-288925">
              <a:buFont typeface="Arial" charset="0"/>
              <a:buChar char="•"/>
            </a:pPr>
            <a:r>
              <a:rPr lang="en-US" sz="1600" dirty="0"/>
              <a:t>Sputtering - &gt; mixing of composition</a:t>
            </a:r>
          </a:p>
          <a:p>
            <a:pPr marL="919163" lvl="1" indent="-288925">
              <a:buFont typeface="Arial" charset="0"/>
              <a:buChar char="•"/>
            </a:pPr>
            <a:r>
              <a:rPr lang="en-US" sz="1600" dirty="0"/>
              <a:t>depth resolution decreases when sputtering deeper</a:t>
            </a:r>
          </a:p>
          <a:p>
            <a:pPr marL="461963" indent="-288925"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56A679-EA38-EB40-9CFA-A2FA560F2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46" y="2628900"/>
            <a:ext cx="4051300" cy="2273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F96D67-3FFE-4341-90EE-D0DDD83CF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42" y="771619"/>
            <a:ext cx="4196029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5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4AA0D-12CD-0C47-8E0B-BB1F99A28C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56B2E-CCCF-9C49-96B0-73C6D46E7B4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/>
              <a:t>Low pressure – vacuum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>
                <a:solidFill>
                  <a:schemeClr val="bg1">
                    <a:lumMod val="75000"/>
                  </a:schemeClr>
                </a:solidFill>
              </a:rPr>
              <a:t>Thin film growth from incoming molecules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>
                <a:solidFill>
                  <a:schemeClr val="bg1">
                    <a:lumMod val="75000"/>
                  </a:schemeClr>
                </a:solidFill>
              </a:rPr>
              <a:t>Surface characterization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538A0-D58D-7846-BADE-D71CF24732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8B63C-AE2F-F348-809A-46D2767683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3638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92A5-9624-314E-BFE7-D38699EEA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Electron microscopy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45F9C-AB80-BF46-811F-AB77566357B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25792-A300-A944-B0D9-FA0C0FF9F6E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30</a:t>
            </a:fld>
            <a:endParaRPr lang="fi-FI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BEF8CBE0-0F86-ED40-8777-0191E59F4C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843346"/>
            <a:ext cx="4349750" cy="422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8D69EB-4BDD-7D49-A253-AD1A47BEE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3145638"/>
            <a:ext cx="1841500" cy="1034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9DA368-DA38-EF4A-BA13-1929B04BE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737550"/>
            <a:ext cx="2247900" cy="2348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5447F2-88EC-284A-A350-9F7C3E07F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656" y="482943"/>
            <a:ext cx="2669868" cy="1866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7C028E-FDEB-DE4A-8313-8E866160C866}"/>
              </a:ext>
            </a:extLst>
          </p:cNvPr>
          <p:cNvSpPr txBox="1"/>
          <p:nvPr/>
        </p:nvSpPr>
        <p:spPr>
          <a:xfrm>
            <a:off x="7315200" y="2705100"/>
            <a:ext cx="1365246" cy="1077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sz="1400" b="1" dirty="0"/>
              <a:t>Topography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1" dirty="0"/>
              <a:t>D</a:t>
            </a:r>
            <a:r>
              <a:rPr lang="en-FI" sz="1400" b="1" dirty="0"/>
              <a:t>efects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1" dirty="0"/>
              <a:t>I</a:t>
            </a:r>
            <a:r>
              <a:rPr lang="en-FI" sz="1400" b="1" dirty="0"/>
              <a:t>mpuriteis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1" dirty="0"/>
              <a:t>T</a:t>
            </a:r>
            <a:r>
              <a:rPr lang="en-FI" sz="1400" b="1" dirty="0"/>
              <a:t>hickness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FI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3A3B92-BF1D-9145-9B2D-0A0A65E50B4C}"/>
              </a:ext>
            </a:extLst>
          </p:cNvPr>
          <p:cNvSpPr txBox="1"/>
          <p:nvPr/>
        </p:nvSpPr>
        <p:spPr>
          <a:xfrm>
            <a:off x="518355" y="4254338"/>
            <a:ext cx="177933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400" b="1" dirty="0" err="1"/>
              <a:t>Atomic</a:t>
            </a:r>
            <a:r>
              <a:rPr lang="fi-FI" sz="1400" b="1" dirty="0"/>
              <a:t> </a:t>
            </a:r>
            <a:r>
              <a:rPr lang="fi-FI" sz="1400" b="1" dirty="0" err="1"/>
              <a:t>structure</a:t>
            </a:r>
            <a:endParaRPr lang="fi-FI" sz="1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400" b="1" dirty="0" err="1"/>
              <a:t>Defects</a:t>
            </a:r>
            <a:endParaRPr lang="en-FI" sz="1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FI" sz="1400" b="1" dirty="0"/>
          </a:p>
        </p:txBody>
      </p:sp>
    </p:spTree>
    <p:extLst>
      <p:ext uri="{BB962C8B-B14F-4D97-AF65-F5344CB8AC3E}">
        <p14:creationId xmlns:p14="http://schemas.microsoft.com/office/powerpoint/2010/main" val="3297809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EF408-F263-1544-97CB-056FFA8FCF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SEM - EDS Energy Dispersive Spectroscopy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C2EFE-F803-CC44-86D3-7FDFF38130F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C2618-B282-C544-AFC5-524BF17A3F0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31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A031C7-B4A9-AF4B-8ADE-B1463DA8B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960696"/>
            <a:ext cx="2755900" cy="2054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723D53-AD8B-2B46-86D5-D6C2C7812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302" y="991745"/>
            <a:ext cx="2886808" cy="177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7E525D-F438-4D4C-97C9-659A1F610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943100"/>
            <a:ext cx="3296052" cy="227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06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8C697-2104-774F-A6A1-719ED334A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TEM EELS Electron Loss Spectroscopy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69A0A-001B-494A-9E87-4902B50A6D6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BDBFF-B9F5-6B4B-B061-AD21AA831E0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32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FCF15D-B995-4341-9D70-9CC5CC9E6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261611"/>
            <a:ext cx="3454400" cy="31915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762B3E-FCFC-FE40-82F4-97515B10A65F}"/>
              </a:ext>
            </a:extLst>
          </p:cNvPr>
          <p:cNvSpPr txBox="1"/>
          <p:nvPr/>
        </p:nvSpPr>
        <p:spPr>
          <a:xfrm>
            <a:off x="4876800" y="1104900"/>
            <a:ext cx="438902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C</a:t>
            </a:r>
            <a:r>
              <a:rPr lang="en-FI" sz="2000" b="1" dirty="0"/>
              <a:t>hemical bonding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C</a:t>
            </a:r>
            <a:r>
              <a:rPr lang="en-FI" sz="2000" b="1" dirty="0"/>
              <a:t>ombined with atomic resolution</a:t>
            </a:r>
          </a:p>
        </p:txBody>
      </p:sp>
    </p:spTree>
    <p:extLst>
      <p:ext uri="{BB962C8B-B14F-4D97-AF65-F5344CB8AC3E}">
        <p14:creationId xmlns:p14="http://schemas.microsoft.com/office/powerpoint/2010/main" val="2251944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6370E-00F3-9D41-BF58-CDBCE086D3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Ion beam scatter (Rutherford Back Scattering RBS)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019E1-044F-AA4B-BC1E-023FDCFAB5D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FB255D-4108-A84B-95EF-775018DC03B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33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E27C05-4B34-4C47-A023-1961135A3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261611"/>
            <a:ext cx="5397500" cy="3073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EC9AB2-E993-F14D-B517-42C4CB11A1E1}"/>
              </a:ext>
            </a:extLst>
          </p:cNvPr>
          <p:cNvSpPr txBox="1"/>
          <p:nvPr/>
        </p:nvSpPr>
        <p:spPr>
          <a:xfrm>
            <a:off x="126557" y="3771900"/>
            <a:ext cx="288219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S</a:t>
            </a:r>
            <a:r>
              <a:rPr lang="en-FI" sz="2000" b="1" dirty="0"/>
              <a:t>urface composition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FI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B4AC2-B2B1-6148-A69E-D400EAB86B71}"/>
              </a:ext>
            </a:extLst>
          </p:cNvPr>
          <p:cNvSpPr txBox="1"/>
          <p:nvPr/>
        </p:nvSpPr>
        <p:spPr>
          <a:xfrm>
            <a:off x="4953000" y="1034340"/>
            <a:ext cx="11910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dirty="0"/>
              <a:t>S</a:t>
            </a:r>
            <a:r>
              <a:rPr lang="en-FI" sz="1200" b="1" dirty="0"/>
              <a:t>ample thin film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1D5F20-9CF2-4542-8CA9-E6E03B19A119}"/>
              </a:ext>
            </a:extLst>
          </p:cNvPr>
          <p:cNvCxnSpPr/>
          <p:nvPr/>
        </p:nvCxnSpPr>
        <p:spPr>
          <a:xfrm flipH="1">
            <a:off x="5056956" y="1283616"/>
            <a:ext cx="366916" cy="228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409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33613-D888-CD4B-8E17-8F348853B1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Grazing angle x-ray spectroscopy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DAF06-F391-4340-BC99-8E9A66C836E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AA2132-7E08-804E-BFF4-D5E644F2F8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34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2D5473-3780-BF4F-BD3A-6582CE96F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73300"/>
            <a:ext cx="3917950" cy="263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59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ED2BC-9A57-B644-90CD-8896BC4D857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EE306E-1D5C-F141-9959-E2ABF76BF71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35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B5687C-3507-F441-B48A-D9BF0F7A5E81}"/>
              </a:ext>
            </a:extLst>
          </p:cNvPr>
          <p:cNvSpPr txBox="1">
            <a:spLocks/>
          </p:cNvSpPr>
          <p:nvPr/>
        </p:nvSpPr>
        <p:spPr>
          <a:xfrm>
            <a:off x="572400" y="489600"/>
            <a:ext cx="79884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chemeClr val="tx2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US"/>
              <a:t>X-Ray Reflectivity XRR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9D2235-562C-5D45-AC3F-81890DC750D9}"/>
              </a:ext>
            </a:extLst>
          </p:cNvPr>
          <p:cNvSpPr txBox="1"/>
          <p:nvPr/>
        </p:nvSpPr>
        <p:spPr>
          <a:xfrm>
            <a:off x="762000" y="1371600"/>
            <a:ext cx="292900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/>
              <a:t> Thin Film</a:t>
            </a:r>
          </a:p>
          <a:p>
            <a:pPr lvl="1">
              <a:buFont typeface="Arial"/>
              <a:buChar char="•"/>
            </a:pPr>
            <a:r>
              <a:rPr lang="en-US"/>
              <a:t> thickness</a:t>
            </a:r>
          </a:p>
          <a:p>
            <a:pPr lvl="1">
              <a:buFont typeface="Arial"/>
              <a:buChar char="•"/>
            </a:pPr>
            <a:r>
              <a:rPr lang="en-US"/>
              <a:t> density</a:t>
            </a:r>
          </a:p>
          <a:p>
            <a:pPr lvl="1">
              <a:buFont typeface="Arial"/>
              <a:buChar char="•"/>
            </a:pPr>
            <a:r>
              <a:rPr lang="en-US"/>
              <a:t> roughness</a:t>
            </a:r>
          </a:p>
          <a:p>
            <a:pPr lvl="1">
              <a:buFont typeface="Arial"/>
              <a:buChar char="•"/>
            </a:pPr>
            <a:r>
              <a:rPr lang="en-US"/>
              <a:t> rougness of interface</a:t>
            </a:r>
          </a:p>
          <a:p>
            <a:pPr>
              <a:buFont typeface="Arial"/>
              <a:buChar char="•"/>
            </a:pPr>
            <a:endParaRPr lang="en-US"/>
          </a:p>
        </p:txBody>
      </p:sp>
      <p:pic>
        <p:nvPicPr>
          <p:cNvPr id="8" name="Picture 7" descr="Screen shot 2012-11-12 at 5.48.13 PM.png">
            <a:extLst>
              <a:ext uri="{FF2B5EF4-FFF2-40B4-BE49-F238E27FC236}">
                <a16:creationId xmlns:a16="http://schemas.microsoft.com/office/drawing/2014/main" id="{0DBEFF4D-7E3D-134F-B0F8-FC370E5AE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048000"/>
            <a:ext cx="6235700" cy="264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60D514-E33D-1F47-AAC5-39A91504FBE1}"/>
              </a:ext>
            </a:extLst>
          </p:cNvPr>
          <p:cNvSpPr txBox="1"/>
          <p:nvPr/>
        </p:nvSpPr>
        <p:spPr>
          <a:xfrm>
            <a:off x="4355976" y="5423098"/>
            <a:ext cx="3927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Miho </a:t>
            </a:r>
            <a:r>
              <a:rPr lang="en-US" sz="1400" dirty="0" err="1"/>
              <a:t>Yasaka</a:t>
            </a:r>
            <a:r>
              <a:rPr lang="en-US" sz="1400" dirty="0"/>
              <a:t>,  The </a:t>
            </a:r>
            <a:r>
              <a:rPr lang="en-US" sz="1400" dirty="0" err="1"/>
              <a:t>Rigaku</a:t>
            </a:r>
            <a:r>
              <a:rPr lang="en-US" sz="1400" dirty="0"/>
              <a:t> Journal, 26(2), 2010</a:t>
            </a:r>
          </a:p>
        </p:txBody>
      </p:sp>
    </p:spTree>
    <p:extLst>
      <p:ext uri="{BB962C8B-B14F-4D97-AF65-F5344CB8AC3E}">
        <p14:creationId xmlns:p14="http://schemas.microsoft.com/office/powerpoint/2010/main" val="2819190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C1CF8-9665-AC45-A6B8-05EC799385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Thickness of film – contact profilometry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B4AE5-C910-6045-9B66-7B0D3400E89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A57C-7C32-884C-8795-E217249187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36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5FBF0-3D1B-0144-B46B-FBDB1C1BC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161" y="1181100"/>
            <a:ext cx="5207000" cy="36140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189163-0ED1-B04F-B068-880DF52E581B}"/>
              </a:ext>
            </a:extLst>
          </p:cNvPr>
          <p:cNvSpPr txBox="1"/>
          <p:nvPr/>
        </p:nvSpPr>
        <p:spPr>
          <a:xfrm>
            <a:off x="4800600" y="4930455"/>
            <a:ext cx="312425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dirty="0"/>
              <a:t>https://</a:t>
            </a:r>
            <a:r>
              <a:rPr lang="en-GB" sz="1100" dirty="0" err="1"/>
              <a:t>australiasurfacemetrologylab.org</a:t>
            </a:r>
            <a:r>
              <a:rPr lang="en-GB" sz="1100" dirty="0"/>
              <a:t>/new-page</a:t>
            </a:r>
            <a:endParaRPr lang="en-FI" sz="1100" dirty="0"/>
          </a:p>
        </p:txBody>
      </p:sp>
    </p:spTree>
    <p:extLst>
      <p:ext uri="{BB962C8B-B14F-4D97-AF65-F5344CB8AC3E}">
        <p14:creationId xmlns:p14="http://schemas.microsoft.com/office/powerpoint/2010/main" val="2702764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67DA5-054B-7A47-9B23-E389100650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Optical non-contact profilometry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34140-AFBC-9C40-A393-7EF83A9D2C2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70F7F-D3CF-264E-BDAB-A4058D9D55C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37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636536-4A2F-9347-B8C3-D13151ECC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310" y="1181100"/>
            <a:ext cx="3344681" cy="4533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EE5E81-1612-EE40-9F2A-3D41FE4E75B2}"/>
              </a:ext>
            </a:extLst>
          </p:cNvPr>
          <p:cNvSpPr txBox="1"/>
          <p:nvPr/>
        </p:nvSpPr>
        <p:spPr>
          <a:xfrm>
            <a:off x="304800" y="4533900"/>
            <a:ext cx="350852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/>
              <a:t>https://</a:t>
            </a:r>
            <a:r>
              <a:rPr lang="en-GB" sz="1200" dirty="0" err="1"/>
              <a:t>www.laserfocusworld.com</a:t>
            </a:r>
            <a:r>
              <a:rPr lang="en-GB" sz="1200" dirty="0"/>
              <a:t>/test-measurement</a:t>
            </a:r>
            <a:endParaRPr lang="en-FI" sz="1200" dirty="0"/>
          </a:p>
        </p:txBody>
      </p:sp>
    </p:spTree>
    <p:extLst>
      <p:ext uri="{BB962C8B-B14F-4D97-AF65-F5344CB8AC3E}">
        <p14:creationId xmlns:p14="http://schemas.microsoft.com/office/powerpoint/2010/main" val="3248204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7E187-3C95-E84F-91AD-396408536A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Residual stress of thin films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0D736-E92B-464D-A12F-080BA6711DB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68736-A692-9E47-9092-D545C03D9F6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38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93415-E4A1-074B-B401-3122DAFD7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943100"/>
            <a:ext cx="5372100" cy="18288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126F9F-5DE8-0448-99D4-50E812F007AC}"/>
              </a:ext>
            </a:extLst>
          </p:cNvPr>
          <p:cNvCxnSpPr/>
          <p:nvPr/>
        </p:nvCxnSpPr>
        <p:spPr>
          <a:xfrm>
            <a:off x="6929648" y="649188"/>
            <a:ext cx="838200" cy="247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6F8CDFC-D58F-8241-8757-09207A35F79A}"/>
              </a:ext>
            </a:extLst>
          </p:cNvPr>
          <p:cNvSpPr txBox="1"/>
          <p:nvPr/>
        </p:nvSpPr>
        <p:spPr>
          <a:xfrm>
            <a:off x="7348748" y="792369"/>
            <a:ext cx="18594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2000" i="1" dirty="0"/>
              <a:t>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33EC78-BE8F-794C-89B7-443F374C4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408057"/>
            <a:ext cx="29210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35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3EC7-795A-D549-B32C-39957C2011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Vacuum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3D4E8-4472-2F4F-A1E3-75643D95D05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br>
              <a:rPr lang="en-GB" dirty="0"/>
            </a:br>
            <a:endParaRPr lang="en-GB" dirty="0"/>
          </a:p>
          <a:p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73696-7229-874D-98C9-87FA9E977BF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490C7-ABA2-2942-ABDA-AFB4E5DD03B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6537FF-4D57-8D4D-A6E8-CA07698E8081}"/>
              </a:ext>
            </a:extLst>
          </p:cNvPr>
          <p:cNvGrpSpPr/>
          <p:nvPr/>
        </p:nvGrpSpPr>
        <p:grpSpPr>
          <a:xfrm>
            <a:off x="387350" y="1352550"/>
            <a:ext cx="7867650" cy="4057650"/>
            <a:chOff x="387350" y="1352550"/>
            <a:chExt cx="7867650" cy="4057650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3313419-3A1F-A940-A01F-DBF98C57E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350" y="1352550"/>
              <a:ext cx="786765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C20DDB97-763F-AF4F-95E3-523E02551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1371600"/>
              <a:ext cx="1905000" cy="6858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VACUUM GAUGE</a:t>
              </a: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E4AFBD16-BF86-9C43-9E77-16C2408BD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4724400"/>
              <a:ext cx="1905000" cy="6858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VACUUM CHAMBER</a:t>
              </a: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844CBCF7-E13C-FA4E-9466-E920DB0DD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648200"/>
              <a:ext cx="1905000" cy="6858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FLANCE</a:t>
              </a: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060A9F1A-7960-9A48-B93A-9FFB1FF90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1524000"/>
              <a:ext cx="1905000" cy="6858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PUMP</a:t>
              </a: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E699F57E-2280-6C4D-87B6-118496056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3048000"/>
              <a:ext cx="1524000" cy="6858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RESUDUAL GAS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956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C85C6-9704-E44B-A8F1-FD3861D167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Idea gas collision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1A638-0F04-C648-A1B3-17E5EA03D8B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7B7CAE-CC92-E545-B425-94BCC9DE05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D66CB1-5DE4-1F47-B608-206B51DD82E0}"/>
              </a:ext>
            </a:extLst>
          </p:cNvPr>
          <p:cNvSpPr txBox="1"/>
          <p:nvPr/>
        </p:nvSpPr>
        <p:spPr>
          <a:xfrm>
            <a:off x="2133600" y="4643477"/>
            <a:ext cx="10668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>
                <a:hlinkClick r:id="rId2"/>
              </a:rPr>
              <a:t>V</a:t>
            </a:r>
            <a:r>
              <a:rPr lang="en-FI" sz="2000" b="1" dirty="0">
                <a:hlinkClick r:id="rId2"/>
              </a:rPr>
              <a:t>ideo</a:t>
            </a:r>
            <a:endParaRPr lang="en-FI" sz="2000" b="1" dirty="0"/>
          </a:p>
          <a:p>
            <a:endParaRPr lang="en-FI" sz="2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042DE2-4E35-7B49-942B-FB2444EC1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625600"/>
            <a:ext cx="3924300" cy="2950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50F2A5-1FA1-0F4F-90D6-D74241A5498C}"/>
              </a:ext>
            </a:extLst>
          </p:cNvPr>
          <p:cNvSpPr txBox="1"/>
          <p:nvPr/>
        </p:nvSpPr>
        <p:spPr>
          <a:xfrm>
            <a:off x="4114800" y="5067300"/>
            <a:ext cx="28485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 dirty="0">
                <a:hlinkClick r:id="rId4"/>
              </a:rPr>
              <a:t>https://simplexitysolutions.blogspot.com/2015/</a:t>
            </a:r>
            <a:endParaRPr lang="en-GB" sz="1000" b="1" dirty="0"/>
          </a:p>
          <a:p>
            <a:r>
              <a:rPr lang="en-GB" sz="1000" b="1" dirty="0"/>
              <a:t>09/interpretation-of-pressure-on-</a:t>
            </a:r>
            <a:r>
              <a:rPr lang="en-GB" sz="1000" b="1" dirty="0" err="1"/>
              <a:t>kinetic.html</a:t>
            </a:r>
            <a:endParaRPr lang="en-FI" sz="1000" b="1" dirty="0"/>
          </a:p>
        </p:txBody>
      </p:sp>
    </p:spTree>
    <p:extLst>
      <p:ext uri="{BB962C8B-B14F-4D97-AF65-F5344CB8AC3E}">
        <p14:creationId xmlns:p14="http://schemas.microsoft.com/office/powerpoint/2010/main" val="933920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231E6-7293-AA4E-B40D-C621663EC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190500"/>
            <a:ext cx="8207375" cy="996498"/>
          </a:xfrm>
        </p:spPr>
        <p:txBody>
          <a:bodyPr/>
          <a:lstStyle/>
          <a:p>
            <a:r>
              <a:rPr lang="en-GB" dirty="0"/>
              <a:t>Vacuum – low pressure</a:t>
            </a:r>
            <a:br>
              <a:rPr lang="en-GB" dirty="0"/>
            </a:b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61CAF-DD71-F747-B32E-C8A850ED21F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CE68B-5BFF-144A-BF21-24F46A1517B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D5504-6854-F041-880E-DCC96E223A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9504A0-9A66-814C-8AA4-0FFD3CF49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76593"/>
            <a:ext cx="7067169" cy="5024529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C77AA59C-3DF9-FD41-971A-2DBB572CB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581" y="3348489"/>
            <a:ext cx="25431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05DF47-293A-494C-A09E-ECAB77819B5C}"/>
              </a:ext>
            </a:extLst>
          </p:cNvPr>
          <p:cNvSpPr txBox="1"/>
          <p:nvPr/>
        </p:nvSpPr>
        <p:spPr>
          <a:xfrm>
            <a:off x="6888042" y="5262146"/>
            <a:ext cx="2032608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dirty="0"/>
              <a:t>Prof. K.W. </a:t>
            </a:r>
            <a:r>
              <a:rPr lang="en-GB" sz="1100" dirty="0" err="1"/>
              <a:t>Hipps</a:t>
            </a:r>
            <a:r>
              <a:rPr lang="en-GB" sz="1100" dirty="0"/>
              <a:t> </a:t>
            </a:r>
            <a:endParaRPr lang="en-GB" sz="1200" dirty="0"/>
          </a:p>
          <a:p>
            <a:r>
              <a:rPr lang="en-GB" sz="1100" dirty="0" err="1"/>
              <a:t>www.wsu.edu</a:t>
            </a:r>
            <a:r>
              <a:rPr lang="en-GB" sz="1100" dirty="0"/>
              <a:t>/~</a:t>
            </a:r>
            <a:r>
              <a:rPr lang="en-GB" sz="1100" dirty="0" err="1"/>
              <a:t>hipps</a:t>
            </a:r>
            <a:r>
              <a:rPr lang="en-GB" sz="1100" dirty="0"/>
              <a:t>/M571.htm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48256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A3B2B-CB8D-EE4C-8995-F88A1CE9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275248"/>
            <a:ext cx="8207375" cy="996498"/>
          </a:xfrm>
        </p:spPr>
        <p:txBody>
          <a:bodyPr/>
          <a:lstStyle/>
          <a:p>
            <a:r>
              <a:rPr lang="en-GB" sz="2800" dirty="0"/>
              <a:t>Pump-down Pressure vs Time  </a:t>
            </a:r>
            <a:br>
              <a:rPr lang="en-GB" sz="2800" dirty="0"/>
            </a:br>
            <a:r>
              <a:rPr lang="en-GB" sz="2000" dirty="0"/>
              <a:t>Typical Unbaked Stainless Steel Chamber</a:t>
            </a:r>
            <a:endParaRPr lang="en-FI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44824-956C-A44E-805B-A54A2540DC9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35F97-9F65-FF4B-AB5D-53AF0DC363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02291C-5720-584C-A87A-AD7DC63C6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392"/>
            <a:ext cx="7568163" cy="475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CE607C-B1AC-1D46-B6DB-57B252FE927B}"/>
              </a:ext>
            </a:extLst>
          </p:cNvPr>
          <p:cNvSpPr txBox="1"/>
          <p:nvPr/>
        </p:nvSpPr>
        <p:spPr>
          <a:xfrm>
            <a:off x="6888042" y="5262146"/>
            <a:ext cx="2032608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dirty="0"/>
              <a:t>Prof. K.W. </a:t>
            </a:r>
            <a:r>
              <a:rPr lang="en-GB" sz="1100" dirty="0" err="1"/>
              <a:t>Hipps</a:t>
            </a:r>
            <a:r>
              <a:rPr lang="en-GB" sz="1100" dirty="0"/>
              <a:t> </a:t>
            </a:r>
            <a:endParaRPr lang="en-GB" sz="1200" dirty="0"/>
          </a:p>
          <a:p>
            <a:r>
              <a:rPr lang="en-GB" sz="1100" dirty="0" err="1"/>
              <a:t>www.wsu.edu</a:t>
            </a:r>
            <a:r>
              <a:rPr lang="en-GB" sz="1100" dirty="0"/>
              <a:t>/~</a:t>
            </a:r>
            <a:r>
              <a:rPr lang="en-GB" sz="1100" dirty="0" err="1"/>
              <a:t>hipps</a:t>
            </a:r>
            <a:r>
              <a:rPr lang="en-GB" sz="1100" dirty="0"/>
              <a:t>/M571.htm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51649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4AF42-6A98-9C46-8A12-2762F67A5F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Viscose flow</a:t>
            </a:r>
            <a:br>
              <a:rPr lang="en-FI" dirty="0"/>
            </a:b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66E5C-4E55-E649-99D1-567D050E42C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496A9-1779-D343-8C79-A330D3C757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1030D4-27A9-0A43-91AB-4869BEC76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476500"/>
            <a:ext cx="4064000" cy="2057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A776F3-38CD-D04C-888C-69B819E2233C}"/>
              </a:ext>
            </a:extLst>
          </p:cNvPr>
          <p:cNvSpPr/>
          <p:nvPr/>
        </p:nvSpPr>
        <p:spPr>
          <a:xfrm>
            <a:off x="823976" y="876062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latin typeface="TimesNewRomanPSMT"/>
              </a:rPr>
              <a:t>Viscous flow: </a:t>
            </a:r>
            <a:r>
              <a:rPr lang="en-GB" sz="2400" dirty="0" err="1">
                <a:latin typeface="SymbolMT"/>
              </a:rPr>
              <a:t>λ</a:t>
            </a:r>
            <a:r>
              <a:rPr lang="en-GB" sz="2400" dirty="0">
                <a:latin typeface="SymbolMT"/>
              </a:rPr>
              <a:t> </a:t>
            </a:r>
            <a:r>
              <a:rPr lang="en-GB" sz="2400" dirty="0">
                <a:latin typeface="TimesNewRomanPSMT"/>
              </a:rPr>
              <a:t>&lt;&lt; D</a:t>
            </a:r>
            <a:br>
              <a:rPr lang="en-GB" sz="2400" dirty="0">
                <a:latin typeface="TimesNewRomanPSMT"/>
              </a:rPr>
            </a:br>
            <a:r>
              <a:rPr lang="en-GB" i="1" dirty="0">
                <a:solidFill>
                  <a:srgbClr val="3333CC"/>
                </a:solidFill>
                <a:latin typeface="TimesNewRomanPS"/>
              </a:rPr>
              <a:t>Water in a pipe. The intermolecular interactions are much more important than the interactions with the container. </a:t>
            </a:r>
            <a:endParaRPr lang="en-GB" dirty="0"/>
          </a:p>
          <a:p>
            <a:r>
              <a:rPr lang="en-GB" sz="2000" dirty="0">
                <a:latin typeface="TimesNewRomanPSMT"/>
              </a:rPr>
              <a:t>P ≥ 50 </a:t>
            </a:r>
            <a:r>
              <a:rPr lang="en-GB" sz="2000" dirty="0" err="1">
                <a:latin typeface="TimesNewRomanPSMT"/>
              </a:rPr>
              <a:t>milliTorr</a:t>
            </a:r>
            <a:r>
              <a:rPr lang="en-GB" sz="2000" dirty="0">
                <a:latin typeface="TimesNewRomanPSMT"/>
              </a:rPr>
              <a:t> = 7 Pa = 5x10</a:t>
            </a:r>
            <a:r>
              <a:rPr lang="en-GB" sz="1600" baseline="30000" dirty="0">
                <a:latin typeface="TimesNewRomanPSMT"/>
              </a:rPr>
              <a:t>-2</a:t>
            </a:r>
            <a:r>
              <a:rPr lang="en-GB" sz="1600" dirty="0">
                <a:latin typeface="TimesNewRomanPSMT"/>
              </a:rPr>
              <a:t> </a:t>
            </a:r>
            <a:r>
              <a:rPr lang="en-GB" sz="2000" dirty="0">
                <a:latin typeface="TimesNewRomanPSMT"/>
              </a:rPr>
              <a:t>Torr 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90F9A9-7471-B24E-A511-3C73B6064415}"/>
              </a:ext>
            </a:extLst>
          </p:cNvPr>
          <p:cNvSpPr txBox="1"/>
          <p:nvPr/>
        </p:nvSpPr>
        <p:spPr>
          <a:xfrm>
            <a:off x="6888042" y="5262146"/>
            <a:ext cx="2032608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dirty="0"/>
              <a:t>Prof. K.W. </a:t>
            </a:r>
            <a:r>
              <a:rPr lang="en-GB" sz="1100" dirty="0" err="1"/>
              <a:t>Hipps</a:t>
            </a:r>
            <a:r>
              <a:rPr lang="en-GB" sz="1100" dirty="0"/>
              <a:t> </a:t>
            </a:r>
            <a:endParaRPr lang="en-GB" sz="1200" dirty="0"/>
          </a:p>
          <a:p>
            <a:r>
              <a:rPr lang="en-GB" sz="1100" dirty="0" err="1"/>
              <a:t>www.wsu.edu</a:t>
            </a:r>
            <a:r>
              <a:rPr lang="en-GB" sz="1100" dirty="0"/>
              <a:t>/~</a:t>
            </a:r>
            <a:r>
              <a:rPr lang="en-GB" sz="1100" dirty="0" err="1"/>
              <a:t>hipps</a:t>
            </a:r>
            <a:r>
              <a:rPr lang="en-GB" sz="1100" dirty="0"/>
              <a:t>/M571.htm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42283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4AF42-6A98-9C46-8A12-2762F67A5F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Knudsen flow</a:t>
            </a:r>
            <a:br>
              <a:rPr lang="en-FI" dirty="0"/>
            </a:b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66E5C-4E55-E649-99D1-567D050E42C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496A9-1779-D343-8C79-A330D3C757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A776F3-38CD-D04C-888C-69B819E2233C}"/>
              </a:ext>
            </a:extLst>
          </p:cNvPr>
          <p:cNvSpPr/>
          <p:nvPr/>
        </p:nvSpPr>
        <p:spPr>
          <a:xfrm>
            <a:off x="914400" y="1139528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latin typeface="TimesNewRomanPSMT"/>
              </a:rPr>
              <a:t>Viscous flow: </a:t>
            </a:r>
            <a:r>
              <a:rPr lang="en-GB" sz="2400" dirty="0" err="1">
                <a:latin typeface="SymbolMT"/>
              </a:rPr>
              <a:t>λ</a:t>
            </a:r>
            <a:r>
              <a:rPr lang="en-GB" sz="2400" dirty="0">
                <a:latin typeface="SymbolMT"/>
              </a:rPr>
              <a:t> </a:t>
            </a:r>
            <a:r>
              <a:rPr lang="en-GB" sz="2400" dirty="0">
                <a:latin typeface="TimesNewRomanPSMT"/>
              </a:rPr>
              <a:t>≈ D</a:t>
            </a:r>
            <a:br>
              <a:rPr lang="en-GB" sz="2400" dirty="0">
                <a:latin typeface="TimesNewRomanPSMT"/>
              </a:rPr>
            </a:br>
            <a:r>
              <a:rPr lang="en-GB" i="1" dirty="0">
                <a:solidFill>
                  <a:srgbClr val="3333CC"/>
                </a:solidFill>
                <a:latin typeface="TimesNewRomanPS"/>
              </a:rPr>
              <a:t>Intermediate state. About as many intermolecular collisions as </a:t>
            </a:r>
            <a:r>
              <a:rPr lang="en-GB" i="1" dirty="0" err="1">
                <a:solidFill>
                  <a:srgbClr val="3333CC"/>
                </a:solidFill>
                <a:latin typeface="TimesNewRomanPS"/>
              </a:rPr>
              <a:t>collisons</a:t>
            </a:r>
            <a:r>
              <a:rPr lang="en-GB" i="1" dirty="0">
                <a:solidFill>
                  <a:srgbClr val="3333CC"/>
                </a:solidFill>
                <a:latin typeface="TimesNewRomanPS"/>
              </a:rPr>
              <a:t> with the wall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7E87C1-DD01-6841-B18C-5EE0C914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028" y="2707838"/>
            <a:ext cx="2353408" cy="1390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D60A47-E277-1E40-AD37-2C49549A8EB1}"/>
              </a:ext>
            </a:extLst>
          </p:cNvPr>
          <p:cNvSpPr txBox="1"/>
          <p:nvPr/>
        </p:nvSpPr>
        <p:spPr>
          <a:xfrm>
            <a:off x="6888042" y="5262146"/>
            <a:ext cx="2032608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dirty="0"/>
              <a:t>Prof. K.W. </a:t>
            </a:r>
            <a:r>
              <a:rPr lang="en-GB" sz="1100" dirty="0" err="1"/>
              <a:t>Hipps</a:t>
            </a:r>
            <a:r>
              <a:rPr lang="en-GB" sz="1100" dirty="0"/>
              <a:t> </a:t>
            </a:r>
            <a:endParaRPr lang="en-GB" sz="1200" dirty="0"/>
          </a:p>
          <a:p>
            <a:r>
              <a:rPr lang="en-GB" sz="1100" dirty="0" err="1"/>
              <a:t>www.wsu.edu</a:t>
            </a:r>
            <a:r>
              <a:rPr lang="en-GB" sz="1100" dirty="0"/>
              <a:t>/~</a:t>
            </a:r>
            <a:r>
              <a:rPr lang="en-GB" sz="1100" dirty="0" err="1"/>
              <a:t>hipps</a:t>
            </a:r>
            <a:r>
              <a:rPr lang="en-GB" sz="1100" dirty="0"/>
              <a:t>/M571.htm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71808529"/>
      </p:ext>
    </p:extLst>
  </p:cSld>
  <p:clrMapOvr>
    <a:masterClrMapping/>
  </p:clrMapOvr>
</p:sld>
</file>

<file path=ppt/theme/theme1.xml><?xml version="1.0" encoding="utf-8"?>
<a:theme xmlns:a="http://schemas.openxmlformats.org/drawingml/2006/main" name="CHEM_EN">
  <a:themeElements>
    <a:clrScheme name="Aalto-kemia">
      <a:dk1>
        <a:sysClr val="windowText" lastClr="000000"/>
      </a:dk1>
      <a:lt1>
        <a:sysClr val="window" lastClr="FFFFFF"/>
      </a:lt1>
      <a:dk2>
        <a:srgbClr val="00965E"/>
      </a:dk2>
      <a:lt2>
        <a:srgbClr val="8C857B"/>
      </a:lt2>
      <a:accent1>
        <a:srgbClr val="00965E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2" id="{13E8CE50-8AB1-634F-BE2A-E45FB1BC4A62}" vid="{2B2E3B11-3300-9B44-A956-61C36987EE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CHEM_EN</Template>
  <TotalTime>1055</TotalTime>
  <Words>863</Words>
  <Application>Microsoft Macintosh PowerPoint</Application>
  <PresentationFormat>On-screen Show (16:10)</PresentationFormat>
  <Paragraphs>228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Aip1</vt:lpstr>
      <vt:lpstr>Arial</vt:lpstr>
      <vt:lpstr>BoldSym1</vt:lpstr>
      <vt:lpstr>Calibri</vt:lpstr>
      <vt:lpstr>Courier New</vt:lpstr>
      <vt:lpstr>Georgia</vt:lpstr>
      <vt:lpstr>Helvetica</vt:lpstr>
      <vt:lpstr>Lucida Grande</vt:lpstr>
      <vt:lpstr>SymbolMT</vt:lpstr>
      <vt:lpstr>Tahoma</vt:lpstr>
      <vt:lpstr>Times New Roman</vt:lpstr>
      <vt:lpstr>TimesNewRomanPS</vt:lpstr>
      <vt:lpstr>TimesNewRomanPSMT</vt:lpstr>
      <vt:lpstr>CHEM_EN</vt:lpstr>
      <vt:lpstr>Surfaces and Films CHEM E5150 Lecture 2B</vt:lpstr>
      <vt:lpstr>Items</vt:lpstr>
      <vt:lpstr>Items</vt:lpstr>
      <vt:lpstr>Vacuum system</vt:lpstr>
      <vt:lpstr>Idea gas collision </vt:lpstr>
      <vt:lpstr>Vacuum – low pressure </vt:lpstr>
      <vt:lpstr>Pump-down Pressure vs Time   Typical Unbaked Stainless Steel Chamber</vt:lpstr>
      <vt:lpstr>Viscose flow </vt:lpstr>
      <vt:lpstr>Knudsen flow </vt:lpstr>
      <vt:lpstr>Ballistic flow </vt:lpstr>
      <vt:lpstr>Impingement Rate</vt:lpstr>
      <vt:lpstr>Items</vt:lpstr>
      <vt:lpstr>Adsorption of atoms on surface </vt:lpstr>
      <vt:lpstr>Thin films growth</vt:lpstr>
      <vt:lpstr>Nucleation</vt:lpstr>
      <vt:lpstr>Surface diffusion</vt:lpstr>
      <vt:lpstr>Surface diffusion</vt:lpstr>
      <vt:lpstr>Nucleation – minimizing surface energy</vt:lpstr>
      <vt:lpstr>Nucleation of a growing film</vt:lpstr>
      <vt:lpstr>Density of nuclei </vt:lpstr>
      <vt:lpstr>Coalescence - ripening</vt:lpstr>
      <vt:lpstr>Items</vt:lpstr>
      <vt:lpstr>Thin films characterization</vt:lpstr>
      <vt:lpstr>Scattering experiment</vt:lpstr>
      <vt:lpstr>XPS -ESCA</vt:lpstr>
      <vt:lpstr>Auger electron spectroscopy</vt:lpstr>
      <vt:lpstr>LEED Low Energy Electron Diffraction</vt:lpstr>
      <vt:lpstr>Seconday ion mass specroscopy</vt:lpstr>
      <vt:lpstr>Seconday ion mass specroscopy</vt:lpstr>
      <vt:lpstr>Electron microscopy</vt:lpstr>
      <vt:lpstr>SEM - EDS Energy Dispersive Spectroscopy</vt:lpstr>
      <vt:lpstr>TEM EELS Electron Loss Spectroscopy</vt:lpstr>
      <vt:lpstr>Ion beam scatter (Rutherford Back Scattering RBS)</vt:lpstr>
      <vt:lpstr>Grazing angle x-ray spectroscopy</vt:lpstr>
      <vt:lpstr>PowerPoint Presentation</vt:lpstr>
      <vt:lpstr>Thickness of film – contact profilometry</vt:lpstr>
      <vt:lpstr>Optical non-contact profilometry</vt:lpstr>
      <vt:lpstr>Residual stress of thin films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Jari Koskinen</dc:creator>
  <cp:lastModifiedBy>Koskinen Jari</cp:lastModifiedBy>
  <cp:revision>29</cp:revision>
  <cp:lastPrinted>2012-10-17T07:14:15Z</cp:lastPrinted>
  <dcterms:created xsi:type="dcterms:W3CDTF">2018-11-01T11:46:57Z</dcterms:created>
  <dcterms:modified xsi:type="dcterms:W3CDTF">2020-09-15T18:34:16Z</dcterms:modified>
</cp:coreProperties>
</file>