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446" r:id="rId3"/>
    <p:sldId id="415" r:id="rId4"/>
    <p:sldId id="417" r:id="rId5"/>
    <p:sldId id="418" r:id="rId6"/>
    <p:sldId id="421" r:id="rId7"/>
    <p:sldId id="419" r:id="rId8"/>
    <p:sldId id="420" r:id="rId9"/>
    <p:sldId id="260" r:id="rId10"/>
    <p:sldId id="406" r:id="rId11"/>
    <p:sldId id="447" r:id="rId12"/>
    <p:sldId id="259" r:id="rId13"/>
    <p:sldId id="352" r:id="rId14"/>
    <p:sldId id="443" r:id="rId15"/>
    <p:sldId id="407" r:id="rId16"/>
    <p:sldId id="467" r:id="rId17"/>
    <p:sldId id="262" r:id="rId18"/>
    <p:sldId id="423" r:id="rId19"/>
    <p:sldId id="432" r:id="rId20"/>
    <p:sldId id="429" r:id="rId21"/>
    <p:sldId id="425" r:id="rId22"/>
    <p:sldId id="424" r:id="rId23"/>
    <p:sldId id="428" r:id="rId24"/>
    <p:sldId id="263" r:id="rId25"/>
    <p:sldId id="266" r:id="rId26"/>
    <p:sldId id="264" r:id="rId27"/>
    <p:sldId id="445" r:id="rId28"/>
    <p:sldId id="408" r:id="rId29"/>
    <p:sldId id="448" r:id="rId30"/>
    <p:sldId id="468" r:id="rId31"/>
    <p:sldId id="435" r:id="rId32"/>
    <p:sldId id="451" r:id="rId33"/>
    <p:sldId id="409" r:id="rId34"/>
    <p:sldId id="323" r:id="rId35"/>
    <p:sldId id="452" r:id="rId36"/>
    <p:sldId id="410" r:id="rId37"/>
    <p:sldId id="426" r:id="rId38"/>
    <p:sldId id="472" r:id="rId39"/>
    <p:sldId id="412" r:id="rId40"/>
    <p:sldId id="434" r:id="rId41"/>
    <p:sldId id="324" r:id="rId42"/>
    <p:sldId id="325" r:id="rId43"/>
    <p:sldId id="466" r:id="rId44"/>
    <p:sldId id="454" r:id="rId45"/>
    <p:sldId id="433" r:id="rId46"/>
    <p:sldId id="442" r:id="rId47"/>
    <p:sldId id="411" r:id="rId48"/>
    <p:sldId id="441" r:id="rId49"/>
    <p:sldId id="413" r:id="rId50"/>
    <p:sldId id="414" r:id="rId51"/>
    <p:sldId id="465" r:id="rId52"/>
    <p:sldId id="464" r:id="rId5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BE0E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84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57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14B07-9937-49D4-B929-8371D4F0AE98}" type="datetimeFigureOut">
              <a:rPr lang="LID4096" smtClean="0"/>
              <a:t>09/21/2020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A7B1A-5425-4C35-AB84-A074E72CD58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91260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DC236B-172E-4547-B3F5-6EA604B1A3AC}" type="slidenum">
              <a:rPr lang="en-US"/>
              <a:pPr/>
              <a:t>44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B54C86-88A7-4C6C-B5E3-4FF2866E90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7F7A71-B345-4429-925E-B9EC8D3523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64241A-A2C5-4A66-B291-BB326A6900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120F7-CD0D-457F-8441-F1157FAABE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3602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FCB0C3-D85F-4CC0-99DA-7E7DCEE9E9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D0EF5F-BBA9-42EA-B8E4-61CB48D4DA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B68591A-9D03-45E3-ADD4-A309A5A2E1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AC649-80E6-4C55-8779-F6CDD1BD7C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6530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175C6F3-1531-4DD0-9282-CC7A0FD04E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4C2354-10E2-422D-B4BD-218B3CBD33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52952D-8CCA-4262-98C9-00C34FC0DD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9956F-EEBC-401E-B963-C7FA084B54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5225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4CA692-DA27-4C26-B76D-15A8E34BC2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709D16-4811-428A-8A0E-9032DC32EC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FC4D4E3-DC4D-4F73-9AEE-8EED981B4A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E2E8F-EBD6-48A5-9321-F4050B7289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8534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376D21-9707-4EEB-A772-CCF5E75919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E558AE-0768-441C-B758-F9E23C5260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9B1C7E-4F82-426E-87DE-2EE64B57D1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F9C66-D094-48BA-B4DD-38041F03C7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6213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E6A2D9-5484-42AB-9320-FF8D059FDC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CF599-F897-4EBF-8B5D-3853B0BB2B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D7A09A-6A8D-4767-BA09-DB120CD3FA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5BEBE-CA5E-4A38-BA85-AE448D783B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53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4831E0E-B5BD-4EC1-9DD0-DAA09BAED9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5502BDA-8D1B-4102-9EA0-084BD06C05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6BDC6E5-AA3A-4A5E-926B-F070D8A7D7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6D5F2-99B5-4906-AAD3-367F9EEFE5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3061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510EA01-35CE-4F6B-B10F-D539C0D3F1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F1DEC48-0D48-4716-A30F-CB9C8DB88C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8E992E2-B005-4313-9439-DFE672AB0F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5FF50-8529-4967-AC47-A4E13411B5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1267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EEADC68-FEDC-48FB-9EB8-0EE6D7E467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BE5C460-08C2-44D1-A5EF-697BA0471D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ACE3B3C-534E-43C5-828F-9439DDB4D7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E8475-1DEE-4BF6-A054-82C274D3E0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6291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3CFD99-0828-4201-9081-A522D0FFE4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A5E977-B11F-4F01-B6FA-B98E904684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9854A4-E298-4F11-AE99-EAE169ADB8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9FBE8-6429-4C60-9AEE-4904FD1B19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3613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455D01-5232-4B71-B541-A7146D5563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323E96-10F1-41B3-91B3-19548F8F5C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4375DB-A3DC-4638-AAC4-13A7772AE7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9C7ED-1C0B-4B84-9270-6D39146028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7610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AE0EE16-F459-415B-980E-7B23D8B1D4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6D15433-EA8F-486A-B969-B2A2DB6159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E731899-6D74-4E2D-8180-186D37CC813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7F838D8-38F4-45D1-BDA4-31A7654A449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26344EF-D91C-4708-93C8-BE65AFBDAAC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499466F-DBCE-4703-B7C0-49D807FCFF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doi.org/10.1039/2046-2069/2011" TargetMode="Externa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44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1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3.wmf"/><Relationship Id="rId5" Type="http://schemas.openxmlformats.org/officeDocument/2006/relationships/image" Target="../media/image40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2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FA6959-BC39-4560-BBBE-A0C56309FBC7}"/>
              </a:ext>
            </a:extLst>
          </p:cNvPr>
          <p:cNvSpPr/>
          <p:nvPr/>
        </p:nvSpPr>
        <p:spPr>
          <a:xfrm>
            <a:off x="539750" y="1916113"/>
            <a:ext cx="8353425" cy="4465637"/>
          </a:xfrm>
          <a:prstGeom prst="rect">
            <a:avLst/>
          </a:prstGeom>
          <a:solidFill>
            <a:srgbClr val="F586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E1934D22-E40E-453E-9190-32500A5F427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Surface preparation</a:t>
            </a:r>
            <a:endParaRPr lang="en-US" altLang="en-US" dirty="0"/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00C9ACCD-F443-414B-8124-35743F2AD60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sami.franssila@aalto.fi</a:t>
            </a:r>
            <a:endParaRPr lang="en-US" altLang="en-US"/>
          </a:p>
        </p:txBody>
      </p:sp>
      <p:pic>
        <p:nvPicPr>
          <p:cNvPr id="2053" name="Picture 5">
            <a:extLst>
              <a:ext uri="{FF2B5EF4-FFF2-40B4-BE49-F238E27FC236}">
                <a16:creationId xmlns:a16="http://schemas.microsoft.com/office/drawing/2014/main" id="{8BC32DAE-A075-4164-A073-41556663C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5888"/>
            <a:ext cx="1944688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14C91-29E5-4AFF-B062-FEBE98575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preparation operations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C0FCC-80D8-4457-99FC-07396DF28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Cleaning (removal of adherent stuff)</a:t>
            </a:r>
          </a:p>
          <a:p>
            <a:r>
              <a:rPr lang="en-US" dirty="0"/>
              <a:t>Etching (removal of surface layers)</a:t>
            </a:r>
          </a:p>
          <a:p>
            <a:r>
              <a:rPr lang="en-US" dirty="0"/>
              <a:t>Activation (surface bond modification)</a:t>
            </a:r>
          </a:p>
          <a:p>
            <a:r>
              <a:rPr lang="en-US" dirty="0"/>
              <a:t>Passivation (surface bond inactivation)</a:t>
            </a:r>
          </a:p>
          <a:p>
            <a:r>
              <a:rPr lang="en-US" dirty="0"/>
              <a:t>Deposition (coating the surface)</a:t>
            </a:r>
          </a:p>
          <a:p>
            <a:endParaRPr lang="en-US" dirty="0"/>
          </a:p>
          <a:p>
            <a:pPr marL="0" indent="0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048394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90FB8-2BE7-4B9E-85FC-E18BEBCD4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steps in cleaning</a:t>
            </a:r>
            <a:endParaRPr lang="LID4096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ED5155-AA88-453C-A1E5-D52E077CD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383750"/>
            <a:ext cx="5125059" cy="4956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0850CE-6693-4B9E-AA9A-E3247276686C}"/>
              </a:ext>
            </a:extLst>
          </p:cNvPr>
          <p:cNvSpPr txBox="1"/>
          <p:nvPr/>
        </p:nvSpPr>
        <p:spPr>
          <a:xfrm>
            <a:off x="1722925" y="6513125"/>
            <a:ext cx="6440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Belkind</a:t>
            </a:r>
            <a:r>
              <a:rPr lang="en-US" sz="1200" dirty="0"/>
              <a:t> &amp; Gershman; Vacuum Technology and </a:t>
            </a:r>
            <a:r>
              <a:rPr lang="en-US" sz="1200" dirty="0" err="1"/>
              <a:t>Coatng</a:t>
            </a:r>
            <a:r>
              <a:rPr lang="en-US" sz="1200" dirty="0"/>
              <a:t> 2008</a:t>
            </a:r>
            <a:endParaRPr lang="LID4096" sz="1200" dirty="0"/>
          </a:p>
        </p:txBody>
      </p:sp>
    </p:spTree>
    <p:extLst>
      <p:ext uri="{BB962C8B-B14F-4D97-AF65-F5344CB8AC3E}">
        <p14:creationId xmlns:p14="http://schemas.microsoft.com/office/powerpoint/2010/main" val="3239827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393318D-5A36-4441-AD3E-6BCEF0099D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Cleaning</a:t>
            </a:r>
            <a:endParaRPr lang="en-US" altLang="en-US" dirty="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BEFE1AE-F953-43C8-B27B-7B27487578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536" y="1314116"/>
            <a:ext cx="8229600" cy="4525963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altLang="en-US" dirty="0"/>
              <a:t>removal of particles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/>
              <a:t>removal of native films</a:t>
            </a:r>
            <a:endParaRPr lang="en-GB" altLang="en-US" dirty="0"/>
          </a:p>
          <a:p>
            <a:pPr eaLnBrk="1" hangingPunct="1">
              <a:spcBef>
                <a:spcPts val="0"/>
              </a:spcBef>
            </a:pPr>
            <a:r>
              <a:rPr lang="en-GB" altLang="en-US" dirty="0"/>
              <a:t>removal of </a:t>
            </a:r>
            <a:r>
              <a:rPr lang="en-US" altLang="en-US" dirty="0"/>
              <a:t>polymeric films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/>
              <a:t>removal of metals and ions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/>
              <a:t>removal of adsorbed water</a:t>
            </a:r>
          </a:p>
          <a:p>
            <a:pPr marL="0" indent="0" eaLnBrk="1" hangingPunct="1">
              <a:buNone/>
            </a:pPr>
            <a:endParaRPr lang="en-US" altLang="en-US" dirty="0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0075F63-B2B5-44DF-B18D-8D2A0203B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275" y="3789040"/>
            <a:ext cx="4841189" cy="259003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BD8A763-C8FD-431A-9FDE-87676A715AF0}"/>
              </a:ext>
            </a:extLst>
          </p:cNvPr>
          <p:cNvSpPr/>
          <p:nvPr/>
        </p:nvSpPr>
        <p:spPr>
          <a:xfrm>
            <a:off x="251520" y="652534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ID4096" sz="1200" dirty="0"/>
              <a:t>https://www.mksinst.com/n/wafer-surface-cleaning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F47070D6-3DE3-4D62-8D8F-3A5DB82CA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Surface </a:t>
            </a:r>
            <a:r>
              <a:rPr lang="fi-FI" altLang="fi-FI" dirty="0" err="1"/>
              <a:t>water</a:t>
            </a:r>
            <a:endParaRPr lang="fi-FI" altLang="fi-FI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C8B05F4-2C06-4557-9D57-E928AAEFA774}"/>
              </a:ext>
            </a:extLst>
          </p:cNvPr>
          <p:cNvGrpSpPr/>
          <p:nvPr/>
        </p:nvGrpSpPr>
        <p:grpSpPr>
          <a:xfrm>
            <a:off x="186023" y="2492896"/>
            <a:ext cx="8771954" cy="3921182"/>
            <a:chOff x="283166" y="2244668"/>
            <a:chExt cx="8771954" cy="392118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A2153DE-EB52-48B8-93EC-AA8E44BD0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3166" y="2244668"/>
              <a:ext cx="8771954" cy="3775132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2EDA324-1F4B-4330-AEB1-C67D05C74B94}"/>
                </a:ext>
              </a:extLst>
            </p:cNvPr>
            <p:cNvSpPr/>
            <p:nvPr/>
          </p:nvSpPr>
          <p:spPr>
            <a:xfrm>
              <a:off x="8483600" y="5727700"/>
              <a:ext cx="508000" cy="4381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D8C9B4B-AEDB-4380-9311-8CAD57F813C8}"/>
              </a:ext>
            </a:extLst>
          </p:cNvPr>
          <p:cNvSpPr txBox="1"/>
          <p:nvPr/>
        </p:nvSpPr>
        <p:spPr>
          <a:xfrm>
            <a:off x="683568" y="1340768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Different kinds of water ! </a:t>
            </a:r>
          </a:p>
          <a:p>
            <a:r>
              <a:rPr lang="en-US" sz="2400" dirty="0"/>
              <a:t>Strongly bonded inner layer (chemisorption, covalent bonds)</a:t>
            </a:r>
          </a:p>
          <a:p>
            <a:r>
              <a:rPr lang="en-US" sz="2400" dirty="0"/>
              <a:t>Weakly bonded outer layers (physisorption, H-bonds)</a:t>
            </a:r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3984538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FEF5E-05D8-4D40-9568-F81229283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removal bake</a:t>
            </a:r>
            <a:endParaRPr lang="LID4096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BB8C59-70B7-47D7-B5CD-0B446248FB77}"/>
              </a:ext>
            </a:extLst>
          </p:cNvPr>
          <p:cNvSpPr txBox="1"/>
          <p:nvPr/>
        </p:nvSpPr>
        <p:spPr>
          <a:xfrm>
            <a:off x="863588" y="1402294"/>
            <a:ext cx="81729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Water boils at 100</a:t>
            </a:r>
            <a:r>
              <a:rPr lang="en-US" sz="2400" baseline="30000" dirty="0"/>
              <a:t>o</a:t>
            </a:r>
            <a:r>
              <a:rPr lang="en-US" sz="2400" dirty="0"/>
              <a:t>C, in bulk.</a:t>
            </a:r>
          </a:p>
          <a:p>
            <a:r>
              <a:rPr lang="en-US" sz="2400" dirty="0"/>
              <a:t>But chemisorbed H</a:t>
            </a:r>
            <a:r>
              <a:rPr lang="en-US" sz="2400" baseline="-25000" dirty="0"/>
              <a:t>2</a:t>
            </a:r>
            <a:r>
              <a:rPr lang="en-US" sz="2400" dirty="0"/>
              <a:t>O molecules are tightly bound.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LID4096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6F820D-A0CE-473D-B548-49BE3DF14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88" y="2173235"/>
            <a:ext cx="7674583" cy="36724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2A714B-22D1-42CD-95EB-3AB65838DE04}"/>
              </a:ext>
            </a:extLst>
          </p:cNvPr>
          <p:cNvSpPr txBox="1"/>
          <p:nvPr/>
        </p:nvSpPr>
        <p:spPr>
          <a:xfrm>
            <a:off x="863588" y="6093296"/>
            <a:ext cx="74168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Pagliaro: </a:t>
            </a:r>
            <a:r>
              <a:rPr lang="fi-FI" sz="1100" dirty="0"/>
              <a:t>Surface </a:t>
            </a:r>
            <a:r>
              <a:rPr lang="fi-FI" sz="1100" dirty="0" err="1"/>
              <a:t>Preparation</a:t>
            </a:r>
            <a:r>
              <a:rPr lang="fi-FI" sz="1100" dirty="0"/>
              <a:t> for </a:t>
            </a:r>
            <a:r>
              <a:rPr lang="fi-FI" sz="1100" dirty="0" err="1"/>
              <a:t>Low</a:t>
            </a:r>
            <a:r>
              <a:rPr lang="fi-FI" sz="1100" dirty="0"/>
              <a:t> </a:t>
            </a:r>
            <a:r>
              <a:rPr lang="fi-FI" sz="1100" dirty="0" err="1"/>
              <a:t>Temperature</a:t>
            </a:r>
            <a:r>
              <a:rPr lang="fi-FI" sz="1100" dirty="0"/>
              <a:t> CVD </a:t>
            </a:r>
            <a:r>
              <a:rPr lang="fi-FI" sz="1100" dirty="0" err="1"/>
              <a:t>Si</a:t>
            </a:r>
            <a:r>
              <a:rPr lang="fi-FI" sz="1100" dirty="0"/>
              <a:t> </a:t>
            </a:r>
            <a:r>
              <a:rPr lang="fi-FI" sz="1100" dirty="0" err="1"/>
              <a:t>Epitaxy</a:t>
            </a:r>
            <a:r>
              <a:rPr lang="fi-FI" sz="1100" dirty="0"/>
              <a:t> Processing, https://www.semiconductor-digest.com/2020/02/03/surface-preparation-for-low-temperature-cvd-si-epitaxy-processing/</a:t>
            </a:r>
          </a:p>
          <a:p>
            <a:r>
              <a:rPr lang="en-US" sz="1100" dirty="0"/>
              <a:t> </a:t>
            </a:r>
            <a:endParaRPr lang="LID4096" sz="1100" dirty="0"/>
          </a:p>
        </p:txBody>
      </p:sp>
    </p:spTree>
    <p:extLst>
      <p:ext uri="{BB962C8B-B14F-4D97-AF65-F5344CB8AC3E}">
        <p14:creationId xmlns:p14="http://schemas.microsoft.com/office/powerpoint/2010/main" val="180085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36897-143C-4B05-875A-6A99FA5F4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Wet cleaning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AFF42-FE6C-43B3-8BF6-129342D3F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Aqueous solutions </a:t>
            </a:r>
          </a:p>
          <a:p>
            <a:pPr marL="0" indent="0">
              <a:buNone/>
            </a:pPr>
            <a:r>
              <a:rPr lang="en-US" dirty="0"/>
              <a:t>Acidic solutions</a:t>
            </a:r>
          </a:p>
          <a:p>
            <a:pPr marL="0" indent="0">
              <a:buNone/>
            </a:pPr>
            <a:r>
              <a:rPr lang="en-US" dirty="0"/>
              <a:t>Alkaline solutions</a:t>
            </a:r>
          </a:p>
          <a:p>
            <a:pPr marL="0" indent="0">
              <a:buNone/>
            </a:pPr>
            <a:r>
              <a:rPr lang="en-US" dirty="0"/>
              <a:t>Solvent treatments</a:t>
            </a:r>
            <a:endParaRPr lang="LID4096" dirty="0"/>
          </a:p>
        </p:txBody>
      </p:sp>
      <p:pic>
        <p:nvPicPr>
          <p:cNvPr id="5" name="Picture 4" descr="A picture containing brush, display, refrigerator, comb&#10;&#10;Description automatically generated">
            <a:extLst>
              <a:ext uri="{FF2B5EF4-FFF2-40B4-BE49-F238E27FC236}">
                <a16:creationId xmlns:a16="http://schemas.microsoft.com/office/drawing/2014/main" id="{19C9020C-5FBE-4E2E-8F97-3D034DA4C6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0" t="13193" r="52260" b="33293"/>
          <a:stretch/>
        </p:blipFill>
        <p:spPr>
          <a:xfrm>
            <a:off x="7013709" y="1192056"/>
            <a:ext cx="1922302" cy="2041141"/>
          </a:xfrm>
          <a:prstGeom prst="rect">
            <a:avLst/>
          </a:prstGeom>
        </p:spPr>
      </p:pic>
      <p:pic>
        <p:nvPicPr>
          <p:cNvPr id="7" name="Picture 6" descr="A picture containing indoor, sitting, food, tub&#10;&#10;Description automatically generated">
            <a:extLst>
              <a:ext uri="{FF2B5EF4-FFF2-40B4-BE49-F238E27FC236}">
                <a16:creationId xmlns:a16="http://schemas.microsoft.com/office/drawing/2014/main" id="{69AB9A89-AD6F-4409-906A-D2585A6730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1" b="13251"/>
          <a:stretch/>
        </p:blipFill>
        <p:spPr>
          <a:xfrm>
            <a:off x="5148064" y="4364292"/>
            <a:ext cx="3779912" cy="21134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3CEF47-11DC-4FE9-AD27-06E3605B79EB}"/>
              </a:ext>
            </a:extLst>
          </p:cNvPr>
          <p:cNvSpPr txBox="1"/>
          <p:nvPr/>
        </p:nvSpPr>
        <p:spPr>
          <a:xfrm>
            <a:off x="6983760" y="3284990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immersion</a:t>
            </a:r>
            <a:endParaRPr lang="LID4096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7FD849-8894-4D97-BF37-F8953C71E4B2}"/>
              </a:ext>
            </a:extLst>
          </p:cNvPr>
          <p:cNvSpPr txBox="1"/>
          <p:nvPr/>
        </p:nvSpPr>
        <p:spPr>
          <a:xfrm>
            <a:off x="6483717" y="388824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spray/jet</a:t>
            </a:r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220693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5C04E-6BFD-469C-BA93-4F1F2E629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Ozone-spiked water</a:t>
            </a:r>
            <a:endParaRPr lang="LID4096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BE9E81-2EDD-4ED7-B22C-F2B45DF31734}"/>
              </a:ext>
            </a:extLst>
          </p:cNvPr>
          <p:cNvSpPr txBox="1"/>
          <p:nvPr/>
        </p:nvSpPr>
        <p:spPr>
          <a:xfrm>
            <a:off x="323528" y="1556792"/>
            <a:ext cx="259228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Ozone, O</a:t>
            </a:r>
            <a:r>
              <a:rPr lang="en-US" sz="2000" baseline="-25000" dirty="0"/>
              <a:t>3</a:t>
            </a:r>
            <a:r>
              <a:rPr lang="en-US" sz="2000" dirty="0"/>
              <a:t>, is very reactive</a:t>
            </a:r>
          </a:p>
          <a:p>
            <a:endParaRPr lang="en-US" sz="2000" dirty="0"/>
          </a:p>
          <a:p>
            <a:r>
              <a:rPr lang="en-US" sz="2000" dirty="0"/>
              <a:t>Ozonated DI-water with 1-100 ppm ozone</a:t>
            </a:r>
          </a:p>
          <a:p>
            <a:endParaRPr lang="en-US" sz="2000" dirty="0"/>
          </a:p>
          <a:p>
            <a:r>
              <a:rPr lang="en-US" sz="2000" dirty="0"/>
              <a:t>Ozone breaks down organic molecules to smaller fragments </a:t>
            </a:r>
            <a:r>
              <a:rPr lang="en-US" sz="2000" dirty="0">
                <a:sym typeface="Wingdings" panose="05000000000000000000" pitchFamily="2" charset="2"/>
              </a:rPr>
              <a:t> water soluble</a:t>
            </a:r>
          </a:p>
          <a:p>
            <a:endParaRPr lang="en-US" sz="2000" dirty="0">
              <a:sym typeface="Wingdings" panose="05000000000000000000" pitchFamily="2" charset="2"/>
            </a:endParaRPr>
          </a:p>
          <a:p>
            <a:r>
              <a:rPr lang="en-US" sz="2000" dirty="0">
                <a:sym typeface="Wingdings" panose="05000000000000000000" pitchFamily="2" charset="2"/>
              </a:rPr>
              <a:t>Ozone addition to acidic cleans is also beneficial.</a:t>
            </a: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35088A-1ECA-4565-9DEE-78EFAD5A8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1417638"/>
            <a:ext cx="5518434" cy="34545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E0A7E0-BF18-4AC2-AB7D-DD5D2C1516F0}"/>
              </a:ext>
            </a:extLst>
          </p:cNvPr>
          <p:cNvSpPr txBox="1"/>
          <p:nvPr/>
        </p:nvSpPr>
        <p:spPr>
          <a:xfrm>
            <a:off x="4499992" y="6121697"/>
            <a:ext cx="4582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Abe et al: IEEE TRANSACTIONS ON SEMICONDUCTOR MANUFACTURING, VOL. 16, NO. 3, AUGUST 2003 401</a:t>
            </a:r>
            <a:endParaRPr lang="LID4096" sz="1200" dirty="0"/>
          </a:p>
        </p:txBody>
      </p:sp>
    </p:spTree>
    <p:extLst>
      <p:ext uri="{BB962C8B-B14F-4D97-AF65-F5344CB8AC3E}">
        <p14:creationId xmlns:p14="http://schemas.microsoft.com/office/powerpoint/2010/main" val="821490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>
            <a:extLst>
              <a:ext uri="{FF2B5EF4-FFF2-40B4-BE49-F238E27FC236}">
                <a16:creationId xmlns:a16="http://schemas.microsoft.com/office/drawing/2014/main" id="{A611D22A-F749-43DA-BEBD-30E1C9EC79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2" b="59696"/>
          <a:stretch/>
        </p:blipFill>
        <p:spPr bwMode="auto">
          <a:xfrm>
            <a:off x="2051720" y="5085184"/>
            <a:ext cx="4176464" cy="169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>
            <a:extLst>
              <a:ext uri="{FF2B5EF4-FFF2-40B4-BE49-F238E27FC236}">
                <a16:creationId xmlns:a16="http://schemas.microsoft.com/office/drawing/2014/main" id="{6FF9B2CA-60CD-4879-A74E-1F31855FB5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Ammonia-peroxide (APM)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D2158FDC-C0A7-4EB4-8920-A239551E7F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1396" y="1556792"/>
            <a:ext cx="8857108" cy="3994150"/>
          </a:xfrm>
        </p:spPr>
        <p:txBody>
          <a:bodyPr/>
          <a:lstStyle/>
          <a:p>
            <a:pPr eaLnBrk="1" hangingPunct="1"/>
            <a:r>
              <a:rPr lang="en-US" altLang="en-US" dirty="0"/>
              <a:t>NH</a:t>
            </a:r>
            <a:r>
              <a:rPr lang="en-US" altLang="en-US" baseline="-25000" dirty="0"/>
              <a:t>4</a:t>
            </a:r>
            <a:r>
              <a:rPr lang="en-US" altLang="en-US" dirty="0"/>
              <a:t>OH:H</a:t>
            </a:r>
            <a:r>
              <a:rPr lang="en-US" altLang="en-US" baseline="-25000" dirty="0"/>
              <a:t>2</a:t>
            </a:r>
            <a:r>
              <a:rPr lang="en-US" altLang="en-US" dirty="0"/>
              <a:t>O</a:t>
            </a:r>
            <a:r>
              <a:rPr lang="en-US" altLang="en-US" baseline="-25000" dirty="0"/>
              <a:t>2</a:t>
            </a:r>
            <a:r>
              <a:rPr lang="en-US" altLang="en-US" dirty="0"/>
              <a:t>:H</a:t>
            </a:r>
            <a:r>
              <a:rPr lang="en-US" altLang="en-US" baseline="-25000" dirty="0"/>
              <a:t>2</a:t>
            </a:r>
            <a:r>
              <a:rPr lang="en-US" altLang="en-US" dirty="0"/>
              <a:t>O (1:1:5)</a:t>
            </a:r>
            <a:r>
              <a:rPr lang="en-US" altLang="en-US" b="1" dirty="0"/>
              <a:t>		</a:t>
            </a:r>
            <a:endParaRPr lang="en-US" altLang="en-US" dirty="0"/>
          </a:p>
          <a:p>
            <a:pPr eaLnBrk="1" hangingPunct="1"/>
            <a:r>
              <a:rPr lang="en-US" altLang="en-US" dirty="0"/>
              <a:t>a.k.a. APM, RCA-1 and SC-1 (standard clean)</a:t>
            </a:r>
          </a:p>
          <a:p>
            <a:pPr eaLnBrk="1" hangingPunct="1"/>
            <a:r>
              <a:rPr lang="en-GB" altLang="en-US" dirty="0"/>
              <a:t>operated at 80</a:t>
            </a:r>
            <a:r>
              <a:rPr lang="en-GB" altLang="en-US" baseline="30000" dirty="0"/>
              <a:t>o</a:t>
            </a:r>
            <a:r>
              <a:rPr lang="en-GB" altLang="en-US" dirty="0"/>
              <a:t>C</a:t>
            </a:r>
            <a:endParaRPr lang="en-US" altLang="en-US" dirty="0"/>
          </a:p>
          <a:p>
            <a:pPr eaLnBrk="1" hangingPunct="1"/>
            <a:r>
              <a:rPr lang="en-GB" altLang="en-US" dirty="0"/>
              <a:t>removes particles (by undercutting them)</a:t>
            </a:r>
          </a:p>
          <a:p>
            <a:pPr eaLnBrk="1" hangingPunct="1"/>
            <a:r>
              <a:rPr lang="en-GB" altLang="en-US" dirty="0"/>
              <a:t>removes organic materials by oxidation</a:t>
            </a:r>
          </a:p>
          <a:p>
            <a:pPr eaLnBrk="1" hangingPunct="1"/>
            <a:r>
              <a:rPr lang="en-GB" altLang="en-US" dirty="0"/>
              <a:t>leaves surface hydrophilic (OH-terminated)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2409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D67E9-D6DD-415E-A341-9C2E5F486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APM reactions</a:t>
            </a:r>
            <a:endParaRPr lang="LID4096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6CD9A50-0289-4F4C-BDD0-8D16015F74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7504" y="1854696"/>
            <a:ext cx="892899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LID4096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Ammonia peroxide solution works by oxidizing the silicon surface, and subsequently etching the oxide away.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LID4096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LID4096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Eq. 12.1</a:t>
            </a:r>
            <a:r>
              <a:rPr kumimoji="0" lang="en-US" altLang="LID4096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2 H</a:t>
            </a:r>
            <a:r>
              <a:rPr kumimoji="0" lang="en-US" altLang="LID4096" sz="20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kumimoji="0" lang="en-US" altLang="LID4096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kumimoji="0" lang="en-US" altLang="LID4096" sz="20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kumimoji="0" lang="en-US" altLang="LID4096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==&gt; 2 HO</a:t>
            </a:r>
            <a:r>
              <a:rPr kumimoji="0" lang="en-US" altLang="LID4096" sz="20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kumimoji="0" lang="en-US" altLang="LID4096" sz="2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kumimoji="0" lang="en-US" altLang="LID4096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+ 2H</a:t>
            </a:r>
            <a:r>
              <a:rPr kumimoji="0" lang="en-US" altLang="LID4096" sz="2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+	</a:t>
            </a:r>
            <a:r>
              <a:rPr kumimoji="0" lang="en-US" altLang="LID4096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peroxide disproportionation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LID4096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Eq. 12.2</a:t>
            </a:r>
            <a:r>
              <a:rPr kumimoji="0" lang="en-GB" altLang="LID4096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Si + 2 HO</a:t>
            </a:r>
            <a:r>
              <a:rPr kumimoji="0" lang="en-GB" altLang="LID4096" sz="20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kumimoji="0" lang="en-GB" altLang="LID4096" sz="2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kumimoji="0" lang="en-GB" altLang="LID4096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==&gt; SiO</a:t>
            </a:r>
            <a:r>
              <a:rPr kumimoji="0" lang="en-GB" altLang="LID4096" sz="20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kumimoji="0" lang="en-GB" altLang="LID4096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+ 2 OH</a:t>
            </a:r>
            <a:r>
              <a:rPr kumimoji="0" lang="en-GB" altLang="LID4096" sz="2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kumimoji="0" lang="en-GB" altLang="LID4096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silicon oxidation</a:t>
            </a:r>
            <a:endParaRPr kumimoji="0" lang="en-US" altLang="LID4096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LID4096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--------------------------------------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LID4096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Eq. 12.3</a:t>
            </a:r>
            <a:r>
              <a:rPr kumimoji="0" lang="en-US" altLang="LID4096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Si + 2 H</a:t>
            </a:r>
            <a:r>
              <a:rPr kumimoji="0" lang="en-US" altLang="LID4096" sz="20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kumimoji="0" lang="en-US" altLang="LID4096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kumimoji="0" lang="en-US" altLang="LID4096" sz="20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kumimoji="0" lang="en-US" altLang="LID4096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==&gt; SiO</a:t>
            </a:r>
            <a:r>
              <a:rPr kumimoji="0" lang="en-US" altLang="LID4096" sz="20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kumimoji="0" lang="en-US" altLang="LID4096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+ 2 H</a:t>
            </a:r>
            <a:r>
              <a:rPr kumimoji="0" lang="en-US" altLang="LID4096" sz="20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kumimoji="0" lang="en-US" altLang="LID4096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	total reaction for oxidation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LID4096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Eq. 12.4</a:t>
            </a:r>
            <a:r>
              <a:rPr kumimoji="0" lang="en-US" altLang="LID4096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SiO</a:t>
            </a:r>
            <a:r>
              <a:rPr kumimoji="0" lang="en-US" altLang="LID4096" sz="20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kumimoji="0" lang="en-US" altLang="LID4096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+ OH</a:t>
            </a:r>
            <a:r>
              <a:rPr kumimoji="0" lang="en-US" altLang="LID4096" sz="2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 </a:t>
            </a:r>
            <a:r>
              <a:rPr kumimoji="0" lang="en-US" altLang="LID4096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==&gt; HSiO</a:t>
            </a:r>
            <a:r>
              <a:rPr kumimoji="0" lang="en-US" altLang="LID4096" sz="20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kumimoji="0" lang="en-US" altLang="LID4096" sz="2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kumimoji="0" lang="en-US" altLang="LID4096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kumimoji="0" lang="en-US" altLang="LID4096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aq</a:t>
            </a:r>
            <a:r>
              <a:rPr kumimoji="0" lang="en-US" altLang="LID4096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	oxide etching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LID4096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LID4096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Silicon etch rate in ammonia-peroxide is ca. 0.5 nm/min and typical 10 minute clean thus results in ca. 5 nm silicon etching.</a:t>
            </a:r>
            <a:r>
              <a:rPr kumimoji="0" lang="en-US" altLang="LID4096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6256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F4F71-2A23-4788-8CB8-094FC9FD5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 mechanism of APM</a:t>
            </a:r>
            <a:endParaRPr lang="LID4096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EE7497-2B1A-44B8-8C48-131F571AD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628800"/>
            <a:ext cx="7488832" cy="28820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BD3645-2B10-4D45-9835-9FF09D82217C}"/>
              </a:ext>
            </a:extLst>
          </p:cNvPr>
          <p:cNvSpPr txBox="1"/>
          <p:nvPr/>
        </p:nvSpPr>
        <p:spPr>
          <a:xfrm>
            <a:off x="3635896" y="1705503"/>
            <a:ext cx="4958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oxidation + oxide etching</a:t>
            </a:r>
            <a:endParaRPr lang="LID4096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0A2C97-4E97-4365-B88E-916BD0D77B85}"/>
              </a:ext>
            </a:extLst>
          </p:cNvPr>
          <p:cNvSpPr txBox="1"/>
          <p:nvPr/>
        </p:nvSpPr>
        <p:spPr>
          <a:xfrm>
            <a:off x="4286797" y="3933056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direct etching of silicon</a:t>
            </a:r>
            <a:endParaRPr lang="LID4096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081BD8-CF3B-4F51-83AF-F5A41674CBB1}"/>
              </a:ext>
            </a:extLst>
          </p:cNvPr>
          <p:cNvSpPr/>
          <p:nvPr/>
        </p:nvSpPr>
        <p:spPr>
          <a:xfrm>
            <a:off x="1187624" y="5147686"/>
            <a:ext cx="72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800" dirty="0">
                <a:latin typeface="Times New Roman" panose="02020603050405020304" pitchFamily="18" charset="0"/>
              </a:rPr>
              <a:t> is the ratio of the etching reaction of path-1 to total </a:t>
            </a:r>
            <a:r>
              <a:rPr lang="fi-FI" sz="2800" dirty="0" err="1">
                <a:latin typeface="Times New Roman" panose="02020603050405020304" pitchFamily="18" charset="0"/>
              </a:rPr>
              <a:t>etching</a:t>
            </a:r>
            <a:r>
              <a:rPr lang="fi-FI" sz="2800" dirty="0">
                <a:latin typeface="Times New Roman" panose="02020603050405020304" pitchFamily="18" charset="0"/>
              </a:rPr>
              <a:t> </a:t>
            </a:r>
            <a:r>
              <a:rPr lang="fi-FI" sz="2800" dirty="0" err="1">
                <a:latin typeface="Times New Roman" panose="02020603050405020304" pitchFamily="18" charset="0"/>
              </a:rPr>
              <a:t>reaction</a:t>
            </a:r>
            <a:r>
              <a:rPr lang="fi-FI" sz="2800" dirty="0">
                <a:latin typeface="Times New Roman" panose="02020603050405020304" pitchFamily="18" charset="0"/>
              </a:rPr>
              <a:t>.</a:t>
            </a:r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1256341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8D0F2-4ABC-4589-B107-11CD51E77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Non-ideal surfaces</a:t>
            </a:r>
            <a:endParaRPr lang="LID4096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55259B-0887-4110-BB2D-6C36EF251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502" y="1340768"/>
            <a:ext cx="6724996" cy="51691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797BBD-5322-442A-BC8D-B7EC34B09E5C}"/>
              </a:ext>
            </a:extLst>
          </p:cNvPr>
          <p:cNvSpPr txBox="1"/>
          <p:nvPr/>
        </p:nvSpPr>
        <p:spPr>
          <a:xfrm>
            <a:off x="1227593" y="6487740"/>
            <a:ext cx="6440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Belkind</a:t>
            </a:r>
            <a:r>
              <a:rPr lang="en-US" sz="1200" dirty="0"/>
              <a:t> &amp; Gershman; Vacuum Technology and </a:t>
            </a:r>
            <a:r>
              <a:rPr lang="en-US" sz="1200" dirty="0" err="1"/>
              <a:t>Coatng</a:t>
            </a:r>
            <a:r>
              <a:rPr lang="en-US" sz="1200" dirty="0"/>
              <a:t> 2008</a:t>
            </a:r>
            <a:endParaRPr lang="LID4096" sz="1200" dirty="0"/>
          </a:p>
        </p:txBody>
      </p:sp>
    </p:spTree>
    <p:extLst>
      <p:ext uri="{BB962C8B-B14F-4D97-AF65-F5344CB8AC3E}">
        <p14:creationId xmlns:p14="http://schemas.microsoft.com/office/powerpoint/2010/main" val="1265953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0EEAC-D87D-443B-893F-885BDE135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Competing etching reactions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965A9-8752-422D-9FF3-12F1130BF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700808"/>
            <a:ext cx="4906888" cy="4525963"/>
          </a:xfrm>
        </p:spPr>
        <p:txBody>
          <a:bodyPr/>
          <a:lstStyle/>
          <a:p>
            <a:r>
              <a:rPr lang="en-US" sz="1800" dirty="0"/>
              <a:t>etching reaction of a Si substrate proceeds along two paths (path-1, path-2) in APM. </a:t>
            </a:r>
          </a:p>
          <a:p>
            <a:r>
              <a:rPr lang="en-US" sz="1800" dirty="0"/>
              <a:t>In path-1, the Si surface is oxidized by OH</a:t>
            </a:r>
            <a:r>
              <a:rPr lang="en-US" sz="1800" baseline="-25000" dirty="0"/>
              <a:t>2</a:t>
            </a:r>
            <a:r>
              <a:rPr lang="en-US" sz="1800" baseline="30000" dirty="0"/>
              <a:t>-</a:t>
            </a:r>
          </a:p>
          <a:p>
            <a:r>
              <a:rPr lang="en-US" sz="1800" dirty="0"/>
              <a:t>then the SiO</a:t>
            </a:r>
            <a:r>
              <a:rPr lang="en-US" sz="1800" baseline="-25000" dirty="0"/>
              <a:t>2</a:t>
            </a:r>
            <a:r>
              <a:rPr lang="en-US" sz="1800" dirty="0"/>
              <a:t> layer is etched by OH-. </a:t>
            </a:r>
          </a:p>
          <a:p>
            <a:r>
              <a:rPr lang="en-US" sz="1800" dirty="0"/>
              <a:t>In path-2, the Si surface is directly etched by OH-.</a:t>
            </a:r>
          </a:p>
          <a:p>
            <a:r>
              <a:rPr lang="en-US" sz="1800" dirty="0"/>
              <a:t>Path-1 is favorable for APM cleaning because path-2 causes some problems, such as too fast etching, an increase in surface microroughness, and a decrease in particle removal efficiency.</a:t>
            </a:r>
            <a:endParaRPr lang="LID4096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F24D25-DC18-4CBF-8C8F-9B5908530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1916832"/>
            <a:ext cx="3844142" cy="33843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64D0BA-5B16-47CF-B3B8-033030B374EC}"/>
              </a:ext>
            </a:extLst>
          </p:cNvPr>
          <p:cNvSpPr txBox="1"/>
          <p:nvPr/>
        </p:nvSpPr>
        <p:spPr>
          <a:xfrm>
            <a:off x="934328" y="6306363"/>
            <a:ext cx="7992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Yamamoto et al: IEEE TRANSACTIONS ON SEMICONDUCTOR MANUFACTURING, VOL. 12, NO. 3, 1999</a:t>
            </a:r>
            <a:endParaRPr lang="LID4096" sz="1200" dirty="0"/>
          </a:p>
        </p:txBody>
      </p:sp>
    </p:spTree>
    <p:extLst>
      <p:ext uri="{BB962C8B-B14F-4D97-AF65-F5344CB8AC3E}">
        <p14:creationId xmlns:p14="http://schemas.microsoft.com/office/powerpoint/2010/main" val="476851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9A7DB-7223-411D-B61E-CCF125D6D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removal by etching</a:t>
            </a:r>
            <a:endParaRPr lang="LID4096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003312-DF15-441B-AA57-F9C3CE865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568" y="1124744"/>
            <a:ext cx="3816424" cy="38976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A7F320-6F77-497A-98D5-AB82F1FD09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89191" y="1524163"/>
            <a:ext cx="3600400" cy="33916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7A0479-F1F1-4DCF-8B47-C845526DD332}"/>
              </a:ext>
            </a:extLst>
          </p:cNvPr>
          <p:cNvSpPr txBox="1"/>
          <p:nvPr/>
        </p:nvSpPr>
        <p:spPr>
          <a:xfrm>
            <a:off x="968317" y="5055414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Ammonia-peroxide mixture, etching rate: 1.1 nm/min.</a:t>
            </a:r>
            <a:endParaRPr lang="LID4096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A9E677-14A8-4E19-A989-BE82A180B856}"/>
              </a:ext>
            </a:extLst>
          </p:cNvPr>
          <p:cNvSpPr txBox="1"/>
          <p:nvPr/>
        </p:nvSpPr>
        <p:spPr>
          <a:xfrm>
            <a:off x="934328" y="6306363"/>
            <a:ext cx="7992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Yamamoto et al: IEEE TRANSACTIONS ON SEMICONDUCTOR MANUFACTURING, VOL. 12, NO. 3, 1999</a:t>
            </a:r>
            <a:endParaRPr lang="LID4096" sz="1200" dirty="0"/>
          </a:p>
        </p:txBody>
      </p:sp>
    </p:spTree>
    <p:extLst>
      <p:ext uri="{BB962C8B-B14F-4D97-AF65-F5344CB8AC3E}">
        <p14:creationId xmlns:p14="http://schemas.microsoft.com/office/powerpoint/2010/main" val="4279165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77E0B-B880-400C-B414-18052DB5B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Zeta-potential (surface charge)</a:t>
            </a:r>
            <a:endParaRPr lang="LID4096" dirty="0"/>
          </a:p>
        </p:txBody>
      </p:sp>
      <p:pic>
        <p:nvPicPr>
          <p:cNvPr id="44034" name="Picture 2">
            <a:extLst>
              <a:ext uri="{FF2B5EF4-FFF2-40B4-BE49-F238E27FC236}">
                <a16:creationId xmlns:a16="http://schemas.microsoft.com/office/drawing/2014/main" id="{4B729D7B-E0CA-4CC5-916C-0874942ED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1006045" y="2407436"/>
            <a:ext cx="6745298" cy="400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03EA42-36B0-4820-A928-7DF069A83402}"/>
              </a:ext>
            </a:extLst>
          </p:cNvPr>
          <p:cNvSpPr txBox="1"/>
          <p:nvPr/>
        </p:nvSpPr>
        <p:spPr>
          <a:xfrm>
            <a:off x="755576" y="1419262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If the surface and the particles have opposite charges, they will repel each other </a:t>
            </a:r>
            <a:r>
              <a:rPr lang="en-US" sz="2400" dirty="0">
                <a:sym typeface="Wingdings" panose="05000000000000000000" pitchFamily="2" charset="2"/>
              </a:rPr>
              <a:t> no particle deposition.</a:t>
            </a:r>
            <a:endParaRPr lang="LID4096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5BD8D5-6770-4C42-BD61-1A6D9A412BA9}"/>
              </a:ext>
            </a:extLst>
          </p:cNvPr>
          <p:cNvSpPr txBox="1"/>
          <p:nvPr/>
        </p:nvSpPr>
        <p:spPr>
          <a:xfrm>
            <a:off x="3250520" y="6381328"/>
            <a:ext cx="5569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Hattori, T. (ed.): </a:t>
            </a:r>
            <a:r>
              <a:rPr lang="en-US" sz="1200" i="1" dirty="0"/>
              <a:t>Ultraclean surface processing of silicon wafers,</a:t>
            </a:r>
            <a:r>
              <a:rPr lang="en-US" sz="1200" dirty="0"/>
              <a:t> </a:t>
            </a:r>
            <a:endParaRPr lang="LID4096" sz="1200" dirty="0"/>
          </a:p>
        </p:txBody>
      </p:sp>
    </p:spTree>
    <p:extLst>
      <p:ext uri="{BB962C8B-B14F-4D97-AF65-F5344CB8AC3E}">
        <p14:creationId xmlns:p14="http://schemas.microsoft.com/office/powerpoint/2010/main" val="2274649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E5191-B247-42CE-AA80-BFBF13DE7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Undercut etching</a:t>
            </a:r>
            <a:endParaRPr lang="LID4096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78F318-DBA7-415C-A77E-D41793060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06" y="1628800"/>
            <a:ext cx="8515788" cy="40197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277E19-6DF7-4D78-9466-03093D312B5F}"/>
              </a:ext>
            </a:extLst>
          </p:cNvPr>
          <p:cNvSpPr txBox="1"/>
          <p:nvPr/>
        </p:nvSpPr>
        <p:spPr>
          <a:xfrm>
            <a:off x="3256659" y="6306363"/>
            <a:ext cx="5569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Hattori, T. (ed.): </a:t>
            </a:r>
            <a:r>
              <a:rPr lang="en-US" sz="1200" i="1" dirty="0"/>
              <a:t>Ultraclean surface processing of silicon wafers,</a:t>
            </a:r>
            <a:r>
              <a:rPr lang="en-US" sz="1200" dirty="0"/>
              <a:t> </a:t>
            </a:r>
            <a:endParaRPr lang="LID4096" sz="1200" dirty="0"/>
          </a:p>
        </p:txBody>
      </p:sp>
    </p:spTree>
    <p:extLst>
      <p:ext uri="{BB962C8B-B14F-4D97-AF65-F5344CB8AC3E}">
        <p14:creationId xmlns:p14="http://schemas.microsoft.com/office/powerpoint/2010/main" val="26299773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>
            <a:extLst>
              <a:ext uri="{FF2B5EF4-FFF2-40B4-BE49-F238E27FC236}">
                <a16:creationId xmlns:a16="http://schemas.microsoft.com/office/drawing/2014/main" id="{C20B0AC0-190C-410F-97D6-C17C8F1684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7" t="36401" b="21122"/>
          <a:stretch/>
        </p:blipFill>
        <p:spPr bwMode="auto">
          <a:xfrm>
            <a:off x="1979712" y="4419545"/>
            <a:ext cx="4680520" cy="194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>
            <a:extLst>
              <a:ext uri="{FF2B5EF4-FFF2-40B4-BE49-F238E27FC236}">
                <a16:creationId xmlns:a16="http://schemas.microsoft.com/office/drawing/2014/main" id="{9C32C0AF-0559-4D5F-8799-BA29D1786A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Hydrogen chloride-peroxide</a:t>
            </a: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EE041B33-3971-4A91-B2C2-668EE6382D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1520" y="1600200"/>
            <a:ext cx="8784976" cy="4525963"/>
          </a:xfrm>
        </p:spPr>
        <p:txBody>
          <a:bodyPr/>
          <a:lstStyle/>
          <a:p>
            <a:pPr eaLnBrk="1" hangingPunct="1"/>
            <a:r>
              <a:rPr lang="en-US" altLang="en-US" dirty="0"/>
              <a:t>HCl:H</a:t>
            </a:r>
            <a:r>
              <a:rPr lang="en-US" altLang="en-US" baseline="-25000" dirty="0"/>
              <a:t>2</a:t>
            </a:r>
            <a:r>
              <a:rPr lang="en-US" altLang="en-US" dirty="0"/>
              <a:t>O</a:t>
            </a:r>
            <a:r>
              <a:rPr lang="en-US" altLang="en-US" baseline="-25000" dirty="0"/>
              <a:t>2</a:t>
            </a:r>
            <a:r>
              <a:rPr lang="en-US" altLang="en-US" dirty="0"/>
              <a:t>:H</a:t>
            </a:r>
            <a:r>
              <a:rPr lang="en-US" altLang="en-US" baseline="-25000" dirty="0"/>
              <a:t>2</a:t>
            </a:r>
            <a:r>
              <a:rPr lang="en-US" altLang="en-US" dirty="0"/>
              <a:t>O (1:1:6)	</a:t>
            </a:r>
            <a:r>
              <a:rPr lang="en-US" altLang="en-US" b="1" dirty="0"/>
              <a:t>	</a:t>
            </a:r>
            <a:endParaRPr lang="en-US" altLang="en-US" dirty="0"/>
          </a:p>
          <a:p>
            <a:pPr eaLnBrk="1" hangingPunct="1"/>
            <a:r>
              <a:rPr lang="en-GB" altLang="en-US" dirty="0"/>
              <a:t>a.k.a. RCA-2 and SC-2 </a:t>
            </a:r>
          </a:p>
          <a:p>
            <a:pPr eaLnBrk="1" hangingPunct="1"/>
            <a:r>
              <a:rPr lang="en-GB" altLang="en-US" dirty="0"/>
              <a:t>operated at 80</a:t>
            </a:r>
            <a:r>
              <a:rPr lang="en-GB" altLang="en-US" baseline="30000" dirty="0"/>
              <a:t>o</a:t>
            </a:r>
            <a:r>
              <a:rPr lang="en-GB" altLang="en-US" dirty="0"/>
              <a:t>C</a:t>
            </a:r>
            <a:endParaRPr lang="en-US" altLang="en-US" dirty="0"/>
          </a:p>
          <a:p>
            <a:pPr eaLnBrk="1" hangingPunct="1"/>
            <a:r>
              <a:rPr lang="en-GB" altLang="en-US" dirty="0"/>
              <a:t>removes metal contamination</a:t>
            </a:r>
          </a:p>
          <a:p>
            <a:pPr eaLnBrk="1" hangingPunct="1"/>
            <a:r>
              <a:rPr lang="en-GB" altLang="en-US" dirty="0"/>
              <a:t>leaves surface hydrophilic (H &amp; F-terminated)</a:t>
            </a:r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9DD477-B1A0-41E4-8E11-E51588D7BC1B}"/>
              </a:ext>
            </a:extLst>
          </p:cNvPr>
          <p:cNvSpPr txBox="1"/>
          <p:nvPr/>
        </p:nvSpPr>
        <p:spPr>
          <a:xfrm>
            <a:off x="3347864" y="6444862"/>
            <a:ext cx="4608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Hattori, T. (ed.): </a:t>
            </a:r>
            <a:r>
              <a:rPr lang="en-US" sz="1200" i="1" dirty="0"/>
              <a:t>Ultraclean surface processing of silicon wafers,</a:t>
            </a:r>
            <a:r>
              <a:rPr lang="en-US" sz="1200" dirty="0"/>
              <a:t> </a:t>
            </a:r>
            <a:endParaRPr lang="LID4096" sz="1200" dirty="0"/>
          </a:p>
        </p:txBody>
      </p:sp>
    </p:spTree>
    <p:extLst>
      <p:ext uri="{BB962C8B-B14F-4D97-AF65-F5344CB8AC3E}">
        <p14:creationId xmlns:p14="http://schemas.microsoft.com/office/powerpoint/2010/main" val="353911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260D4A4A-5CEF-4321-98AE-900556B34A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Sulphuric acid</a:t>
            </a:r>
            <a:endParaRPr lang="en-US" altLang="en-US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839AABC-CEED-4D0E-A902-F357F2A6DA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H</a:t>
            </a:r>
            <a:r>
              <a:rPr lang="en-GB" altLang="en-US" baseline="-25000" dirty="0"/>
              <a:t>2</a:t>
            </a:r>
            <a:r>
              <a:rPr lang="en-GB" altLang="en-US" dirty="0"/>
              <a:t>SO</a:t>
            </a:r>
            <a:r>
              <a:rPr lang="en-GB" altLang="en-US" baseline="-25000" dirty="0"/>
              <a:t>4</a:t>
            </a:r>
            <a:r>
              <a:rPr lang="en-GB" altLang="en-US" dirty="0"/>
              <a:t> is a strong oxidant</a:t>
            </a:r>
          </a:p>
          <a:p>
            <a:pPr eaLnBrk="1" hangingPunct="1"/>
            <a:r>
              <a:rPr lang="en-GB" altLang="en-US" dirty="0"/>
              <a:t>Organics removal by oxidation</a:t>
            </a:r>
          </a:p>
          <a:p>
            <a:pPr eaLnBrk="1" hangingPunct="1"/>
            <a:r>
              <a:rPr lang="en-GB" altLang="en-US" dirty="0"/>
              <a:t>Metals dissolved</a:t>
            </a:r>
          </a:p>
          <a:p>
            <a:pPr eaLnBrk="1" hangingPunct="1"/>
            <a:r>
              <a:rPr lang="en-GB" altLang="en-US" dirty="0"/>
              <a:t>Oxidation is enhanced by addition of peroxide H</a:t>
            </a:r>
            <a:r>
              <a:rPr lang="en-GB" altLang="en-US" baseline="-25000" dirty="0"/>
              <a:t>2</a:t>
            </a:r>
            <a:r>
              <a:rPr lang="en-GB" altLang="en-US" dirty="0"/>
              <a:t>O</a:t>
            </a:r>
            <a:r>
              <a:rPr lang="en-GB" altLang="en-US" baseline="-25000" dirty="0"/>
              <a:t>2</a:t>
            </a:r>
          </a:p>
          <a:p>
            <a:pPr eaLnBrk="1" hangingPunct="1"/>
            <a:r>
              <a:rPr lang="en-GB" altLang="en-US" dirty="0"/>
              <a:t>120</a:t>
            </a:r>
            <a:r>
              <a:rPr lang="en-GB" altLang="en-US" baseline="30000" dirty="0"/>
              <a:t>o</a:t>
            </a:r>
            <a:r>
              <a:rPr lang="en-GB" altLang="en-US" dirty="0"/>
              <a:t>C operating temperature</a:t>
            </a:r>
          </a:p>
          <a:p>
            <a:pPr eaLnBrk="1" hangingPunct="1"/>
            <a:r>
              <a:rPr lang="en-GB" altLang="en-US" dirty="0"/>
              <a:t>May leave sulphur residue</a:t>
            </a:r>
          </a:p>
          <a:p>
            <a:pPr eaLnBrk="1" hangingPunct="1"/>
            <a:r>
              <a:rPr lang="en-GB" altLang="en-US" dirty="0"/>
              <a:t>Chemical waste</a:t>
            </a:r>
          </a:p>
        </p:txBody>
      </p:sp>
    </p:spTree>
    <p:extLst>
      <p:ext uri="{BB962C8B-B14F-4D97-AF65-F5344CB8AC3E}">
        <p14:creationId xmlns:p14="http://schemas.microsoft.com/office/powerpoint/2010/main" val="28537959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7DDA650-8E9E-4576-84C1-E2E0A83AC7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HF, hydrofluoric acid</a:t>
            </a:r>
            <a:endParaRPr lang="en-US" altLang="en-US" dirty="0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09C91B12-B517-43F2-9DD7-8B777B06CF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56792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400" dirty="0"/>
              <a:t>removes SiO</a:t>
            </a:r>
            <a:r>
              <a:rPr lang="en-GB" altLang="en-US" sz="2400" baseline="-25000" dirty="0"/>
              <a:t>2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/>
              <a:t>comes in many concentrations and formulations:</a:t>
            </a:r>
            <a:endParaRPr lang="en-US" alt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DHF (dilute HF), HF:H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O (1:100-1:1000) (room temp)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BHF (buffered HF, HF:NH</a:t>
            </a:r>
            <a:r>
              <a:rPr lang="en-US" altLang="en-US" sz="2000" baseline="-25000" dirty="0"/>
              <a:t>4</a:t>
            </a:r>
            <a:r>
              <a:rPr lang="en-US" altLang="en-US" sz="2000" dirty="0"/>
              <a:t>F </a:t>
            </a:r>
            <a:r>
              <a:rPr lang="en-US" sz="2000" dirty="0"/>
              <a:t>6:1 volume ratio </a:t>
            </a:r>
            <a:r>
              <a:rPr lang="en-US" altLang="en-US" sz="2000" dirty="0"/>
              <a:t>(at 35</a:t>
            </a:r>
            <a:r>
              <a:rPr lang="en-US" altLang="en-US" sz="2000" baseline="30000" dirty="0"/>
              <a:t>o</a:t>
            </a:r>
            <a:r>
              <a:rPr lang="en-US" altLang="en-US" sz="2000" dirty="0"/>
              <a:t>C)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strong HF (49%) (room temperature)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/>
              <a:t>leaves surface hydrophobic</a:t>
            </a: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b="1" dirty="0"/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>
                <a:solidFill>
                  <a:srgbClr val="FF0000"/>
                </a:solidFill>
              </a:rPr>
              <a:t>does not give a burning sensation immediately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delayed attack on bone after diffusing through the skin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>
                <a:solidFill>
                  <a:srgbClr val="FF0000"/>
                </a:solidFill>
              </a:rPr>
              <a:t>special gel treatment ! Check this gel before using HF.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4664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B975A-C219-4603-8676-7D431E146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Jet cleaning/aerosol cleaning</a:t>
            </a:r>
            <a:endParaRPr lang="LID4096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E2A8F3-16A7-45CB-AF33-E7A5A3342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0084" y="3284984"/>
            <a:ext cx="4902452" cy="25083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9B6FAB-C9E0-4096-A3DF-29AD1CB7D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64" y="1457983"/>
            <a:ext cx="4172164" cy="23432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542AE1-B6A9-41F8-9169-99DC8432455E}"/>
              </a:ext>
            </a:extLst>
          </p:cNvPr>
          <p:cNvSpPr txBox="1"/>
          <p:nvPr/>
        </p:nvSpPr>
        <p:spPr>
          <a:xfrm>
            <a:off x="971600" y="6323256"/>
            <a:ext cx="7776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Kohli &amp; Mittal: Developments in Surface Contamination and Cleaning, Volume 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D759AB-D201-4C1E-ABBA-1AA0061B54B9}"/>
              </a:ext>
            </a:extLst>
          </p:cNvPr>
          <p:cNvSpPr txBox="1"/>
          <p:nvPr/>
        </p:nvSpPr>
        <p:spPr>
          <a:xfrm>
            <a:off x="481464" y="4575484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Provides mechanical extra energy.</a:t>
            </a:r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22982496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ECE4D-8CB4-4905-8828-A4AC2CA9B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Dry cleaning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E497B-04DE-4BBD-ABBD-14CF14EE1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484784"/>
            <a:ext cx="8229600" cy="4525963"/>
          </a:xfrm>
        </p:spPr>
        <p:txBody>
          <a:bodyPr/>
          <a:lstStyle/>
          <a:p>
            <a:r>
              <a:rPr lang="en-US" dirty="0"/>
              <a:t>Vapors		anhydrous HF</a:t>
            </a:r>
          </a:p>
          <a:p>
            <a:r>
              <a:rPr lang="en-US" dirty="0"/>
              <a:t>Gases		O</a:t>
            </a:r>
            <a:r>
              <a:rPr lang="en-US" baseline="-25000" dirty="0"/>
              <a:t>3</a:t>
            </a:r>
            <a:r>
              <a:rPr lang="en-US" dirty="0"/>
              <a:t>, H</a:t>
            </a:r>
            <a:r>
              <a:rPr lang="en-US" baseline="-25000" dirty="0"/>
              <a:t>2</a:t>
            </a:r>
            <a:r>
              <a:rPr lang="en-US" dirty="0"/>
              <a:t>, HCl</a:t>
            </a:r>
          </a:p>
          <a:p>
            <a:r>
              <a:rPr lang="en-US" dirty="0"/>
              <a:t>Ions 		</a:t>
            </a:r>
            <a:r>
              <a:rPr lang="en-US" dirty="0" err="1"/>
              <a:t>Ar</a:t>
            </a:r>
            <a:r>
              <a:rPr lang="en-US" dirty="0"/>
              <a:t>+</a:t>
            </a:r>
          </a:p>
          <a:p>
            <a:r>
              <a:rPr lang="en-US" dirty="0"/>
              <a:t>Atoms		Si</a:t>
            </a:r>
          </a:p>
          <a:p>
            <a:r>
              <a:rPr lang="en-US" dirty="0"/>
              <a:t>Photons	UV (with Cl</a:t>
            </a:r>
            <a:r>
              <a:rPr lang="en-US" baseline="-25000" dirty="0"/>
              <a:t>2</a:t>
            </a:r>
            <a:r>
              <a:rPr lang="en-US" dirty="0"/>
              <a:t> or O</a:t>
            </a:r>
            <a:r>
              <a:rPr lang="en-US" baseline="-25000" dirty="0"/>
              <a:t>3</a:t>
            </a:r>
            <a:r>
              <a:rPr lang="en-US" dirty="0"/>
              <a:t>)</a:t>
            </a:r>
          </a:p>
          <a:p>
            <a:r>
              <a:rPr lang="en-US" dirty="0"/>
              <a:t>Plasmas	CF</a:t>
            </a:r>
            <a:r>
              <a:rPr lang="en-US" baseline="-25000" dirty="0"/>
              <a:t>4</a:t>
            </a:r>
            <a:endParaRPr lang="en-US" dirty="0"/>
          </a:p>
          <a:p>
            <a:r>
              <a:rPr lang="en-US" dirty="0"/>
              <a:t>Aerosols	CO</a:t>
            </a:r>
            <a:r>
              <a:rPr lang="en-US" baseline="-25000" dirty="0"/>
              <a:t>2</a:t>
            </a:r>
          </a:p>
          <a:p>
            <a:r>
              <a:rPr lang="en-US" dirty="0"/>
              <a:t>Thermal bake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6376393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E09DF-02D4-4012-96DF-2A0C8044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Plasma cleaning mechanisms</a:t>
            </a:r>
            <a:endParaRPr lang="LID4096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D21840-4289-4560-9223-42B28FB71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855" y="1268760"/>
            <a:ext cx="7102289" cy="50578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158ACC-1556-40CF-A51F-40B8E7F47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6421804"/>
            <a:ext cx="6444031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694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52542-05FC-4203-B2C9-FF455AC08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contamination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BE24D-A387-4AF7-AE08-051B1EBAE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Gas phase, e.g. water vapor, ammonia, hydro-			carbons. </a:t>
            </a:r>
          </a:p>
          <a:p>
            <a:pPr marL="0" indent="0">
              <a:buNone/>
            </a:pPr>
            <a:r>
              <a:rPr lang="en-US" sz="2800" dirty="0"/>
              <a:t>		Airborne particles: pollen, smog, 			viruses,…</a:t>
            </a:r>
          </a:p>
          <a:p>
            <a:pPr marL="0" indent="0">
              <a:buNone/>
            </a:pPr>
            <a:r>
              <a:rPr lang="en-US" sz="2800" dirty="0"/>
              <a:t>Liquid phase, e.g. dissolved oxygen, dissolved 		metal ions, waterborne particles, 			residues of cleaning solvents</a:t>
            </a:r>
          </a:p>
          <a:p>
            <a:pPr marL="0" indent="0">
              <a:buNone/>
            </a:pPr>
            <a:r>
              <a:rPr lang="en-US" sz="2800" dirty="0"/>
              <a:t>Solid phase, e.g. packages and boxes, tweezers, 		spatulas, conveyor belts, robot hands, 		chucks and holders,…</a:t>
            </a:r>
          </a:p>
          <a:p>
            <a:pPr marL="0" indent="0">
              <a:buNone/>
            </a:pPr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21226449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43D97-5C30-4D83-A087-AAB0D814B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Ozone dry cleaning</a:t>
            </a:r>
            <a:endParaRPr lang="LID4096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7437B20-76CF-47C3-84C4-ED59620D6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988" y="3212976"/>
            <a:ext cx="3240362" cy="24302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A789FB6-53B6-4A44-9D2F-44C3D6E34DD6}"/>
              </a:ext>
            </a:extLst>
          </p:cNvPr>
          <p:cNvSpPr/>
          <p:nvPr/>
        </p:nvSpPr>
        <p:spPr>
          <a:xfrm>
            <a:off x="5076056" y="6444862"/>
            <a:ext cx="39604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ID4096" sz="1200" dirty="0"/>
              <a:t>https://www.mksinst.com/c/wafer-and-chamber-cleaning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DAD9EE-074A-4FD0-98C0-666610C1AF5D}"/>
              </a:ext>
            </a:extLst>
          </p:cNvPr>
          <p:cNvSpPr txBox="1"/>
          <p:nvPr/>
        </p:nvSpPr>
        <p:spPr>
          <a:xfrm>
            <a:off x="5724128" y="1433483"/>
            <a:ext cx="32403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Downstream plasma cleaner: </a:t>
            </a:r>
          </a:p>
          <a:p>
            <a:r>
              <a:rPr lang="en-US" sz="2400" dirty="0"/>
              <a:t>ozone diffuses; no UV-exposure</a:t>
            </a:r>
            <a:endParaRPr lang="LID4096" sz="2400" dirty="0"/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6C7B5783-172B-4FA4-82A5-70128EE2E1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2" t="19288" r="28240" b="30919"/>
          <a:stretch/>
        </p:blipFill>
        <p:spPr>
          <a:xfrm>
            <a:off x="548680" y="3495507"/>
            <a:ext cx="3818538" cy="21537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3FCBAB-DF12-496C-A9D9-76BFE75FBF41}"/>
              </a:ext>
            </a:extLst>
          </p:cNvPr>
          <p:cNvSpPr txBox="1"/>
          <p:nvPr/>
        </p:nvSpPr>
        <p:spPr>
          <a:xfrm>
            <a:off x="440493" y="1417638"/>
            <a:ext cx="4546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UV-ozone cleaning:</a:t>
            </a:r>
          </a:p>
          <a:p>
            <a:endParaRPr lang="en-US" sz="2400" dirty="0"/>
          </a:p>
          <a:p>
            <a:r>
              <a:rPr lang="en-US" sz="2400" dirty="0"/>
              <a:t>Combined effect of UV-induced bond breakage and chemical action by ozone</a:t>
            </a:r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5085B5DB-27B1-442E-AF0E-008453E843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43" r="1963" b="-1"/>
          <a:stretch/>
        </p:blipFill>
        <p:spPr>
          <a:xfrm>
            <a:off x="182798" y="6444862"/>
            <a:ext cx="4389202" cy="2466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396E50D-B4BF-43B0-B6FB-94D0C9DB5CF0}"/>
              </a:ext>
            </a:extLst>
          </p:cNvPr>
          <p:cNvSpPr txBox="1"/>
          <p:nvPr/>
        </p:nvSpPr>
        <p:spPr>
          <a:xfrm>
            <a:off x="548680" y="5788142"/>
            <a:ext cx="8412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Surfaces will be oxidized in the process (a few nanometers)</a:t>
            </a:r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334531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1F24C-7727-4731-A05E-EF3438987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In-situ cleaning in sputtering</a:t>
            </a:r>
            <a:endParaRPr lang="LID4096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3A4A71A-8478-4E87-B4D2-ED1C3604FB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56792"/>
            <a:ext cx="5184576" cy="26776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79C58F-62D8-483B-9074-747191D9AE08}"/>
              </a:ext>
            </a:extLst>
          </p:cNvPr>
          <p:cNvSpPr txBox="1"/>
          <p:nvPr/>
        </p:nvSpPr>
        <p:spPr>
          <a:xfrm>
            <a:off x="810816" y="6121697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Adel et al: Modeling of magnetic properties of iron thin films deposited by RF magnetron sputtering using </a:t>
            </a:r>
            <a:r>
              <a:rPr lang="en-US" sz="1200" dirty="0" err="1"/>
              <a:t>Preisach</a:t>
            </a:r>
            <a:r>
              <a:rPr lang="en-US" sz="1200" dirty="0"/>
              <a:t> model, 2016</a:t>
            </a:r>
            <a:endParaRPr lang="LID4096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5ADAC9-23C7-4869-991A-D21D99E18E95}"/>
              </a:ext>
            </a:extLst>
          </p:cNvPr>
          <p:cNvSpPr txBox="1"/>
          <p:nvPr/>
        </p:nvSpPr>
        <p:spPr>
          <a:xfrm>
            <a:off x="810816" y="4234473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Sputter clean the target, while substrate is covered by shutter</a:t>
            </a:r>
          </a:p>
          <a:p>
            <a:pPr marL="342900" indent="-342900">
              <a:buAutoNum type="arabicPeriod"/>
            </a:pPr>
            <a:r>
              <a:rPr lang="en-US" sz="2400" dirty="0"/>
              <a:t>Apply bias to substrate, and argon ions will bombard the substrate, and hit off surface specie</a:t>
            </a:r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40338370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C15A3-46F2-40A1-8393-3302D08FE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Plasma: sales talk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534E3-30D7-4D29-973A-14B95E106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/>
              <a:t>✓ </a:t>
            </a:r>
            <a:r>
              <a:rPr lang="en-US" sz="2400" dirty="0"/>
              <a:t>Cleans even in </a:t>
            </a:r>
            <a:r>
              <a:rPr lang="en-US" sz="2400" b="1" dirty="0"/>
              <a:t>the smallest cracks</a:t>
            </a:r>
            <a:r>
              <a:rPr lang="en-US" sz="2400" dirty="0"/>
              <a:t> and gaps</a:t>
            </a:r>
            <a:br>
              <a:rPr lang="en-US" sz="2400" dirty="0"/>
            </a:br>
            <a:r>
              <a:rPr lang="en-US" sz="2400" b="1" dirty="0"/>
              <a:t>✓ </a:t>
            </a:r>
            <a:r>
              <a:rPr lang="en-US" sz="2400" dirty="0"/>
              <a:t>Cleans </a:t>
            </a:r>
            <a:r>
              <a:rPr lang="en-US" sz="2400" b="1" dirty="0"/>
              <a:t>all component surfaces </a:t>
            </a:r>
            <a:r>
              <a:rPr lang="en-US" sz="2400" dirty="0"/>
              <a:t>in one work step, including the </a:t>
            </a:r>
            <a:r>
              <a:rPr lang="en-US" sz="2400" b="1" dirty="0"/>
              <a:t>interior of hollow bodies</a:t>
            </a:r>
            <a:br>
              <a:rPr lang="en-US" sz="2400" dirty="0"/>
            </a:br>
            <a:r>
              <a:rPr lang="en-US" sz="2400" b="1" dirty="0"/>
              <a:t>✓ Residue-free removal</a:t>
            </a:r>
            <a:r>
              <a:rPr lang="en-US" sz="2400" dirty="0"/>
              <a:t> of breakdown products by vacuum extraction</a:t>
            </a:r>
            <a:br>
              <a:rPr lang="en-US" sz="2400" dirty="0"/>
            </a:br>
            <a:r>
              <a:rPr lang="en-US" sz="2400" b="1" dirty="0"/>
              <a:t>✓ No damage</a:t>
            </a:r>
            <a:r>
              <a:rPr lang="en-US" sz="2400" dirty="0"/>
              <a:t> to solvent-sensitive surfaces by chemical cleaning agents</a:t>
            </a:r>
          </a:p>
          <a:p>
            <a:pPr marL="0" indent="0">
              <a:buNone/>
            </a:pPr>
            <a:r>
              <a:rPr lang="en-US" sz="2400" b="1" dirty="0"/>
              <a:t>✓ Removal</a:t>
            </a:r>
            <a:r>
              <a:rPr lang="en-US" sz="2400" dirty="0"/>
              <a:t> also of </a:t>
            </a:r>
            <a:r>
              <a:rPr lang="en-US" sz="2400" b="1" dirty="0"/>
              <a:t>molecularly fine residues</a:t>
            </a:r>
            <a:br>
              <a:rPr lang="en-US" sz="2400" dirty="0"/>
            </a:br>
            <a:r>
              <a:rPr lang="en-US" sz="2400" b="1" dirty="0"/>
              <a:t>✓ Fit for immediate further processing</a:t>
            </a:r>
            <a:r>
              <a:rPr lang="en-US" sz="2400" dirty="0"/>
              <a:t>. No venting or removal of solvents</a:t>
            </a:r>
            <a:br>
              <a:rPr lang="en-US" sz="2400" dirty="0"/>
            </a:br>
            <a:r>
              <a:rPr lang="en-US" sz="2400" b="1" dirty="0"/>
              <a:t>✓ No </a:t>
            </a:r>
            <a:r>
              <a:rPr lang="en-US" sz="2400" dirty="0"/>
              <a:t>storage and </a:t>
            </a:r>
            <a:r>
              <a:rPr lang="en-US" sz="2400" b="1" dirty="0"/>
              <a:t>disposal</a:t>
            </a:r>
            <a:r>
              <a:rPr lang="en-US" sz="2400" dirty="0"/>
              <a:t> of hazardous, polluting and harmful </a:t>
            </a:r>
            <a:r>
              <a:rPr lang="en-US" sz="2400" b="1" dirty="0"/>
              <a:t>cleaning agents</a:t>
            </a:r>
            <a:br>
              <a:rPr lang="en-US" sz="2400" dirty="0"/>
            </a:br>
            <a:r>
              <a:rPr lang="en-US" sz="2400" b="1" dirty="0"/>
              <a:t>✓ </a:t>
            </a:r>
            <a:r>
              <a:rPr lang="en-US" sz="2400" dirty="0"/>
              <a:t>Very </a:t>
            </a:r>
            <a:r>
              <a:rPr lang="en-US" sz="2400" b="1" dirty="0"/>
              <a:t>low process costs</a:t>
            </a:r>
            <a:endParaRPr lang="en-US" sz="2400" dirty="0"/>
          </a:p>
          <a:p>
            <a:pPr marL="0" indent="0">
              <a:buNone/>
            </a:pPr>
            <a:endParaRPr lang="LID4096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E002DA-21DB-48FC-95F6-530997022D11}"/>
              </a:ext>
            </a:extLst>
          </p:cNvPr>
          <p:cNvSpPr txBox="1"/>
          <p:nvPr/>
        </p:nvSpPr>
        <p:spPr>
          <a:xfrm>
            <a:off x="5148064" y="6170225"/>
            <a:ext cx="36742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https://www.plasma.com/en/cleaning-with-plasma/</a:t>
            </a:r>
          </a:p>
        </p:txBody>
      </p:sp>
    </p:spTree>
    <p:extLst>
      <p:ext uri="{BB962C8B-B14F-4D97-AF65-F5344CB8AC3E}">
        <p14:creationId xmlns:p14="http://schemas.microsoft.com/office/powerpoint/2010/main" val="10551549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A3BCB-41D4-4DEC-AB70-A8C133B86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Etching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78EAC-D11F-41F3-A530-0E87DE63E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Etch away any unwanted film/material</a:t>
            </a:r>
          </a:p>
          <a:p>
            <a:r>
              <a:rPr lang="en-US" dirty="0"/>
              <a:t>Remove uppermost layers of material itself to reveal hopefully intact material</a:t>
            </a:r>
          </a:p>
          <a:p>
            <a:r>
              <a:rPr lang="en-US" dirty="0"/>
              <a:t>Etch and undercut particles </a:t>
            </a:r>
            <a:r>
              <a:rPr lang="en-US" dirty="0">
                <a:sym typeface="Wingdings" panose="05000000000000000000" pitchFamily="2" charset="2"/>
              </a:rPr>
              <a:t> particle removal</a:t>
            </a:r>
          </a:p>
        </p:txBody>
      </p:sp>
    </p:spTree>
    <p:extLst>
      <p:ext uri="{BB962C8B-B14F-4D97-AF65-F5344CB8AC3E}">
        <p14:creationId xmlns:p14="http://schemas.microsoft.com/office/powerpoint/2010/main" val="40644457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CC94A1-70A2-4E77-AE62-A11F1A244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Etching easily roughens surface</a:t>
            </a:r>
            <a:endParaRPr lang="LID4096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0D7D6C-576E-4208-AB35-5522F1851F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757"/>
          <a:stretch/>
        </p:blipFill>
        <p:spPr>
          <a:xfrm>
            <a:off x="659882" y="1530429"/>
            <a:ext cx="2880320" cy="21866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65306B-04EE-4BD6-8F49-6AEE54BD8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716" y="1344779"/>
            <a:ext cx="2928922" cy="26538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A3987B1-E70D-4681-8286-E21584DB5309}"/>
              </a:ext>
            </a:extLst>
          </p:cNvPr>
          <p:cNvSpPr/>
          <p:nvPr/>
        </p:nvSpPr>
        <p:spPr>
          <a:xfrm>
            <a:off x="593408" y="3914637"/>
            <a:ext cx="78242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err="1">
                <a:latin typeface="+mn-lt"/>
              </a:rPr>
              <a:t>Polypropylene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was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simultaneously</a:t>
            </a:r>
            <a:r>
              <a:rPr lang="fi-FI" sz="2400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roughened and fluorinated by etching in argon + PTFE plasma.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Surface is roughened due to the differential rates of crystalline and amorphous regimes.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Reaction time can be used to control the nature </a:t>
            </a:r>
            <a:r>
              <a:rPr lang="fi-FI" sz="2400" dirty="0">
                <a:latin typeface="+mn-lt"/>
              </a:rPr>
              <a:t>of </a:t>
            </a:r>
            <a:r>
              <a:rPr lang="fi-FI" sz="2400" dirty="0" err="1">
                <a:latin typeface="+mn-lt"/>
              </a:rPr>
              <a:t>the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surface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roughness</a:t>
            </a:r>
            <a:r>
              <a:rPr lang="fi-FI" sz="2400" dirty="0">
                <a:latin typeface="+mn-lt"/>
              </a:rPr>
              <a:t>.</a:t>
            </a:r>
            <a:endParaRPr lang="LID4096" sz="240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4AD11D-A664-4A5A-B2EA-7E2295136A18}"/>
              </a:ext>
            </a:extLst>
          </p:cNvPr>
          <p:cNvSpPr txBox="1"/>
          <p:nvPr/>
        </p:nvSpPr>
        <p:spPr>
          <a:xfrm>
            <a:off x="4078288" y="6229416"/>
            <a:ext cx="4608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Youngblood &amp; McCarthy: </a:t>
            </a:r>
            <a:r>
              <a:rPr lang="fi-FI" sz="1200" i="1" dirty="0" err="1"/>
              <a:t>Macromolecules</a:t>
            </a:r>
            <a:r>
              <a:rPr lang="fi-FI" sz="1200" i="1" dirty="0"/>
              <a:t> </a:t>
            </a:r>
            <a:r>
              <a:rPr lang="fi-FI" sz="1200" b="1" dirty="0"/>
              <a:t>1999, </a:t>
            </a:r>
            <a:r>
              <a:rPr lang="fi-FI" sz="1200" i="1" dirty="0"/>
              <a:t>32, </a:t>
            </a:r>
            <a:r>
              <a:rPr lang="fi-FI" sz="1200" dirty="0"/>
              <a:t>6800-6806</a:t>
            </a:r>
            <a:endParaRPr lang="LID4096" sz="1200" dirty="0"/>
          </a:p>
        </p:txBody>
      </p:sp>
    </p:spTree>
    <p:extLst>
      <p:ext uri="{BB962C8B-B14F-4D97-AF65-F5344CB8AC3E}">
        <p14:creationId xmlns:p14="http://schemas.microsoft.com/office/powerpoint/2010/main" val="7824783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9E651-27A4-463F-AC97-FECC269B4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Rough on purpose</a:t>
            </a:r>
            <a:endParaRPr lang="LID4096" dirty="0"/>
          </a:p>
        </p:txBody>
      </p:sp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F2ACE10F-86D6-47D0-B3BC-E1482A1CC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1114"/>
            <a:ext cx="2458616" cy="18345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B28AB4-A0BE-4115-A79C-0B48B5976BB9}"/>
              </a:ext>
            </a:extLst>
          </p:cNvPr>
          <p:cNvSpPr txBox="1"/>
          <p:nvPr/>
        </p:nvSpPr>
        <p:spPr>
          <a:xfrm>
            <a:off x="3375795" y="1394555"/>
            <a:ext cx="58326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You might want to increase surface area </a:t>
            </a:r>
            <a:r>
              <a:rPr lang="en-US" sz="2000" dirty="0">
                <a:sym typeface="Wingdings" panose="05000000000000000000" pitchFamily="2" charset="2"/>
              </a:rPr>
              <a:t> keep etching…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Trap light by forward scattering in solar cells and photodetectors.</a:t>
            </a:r>
          </a:p>
          <a:p>
            <a:endParaRPr lang="en-US" sz="2000" dirty="0"/>
          </a:p>
          <a:p>
            <a:r>
              <a:rPr lang="en-US" sz="2000" dirty="0"/>
              <a:t>More area for sensing molecules to attach to.</a:t>
            </a:r>
          </a:p>
          <a:p>
            <a:endParaRPr lang="en-US" sz="2000" dirty="0"/>
          </a:p>
          <a:p>
            <a:r>
              <a:rPr lang="en-US" sz="2000" dirty="0"/>
              <a:t>Improved adhesion by increasing mechanical locking.</a:t>
            </a:r>
            <a:endParaRPr lang="LID4096" sz="2000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D826C919-7638-4B98-A469-EA68ED004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90" y="3582381"/>
            <a:ext cx="3011049" cy="269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group of coral&#10;&#10;Description automatically generated">
            <a:extLst>
              <a:ext uri="{FF2B5EF4-FFF2-40B4-BE49-F238E27FC236}">
                <a16:creationId xmlns:a16="http://schemas.microsoft.com/office/drawing/2014/main" id="{A34C4E45-E64C-4714-881E-C32B750FA8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398" y="4765624"/>
            <a:ext cx="2571618" cy="19302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EDCF96-FB15-474F-8BB4-065752F6BB8D}"/>
              </a:ext>
            </a:extLst>
          </p:cNvPr>
          <p:cNvSpPr txBox="1"/>
          <p:nvPr/>
        </p:nvSpPr>
        <p:spPr>
          <a:xfrm>
            <a:off x="7164288" y="5877272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Gimple et al: Study on contact materials for sulfur </a:t>
            </a:r>
            <a:r>
              <a:rPr lang="en-US" sz="1200" dirty="0" err="1"/>
              <a:t>hyperdoped</a:t>
            </a:r>
            <a:r>
              <a:rPr lang="en-US" sz="1200" dirty="0"/>
              <a:t> Black Silicon, 2011</a:t>
            </a:r>
            <a:endParaRPr lang="LID4096" sz="1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452D9D4-F6EC-444F-96E7-B8C74F76E6C7}"/>
              </a:ext>
            </a:extLst>
          </p:cNvPr>
          <p:cNvCxnSpPr>
            <a:cxnSpLocks/>
          </p:cNvCxnSpPr>
          <p:nvPr/>
        </p:nvCxnSpPr>
        <p:spPr>
          <a:xfrm flipH="1" flipV="1">
            <a:off x="1043608" y="5301209"/>
            <a:ext cx="213733" cy="11190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54D34F2-6350-4E82-903B-4075CE3679D2}"/>
              </a:ext>
            </a:extLst>
          </p:cNvPr>
          <p:cNvCxnSpPr>
            <a:cxnSpLocks/>
          </p:cNvCxnSpPr>
          <p:nvPr/>
        </p:nvCxnSpPr>
        <p:spPr>
          <a:xfrm flipV="1">
            <a:off x="1043608" y="5163295"/>
            <a:ext cx="144016" cy="1743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F12BD0D-FAE1-4B57-B96C-1ABC967B9888}"/>
              </a:ext>
            </a:extLst>
          </p:cNvPr>
          <p:cNvCxnSpPr>
            <a:cxnSpLocks/>
          </p:cNvCxnSpPr>
          <p:nvPr/>
        </p:nvCxnSpPr>
        <p:spPr>
          <a:xfrm flipH="1" flipV="1">
            <a:off x="899592" y="4634097"/>
            <a:ext cx="255826" cy="56561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1917E8E-C31F-418B-A91B-B5C0BB2BAD54}"/>
              </a:ext>
            </a:extLst>
          </p:cNvPr>
          <p:cNvCxnSpPr>
            <a:cxnSpLocks/>
          </p:cNvCxnSpPr>
          <p:nvPr/>
        </p:nvCxnSpPr>
        <p:spPr>
          <a:xfrm flipH="1" flipV="1">
            <a:off x="1877482" y="5337629"/>
            <a:ext cx="288032" cy="95514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E2A48EF-3378-47F2-84E6-CF5A8BBAD7DC}"/>
              </a:ext>
            </a:extLst>
          </p:cNvPr>
          <p:cNvCxnSpPr>
            <a:cxnSpLocks/>
          </p:cNvCxnSpPr>
          <p:nvPr/>
        </p:nvCxnSpPr>
        <p:spPr>
          <a:xfrm flipH="1" flipV="1">
            <a:off x="1397672" y="4844694"/>
            <a:ext cx="479810" cy="50005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4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22965-6EB6-457A-B0EF-0A2E7693A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Activation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27D55-9CE3-411D-8955-C4B71F25C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surface with bonds that are useful in the next step</a:t>
            </a:r>
          </a:p>
          <a:p>
            <a:r>
              <a:rPr lang="en-US" dirty="0"/>
              <a:t>Chemical treatment, e.g. NaOH </a:t>
            </a:r>
            <a:r>
              <a:rPr lang="en-US" dirty="0">
                <a:sym typeface="Wingdings" panose="05000000000000000000" pitchFamily="2" charset="2"/>
              </a:rPr>
              <a:t> hydroxyl-terminated surface</a:t>
            </a:r>
          </a:p>
          <a:p>
            <a:r>
              <a:rPr lang="en-US" dirty="0">
                <a:sym typeface="Wingdings" panose="05000000000000000000" pitchFamily="2" charset="2"/>
              </a:rPr>
              <a:t>Physical treatment, e.g. UV, ion bombardment  broken, active bonds</a:t>
            </a:r>
          </a:p>
          <a:p>
            <a:r>
              <a:rPr lang="en-US" dirty="0">
                <a:sym typeface="Wingdings" panose="05000000000000000000" pitchFamily="2" charset="2"/>
              </a:rPr>
              <a:t>Biological treatment, e.g. single strand DNA attached, to bind to complementary strand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6352477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23107-562D-4F29-A929-2D11A92D7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PDMS in O</a:t>
            </a:r>
            <a:r>
              <a:rPr lang="en-US" baseline="-25000" dirty="0"/>
              <a:t>2</a:t>
            </a:r>
            <a:r>
              <a:rPr lang="en-US" dirty="0"/>
              <a:t> plasma</a:t>
            </a:r>
            <a:endParaRPr lang="LID4096" dirty="0"/>
          </a:p>
        </p:txBody>
      </p:sp>
      <p:pic>
        <p:nvPicPr>
          <p:cNvPr id="46082" name="Picture 2" descr="NF12-2 PDM surface">
            <a:extLst>
              <a:ext uri="{FF2B5EF4-FFF2-40B4-BE49-F238E27FC236}">
                <a16:creationId xmlns:a16="http://schemas.microsoft.com/office/drawing/2014/main" id="{0BF19CE1-D06D-497E-A020-610621C6AE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3" t="5963" r="5494" b="5170"/>
          <a:stretch/>
        </p:blipFill>
        <p:spPr bwMode="auto">
          <a:xfrm>
            <a:off x="323528" y="1772816"/>
            <a:ext cx="5760640" cy="396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3F934A1-E9CC-471F-A539-6D7FDC856DB4}"/>
              </a:ext>
            </a:extLst>
          </p:cNvPr>
          <p:cNvSpPr/>
          <p:nvPr/>
        </p:nvSpPr>
        <p:spPr>
          <a:xfrm>
            <a:off x="6012160" y="1556792"/>
            <a:ext cx="28803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  <a:ea typeface="Times New Roman" panose="02020603050405020304" pitchFamily="18" charset="0"/>
              </a:rPr>
              <a:t>Native PDMS surface with methyl groups (CH</a:t>
            </a:r>
            <a:r>
              <a:rPr lang="en-US" sz="2400" baseline="-25000" dirty="0">
                <a:latin typeface="+mn-lt"/>
                <a:ea typeface="Times New Roman" panose="02020603050405020304" pitchFamily="18" charset="0"/>
              </a:rPr>
              <a:t>3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).</a:t>
            </a:r>
          </a:p>
          <a:p>
            <a:endParaRPr lang="en-US" sz="2400" dirty="0">
              <a:latin typeface="+mn-lt"/>
              <a:ea typeface="Times New Roman" panose="02020603050405020304" pitchFamily="18" charset="0"/>
            </a:endParaRPr>
          </a:p>
          <a:p>
            <a:r>
              <a:rPr lang="en-US" sz="2400" dirty="0">
                <a:latin typeface="+mn-lt"/>
                <a:ea typeface="Times New Roman" panose="02020603050405020304" pitchFamily="18" charset="0"/>
              </a:rPr>
              <a:t>Oxygen plasma treated hydrophilic PDMS surface with hydroxyl and methyl groups.</a:t>
            </a:r>
          </a:p>
          <a:p>
            <a:endParaRPr lang="en-US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OH- groups good for bonding with glass/oxides.</a:t>
            </a:r>
            <a:endParaRPr lang="LID4096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57914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39DDB-A441-4075-99C6-15212507B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Activation can lower bonding temperature</a:t>
            </a:r>
            <a:endParaRPr lang="LID4096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FE776A-68DD-4651-9216-FA3B0DE62D4A}"/>
              </a:ext>
            </a:extLst>
          </p:cNvPr>
          <p:cNvSpPr txBox="1"/>
          <p:nvPr/>
        </p:nvSpPr>
        <p:spPr>
          <a:xfrm>
            <a:off x="5032587" y="1923627"/>
            <a:ext cx="39499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Reactive bonds from activation enable bonding at lower temperature.</a:t>
            </a:r>
          </a:p>
          <a:p>
            <a:endParaRPr lang="en-US" sz="2400" dirty="0"/>
          </a:p>
          <a:p>
            <a:r>
              <a:rPr lang="en-US" sz="2400" dirty="0"/>
              <a:t>One or both wafers may need to be activated.</a:t>
            </a:r>
          </a:p>
          <a:p>
            <a:endParaRPr lang="en-US" sz="2400" dirty="0"/>
          </a:p>
          <a:p>
            <a:r>
              <a:rPr lang="en-US" sz="2400" dirty="0"/>
              <a:t>At least we need to start from known condition.</a:t>
            </a:r>
            <a:endParaRPr lang="LID4096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85EDBD-E865-472A-B45A-08FF73CD07C9}"/>
              </a:ext>
            </a:extLst>
          </p:cNvPr>
          <p:cNvSpPr txBox="1"/>
          <p:nvPr/>
        </p:nvSpPr>
        <p:spPr>
          <a:xfrm>
            <a:off x="555414" y="6444862"/>
            <a:ext cx="5113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Pasternak et al: </a:t>
            </a:r>
            <a:r>
              <a:rPr lang="en-US" sz="1200" dirty="0">
                <a:hlinkClick r:id="rId2" tooltip="Link to journal home page"/>
              </a:rPr>
              <a:t>RSC Adv.</a:t>
            </a:r>
            <a:r>
              <a:rPr lang="en-US" sz="1200" dirty="0"/>
              <a:t>, 2018, </a:t>
            </a:r>
            <a:r>
              <a:rPr lang="en-US" sz="1200" b="1" dirty="0"/>
              <a:t>8</a:t>
            </a:r>
            <a:r>
              <a:rPr lang="en-US" sz="1200" dirty="0"/>
              <a:t>, 2161-2172</a:t>
            </a:r>
            <a:endParaRPr lang="LID4096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B67A4B-9FEA-4245-B296-7B93E19A0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14" y="1457307"/>
            <a:ext cx="3949903" cy="471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9232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1F0F3-0F38-48F2-9908-3C8424026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Deposition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A2FDD-EEA5-46E0-8DB6-D24844B77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Adding material on surface</a:t>
            </a:r>
          </a:p>
          <a:p>
            <a:r>
              <a:rPr lang="en-US" sz="2400" dirty="0"/>
              <a:t>Molecular layers with desired physical properties, e.g. HMDS renders surface mildly hydrophobic </a:t>
            </a:r>
            <a:r>
              <a:rPr lang="en-US" sz="2400" dirty="0">
                <a:sym typeface="Wingdings" panose="05000000000000000000" pitchFamily="2" charset="2"/>
              </a:rPr>
              <a:t> better interaction with hydrophobic material</a:t>
            </a:r>
          </a:p>
          <a:p>
            <a:r>
              <a:rPr lang="en-US" sz="2400" dirty="0">
                <a:sym typeface="Wingdings" panose="05000000000000000000" pitchFamily="2" charset="2"/>
              </a:rPr>
              <a:t>Self-assembled monolayers, SAMs</a:t>
            </a:r>
          </a:p>
          <a:p>
            <a:r>
              <a:rPr lang="en-US" sz="2400" dirty="0">
                <a:sym typeface="Wingdings" panose="05000000000000000000" pitchFamily="2" charset="2"/>
              </a:rPr>
              <a:t>Oxidation to create native oxide film</a:t>
            </a:r>
          </a:p>
          <a:p>
            <a:r>
              <a:rPr lang="en-US" sz="2400" dirty="0">
                <a:sym typeface="Wingdings" panose="05000000000000000000" pitchFamily="2" charset="2"/>
              </a:rPr>
              <a:t>Deposition of real thin films (PVD, CVD, ALD)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4792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E4BA3-CE56-4488-B6CE-7CB52D8E6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Liquid phase contamination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9F494-621F-494E-9267-EB784C2D1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Water purity (18 M</a:t>
            </a:r>
            <a:r>
              <a:rPr lang="el-GR" dirty="0">
                <a:cs typeface="Times New Roman" panose="02020603050405020304" pitchFamily="18" charset="0"/>
              </a:rPr>
              <a:t>Ω</a:t>
            </a:r>
            <a:r>
              <a:rPr lang="en-US" dirty="0">
                <a:cs typeface="Times New Roman" panose="02020603050405020304" pitchFamily="18" charset="0"/>
              </a:rPr>
              <a:t>-cm; reverse osmosis)</a:t>
            </a:r>
            <a:endParaRPr lang="en-US" dirty="0"/>
          </a:p>
          <a:p>
            <a:r>
              <a:rPr lang="en-US" dirty="0"/>
              <a:t>Cleaning chemicals !!! Never fully pure.</a:t>
            </a:r>
            <a:endParaRPr lang="LID4096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552C06-D48F-40A0-9439-784358205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140968"/>
            <a:ext cx="6470983" cy="31116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683A86-20F5-4F1E-B204-81A30C11FF5B}"/>
              </a:ext>
            </a:extLst>
          </p:cNvPr>
          <p:cNvSpPr txBox="1"/>
          <p:nvPr/>
        </p:nvSpPr>
        <p:spPr>
          <a:xfrm>
            <a:off x="6228184" y="639869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MicroChemical</a:t>
            </a:r>
            <a:r>
              <a:rPr lang="en-US" dirty="0"/>
              <a:t> GmbH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4217455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F0CD90-0F84-41EB-9731-542B0F4C8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HMDS </a:t>
            </a:r>
            <a:r>
              <a:rPr lang="en-US" dirty="0" err="1"/>
              <a:t>hydrophobization</a:t>
            </a:r>
            <a:endParaRPr lang="LID4096" dirty="0"/>
          </a:p>
        </p:txBody>
      </p:sp>
      <p:pic>
        <p:nvPicPr>
          <p:cNvPr id="39938" name="Picture 2" descr="NF09-2 HMDS priming">
            <a:extLst>
              <a:ext uri="{FF2B5EF4-FFF2-40B4-BE49-F238E27FC236}">
                <a16:creationId xmlns:a16="http://schemas.microsoft.com/office/drawing/2014/main" id="{49B504C6-8F5C-49DF-AE9C-BFF868466D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r="5159"/>
          <a:stretch/>
        </p:blipFill>
        <p:spPr bwMode="auto">
          <a:xfrm>
            <a:off x="208742" y="1417638"/>
            <a:ext cx="6624737" cy="269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8521E1-8DF2-496F-8E18-05F6B0E7EF31}"/>
              </a:ext>
            </a:extLst>
          </p:cNvPr>
          <p:cNvSpPr txBox="1"/>
          <p:nvPr/>
        </p:nvSpPr>
        <p:spPr>
          <a:xfrm>
            <a:off x="6948264" y="1628800"/>
            <a:ext cx="208823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Hexamethyl </a:t>
            </a:r>
            <a:r>
              <a:rPr lang="en-US" sz="2000" dirty="0" err="1"/>
              <a:t>disilazane</a:t>
            </a:r>
            <a:r>
              <a:rPr lang="en-US" sz="2000" dirty="0"/>
              <a:t> (HMDS) vapor phase coating renders silicon surface slightly hydrophobic, CA </a:t>
            </a:r>
            <a:r>
              <a:rPr lang="en-US" sz="2000" dirty="0" err="1"/>
              <a:t>ca</a:t>
            </a:r>
            <a:r>
              <a:rPr lang="en-US" sz="2000" dirty="0"/>
              <a:t>. 70</a:t>
            </a:r>
            <a:r>
              <a:rPr lang="en-US" sz="2000" baseline="30000" dirty="0"/>
              <a:t>o</a:t>
            </a:r>
            <a:r>
              <a:rPr lang="en-US" sz="2000" dirty="0"/>
              <a:t>. Hydrophobic polymer in next step will adhere to it better than to oxidized surface with CA </a:t>
            </a:r>
            <a:r>
              <a:rPr lang="en-US" sz="2000" dirty="0" err="1"/>
              <a:t>ca</a:t>
            </a:r>
            <a:r>
              <a:rPr lang="en-US" sz="2000" dirty="0"/>
              <a:t>. 20</a:t>
            </a:r>
            <a:r>
              <a:rPr lang="en-US" sz="2000" baseline="30000" dirty="0"/>
              <a:t>o</a:t>
            </a:r>
            <a:r>
              <a:rPr lang="en-US" sz="2000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00655F-780C-4EBC-AB61-AD22ACADF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4509120"/>
            <a:ext cx="4536504" cy="195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2257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/>
              <a:t>SAMs</a:t>
            </a:r>
            <a:r>
              <a:rPr lang="fi-FI" dirty="0"/>
              <a:t>: </a:t>
            </a:r>
            <a:r>
              <a:rPr lang="fi-FI" dirty="0" err="1"/>
              <a:t>self-assembled</a:t>
            </a:r>
            <a:r>
              <a:rPr lang="fi-FI" dirty="0"/>
              <a:t> </a:t>
            </a:r>
            <a:r>
              <a:rPr lang="fi-FI" dirty="0" err="1"/>
              <a:t>monolayers</a:t>
            </a:r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24"/>
          <a:stretch/>
        </p:blipFill>
        <p:spPr>
          <a:xfrm>
            <a:off x="212840" y="3548795"/>
            <a:ext cx="4464496" cy="2692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2439B2-45D9-4355-83FE-A9453B097870}"/>
              </a:ext>
            </a:extLst>
          </p:cNvPr>
          <p:cNvSpPr txBox="1"/>
          <p:nvPr/>
        </p:nvSpPr>
        <p:spPr>
          <a:xfrm>
            <a:off x="971600" y="1772816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single reaction. </a:t>
            </a:r>
          </a:p>
          <a:p>
            <a:r>
              <a:rPr lang="en-US" sz="2400" dirty="0">
                <a:sym typeface="Wingdings" panose="05000000000000000000" pitchFamily="2" charset="2"/>
              </a:rPr>
              <a:t>Covalent bond.</a:t>
            </a:r>
          </a:p>
          <a:p>
            <a:r>
              <a:rPr lang="en-US" sz="2400" dirty="0">
                <a:sym typeface="Wingdings" panose="05000000000000000000" pitchFamily="2" charset="2"/>
              </a:rPr>
              <a:t>Self-terminating.</a:t>
            </a:r>
            <a:endParaRPr lang="LID4096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C05731-48FA-4DF6-AE1E-00D09032A435}"/>
              </a:ext>
            </a:extLst>
          </p:cNvPr>
          <p:cNvSpPr txBox="1"/>
          <p:nvPr/>
        </p:nvSpPr>
        <p:spPr>
          <a:xfrm>
            <a:off x="4499992" y="1647108"/>
            <a:ext cx="45365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liquid or vapor phase.</a:t>
            </a:r>
          </a:p>
          <a:p>
            <a:r>
              <a:rPr lang="en-US" sz="2400" dirty="0"/>
              <a:t>Slow reaction, hours typically.</a:t>
            </a:r>
          </a:p>
          <a:p>
            <a:r>
              <a:rPr lang="en-US" sz="2400" dirty="0"/>
              <a:t>Shorter chain </a:t>
            </a:r>
            <a:r>
              <a:rPr lang="en-US" sz="2400" dirty="0">
                <a:sym typeface="Wingdings" panose="05000000000000000000" pitchFamily="2" charset="2"/>
              </a:rPr>
              <a:t> easy assembly</a:t>
            </a:r>
          </a:p>
          <a:p>
            <a:r>
              <a:rPr lang="en-US" sz="2400" dirty="0">
                <a:sym typeface="Wingdings" panose="05000000000000000000" pitchFamily="2" charset="2"/>
              </a:rPr>
              <a:t>Longer chain  more difficult assembly, but functional group further from surface and effect greater.</a:t>
            </a:r>
            <a:endParaRPr lang="LID4096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A66A63-7B3E-4E98-B282-C712937DE2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477"/>
          <a:stretch/>
        </p:blipFill>
        <p:spPr>
          <a:xfrm>
            <a:off x="5791769" y="4324764"/>
            <a:ext cx="1952950" cy="2216218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CB58B4F6-D5BE-4CD6-A1BF-C60451468FD1}"/>
              </a:ext>
            </a:extLst>
          </p:cNvPr>
          <p:cNvSpPr/>
          <p:nvPr/>
        </p:nvSpPr>
        <p:spPr>
          <a:xfrm>
            <a:off x="8126509" y="4725144"/>
            <a:ext cx="288032" cy="12256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5E7919-98F5-489B-A421-89CF7493704C}"/>
              </a:ext>
            </a:extLst>
          </p:cNvPr>
          <p:cNvSpPr txBox="1"/>
          <p:nvPr/>
        </p:nvSpPr>
        <p:spPr>
          <a:xfrm>
            <a:off x="7924309" y="592121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time</a:t>
            </a:r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326691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SAM </a:t>
            </a:r>
            <a:r>
              <a:rPr lang="fi-FI" dirty="0" err="1"/>
              <a:t>functionalities</a:t>
            </a:r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9"/>
          <a:stretch/>
        </p:blipFill>
        <p:spPr>
          <a:xfrm>
            <a:off x="2085304" y="2276872"/>
            <a:ext cx="4590978" cy="37621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89094" y="2291059"/>
            <a:ext cx="23549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/>
              <a:t>Hydrophobic</a:t>
            </a:r>
            <a:r>
              <a:rPr lang="fi-FI" sz="2800" dirty="0"/>
              <a:t> </a:t>
            </a:r>
            <a:r>
              <a:rPr lang="fi-FI" sz="2800" dirty="0" err="1"/>
              <a:t>fluorinated</a:t>
            </a:r>
            <a:r>
              <a:rPr lang="fi-FI" sz="2800" dirty="0"/>
              <a:t> </a:t>
            </a:r>
            <a:r>
              <a:rPr lang="fi-FI" sz="2800" dirty="0" err="1"/>
              <a:t>surface</a:t>
            </a:r>
            <a:endParaRPr lang="fi-FI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3034583"/>
            <a:ext cx="21042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/>
              <a:t>Hydrophilic</a:t>
            </a:r>
            <a:r>
              <a:rPr lang="fi-FI" sz="2800" dirty="0"/>
              <a:t>, </a:t>
            </a:r>
            <a:r>
              <a:rPr lang="fi-FI" sz="2800" dirty="0" err="1"/>
              <a:t>with</a:t>
            </a:r>
            <a:r>
              <a:rPr lang="fi-FI" sz="2800" dirty="0"/>
              <a:t> </a:t>
            </a:r>
            <a:r>
              <a:rPr lang="fi-FI" sz="2800" dirty="0" err="1"/>
              <a:t>polar</a:t>
            </a:r>
            <a:r>
              <a:rPr lang="fi-FI" sz="2800" dirty="0"/>
              <a:t> </a:t>
            </a:r>
            <a:r>
              <a:rPr lang="fi-FI" sz="2800" dirty="0" err="1"/>
              <a:t>hydroxyl-groups</a:t>
            </a:r>
            <a:r>
              <a:rPr lang="fi-FI" sz="2800" dirty="0"/>
              <a:t> (OH)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39752" y="1916832"/>
            <a:ext cx="3553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/>
              <a:t>Other</a:t>
            </a:r>
            <a:r>
              <a:rPr lang="fi-FI" sz="2800" dirty="0"/>
              <a:t> </a:t>
            </a:r>
            <a:r>
              <a:rPr lang="fi-FI" sz="2800" dirty="0" err="1"/>
              <a:t>functionalities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76233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225FD-FF96-4DB7-B525-779349EBB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Perfluorinated</a:t>
            </a:r>
            <a:r>
              <a:rPr lang="en-US" dirty="0"/>
              <a:t> surface</a:t>
            </a:r>
            <a:endParaRPr lang="LID4096" dirty="0"/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A46EF0BC-C1ED-49E1-A5E2-2F727FB3C5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0" r="11579"/>
          <a:stretch/>
        </p:blipFill>
        <p:spPr>
          <a:xfrm>
            <a:off x="628649" y="1384300"/>
            <a:ext cx="3899849" cy="49847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3EF6DF-15B0-43B4-82C5-F93EA0522537}"/>
              </a:ext>
            </a:extLst>
          </p:cNvPr>
          <p:cNvSpPr txBox="1"/>
          <p:nvPr/>
        </p:nvSpPr>
        <p:spPr>
          <a:xfrm>
            <a:off x="4660900" y="1873250"/>
            <a:ext cx="3492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Fluorinated surface the most hydrophobic.</a:t>
            </a:r>
            <a:endParaRPr lang="LID4096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0BCBA2-8014-4867-AB61-B1B13B27B639}"/>
              </a:ext>
            </a:extLst>
          </p:cNvPr>
          <p:cNvSpPr txBox="1"/>
          <p:nvPr/>
        </p:nvSpPr>
        <p:spPr>
          <a:xfrm>
            <a:off x="4660900" y="5130800"/>
            <a:ext cx="375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Au-S bond (thiol-bond) is very strong (otherwise gold does not readily react; that is why noble metals are called noble)</a:t>
            </a:r>
            <a:endParaRPr lang="LID4096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8ED029-F8F0-4C88-9982-6AF78421F5F2}"/>
              </a:ext>
            </a:extLst>
          </p:cNvPr>
          <p:cNvSpPr txBox="1"/>
          <p:nvPr/>
        </p:nvSpPr>
        <p:spPr>
          <a:xfrm>
            <a:off x="3933825" y="3769033"/>
            <a:ext cx="4946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Linker molecule affects distance of functional group from surface, and coating perfection.</a:t>
            </a:r>
            <a:endParaRPr lang="LID4096" sz="2000" dirty="0"/>
          </a:p>
        </p:txBody>
      </p:sp>
    </p:spTree>
    <p:extLst>
      <p:ext uri="{BB962C8B-B14F-4D97-AF65-F5344CB8AC3E}">
        <p14:creationId xmlns:p14="http://schemas.microsoft.com/office/powerpoint/2010/main" val="21322232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17"/>
          <p:cNvSpPr>
            <a:spLocks noChangeArrowheads="1"/>
          </p:cNvSpPr>
          <p:nvPr/>
        </p:nvSpPr>
        <p:spPr bwMode="auto">
          <a:xfrm>
            <a:off x="7162800" y="5791200"/>
            <a:ext cx="1905000" cy="838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8" name="Rectangle 16"/>
          <p:cNvSpPr>
            <a:spLocks noChangeArrowheads="1"/>
          </p:cNvSpPr>
          <p:nvPr/>
        </p:nvSpPr>
        <p:spPr bwMode="auto">
          <a:xfrm>
            <a:off x="4876800" y="5791200"/>
            <a:ext cx="1905000" cy="838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7168"/>
            <a:ext cx="8229600" cy="487363"/>
          </a:xfrm>
        </p:spPr>
        <p:txBody>
          <a:bodyPr/>
          <a:lstStyle/>
          <a:p>
            <a:pPr eaLnBrk="1" hangingPunct="1"/>
            <a:r>
              <a:rPr lang="fi-FI" sz="4000">
                <a:solidFill>
                  <a:schemeClr val="tx1"/>
                </a:solidFill>
              </a:rPr>
              <a:t>How to make a surface charged</a:t>
            </a: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5130" name="Rectangle 3"/>
          <p:cNvSpPr>
            <a:spLocks noChangeArrowheads="1"/>
          </p:cNvSpPr>
          <p:nvPr/>
        </p:nvSpPr>
        <p:spPr bwMode="auto">
          <a:xfrm>
            <a:off x="190500" y="1350910"/>
            <a:ext cx="4419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fi-FI" sz="2000" dirty="0" err="1"/>
              <a:t>Example</a:t>
            </a:r>
            <a:r>
              <a:rPr lang="fi-FI" sz="2000" dirty="0"/>
              <a:t> 1: </a:t>
            </a:r>
            <a:r>
              <a:rPr lang="fi-FI" sz="2000" dirty="0" err="1"/>
              <a:t>Self-assembled</a:t>
            </a:r>
            <a:r>
              <a:rPr lang="fi-FI" sz="2000" dirty="0"/>
              <a:t> </a:t>
            </a:r>
            <a:r>
              <a:rPr lang="fi-FI" sz="2000" dirty="0" err="1"/>
              <a:t>monolayers</a:t>
            </a:r>
            <a:r>
              <a:rPr lang="fi-FI" sz="2000" dirty="0"/>
              <a:t> (SAM) on gold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fi-FI" sz="2000" dirty="0" err="1"/>
              <a:t>Thiol</a:t>
            </a:r>
            <a:r>
              <a:rPr lang="fi-FI" sz="2000" dirty="0"/>
              <a:t> –SH </a:t>
            </a:r>
            <a:r>
              <a:rPr lang="fi-FI" sz="2000" dirty="0" err="1"/>
              <a:t>makes</a:t>
            </a:r>
            <a:r>
              <a:rPr lang="fi-FI" sz="2000" dirty="0"/>
              <a:t> a </a:t>
            </a:r>
            <a:r>
              <a:rPr lang="fi-FI" sz="2000" dirty="0" err="1"/>
              <a:t>covalent</a:t>
            </a:r>
            <a:r>
              <a:rPr lang="fi-FI" sz="2000" dirty="0"/>
              <a:t> </a:t>
            </a:r>
            <a:r>
              <a:rPr lang="fi-FI" sz="2000" dirty="0" err="1"/>
              <a:t>bond</a:t>
            </a:r>
            <a:r>
              <a:rPr lang="fi-FI" sz="2000" dirty="0"/>
              <a:t> to Au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fi-FI" sz="2000" dirty="0" err="1"/>
              <a:t>Amino</a:t>
            </a:r>
            <a:r>
              <a:rPr lang="fi-FI" sz="2000" dirty="0"/>
              <a:t> –NH</a:t>
            </a:r>
            <a:r>
              <a:rPr lang="fi-FI" sz="2000" baseline="-25000" dirty="0"/>
              <a:t>2</a:t>
            </a:r>
            <a:r>
              <a:rPr lang="fi-FI" sz="2000" dirty="0"/>
              <a:t> </a:t>
            </a:r>
            <a:r>
              <a:rPr lang="fi-FI" sz="2000" dirty="0" err="1"/>
              <a:t>becomes</a:t>
            </a:r>
            <a:r>
              <a:rPr lang="fi-FI" sz="2000" dirty="0"/>
              <a:t> </a:t>
            </a:r>
            <a:r>
              <a:rPr lang="fi-FI" sz="2000" dirty="0" err="1"/>
              <a:t>positively</a:t>
            </a:r>
            <a:r>
              <a:rPr lang="fi-FI" sz="2000" dirty="0"/>
              <a:t> </a:t>
            </a:r>
            <a:r>
              <a:rPr lang="fi-FI" sz="2000" dirty="0" err="1"/>
              <a:t>charged</a:t>
            </a:r>
            <a:r>
              <a:rPr lang="fi-FI" sz="2000" dirty="0"/>
              <a:t> –NH</a:t>
            </a:r>
            <a:r>
              <a:rPr lang="fi-FI" sz="2000" baseline="-25000" dirty="0"/>
              <a:t>3</a:t>
            </a:r>
            <a:r>
              <a:rPr lang="fi-FI" sz="2000" baseline="30000" dirty="0"/>
              <a:t>+</a:t>
            </a:r>
            <a:r>
              <a:rPr lang="fi-FI" sz="2000" dirty="0"/>
              <a:t> </a:t>
            </a:r>
            <a:r>
              <a:rPr lang="fi-FI" sz="2000" dirty="0" err="1"/>
              <a:t>under</a:t>
            </a:r>
            <a:r>
              <a:rPr lang="fi-FI" sz="2000" dirty="0"/>
              <a:t> </a:t>
            </a:r>
            <a:r>
              <a:rPr lang="fi-FI" sz="2000" dirty="0" err="1"/>
              <a:t>acidic</a:t>
            </a:r>
            <a:r>
              <a:rPr lang="fi-FI" sz="2000" dirty="0"/>
              <a:t> </a:t>
            </a:r>
            <a:r>
              <a:rPr lang="fi-FI" sz="2000" dirty="0" err="1"/>
              <a:t>conditions</a:t>
            </a:r>
            <a:endParaRPr lang="fi-FI" sz="2000" baseline="30000" dirty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5857875" y="1524000"/>
          <a:ext cx="390525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0" name="Document" r:id="rId4" imgW="390373" imgH="1533704" progId="">
                  <p:embed/>
                </p:oleObj>
              </mc:Choice>
              <mc:Fallback>
                <p:oleObj name="Document" r:id="rId4" imgW="390373" imgH="1533704" progId="">
                  <p:embed/>
                  <p:pic>
                    <p:nvPicPr>
                      <p:cNvPr id="51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75" y="1524000"/>
                        <a:ext cx="390525" cy="153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2" name="Rectangle 7"/>
          <p:cNvSpPr>
            <a:spLocks noChangeArrowheads="1"/>
          </p:cNvSpPr>
          <p:nvPr/>
        </p:nvSpPr>
        <p:spPr bwMode="auto">
          <a:xfrm>
            <a:off x="5029200" y="3200400"/>
            <a:ext cx="15240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3" name="Text Box 8"/>
          <p:cNvSpPr txBox="1">
            <a:spLocks noChangeArrowheads="1"/>
          </p:cNvSpPr>
          <p:nvPr/>
        </p:nvSpPr>
        <p:spPr bwMode="auto">
          <a:xfrm>
            <a:off x="5029200" y="3276600"/>
            <a:ext cx="46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i-FI"/>
              <a:t>Au</a:t>
            </a:r>
            <a:endParaRPr lang="en-US"/>
          </a:p>
        </p:txBody>
      </p:sp>
      <p:sp>
        <p:nvSpPr>
          <p:cNvPr id="5134" name="Text Box 9"/>
          <p:cNvSpPr txBox="1">
            <a:spLocks noChangeArrowheads="1"/>
          </p:cNvSpPr>
          <p:nvPr/>
        </p:nvSpPr>
        <p:spPr bwMode="auto">
          <a:xfrm>
            <a:off x="5257800" y="990600"/>
            <a:ext cx="203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i-FI"/>
              <a:t>Aminoalkanethiols</a:t>
            </a:r>
            <a:endParaRPr lang="en-US"/>
          </a:p>
        </p:txBody>
      </p:sp>
      <p:sp>
        <p:nvSpPr>
          <p:cNvPr id="5135" name="Rectangle 10"/>
          <p:cNvSpPr>
            <a:spLocks noChangeArrowheads="1"/>
          </p:cNvSpPr>
          <p:nvPr/>
        </p:nvSpPr>
        <p:spPr bwMode="auto">
          <a:xfrm>
            <a:off x="7239000" y="3200400"/>
            <a:ext cx="15240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6" name="Text Box 11"/>
          <p:cNvSpPr txBox="1">
            <a:spLocks noChangeArrowheads="1"/>
          </p:cNvSpPr>
          <p:nvPr/>
        </p:nvSpPr>
        <p:spPr bwMode="auto">
          <a:xfrm>
            <a:off x="7213600" y="3276600"/>
            <a:ext cx="46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i-FI"/>
              <a:t>Au</a:t>
            </a:r>
            <a:endParaRPr lang="en-US"/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7829550" y="1663700"/>
          <a:ext cx="400050" cy="178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1" name="Document" r:id="rId6" imgW="399636" imgH="1781161" progId="">
                  <p:embed/>
                </p:oleObj>
              </mc:Choice>
              <mc:Fallback>
                <p:oleObj name="Document" r:id="rId6" imgW="399636" imgH="1781161" progId="">
                  <p:embed/>
                  <p:pic>
                    <p:nvPicPr>
                      <p:cNvPr id="51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9550" y="1663700"/>
                        <a:ext cx="400050" cy="178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7" name="Rectangle 12"/>
          <p:cNvSpPr>
            <a:spLocks noChangeArrowheads="1"/>
          </p:cNvSpPr>
          <p:nvPr/>
        </p:nvSpPr>
        <p:spPr bwMode="auto">
          <a:xfrm>
            <a:off x="750912" y="3947264"/>
            <a:ext cx="254739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fi-FI" dirty="0"/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5257800" y="3962400"/>
          <a:ext cx="1244600" cy="174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2" name="Document" r:id="rId8" imgW="1447690" imgH="2028618" progId="">
                  <p:embed/>
                </p:oleObj>
              </mc:Choice>
              <mc:Fallback>
                <p:oleObj name="Document" r:id="rId8" imgW="1447690" imgH="2028618" progId="">
                  <p:embed/>
                  <p:pic>
                    <p:nvPicPr>
                      <p:cNvPr id="51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962400"/>
                        <a:ext cx="1244600" cy="174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5486400" y="5943600"/>
          <a:ext cx="860425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3" name="Document" r:id="rId10" imgW="1000414" imgH="600778" progId="">
                  <p:embed/>
                </p:oleObj>
              </mc:Choice>
              <mc:Fallback>
                <p:oleObj name="Document" r:id="rId10" imgW="1000414" imgH="600778" progId="">
                  <p:embed/>
                  <p:pic>
                    <p:nvPicPr>
                      <p:cNvPr id="51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943600"/>
                        <a:ext cx="860425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7620000" y="4495800"/>
          <a:ext cx="852488" cy="187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4" name="Document" r:id="rId12" imgW="991151" imgH="2182121" progId="">
                  <p:embed/>
                </p:oleObj>
              </mc:Choice>
              <mc:Fallback>
                <p:oleObj name="Document" r:id="rId12" imgW="991151" imgH="2182121" progId="">
                  <p:embed/>
                  <p:pic>
                    <p:nvPicPr>
                      <p:cNvPr id="51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4495800"/>
                        <a:ext cx="852488" cy="187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03AFFAB-7BB9-4975-9CB9-9C7152EDA668}"/>
              </a:ext>
            </a:extLst>
          </p:cNvPr>
          <p:cNvSpPr txBox="1"/>
          <p:nvPr/>
        </p:nvSpPr>
        <p:spPr>
          <a:xfrm>
            <a:off x="302609" y="5464382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err="1"/>
              <a:t>Example</a:t>
            </a:r>
            <a:r>
              <a:rPr lang="fi-FI" sz="2000" dirty="0"/>
              <a:t> 2: </a:t>
            </a:r>
            <a:r>
              <a:rPr lang="fi-FI" sz="2000" dirty="0" err="1"/>
              <a:t>Silane</a:t>
            </a:r>
            <a:r>
              <a:rPr lang="fi-FI" sz="2000" dirty="0"/>
              <a:t> </a:t>
            </a:r>
            <a:r>
              <a:rPr lang="fi-FI" sz="2000" dirty="0" err="1"/>
              <a:t>chemistry</a:t>
            </a:r>
            <a:r>
              <a:rPr lang="fi-FI" sz="2000" dirty="0"/>
              <a:t> on </a:t>
            </a:r>
            <a:r>
              <a:rPr lang="fi-FI" sz="2000" dirty="0" err="1"/>
              <a:t>silica</a:t>
            </a:r>
            <a:r>
              <a:rPr lang="en-US" sz="2000" dirty="0"/>
              <a:t>, glass, Si-wafer</a:t>
            </a:r>
            <a:endParaRPr lang="fi-FI" sz="2000" dirty="0"/>
          </a:p>
          <a:p>
            <a:endParaRPr lang="LID4096" sz="20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129F3-1CAF-4B60-8E07-5932768FE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Native oxides</a:t>
            </a:r>
            <a:endParaRPr lang="LID4096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432C5D-F5D1-4E58-8A9D-2D49CF7ABD9D}"/>
              </a:ext>
            </a:extLst>
          </p:cNvPr>
          <p:cNvSpPr txBox="1"/>
          <p:nvPr/>
        </p:nvSpPr>
        <p:spPr>
          <a:xfrm>
            <a:off x="457200" y="1988840"/>
            <a:ext cx="73448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Native oxides, e.g. SiO</a:t>
            </a:r>
            <a:r>
              <a:rPr lang="en-US" sz="2800" baseline="-25000" dirty="0"/>
              <a:t>2</a:t>
            </a:r>
            <a:r>
              <a:rPr lang="en-US" sz="2800" dirty="0"/>
              <a:t>, TiO</a:t>
            </a:r>
            <a:r>
              <a:rPr lang="en-US" sz="2800" baseline="-25000" dirty="0"/>
              <a:t>2</a:t>
            </a:r>
            <a:r>
              <a:rPr lang="en-US" sz="2800" dirty="0"/>
              <a:t>, </a:t>
            </a:r>
            <a:r>
              <a:rPr lang="en-US" sz="2800" dirty="0" err="1"/>
              <a:t>CuO</a:t>
            </a:r>
            <a:r>
              <a:rPr lang="en-US" sz="2800" dirty="0"/>
              <a:t> form in room air, self-limited to </a:t>
            </a:r>
            <a:r>
              <a:rPr lang="en-US" sz="2800" dirty="0">
                <a:cs typeface="Times New Roman" panose="02020603050405020304" pitchFamily="18" charset="0"/>
              </a:rPr>
              <a:t>~ a few nm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cs typeface="Times New Roman" panose="02020603050405020304" pitchFamily="18" charset="0"/>
              </a:rPr>
              <a:t>Thin oxides of slightly better quality can be made by e.g. acid treatment, boiling HNO</a:t>
            </a:r>
            <a:r>
              <a:rPr lang="en-US" sz="2800" baseline="-25000" dirty="0">
                <a:cs typeface="Times New Roman" panose="02020603050405020304" pitchFamily="18" charset="0"/>
              </a:rPr>
              <a:t>3</a:t>
            </a:r>
            <a:r>
              <a:rPr lang="en-US" sz="2800" dirty="0">
                <a:cs typeface="Times New Roman" panose="02020603050405020304" pitchFamily="18" charset="0"/>
              </a:rPr>
              <a:t> + Si </a:t>
            </a:r>
            <a:r>
              <a:rPr lang="en-US" sz="2800" dirty="0">
                <a:cs typeface="Times New Roman" panose="02020603050405020304" pitchFamily="18" charset="0"/>
                <a:sym typeface="Wingdings" panose="05000000000000000000" pitchFamily="2" charset="2"/>
              </a:rPr>
              <a:t> SiO</a:t>
            </a:r>
            <a:r>
              <a:rPr lang="en-US" sz="2800" baseline="-25000" dirty="0"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2800" dirty="0">
                <a:cs typeface="Times New Roman" panose="02020603050405020304" pitchFamily="18" charset="0"/>
                <a:sym typeface="Wingdings" panose="05000000000000000000" pitchFamily="2" charset="2"/>
              </a:rPr>
              <a:t> film 2-3 nm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cs typeface="Times New Roman" panose="02020603050405020304" pitchFamily="18" charset="0"/>
                <a:sym typeface="Wingdings" panose="05000000000000000000" pitchFamily="2" charset="2"/>
              </a:rPr>
              <a:t>Oxygen plasma and ozone obviously can be used, too</a:t>
            </a:r>
            <a:endParaRPr lang="en-US" sz="2800" dirty="0"/>
          </a:p>
          <a:p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1894974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B5A2C-5E2C-4802-A475-94EA1B25E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Native oxides are thin !</a:t>
            </a:r>
            <a:endParaRPr lang="LID4096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66DAA7-B195-477C-BB13-C156F6580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417638"/>
            <a:ext cx="5976664" cy="467990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49CCBCB-7E7F-42F4-91DE-B30D9482FCE4}"/>
              </a:ext>
            </a:extLst>
          </p:cNvPr>
          <p:cNvSpPr/>
          <p:nvPr/>
        </p:nvSpPr>
        <p:spPr>
          <a:xfrm>
            <a:off x="1403648" y="6306363"/>
            <a:ext cx="65527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latin typeface="AdvP4B2E3F"/>
              </a:rPr>
              <a:t>W. Henrion et al. / </a:t>
            </a:r>
            <a:r>
              <a:rPr lang="fr-FR" sz="1200" dirty="0" err="1">
                <a:latin typeface="AdvP4B2E3F"/>
              </a:rPr>
              <a:t>Applied</a:t>
            </a:r>
            <a:r>
              <a:rPr lang="fr-FR" sz="1200" dirty="0">
                <a:latin typeface="AdvP4B2E3F"/>
              </a:rPr>
              <a:t> Surface Science 202 (2002) 199–205</a:t>
            </a:r>
            <a:endParaRPr lang="LID4096" sz="1200" dirty="0"/>
          </a:p>
        </p:txBody>
      </p:sp>
    </p:spTree>
    <p:extLst>
      <p:ext uri="{BB962C8B-B14F-4D97-AF65-F5344CB8AC3E}">
        <p14:creationId xmlns:p14="http://schemas.microsoft.com/office/powerpoint/2010/main" val="34826051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2C3D8-3949-4E6C-BE4D-90928DDF0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Passivation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E6F77-A501-47FF-89EA-7A813B6AF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Surface specie chosen to be inactive</a:t>
            </a:r>
          </a:p>
          <a:p>
            <a:r>
              <a:rPr lang="en-US" sz="2800" dirty="0"/>
              <a:t>Just the outermost atoms sometimes enough</a:t>
            </a:r>
          </a:p>
          <a:p>
            <a:r>
              <a:rPr lang="en-US" sz="2800" dirty="0"/>
              <a:t>Sometimes native oxide works</a:t>
            </a:r>
          </a:p>
          <a:p>
            <a:r>
              <a:rPr lang="en-US" sz="2800" dirty="0"/>
              <a:t>Sometimes monomolecular layer enough</a:t>
            </a:r>
          </a:p>
          <a:p>
            <a:r>
              <a:rPr lang="en-US" sz="2800" dirty="0"/>
              <a:t>But you may need to coat the surface for real</a:t>
            </a:r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33076975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4BD53-3F8F-4E06-99BA-F8534E40F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Passivation delays native oxide</a:t>
            </a:r>
            <a:endParaRPr lang="LID4096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F653CD-D2A0-48A7-837E-C47FC9AE8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13981"/>
            <a:ext cx="6336704" cy="429125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258FF5D-4B2E-4569-87F7-A64CE29D8408}"/>
              </a:ext>
            </a:extLst>
          </p:cNvPr>
          <p:cNvSpPr/>
          <p:nvPr/>
        </p:nvSpPr>
        <p:spPr>
          <a:xfrm>
            <a:off x="1763688" y="6165304"/>
            <a:ext cx="65527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latin typeface="AdvP4B2E3F"/>
              </a:rPr>
              <a:t>W. Henrion et al. / </a:t>
            </a:r>
            <a:r>
              <a:rPr lang="fr-FR" sz="1200" dirty="0" err="1">
                <a:latin typeface="AdvP4B2E3F"/>
              </a:rPr>
              <a:t>Applied</a:t>
            </a:r>
            <a:r>
              <a:rPr lang="fr-FR" sz="1200" dirty="0">
                <a:latin typeface="AdvP4B2E3F"/>
              </a:rPr>
              <a:t> Surface Science 202 (2002) 199–205</a:t>
            </a:r>
            <a:endParaRPr lang="LID4096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DBC851-6865-429E-81E5-976996F2F93B}"/>
              </a:ext>
            </a:extLst>
          </p:cNvPr>
          <p:cNvSpPr txBox="1"/>
          <p:nvPr/>
        </p:nvSpPr>
        <p:spPr>
          <a:xfrm>
            <a:off x="6516216" y="1556792"/>
            <a:ext cx="25922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”To </a:t>
            </a:r>
            <a:r>
              <a:rPr lang="fi-FI" sz="1600" dirty="0" err="1"/>
              <a:t>prepare</a:t>
            </a:r>
            <a:endParaRPr lang="fi-FI" sz="1600" dirty="0"/>
          </a:p>
          <a:p>
            <a:r>
              <a:rPr lang="en-US" sz="1600" dirty="0"/>
              <a:t>atomically flat H-terminated surfaces the samples</a:t>
            </a:r>
          </a:p>
          <a:p>
            <a:r>
              <a:rPr lang="en-US" sz="1600" dirty="0"/>
              <a:t>were </a:t>
            </a:r>
            <a:r>
              <a:rPr lang="en-US" sz="1600" dirty="0" err="1"/>
              <a:t>reoxidized</a:t>
            </a:r>
            <a:r>
              <a:rPr lang="en-US" sz="1600" dirty="0"/>
              <a:t> in deionized water of 18 </a:t>
            </a:r>
            <a:r>
              <a:rPr lang="en-US" sz="1600" dirty="0" err="1"/>
              <a:t>Mohm</a:t>
            </a:r>
            <a:r>
              <a:rPr lang="en-US" sz="1600" dirty="0"/>
              <a:t>-cm resistivity</a:t>
            </a:r>
          </a:p>
          <a:p>
            <a:r>
              <a:rPr lang="en-US" sz="1600" dirty="0"/>
              <a:t>at 80</a:t>
            </a:r>
            <a:r>
              <a:rPr lang="en-US" sz="1600" baseline="30000" dirty="0"/>
              <a:t>o</a:t>
            </a:r>
            <a:r>
              <a:rPr lang="en-US" sz="1600" dirty="0"/>
              <a:t>C for 60 min. Afterwards the wafers were placed into NH</a:t>
            </a:r>
            <a:r>
              <a:rPr lang="en-US" sz="1600" baseline="-25000" dirty="0"/>
              <a:t>4</a:t>
            </a:r>
            <a:r>
              <a:rPr lang="en-US" sz="1600" dirty="0"/>
              <a:t>F solution for 6.5 min. To minimize dissolved oxygen, the NH</a:t>
            </a:r>
            <a:r>
              <a:rPr lang="en-US" sz="1600" baseline="-25000" dirty="0"/>
              <a:t>4</a:t>
            </a:r>
            <a:r>
              <a:rPr lang="en-US" sz="1600" dirty="0"/>
              <a:t>F solution was bubbled by</a:t>
            </a:r>
          </a:p>
          <a:p>
            <a:r>
              <a:rPr lang="en-US" sz="1600" dirty="0"/>
              <a:t>nitrogen and the preparation was carried out under dry</a:t>
            </a:r>
          </a:p>
          <a:p>
            <a:r>
              <a:rPr lang="fi-FI" sz="1600" dirty="0"/>
              <a:t>N</a:t>
            </a:r>
            <a:r>
              <a:rPr lang="fi-FI" sz="1600" baseline="-25000" dirty="0"/>
              <a:t>2</a:t>
            </a:r>
            <a:r>
              <a:rPr lang="fi-FI" sz="1600" dirty="0"/>
              <a:t>-atmosphere.”</a:t>
            </a:r>
            <a:endParaRPr lang="LID4096" sz="16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963DFAC-1919-4BD6-AA69-62512F3B2B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84" t="41968" r="2846" b="16215"/>
          <a:stretch/>
        </p:blipFill>
        <p:spPr bwMode="auto">
          <a:xfrm>
            <a:off x="1403648" y="2942364"/>
            <a:ext cx="2175942" cy="97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9657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7BBC3-CBAC-4105-AA6A-C1FD9E6D2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Aluminum plasma etching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FB6E7-1B69-483F-AB5A-F4753ECBD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r>
              <a:rPr lang="en-US" sz="2800" dirty="0"/>
              <a:t>Done in vacuum</a:t>
            </a:r>
          </a:p>
          <a:p>
            <a:r>
              <a:rPr lang="en-US" sz="2800" dirty="0"/>
              <a:t>2 Al + 3Cl</a:t>
            </a:r>
            <a:r>
              <a:rPr lang="en-US" sz="2800" baseline="-25000" dirty="0"/>
              <a:t>2</a:t>
            </a:r>
            <a:r>
              <a:rPr lang="en-US" sz="2800" dirty="0"/>
              <a:t> </a:t>
            </a:r>
            <a:r>
              <a:rPr lang="en-US" sz="2800" dirty="0">
                <a:sym typeface="Wingdings" panose="05000000000000000000" pitchFamily="2" charset="2"/>
              </a:rPr>
              <a:t> 2 AlCl</a:t>
            </a:r>
            <a:r>
              <a:rPr lang="en-US" sz="2800" baseline="-25000" dirty="0">
                <a:sym typeface="Wingdings" panose="05000000000000000000" pitchFamily="2" charset="2"/>
              </a:rPr>
              <a:t>3   </a:t>
            </a:r>
            <a:r>
              <a:rPr lang="en-US" sz="2800" dirty="0">
                <a:sym typeface="Wingdings" panose="05000000000000000000" pitchFamily="2" charset="2"/>
              </a:rPr>
              <a:t>(moderately volatile product)</a:t>
            </a:r>
          </a:p>
          <a:p>
            <a:r>
              <a:rPr lang="en-US" sz="2800" dirty="0">
                <a:sym typeface="Wingdings" panose="05000000000000000000" pitchFamily="2" charset="2"/>
              </a:rPr>
              <a:t>After etching, in room air, residues of AlCl</a:t>
            </a:r>
            <a:r>
              <a:rPr lang="en-US" sz="2800" baseline="-25000" dirty="0">
                <a:sym typeface="Wingdings" panose="05000000000000000000" pitchFamily="2" charset="2"/>
              </a:rPr>
              <a:t>3</a:t>
            </a:r>
            <a:r>
              <a:rPr lang="en-US" sz="2800" dirty="0">
                <a:sym typeface="Wingdings" panose="05000000000000000000" pitchFamily="2" charset="2"/>
              </a:rPr>
              <a:t> react with atmospheric water vapor:</a:t>
            </a:r>
          </a:p>
          <a:p>
            <a:r>
              <a:rPr lang="en-US" sz="2800" dirty="0">
                <a:sym typeface="Wingdings" panose="05000000000000000000" pitchFamily="2" charset="2"/>
              </a:rPr>
              <a:t>AlCl</a:t>
            </a:r>
            <a:r>
              <a:rPr lang="en-US" sz="2800" baseline="-25000" dirty="0">
                <a:sym typeface="Wingdings" panose="05000000000000000000" pitchFamily="2" charset="2"/>
              </a:rPr>
              <a:t>3</a:t>
            </a:r>
            <a:r>
              <a:rPr lang="en-US" sz="2800" dirty="0">
                <a:sym typeface="Wingdings" panose="05000000000000000000" pitchFamily="2" charset="2"/>
              </a:rPr>
              <a:t> + xH</a:t>
            </a:r>
            <a:r>
              <a:rPr lang="en-US" sz="2800" baseline="-25000" dirty="0">
                <a:sym typeface="Wingdings" panose="05000000000000000000" pitchFamily="2" charset="2"/>
              </a:rPr>
              <a:t>2</a:t>
            </a:r>
            <a:r>
              <a:rPr lang="en-US" sz="2800" dirty="0">
                <a:sym typeface="Wingdings" panose="05000000000000000000" pitchFamily="2" charset="2"/>
              </a:rPr>
              <a:t>O  Al + </a:t>
            </a:r>
            <a:r>
              <a:rPr lang="en-US" sz="2800" dirty="0" err="1">
                <a:sym typeface="Wingdings" panose="05000000000000000000" pitchFamily="2" charset="2"/>
              </a:rPr>
              <a:t>yHCl</a:t>
            </a:r>
            <a:r>
              <a:rPr lang="en-US" sz="2800" dirty="0">
                <a:sym typeface="Wingdings" panose="05000000000000000000" pitchFamily="2" charset="2"/>
              </a:rPr>
              <a:t> + zH</a:t>
            </a:r>
            <a:r>
              <a:rPr lang="en-US" sz="2800" baseline="-25000" dirty="0">
                <a:sym typeface="Wingdings" panose="05000000000000000000" pitchFamily="2" charset="2"/>
              </a:rPr>
              <a:t>2</a:t>
            </a:r>
            <a:r>
              <a:rPr lang="en-US" sz="2800" dirty="0">
                <a:sym typeface="Wingdings" panose="05000000000000000000" pitchFamily="2" charset="2"/>
              </a:rPr>
              <a:t>O </a:t>
            </a:r>
          </a:p>
          <a:p>
            <a:r>
              <a:rPr lang="en-US" sz="2800" dirty="0"/>
              <a:t>But: 2Al + 6HCl </a:t>
            </a:r>
            <a:r>
              <a:rPr lang="en-US" sz="2800" dirty="0">
                <a:sym typeface="Wingdings" panose="05000000000000000000" pitchFamily="2" charset="2"/>
              </a:rPr>
              <a:t> 2 AlCl</a:t>
            </a:r>
            <a:r>
              <a:rPr lang="en-US" sz="2800" baseline="-25000" dirty="0">
                <a:sym typeface="Wingdings" panose="05000000000000000000" pitchFamily="2" charset="2"/>
              </a:rPr>
              <a:t>3</a:t>
            </a:r>
            <a:r>
              <a:rPr lang="en-US" sz="2800" dirty="0">
                <a:sym typeface="Wingdings" panose="05000000000000000000" pitchFamily="2" charset="2"/>
              </a:rPr>
              <a:t> + 3 H</a:t>
            </a:r>
            <a:r>
              <a:rPr lang="en-US" sz="2800" baseline="-25000" dirty="0">
                <a:sym typeface="Wingdings" panose="05000000000000000000" pitchFamily="2" charset="2"/>
              </a:rPr>
              <a:t>2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</a:p>
          <a:p>
            <a:r>
              <a:rPr lang="en-US" sz="2800" dirty="0">
                <a:sym typeface="Wingdings" panose="05000000000000000000" pitchFamily="2" charset="2"/>
              </a:rPr>
              <a:t>This is wet etching reaction of aluminum</a:t>
            </a:r>
          </a:p>
        </p:txBody>
      </p:sp>
    </p:spTree>
    <p:extLst>
      <p:ext uri="{BB962C8B-B14F-4D97-AF65-F5344CB8AC3E}">
        <p14:creationId xmlns:p14="http://schemas.microsoft.com/office/powerpoint/2010/main" val="124746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AB7078-BE7E-4025-9FE1-A9E2F8D60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04664"/>
            <a:ext cx="7608364" cy="57301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57A4BC-860B-4915-A569-8541B69F6AC6}"/>
              </a:ext>
            </a:extLst>
          </p:cNvPr>
          <p:cNvSpPr txBox="1"/>
          <p:nvPr/>
        </p:nvSpPr>
        <p:spPr>
          <a:xfrm>
            <a:off x="6228184" y="639869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MicroChemical</a:t>
            </a:r>
            <a:r>
              <a:rPr lang="en-US" dirty="0"/>
              <a:t> GmbH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4903653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7BBC3-CBAC-4105-AA6A-C1FD9E6D2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Aluminum plasma etching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FB6E7-1B69-483F-AB5A-F4753ECBD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sym typeface="Wingdings" panose="05000000000000000000" pitchFamily="2" charset="2"/>
              </a:rPr>
              <a:t>Solution 1:</a:t>
            </a:r>
          </a:p>
          <a:p>
            <a:r>
              <a:rPr lang="en-US" sz="2800" dirty="0">
                <a:sym typeface="Wingdings" panose="05000000000000000000" pitchFamily="2" charset="2"/>
              </a:rPr>
              <a:t>After etching in vacuum, we passivate the surface before atmospheric exposure</a:t>
            </a:r>
          </a:p>
          <a:p>
            <a:r>
              <a:rPr lang="en-US" sz="2800" dirty="0">
                <a:sym typeface="Wingdings" panose="05000000000000000000" pitchFamily="2" charset="2"/>
              </a:rPr>
              <a:t>Oxygen plasma  Al</a:t>
            </a:r>
            <a:r>
              <a:rPr lang="en-US" sz="2800" baseline="-25000" dirty="0">
                <a:sym typeface="Wingdings" panose="05000000000000000000" pitchFamily="2" charset="2"/>
              </a:rPr>
              <a:t>2</a:t>
            </a:r>
            <a:r>
              <a:rPr lang="en-US" sz="2800" dirty="0">
                <a:sym typeface="Wingdings" panose="05000000000000000000" pitchFamily="2" charset="2"/>
              </a:rPr>
              <a:t>O</a:t>
            </a:r>
            <a:r>
              <a:rPr lang="en-US" sz="2800" baseline="-25000" dirty="0">
                <a:sym typeface="Wingdings" panose="05000000000000000000" pitchFamily="2" charset="2"/>
              </a:rPr>
              <a:t>3</a:t>
            </a:r>
            <a:r>
              <a:rPr lang="en-US" sz="2800" dirty="0">
                <a:sym typeface="Wingdings" panose="05000000000000000000" pitchFamily="2" charset="2"/>
              </a:rPr>
              <a:t> formed</a:t>
            </a:r>
          </a:p>
          <a:p>
            <a:r>
              <a:rPr lang="en-US" sz="2800" dirty="0">
                <a:sym typeface="Wingdings" panose="05000000000000000000" pitchFamily="2" charset="2"/>
              </a:rPr>
              <a:t>Then take wafer out of the reactor</a:t>
            </a:r>
          </a:p>
          <a:p>
            <a:pPr marL="0" indent="0">
              <a:buNone/>
            </a:pPr>
            <a:r>
              <a:rPr lang="en-US" sz="2800" dirty="0">
                <a:sym typeface="Wingdings" panose="05000000000000000000" pitchFamily="2" charset="2"/>
              </a:rPr>
              <a:t>Solution 2:</a:t>
            </a:r>
          </a:p>
          <a:p>
            <a:r>
              <a:rPr lang="en-US" sz="2800" dirty="0">
                <a:sym typeface="Wingdings" panose="05000000000000000000" pitchFamily="2" charset="2"/>
              </a:rPr>
              <a:t>Immediately after taking away from vacuum, wash vigorously in water to remove all AlCl</a:t>
            </a:r>
            <a:r>
              <a:rPr lang="en-US" sz="2800" baseline="-25000" dirty="0">
                <a:sym typeface="Wingdings" panose="05000000000000000000" pitchFamily="2" charset="2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9352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84127-4EE5-40AC-B1F9-95EBA79AE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Rinsing and drying are essential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3A227-29DE-411E-9347-A0DFC24AB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fi-FI" sz="2000" dirty="0" err="1"/>
              <a:t>Polyallylamine</a:t>
            </a:r>
            <a:r>
              <a:rPr lang="fi-FI" sz="2000" dirty="0"/>
              <a:t> (</a:t>
            </a:r>
            <a:r>
              <a:rPr lang="en-US" sz="2000" dirty="0"/>
              <a:t>PA) film was prepared as follows: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glass slide was rinsed three times with DI water, 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soaked in 70% ethanol for 15 min,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solidFill>
                  <a:srgbClr val="FF0000"/>
                </a:solidFill>
              </a:rPr>
              <a:t>rinsed</a:t>
            </a:r>
            <a:r>
              <a:rPr lang="en-US" sz="2000" dirty="0"/>
              <a:t> three times with DI water.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Subsequently, 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the glass was immersed in 6 M nitric acid for 20 min,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then thoroughly rinsed in DI water. 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the glass was then exposed to oxygen plasma, 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treated with pure GOPTS at 37 °C for 60 min, 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then with 15% PA in water (pH = 11) and left to react at 75 °C for 36 h in a closed container.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Subsequently, the films were 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rinsed with DI water (10 times) to remove unattached polymer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solidFill>
                  <a:srgbClr val="FF0000"/>
                </a:solidFill>
              </a:rPr>
              <a:t>dried</a:t>
            </a:r>
            <a:r>
              <a:rPr lang="en-US" sz="2000" dirty="0"/>
              <a:t> with nitrogen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This is an antiviral coating.</a:t>
            </a:r>
          </a:p>
        </p:txBody>
      </p:sp>
      <p:sp>
        <p:nvSpPr>
          <p:cNvPr id="319" name="Rectangle 318">
            <a:extLst>
              <a:ext uri="{FF2B5EF4-FFF2-40B4-BE49-F238E27FC236}">
                <a16:creationId xmlns:a16="http://schemas.microsoft.com/office/drawing/2014/main" id="{8962AE86-8C6A-461C-8C8C-F45F78295488}"/>
              </a:ext>
            </a:extLst>
          </p:cNvPr>
          <p:cNvSpPr/>
          <p:nvPr/>
        </p:nvSpPr>
        <p:spPr>
          <a:xfrm>
            <a:off x="4862653" y="6237312"/>
            <a:ext cx="4248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i="1" dirty="0"/>
              <a:t>ACS </a:t>
            </a:r>
            <a:r>
              <a:rPr lang="fi-FI" sz="1200" i="1" dirty="0" err="1"/>
              <a:t>Appl</a:t>
            </a:r>
            <a:r>
              <a:rPr lang="fi-FI" sz="1200" i="1" dirty="0"/>
              <a:t>. </a:t>
            </a:r>
            <a:r>
              <a:rPr lang="fi-FI" sz="1200" i="1" dirty="0" err="1"/>
              <a:t>Mater</a:t>
            </a:r>
            <a:r>
              <a:rPr lang="fi-FI" sz="1200" i="1" dirty="0"/>
              <a:t>. </a:t>
            </a:r>
            <a:r>
              <a:rPr lang="fi-FI" sz="1200" i="1" dirty="0" err="1"/>
              <a:t>Interfaces</a:t>
            </a:r>
            <a:r>
              <a:rPr lang="fi-FI" sz="1200" dirty="0"/>
              <a:t> 2020, 12, 31, 34723–34727</a:t>
            </a:r>
            <a:endParaRPr lang="LID4096" sz="1200" dirty="0"/>
          </a:p>
        </p:txBody>
      </p:sp>
    </p:spTree>
    <p:extLst>
      <p:ext uri="{BB962C8B-B14F-4D97-AF65-F5344CB8AC3E}">
        <p14:creationId xmlns:p14="http://schemas.microsoft.com/office/powerpoint/2010/main" val="37368223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015C4-6722-4806-9020-265839A31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resistant surface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92270-8C04-4705-95E8-753888A80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46616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The Cu</a:t>
            </a:r>
            <a:r>
              <a:rPr lang="en-US" sz="2000" baseline="-25000" dirty="0"/>
              <a:t>2</a:t>
            </a:r>
            <a:r>
              <a:rPr lang="en-US" sz="2000" dirty="0"/>
              <a:t>O/PU coating was fabricated as follows. </a:t>
            </a:r>
          </a:p>
          <a:p>
            <a:r>
              <a:rPr lang="en-US" sz="2000" dirty="0"/>
              <a:t>A very thin layer of PU was applied to a glass slide using a sponge and then left to dry for approximately 8 min to allow partial curing of the polymer. </a:t>
            </a:r>
          </a:p>
          <a:p>
            <a:r>
              <a:rPr lang="en-US" sz="2000" dirty="0"/>
              <a:t>Cu</a:t>
            </a:r>
            <a:r>
              <a:rPr lang="en-US" sz="2000" baseline="-25000" dirty="0"/>
              <a:t>2</a:t>
            </a:r>
            <a:r>
              <a:rPr lang="en-US" sz="2000" dirty="0"/>
              <a:t>O (10%) in ethanol suspension was sonicated for 3 min, and then, 1 mL was applied to the PU film and left to partially dry for about 5 min at room temperature. </a:t>
            </a:r>
          </a:p>
          <a:p>
            <a:r>
              <a:rPr lang="en-US" sz="2000" dirty="0"/>
              <a:t>The film was then heated in an oven at 120 °C for 2 h to finish the cure, forcefully blown with compressed nitrogen gas, washed thoroughly with DI water, and dried with a stream of nitrogen gas. </a:t>
            </a:r>
          </a:p>
          <a:p>
            <a:r>
              <a:rPr lang="en-US" sz="2000" dirty="0"/>
              <a:t>Each piece was then cleaned with argon plasma to remove excess polyurethane. </a:t>
            </a:r>
          </a:p>
          <a:p>
            <a:r>
              <a:rPr lang="en-US" sz="2000" dirty="0"/>
              <a:t>After plasma cleaning, the film was wetted by water, but the advancing water contact angle was recovered after 1 day. </a:t>
            </a:r>
            <a:endParaRPr lang="LID4096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794889-BF47-4B26-AF8F-8B09F06A3290}"/>
              </a:ext>
            </a:extLst>
          </p:cNvPr>
          <p:cNvSpPr/>
          <p:nvPr/>
        </p:nvSpPr>
        <p:spPr>
          <a:xfrm>
            <a:off x="3707904" y="6298662"/>
            <a:ext cx="4248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i="1" dirty="0"/>
              <a:t>ACS </a:t>
            </a:r>
            <a:r>
              <a:rPr lang="fi-FI" sz="1200" i="1" dirty="0" err="1"/>
              <a:t>Appl</a:t>
            </a:r>
            <a:r>
              <a:rPr lang="fi-FI" sz="1200" i="1" dirty="0"/>
              <a:t>. </a:t>
            </a:r>
            <a:r>
              <a:rPr lang="fi-FI" sz="1200" i="1" dirty="0" err="1"/>
              <a:t>Mater</a:t>
            </a:r>
            <a:r>
              <a:rPr lang="fi-FI" sz="1200" i="1" dirty="0"/>
              <a:t>. </a:t>
            </a:r>
            <a:r>
              <a:rPr lang="fi-FI" sz="1200" i="1" dirty="0" err="1"/>
              <a:t>Interfaces</a:t>
            </a:r>
            <a:r>
              <a:rPr lang="fi-FI" sz="1200" dirty="0"/>
              <a:t> 2020, 12, 31, 34723–34727</a:t>
            </a:r>
            <a:endParaRPr lang="LID4096" sz="1200" dirty="0"/>
          </a:p>
        </p:txBody>
      </p:sp>
    </p:spTree>
    <p:extLst>
      <p:ext uri="{BB962C8B-B14F-4D97-AF65-F5344CB8AC3E}">
        <p14:creationId xmlns:p14="http://schemas.microsoft.com/office/powerpoint/2010/main" val="957696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3D18C-05A5-4606-A80E-217D45851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0.1 ppm sulphate</a:t>
            </a:r>
            <a:endParaRPr lang="LID4096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7AE692-8200-4FE1-85F0-58AA480E81D0}"/>
              </a:ext>
            </a:extLst>
          </p:cNvPr>
          <p:cNvSpPr txBox="1"/>
          <p:nvPr/>
        </p:nvSpPr>
        <p:spPr>
          <a:xfrm>
            <a:off x="683568" y="1556792"/>
            <a:ext cx="8229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If we have 2.5 liters of HCl, how many sulphate groups are there ?</a:t>
            </a:r>
          </a:p>
          <a:p>
            <a:endParaRPr lang="en-US" sz="2400" dirty="0"/>
          </a:p>
          <a:p>
            <a:r>
              <a:rPr lang="en-US" sz="2400" dirty="0"/>
              <a:t>2.5 liters is ca. 2.5 kg, or 70 moles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</a:t>
            </a:r>
            <a:r>
              <a:rPr lang="en-US" sz="2400" dirty="0"/>
              <a:t> 4*10</a:t>
            </a:r>
            <a:r>
              <a:rPr lang="en-US" sz="2400" baseline="30000" dirty="0"/>
              <a:t>25</a:t>
            </a:r>
            <a:r>
              <a:rPr lang="en-US" sz="2400" dirty="0"/>
              <a:t> molecules.</a:t>
            </a:r>
          </a:p>
          <a:p>
            <a:r>
              <a:rPr lang="en-US" sz="2400" dirty="0"/>
              <a:t>0.1 ppm means 10</a:t>
            </a:r>
            <a:r>
              <a:rPr lang="en-US" sz="2400" baseline="30000" dirty="0"/>
              <a:t>-7</a:t>
            </a:r>
            <a:r>
              <a:rPr lang="en-US" sz="2400" dirty="0"/>
              <a:t> </a:t>
            </a:r>
            <a:r>
              <a:rPr lang="en-US" sz="2400" dirty="0">
                <a:sym typeface="Wingdings" panose="05000000000000000000" pitchFamily="2" charset="2"/>
              </a:rPr>
              <a:t> 4*10</a:t>
            </a:r>
            <a:r>
              <a:rPr lang="en-US" sz="2400" baseline="30000" dirty="0">
                <a:sym typeface="Wingdings" panose="05000000000000000000" pitchFamily="2" charset="2"/>
              </a:rPr>
              <a:t>18</a:t>
            </a:r>
            <a:r>
              <a:rPr lang="en-US" sz="2400" dirty="0">
                <a:sym typeface="Wingdings" panose="05000000000000000000" pitchFamily="2" charset="2"/>
              </a:rPr>
              <a:t> molecules.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If we clean a batch of 25 silicon wafers, 100 mm diameter, total surface area is 4000 cm</a:t>
            </a:r>
            <a:r>
              <a:rPr lang="en-US" sz="2400" baseline="30000" dirty="0"/>
              <a:t>2</a:t>
            </a:r>
            <a:r>
              <a:rPr lang="en-US" sz="2400" dirty="0"/>
              <a:t>.</a:t>
            </a:r>
          </a:p>
          <a:p>
            <a:r>
              <a:rPr lang="en-US" sz="2400" dirty="0"/>
              <a:t>If all sulphate from liquid would be deposited on the wafers, that would equal 10</a:t>
            </a:r>
            <a:r>
              <a:rPr lang="en-US" sz="2400" baseline="30000" dirty="0"/>
              <a:t>15</a:t>
            </a:r>
            <a:r>
              <a:rPr lang="en-US" sz="2400" dirty="0"/>
              <a:t> molecules/cm</a:t>
            </a:r>
            <a:r>
              <a:rPr lang="en-US" sz="2400" baseline="30000" dirty="0"/>
              <a:t>2</a:t>
            </a:r>
            <a:r>
              <a:rPr lang="en-US" sz="2400" dirty="0"/>
              <a:t>.</a:t>
            </a:r>
          </a:p>
          <a:p>
            <a:r>
              <a:rPr lang="en-US" sz="2400" dirty="0"/>
              <a:t>Silicon surface atom density is (5*10</a:t>
            </a:r>
            <a:r>
              <a:rPr lang="en-US" sz="2400" baseline="30000" dirty="0"/>
              <a:t>22</a:t>
            </a:r>
            <a:r>
              <a:rPr lang="en-US" sz="2400" dirty="0"/>
              <a:t> cm</a:t>
            </a:r>
            <a:r>
              <a:rPr lang="en-US" sz="2400" baseline="30000" dirty="0"/>
              <a:t>-3</a:t>
            </a:r>
            <a:r>
              <a:rPr lang="en-US" sz="2400" dirty="0"/>
              <a:t>)</a:t>
            </a:r>
            <a:r>
              <a:rPr lang="en-US" sz="2400" baseline="30000" dirty="0"/>
              <a:t>2/3</a:t>
            </a:r>
            <a:r>
              <a:rPr lang="en-US" sz="2400" dirty="0"/>
              <a:t> =10</a:t>
            </a:r>
            <a:r>
              <a:rPr lang="en-US" sz="2400" baseline="30000" dirty="0"/>
              <a:t>15</a:t>
            </a:r>
            <a:r>
              <a:rPr lang="en-US" sz="2400" dirty="0"/>
              <a:t>cm</a:t>
            </a:r>
            <a:r>
              <a:rPr lang="en-US" sz="2400" baseline="30000" dirty="0"/>
              <a:t>-2</a:t>
            </a:r>
            <a:r>
              <a:rPr lang="en-US" sz="2400" dirty="0"/>
              <a:t>.</a:t>
            </a:r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3753028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FE9EE-2CD1-45AC-9527-3783530D6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 phase contamination</a:t>
            </a:r>
            <a:endParaRPr lang="LID4096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665D4E-9FEB-410D-BFEA-97DF5939F65A}"/>
              </a:ext>
            </a:extLst>
          </p:cNvPr>
          <p:cNvSpPr txBox="1"/>
          <p:nvPr/>
        </p:nvSpPr>
        <p:spPr>
          <a:xfrm>
            <a:off x="755576" y="1700808"/>
            <a:ext cx="77048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Objects are stored in boxes, or containers.</a:t>
            </a:r>
          </a:p>
          <a:p>
            <a:r>
              <a:rPr lang="en-US" sz="2800" dirty="0"/>
              <a:t>Objects are handled by tweezers, hands…</a:t>
            </a:r>
          </a:p>
          <a:p>
            <a:r>
              <a:rPr lang="en-US" sz="2800" dirty="0"/>
              <a:t>Objects are placed on chucks/holders for processing.</a:t>
            </a:r>
          </a:p>
          <a:p>
            <a:endParaRPr lang="en-US" sz="2800" dirty="0"/>
          </a:p>
          <a:p>
            <a:r>
              <a:rPr lang="en-US" sz="2800" dirty="0"/>
              <a:t>Process chambers are made of solid materials, and the more energetic the process, the more likely it is to kick chamber wall atoms around.</a:t>
            </a:r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384192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C3E99-0343-462E-8962-F2163B3C0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Avoiding solid contamination</a:t>
            </a:r>
            <a:endParaRPr lang="LID4096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8A415A-3087-4604-8C7C-C6944B505633}"/>
              </a:ext>
            </a:extLst>
          </p:cNvPr>
          <p:cNvSpPr txBox="1"/>
          <p:nvPr/>
        </p:nvSpPr>
        <p:spPr>
          <a:xfrm>
            <a:off x="827584" y="1844824"/>
            <a:ext cx="76328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Use inert and hard materials like stainless steel and molybdenum.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Polish surfaces to minimize sites for foreign atom attachment.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Clean tweezers/chucks/chambers/boxes    (by wet or dry cleaning, or if really dirty, by                    mechanical cleaning like sand blasting).</a:t>
            </a:r>
          </a:p>
          <a:p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1110466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3D3FBD52-0207-4944-8C43-D016BACCC6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Surface preparation goals</a:t>
            </a:r>
            <a:endParaRPr lang="en-US" altLang="en-US" dirty="0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C7CFB0D9-099C-4CB1-85A8-1C68A634C4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highlight>
                  <a:srgbClr val="FFFF00"/>
                </a:highlight>
              </a:rPr>
              <a:t>Removes contamination</a:t>
            </a:r>
          </a:p>
          <a:p>
            <a:pPr eaLnBrk="1" hangingPunct="1"/>
            <a:r>
              <a:rPr lang="en-US" altLang="en-US" dirty="0">
                <a:highlight>
                  <a:srgbClr val="00FF00"/>
                </a:highlight>
              </a:rPr>
              <a:t>Leaves surface in known condition</a:t>
            </a:r>
          </a:p>
          <a:p>
            <a:pPr eaLnBrk="1" hangingPunct="1"/>
            <a:r>
              <a:rPr lang="en-US" altLang="en-US" dirty="0">
                <a:highlight>
                  <a:srgbClr val="00FFFF"/>
                </a:highlight>
              </a:rPr>
              <a:t>Eliminates previous step peculiarities</a:t>
            </a:r>
          </a:p>
          <a:p>
            <a:pPr eaLnBrk="1" hangingPunct="1"/>
            <a:r>
              <a:rPr lang="en-US" altLang="en-US" dirty="0">
                <a:highlight>
                  <a:srgbClr val="FF00FF"/>
                </a:highlight>
              </a:rPr>
              <a:t>Eliminates waiting time effects</a:t>
            </a:r>
          </a:p>
          <a:p>
            <a:pPr marL="0" indent="0" eaLnBrk="1" hangingPunct="1">
              <a:buNone/>
            </a:pPr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8023</TotalTime>
  <Words>2544</Words>
  <Application>Microsoft Office PowerPoint</Application>
  <PresentationFormat>On-screen Show (4:3)</PresentationFormat>
  <Paragraphs>299</Paragraphs>
  <Slides>52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AdvP4B2E3F</vt:lpstr>
      <vt:lpstr>Arial</vt:lpstr>
      <vt:lpstr>Calibri</vt:lpstr>
      <vt:lpstr>Times New Roman</vt:lpstr>
      <vt:lpstr>Default Design</vt:lpstr>
      <vt:lpstr>Document</vt:lpstr>
      <vt:lpstr>Surface preparation</vt:lpstr>
      <vt:lpstr>Non-ideal surfaces</vt:lpstr>
      <vt:lpstr>Sources of contamination</vt:lpstr>
      <vt:lpstr>Liquid phase contamination</vt:lpstr>
      <vt:lpstr>PowerPoint Presentation</vt:lpstr>
      <vt:lpstr>0.1 ppm sulphate</vt:lpstr>
      <vt:lpstr>Solid phase contamination</vt:lpstr>
      <vt:lpstr>Avoiding solid contamination</vt:lpstr>
      <vt:lpstr>Surface preparation goals</vt:lpstr>
      <vt:lpstr>Surface preparation operations</vt:lpstr>
      <vt:lpstr>Process steps in cleaning</vt:lpstr>
      <vt:lpstr>Cleaning</vt:lpstr>
      <vt:lpstr>Surface water</vt:lpstr>
      <vt:lpstr>Water removal bake</vt:lpstr>
      <vt:lpstr>Wet cleaning</vt:lpstr>
      <vt:lpstr>Ozone-spiked water</vt:lpstr>
      <vt:lpstr>Ammonia-peroxide (APM)</vt:lpstr>
      <vt:lpstr>APM reactions</vt:lpstr>
      <vt:lpstr>Detail mechanism of APM</vt:lpstr>
      <vt:lpstr>Competing etching reactions</vt:lpstr>
      <vt:lpstr>Particle removal by etching</vt:lpstr>
      <vt:lpstr>Zeta-potential (surface charge)</vt:lpstr>
      <vt:lpstr>Undercut etching</vt:lpstr>
      <vt:lpstr>Hydrogen chloride-peroxide</vt:lpstr>
      <vt:lpstr>Sulphuric acid</vt:lpstr>
      <vt:lpstr>HF, hydrofluoric acid</vt:lpstr>
      <vt:lpstr>Jet cleaning/aerosol cleaning</vt:lpstr>
      <vt:lpstr>Dry cleaning</vt:lpstr>
      <vt:lpstr>Plasma cleaning mechanisms</vt:lpstr>
      <vt:lpstr>Ozone dry cleaning</vt:lpstr>
      <vt:lpstr>In-situ cleaning in sputtering</vt:lpstr>
      <vt:lpstr>Plasma: sales talk</vt:lpstr>
      <vt:lpstr>Etching</vt:lpstr>
      <vt:lpstr>Etching easily roughens surface</vt:lpstr>
      <vt:lpstr>Rough on purpose</vt:lpstr>
      <vt:lpstr>Activation</vt:lpstr>
      <vt:lpstr>PDMS in O2 plasma</vt:lpstr>
      <vt:lpstr>Activation can lower bonding temperature</vt:lpstr>
      <vt:lpstr>Deposition</vt:lpstr>
      <vt:lpstr>HMDS hydrophobization</vt:lpstr>
      <vt:lpstr>SAMs: self-assembled monolayers</vt:lpstr>
      <vt:lpstr>SAM functionalities</vt:lpstr>
      <vt:lpstr>Perfluorinated surface</vt:lpstr>
      <vt:lpstr>How to make a surface charged</vt:lpstr>
      <vt:lpstr>Native oxides</vt:lpstr>
      <vt:lpstr>Native oxides are thin !</vt:lpstr>
      <vt:lpstr>Passivation</vt:lpstr>
      <vt:lpstr>Passivation delays native oxide</vt:lpstr>
      <vt:lpstr>Aluminum plasma etching</vt:lpstr>
      <vt:lpstr>Aluminum plasma etching</vt:lpstr>
      <vt:lpstr>Rinsing and drying are essential</vt:lpstr>
      <vt:lpstr>COVID-19 resistant surface</vt:lpstr>
    </vt:vector>
  </TitlesOfParts>
  <Company>Micronova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Cleanroom safety and cleanliness</dc:title>
  <dc:creator>Sami Franssila</dc:creator>
  <cp:lastModifiedBy>Franssila Sami</cp:lastModifiedBy>
  <cp:revision>91</cp:revision>
  <dcterms:created xsi:type="dcterms:W3CDTF">2008-01-21T07:12:54Z</dcterms:created>
  <dcterms:modified xsi:type="dcterms:W3CDTF">2020-09-22T06:55:53Z</dcterms:modified>
</cp:coreProperties>
</file>