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398" r:id="rId3"/>
    <p:sldId id="328" r:id="rId4"/>
    <p:sldId id="399" r:id="rId5"/>
    <p:sldId id="387" r:id="rId6"/>
    <p:sldId id="302" r:id="rId7"/>
    <p:sldId id="315" r:id="rId8"/>
    <p:sldId id="316" r:id="rId9"/>
    <p:sldId id="397" r:id="rId10"/>
    <p:sldId id="400" r:id="rId11"/>
    <p:sldId id="396" r:id="rId12"/>
    <p:sldId id="330" r:id="rId13"/>
    <p:sldId id="401" r:id="rId14"/>
    <p:sldId id="471" r:id="rId15"/>
    <p:sldId id="472" r:id="rId16"/>
    <p:sldId id="351" r:id="rId17"/>
    <p:sldId id="349" r:id="rId18"/>
    <p:sldId id="350" r:id="rId19"/>
    <p:sldId id="468" r:id="rId20"/>
    <p:sldId id="294" r:id="rId21"/>
    <p:sldId id="361" r:id="rId22"/>
    <p:sldId id="364" r:id="rId23"/>
    <p:sldId id="469" r:id="rId24"/>
    <p:sldId id="470" r:id="rId25"/>
    <p:sldId id="314" r:id="rId26"/>
    <p:sldId id="313" r:id="rId27"/>
    <p:sldId id="284" r:id="rId28"/>
    <p:sldId id="326" r:id="rId29"/>
    <p:sldId id="324" r:id="rId30"/>
    <p:sldId id="337" r:id="rId31"/>
    <p:sldId id="383" r:id="rId32"/>
    <p:sldId id="385" r:id="rId33"/>
    <p:sldId id="338" r:id="rId34"/>
    <p:sldId id="339" r:id="rId35"/>
    <p:sldId id="317" r:id="rId36"/>
    <p:sldId id="388" r:id="rId37"/>
    <p:sldId id="333" r:id="rId38"/>
    <p:sldId id="334" r:id="rId39"/>
    <p:sldId id="394" r:id="rId40"/>
    <p:sldId id="395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156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6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669B9-9DE7-F840-9702-D72B07708F2A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9596A-43C7-4145-9EB3-E619BF03B0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43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72C5DE51-AAFD-490C-8C9C-11791E0BF2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77B6A5-FE6B-4BC7-B695-C7CA328CB375}" type="slidenum">
              <a:rPr lang="en-US" altLang="fi-FI" smtClean="0"/>
              <a:pPr>
                <a:spcBef>
                  <a:spcPct val="0"/>
                </a:spcBef>
              </a:pPr>
              <a:t>28</a:t>
            </a:fld>
            <a:endParaRPr lang="en-US" altLang="fi-FI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982F5564-F93F-4F56-B67B-44CFC0FE66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F003F012-3CDB-4A5D-A198-D558EE7B11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altLang="fi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8CF692BA-3D9F-4282-8C90-F6F5E94074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924EF4-193F-4A6C-AC1C-6F7F58C3F280}" type="slidenum">
              <a:rPr lang="en-US" altLang="fi-FI" smtClean="0"/>
              <a:pPr>
                <a:spcBef>
                  <a:spcPct val="0"/>
                </a:spcBef>
              </a:pPr>
              <a:t>30</a:t>
            </a:fld>
            <a:endParaRPr lang="en-US" altLang="fi-FI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3783A0FB-BEC2-4AD3-A775-BACA4EC5F9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5325"/>
            <a:ext cx="4548187" cy="3411538"/>
          </a:xfrm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72357276-8D0C-46A3-AB41-24AC4FBDCB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7575" y="4341813"/>
            <a:ext cx="5021263" cy="411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73" tIns="45537" rIns="91073" bIns="45537"/>
          <a:lstStyle/>
          <a:p>
            <a:pPr eaLnBrk="1" hangingPunct="1"/>
            <a:endParaRPr lang="fi-FI" altLang="fi-F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70605854-34E5-47E1-94E0-35B83DD8C8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520858-ECA1-4FA1-A8B1-E0C197B0FF26}" type="slidenum">
              <a:rPr lang="en-US" altLang="fi-FI" smtClean="0"/>
              <a:pPr>
                <a:spcBef>
                  <a:spcPct val="0"/>
                </a:spcBef>
              </a:pPr>
              <a:t>33</a:t>
            </a:fld>
            <a:endParaRPr lang="en-US" altLang="fi-FI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237B855B-228E-405F-B02A-379CAE6452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7D67F852-9798-4C69-84BC-E6A927E050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87AD88F1-31C2-43A5-82FB-FD09245F39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61B1ECA-AECB-44B8-90E8-D87AE0C6C5B5}" type="slidenum">
              <a:rPr lang="en-US" altLang="fi-FI" smtClean="0"/>
              <a:pPr>
                <a:spcBef>
                  <a:spcPct val="0"/>
                </a:spcBef>
              </a:pPr>
              <a:t>34</a:t>
            </a:fld>
            <a:endParaRPr lang="en-US" altLang="fi-FI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36BBE783-F269-43B4-B1CC-A4A0ADA2A2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8AF7598F-0751-4DF5-8812-46D4620B97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BFD21D12-D66C-4FFA-9F7D-8E225F4317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E3B531-1000-40EF-AE84-88ACDF882436}" type="slidenum">
              <a:rPr lang="en-US" altLang="fi-FI" smtClean="0"/>
              <a:pPr>
                <a:spcBef>
                  <a:spcPct val="0"/>
                </a:spcBef>
              </a:pPr>
              <a:t>36</a:t>
            </a:fld>
            <a:endParaRPr lang="en-US" altLang="fi-FI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D9E9839F-ABAB-4D54-8598-1B7DA7F56A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883C1260-835B-44CE-846E-DE38137DF5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069CD0AB-DC33-4A6C-8E35-53A2E902D2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D575C9-F09D-42C6-A7A4-3D81EFC963EB}" type="slidenum">
              <a:rPr lang="en-US" altLang="fi-FI" smtClean="0"/>
              <a:pPr>
                <a:spcBef>
                  <a:spcPct val="0"/>
                </a:spcBef>
              </a:pPr>
              <a:t>39</a:t>
            </a:fld>
            <a:endParaRPr lang="en-US" altLang="fi-FI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F3EB0B77-70FA-4DBF-92B6-CEC0423DA9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71ECFE37-98DC-4B9B-BD38-04CEB668E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7D393257-D1C1-45B3-A542-FB5FF96829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AC8F0D-0AE5-4749-9EEB-31C512390796}" type="slidenum">
              <a:rPr lang="en-US" altLang="fi-FI" smtClean="0"/>
              <a:pPr>
                <a:spcBef>
                  <a:spcPct val="0"/>
                </a:spcBef>
              </a:pPr>
              <a:t>40</a:t>
            </a:fld>
            <a:endParaRPr lang="en-US" altLang="fi-FI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0D286DB9-C638-4148-A457-546E81092B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A4FD065E-EDEC-4E1A-B98A-24AEB73393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1D8C-3C2C-5849-9D86-A35B709DF162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BCAF-B29D-DB4D-BE83-2024DD048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1D8C-3C2C-5849-9D86-A35B709DF162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BCAF-B29D-DB4D-BE83-2024DD048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1D8C-3C2C-5849-9D86-A35B709DF162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BCAF-B29D-DB4D-BE83-2024DD048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1D8C-3C2C-5849-9D86-A35B709DF162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BCAF-B29D-DB4D-BE83-2024DD048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1D8C-3C2C-5849-9D86-A35B709DF162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BCAF-B29D-DB4D-BE83-2024DD048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1D8C-3C2C-5849-9D86-A35B709DF162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BCAF-B29D-DB4D-BE83-2024DD048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1D8C-3C2C-5849-9D86-A35B709DF162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BCAF-B29D-DB4D-BE83-2024DD048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1D8C-3C2C-5849-9D86-A35B709DF162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BCAF-B29D-DB4D-BE83-2024DD048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1D8C-3C2C-5849-9D86-A35B709DF162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BCAF-B29D-DB4D-BE83-2024DD048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1D8C-3C2C-5849-9D86-A35B709DF162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BCAF-B29D-DB4D-BE83-2024DD048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1D8C-3C2C-5849-9D86-A35B709DF162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BCAF-B29D-DB4D-BE83-2024DD048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71D8C-3C2C-5849-9D86-A35B709DF162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DBCAF-B29D-DB4D-BE83-2024DD048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doi.org/10.1039/2046-2069/2011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6AB073-A7B0-4B4F-BCEC-83DDAD8057B8}"/>
              </a:ext>
            </a:extLst>
          </p:cNvPr>
          <p:cNvSpPr/>
          <p:nvPr/>
        </p:nvSpPr>
        <p:spPr>
          <a:xfrm>
            <a:off x="539750" y="345441"/>
            <a:ext cx="8353425" cy="6036310"/>
          </a:xfrm>
          <a:prstGeom prst="rect">
            <a:avLst/>
          </a:prstGeom>
          <a:solidFill>
            <a:srgbClr val="F586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Polishing and bonding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sami.franssila@aalto.fi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wasp before cmp 3d">
            <a:extLst>
              <a:ext uri="{FF2B5EF4-FFF2-40B4-BE49-F238E27FC236}">
                <a16:creationId xmlns:a16="http://schemas.microsoft.com/office/drawing/2014/main" id="{BC705D89-6AE0-48EC-A912-8E26B7B30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15" y="1627718"/>
            <a:ext cx="3565743" cy="304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59" name="Picture 3" descr="wasp after cmp 3d 2">
            <a:extLst>
              <a:ext uri="{FF2B5EF4-FFF2-40B4-BE49-F238E27FC236}">
                <a16:creationId xmlns:a16="http://schemas.microsoft.com/office/drawing/2014/main" id="{F4E8541A-E924-4EFC-BC90-8D8E2016C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743" y="1627718"/>
            <a:ext cx="3769042" cy="304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69CE18-2646-4B81-88EF-5559E6DD2C33}"/>
              </a:ext>
            </a:extLst>
          </p:cNvPr>
          <p:cNvSpPr txBox="1"/>
          <p:nvPr/>
        </p:nvSpPr>
        <p:spPr>
          <a:xfrm>
            <a:off x="1212427" y="5147734"/>
            <a:ext cx="6671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AFM scans of PECVD oxide: a) as deposited film peak-to-valley height is 26 nm, with RMS roughness of 3.3 nm; b) after CMP peak-to-valley is 2 nm and RMS roughness is 0.2 nm. Figure courtesy Kimmo </a:t>
            </a:r>
            <a:r>
              <a:rPr lang="en-US" dirty="0" err="1"/>
              <a:t>Henttinen</a:t>
            </a:r>
            <a:r>
              <a:rPr lang="en-US" dirty="0"/>
              <a:t>, VTT.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A814A8-97DD-480E-87C0-24DDB4E4F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CVD oxide roughness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388168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Microfabrication</a:t>
            </a:r>
            <a:endParaRPr lang="ru-RU"/>
          </a:p>
        </p:txBody>
      </p:sp>
      <p:sp>
        <p:nvSpPr>
          <p:cNvPr id="1229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93664E-4A1B-402E-BCB6-983FDBBD6E97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1229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dirty="0"/>
              <a:t>Results of CMP</a:t>
            </a:r>
            <a:endParaRPr lang="en-US" dirty="0"/>
          </a:p>
        </p:txBody>
      </p:sp>
      <p:pic>
        <p:nvPicPr>
          <p:cNvPr id="12294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0288" y="2359025"/>
            <a:ext cx="5045905" cy="1951718"/>
          </a:xfrm>
          <a:noFill/>
        </p:spPr>
      </p:pic>
      <p:pic>
        <p:nvPicPr>
          <p:cNvPr id="12295" name="Picture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97091" y="1898819"/>
            <a:ext cx="3140075" cy="4064000"/>
          </a:xfrm>
          <a:noFill/>
        </p:spPr>
      </p:pic>
      <p:sp>
        <p:nvSpPr>
          <p:cNvPr id="12296" name="TextBox 13"/>
          <p:cNvSpPr txBox="1">
            <a:spLocks noChangeArrowheads="1"/>
          </p:cNvSpPr>
          <p:nvPr/>
        </p:nvSpPr>
        <p:spPr bwMode="auto">
          <a:xfrm>
            <a:off x="4645212" y="1457190"/>
            <a:ext cx="40919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/>
              <a:t>SiC</a:t>
            </a:r>
            <a:r>
              <a:rPr lang="en-US" sz="2400" dirty="0"/>
              <a:t> wafer before and after CMP</a:t>
            </a:r>
            <a:endParaRPr lang="ru-RU" sz="2400" dirty="0"/>
          </a:p>
        </p:txBody>
      </p:sp>
      <p:sp>
        <p:nvSpPr>
          <p:cNvPr id="12297" name="TextBox 14"/>
          <p:cNvSpPr txBox="1">
            <a:spLocks noChangeArrowheads="1"/>
          </p:cNvSpPr>
          <p:nvPr/>
        </p:nvSpPr>
        <p:spPr bwMode="auto">
          <a:xfrm>
            <a:off x="1761503" y="1580336"/>
            <a:ext cx="16834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CMP of SiO</a:t>
            </a:r>
            <a:r>
              <a:rPr lang="en-US" sz="2400" baseline="-25000" dirty="0"/>
              <a:t>2</a:t>
            </a:r>
            <a:endParaRPr lang="ru-RU" sz="2400" baseline="-25000" dirty="0"/>
          </a:p>
        </p:txBody>
      </p:sp>
      <p:sp>
        <p:nvSpPr>
          <p:cNvPr id="2" name="TextBox 1"/>
          <p:cNvSpPr txBox="1"/>
          <p:nvPr/>
        </p:nvSpPr>
        <p:spPr>
          <a:xfrm>
            <a:off x="611560" y="4581128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 err="1"/>
              <a:t>Planarization</a:t>
            </a:r>
            <a:endParaRPr lang="fi-FI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868144" y="587727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 err="1"/>
              <a:t>Polishing</a:t>
            </a: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336033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Polish</a:t>
            </a:r>
            <a:r>
              <a:rPr lang="fi-FI" dirty="0"/>
              <a:t> </a:t>
            </a:r>
            <a:r>
              <a:rPr lang="fi-FI" dirty="0" err="1"/>
              <a:t>selectivity</a:t>
            </a:r>
            <a:r>
              <a:rPr lang="fi-FI" dirty="0"/>
              <a:t> &amp; </a:t>
            </a:r>
            <a:r>
              <a:rPr lang="fi-FI" dirty="0" err="1"/>
              <a:t>polish</a:t>
            </a:r>
            <a:r>
              <a:rPr lang="fi-FI" dirty="0"/>
              <a:t> stop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1772816"/>
            <a:ext cx="77048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err="1"/>
              <a:t>Polish</a:t>
            </a:r>
            <a:r>
              <a:rPr lang="fi-FI" sz="2400" dirty="0"/>
              <a:t> </a:t>
            </a:r>
            <a:r>
              <a:rPr lang="fi-FI" sz="2400" dirty="0" err="1"/>
              <a:t>selectivity</a:t>
            </a:r>
            <a:r>
              <a:rPr lang="fi-FI" sz="2400" dirty="0"/>
              <a:t>:</a:t>
            </a:r>
          </a:p>
          <a:p>
            <a:endParaRPr lang="fi-FI" sz="2400" dirty="0"/>
          </a:p>
          <a:p>
            <a:r>
              <a:rPr lang="fi-FI" sz="2400" dirty="0" err="1"/>
              <a:t>Polishing</a:t>
            </a:r>
            <a:r>
              <a:rPr lang="fi-FI" sz="2400" dirty="0"/>
              <a:t> </a:t>
            </a:r>
            <a:r>
              <a:rPr lang="fi-FI" sz="2400" dirty="0" err="1"/>
              <a:t>rate</a:t>
            </a:r>
            <a:r>
              <a:rPr lang="fi-FI" sz="2400" dirty="0"/>
              <a:t> of </a:t>
            </a:r>
            <a:r>
              <a:rPr lang="fi-FI" sz="2400" dirty="0" err="1"/>
              <a:t>material</a:t>
            </a:r>
            <a:r>
              <a:rPr lang="fi-FI" sz="2400" dirty="0"/>
              <a:t> 1/</a:t>
            </a:r>
            <a:r>
              <a:rPr lang="fi-FI" sz="2400" dirty="0" err="1"/>
              <a:t>polishing</a:t>
            </a:r>
            <a:r>
              <a:rPr lang="fi-FI" sz="2400" dirty="0"/>
              <a:t> </a:t>
            </a:r>
            <a:r>
              <a:rPr lang="fi-FI" sz="2400" dirty="0" err="1"/>
              <a:t>rate</a:t>
            </a:r>
            <a:r>
              <a:rPr lang="fi-FI" sz="2400" dirty="0"/>
              <a:t> of </a:t>
            </a:r>
            <a:r>
              <a:rPr lang="fi-FI" sz="2400" dirty="0" err="1"/>
              <a:t>material</a:t>
            </a:r>
            <a:r>
              <a:rPr lang="fi-FI" sz="2400" dirty="0"/>
              <a:t> 2</a:t>
            </a:r>
          </a:p>
          <a:p>
            <a:endParaRPr lang="fi-FI" sz="2400" dirty="0"/>
          </a:p>
          <a:p>
            <a:r>
              <a:rPr lang="fi-FI" sz="2400" dirty="0" err="1"/>
              <a:t>e.g</a:t>
            </a:r>
            <a:r>
              <a:rPr lang="fi-FI" sz="2400" dirty="0"/>
              <a:t>.  </a:t>
            </a:r>
            <a:r>
              <a:rPr lang="fi-FI" sz="2400" dirty="0" err="1"/>
              <a:t>Copper</a:t>
            </a:r>
            <a:r>
              <a:rPr lang="fi-FI" sz="2400" dirty="0"/>
              <a:t> 400 </a:t>
            </a:r>
            <a:r>
              <a:rPr lang="fi-FI" sz="2400" dirty="0" err="1"/>
              <a:t>nm</a:t>
            </a:r>
            <a:r>
              <a:rPr lang="fi-FI" sz="2400" dirty="0"/>
              <a:t>/min     </a:t>
            </a:r>
            <a:r>
              <a:rPr lang="fi-FI" sz="2400" dirty="0" err="1"/>
              <a:t>Oxide</a:t>
            </a:r>
            <a:r>
              <a:rPr lang="fi-FI" sz="2400" dirty="0"/>
              <a:t> 40 </a:t>
            </a:r>
            <a:r>
              <a:rPr lang="fi-FI" sz="2400" dirty="0" err="1"/>
              <a:t>nm</a:t>
            </a:r>
            <a:r>
              <a:rPr lang="fi-FI" sz="2400" dirty="0"/>
              <a:t>/min </a:t>
            </a:r>
            <a:r>
              <a:rPr lang="fi-FI" sz="2400" dirty="0">
                <a:sym typeface="Wingdings" panose="05000000000000000000" pitchFamily="2" charset="2"/>
              </a:rPr>
              <a:t> 10:1</a:t>
            </a:r>
          </a:p>
          <a:p>
            <a:r>
              <a:rPr lang="fi-FI" sz="2400" dirty="0" err="1">
                <a:sym typeface="Wingdings" panose="05000000000000000000" pitchFamily="2" charset="2"/>
              </a:rPr>
              <a:t>e.g</a:t>
            </a:r>
            <a:r>
              <a:rPr lang="fi-FI" sz="2400" dirty="0">
                <a:sym typeface="Wingdings" panose="05000000000000000000" pitchFamily="2" charset="2"/>
              </a:rPr>
              <a:t>.  </a:t>
            </a:r>
            <a:r>
              <a:rPr lang="fi-FI" sz="2400" dirty="0" err="1">
                <a:sym typeface="Wingdings" panose="05000000000000000000" pitchFamily="2" charset="2"/>
              </a:rPr>
              <a:t>Copper</a:t>
            </a:r>
            <a:r>
              <a:rPr lang="fi-FI" sz="2400" dirty="0">
                <a:sym typeface="Wingdings" panose="05000000000000000000" pitchFamily="2" charset="2"/>
              </a:rPr>
              <a:t> 400 </a:t>
            </a:r>
            <a:r>
              <a:rPr lang="fi-FI" sz="2400" dirty="0" err="1">
                <a:sym typeface="Wingdings" panose="05000000000000000000" pitchFamily="2" charset="2"/>
              </a:rPr>
              <a:t>nm</a:t>
            </a:r>
            <a:r>
              <a:rPr lang="fi-FI" sz="2400" dirty="0">
                <a:sym typeface="Wingdings" panose="05000000000000000000" pitchFamily="2" charset="2"/>
              </a:rPr>
              <a:t>/min	  </a:t>
            </a:r>
            <a:r>
              <a:rPr lang="fi-FI" sz="2400" dirty="0" err="1">
                <a:sym typeface="Wingdings" panose="05000000000000000000" pitchFamily="2" charset="2"/>
              </a:rPr>
              <a:t>TaN</a:t>
            </a:r>
            <a:r>
              <a:rPr lang="fi-FI" sz="2400" dirty="0">
                <a:sym typeface="Wingdings" panose="05000000000000000000" pitchFamily="2" charset="2"/>
              </a:rPr>
              <a:t>   10 </a:t>
            </a:r>
            <a:r>
              <a:rPr lang="fi-FI" sz="2400" dirty="0" err="1">
                <a:sym typeface="Wingdings" panose="05000000000000000000" pitchFamily="2" charset="2"/>
              </a:rPr>
              <a:t>nm</a:t>
            </a:r>
            <a:r>
              <a:rPr lang="fi-FI" sz="2400" dirty="0">
                <a:sym typeface="Wingdings" panose="05000000000000000000" pitchFamily="2" charset="2"/>
              </a:rPr>
              <a:t>/min   40:1</a:t>
            </a:r>
          </a:p>
          <a:p>
            <a:endParaRPr lang="fi-FI" sz="2400" dirty="0">
              <a:sym typeface="Wingdings" panose="05000000000000000000" pitchFamily="2" charset="2"/>
            </a:endParaRPr>
          </a:p>
          <a:p>
            <a:endParaRPr lang="fi-FI" sz="2400" dirty="0">
              <a:sym typeface="Wingdings" panose="05000000000000000000" pitchFamily="2" charset="2"/>
            </a:endParaRPr>
          </a:p>
          <a:p>
            <a:r>
              <a:rPr lang="fi-FI" sz="2400" dirty="0" err="1">
                <a:sym typeface="Wingdings" panose="05000000000000000000" pitchFamily="2" charset="2"/>
              </a:rPr>
              <a:t>Polish</a:t>
            </a:r>
            <a:r>
              <a:rPr lang="fi-FI" sz="2400" dirty="0">
                <a:sym typeface="Wingdings" panose="05000000000000000000" pitchFamily="2" charset="2"/>
              </a:rPr>
              <a:t> stop: </a:t>
            </a:r>
            <a:r>
              <a:rPr lang="fi-FI" sz="2400" dirty="0" err="1">
                <a:sym typeface="Wingdings" panose="05000000000000000000" pitchFamily="2" charset="2"/>
              </a:rPr>
              <a:t>if</a:t>
            </a:r>
            <a:r>
              <a:rPr lang="fi-FI" sz="2400" dirty="0">
                <a:sym typeface="Wingdings" panose="05000000000000000000" pitchFamily="2" charset="2"/>
              </a:rPr>
              <a:t> </a:t>
            </a:r>
            <a:r>
              <a:rPr lang="fi-FI" sz="2400" dirty="0" err="1">
                <a:sym typeface="Wingdings" panose="05000000000000000000" pitchFamily="2" charset="2"/>
              </a:rPr>
              <a:t>selectivity</a:t>
            </a:r>
            <a:r>
              <a:rPr lang="fi-FI" sz="2400" dirty="0">
                <a:sym typeface="Wingdings" panose="05000000000000000000" pitchFamily="2" charset="2"/>
              </a:rPr>
              <a:t> is </a:t>
            </a:r>
            <a:r>
              <a:rPr lang="fi-FI" sz="2400" dirty="0" err="1">
                <a:sym typeface="Wingdings" panose="05000000000000000000" pitchFamily="2" charset="2"/>
              </a:rPr>
              <a:t>very</a:t>
            </a:r>
            <a:r>
              <a:rPr lang="fi-FI" sz="2400" dirty="0">
                <a:sym typeface="Wingdings" panose="05000000000000000000" pitchFamily="2" charset="2"/>
              </a:rPr>
              <a:t> </a:t>
            </a:r>
            <a:r>
              <a:rPr lang="fi-FI" sz="2400" dirty="0" err="1">
                <a:sym typeface="Wingdings" panose="05000000000000000000" pitchFamily="2" charset="2"/>
              </a:rPr>
              <a:t>high</a:t>
            </a:r>
            <a:r>
              <a:rPr lang="fi-FI" sz="2400" dirty="0">
                <a:sym typeface="Wingdings" panose="05000000000000000000" pitchFamily="2" charset="2"/>
              </a:rPr>
              <a:t>, </a:t>
            </a:r>
            <a:r>
              <a:rPr lang="fi-FI" sz="2400" dirty="0" err="1">
                <a:sym typeface="Wingdings" panose="05000000000000000000" pitchFamily="2" charset="2"/>
              </a:rPr>
              <a:t>we</a:t>
            </a:r>
            <a:r>
              <a:rPr lang="fi-FI" sz="2400" dirty="0">
                <a:sym typeface="Wingdings" panose="05000000000000000000" pitchFamily="2" charset="2"/>
              </a:rPr>
              <a:t> </a:t>
            </a:r>
            <a:r>
              <a:rPr lang="fi-FI" sz="2400" dirty="0" err="1">
                <a:sym typeface="Wingdings" panose="05000000000000000000" pitchFamily="2" charset="2"/>
              </a:rPr>
              <a:t>call</a:t>
            </a:r>
            <a:r>
              <a:rPr lang="fi-FI" sz="2400" dirty="0">
                <a:sym typeface="Wingdings" panose="05000000000000000000" pitchFamily="2" charset="2"/>
              </a:rPr>
              <a:t> it </a:t>
            </a:r>
            <a:r>
              <a:rPr lang="fi-FI" sz="2400" dirty="0" err="1">
                <a:sym typeface="Wingdings" panose="05000000000000000000" pitchFamily="2" charset="2"/>
              </a:rPr>
              <a:t>polish</a:t>
            </a:r>
            <a:r>
              <a:rPr lang="fi-FI" sz="2400" dirty="0">
                <a:sym typeface="Wingdings" panose="05000000000000000000" pitchFamily="2" charset="2"/>
              </a:rPr>
              <a:t> stop (</a:t>
            </a:r>
            <a:r>
              <a:rPr lang="fi-FI" sz="2400" dirty="0" err="1">
                <a:sym typeface="Wingdings" panose="05000000000000000000" pitchFamily="2" charset="2"/>
              </a:rPr>
              <a:t>even</a:t>
            </a:r>
            <a:r>
              <a:rPr lang="fi-FI" sz="2400" dirty="0">
                <a:sym typeface="Wingdings" panose="05000000000000000000" pitchFamily="2" charset="2"/>
              </a:rPr>
              <a:t> </a:t>
            </a:r>
            <a:r>
              <a:rPr lang="fi-FI" sz="2400" dirty="0" err="1">
                <a:sym typeface="Wingdings" panose="05000000000000000000" pitchFamily="2" charset="2"/>
              </a:rPr>
              <a:t>though</a:t>
            </a:r>
            <a:r>
              <a:rPr lang="fi-FI" sz="2400" dirty="0">
                <a:sym typeface="Wingdings" panose="05000000000000000000" pitchFamily="2" charset="2"/>
              </a:rPr>
              <a:t> </a:t>
            </a:r>
            <a:r>
              <a:rPr lang="fi-FI" sz="2400" dirty="0" err="1">
                <a:sym typeface="Wingdings" panose="05000000000000000000" pitchFamily="2" charset="2"/>
              </a:rPr>
              <a:t>some</a:t>
            </a:r>
            <a:r>
              <a:rPr lang="fi-FI" sz="2400" dirty="0">
                <a:sym typeface="Wingdings" panose="05000000000000000000" pitchFamily="2" charset="2"/>
              </a:rPr>
              <a:t> </a:t>
            </a:r>
            <a:r>
              <a:rPr lang="fi-FI" sz="2400" dirty="0" err="1">
                <a:sym typeface="Wingdings" panose="05000000000000000000" pitchFamily="2" charset="2"/>
              </a:rPr>
              <a:t>underlying</a:t>
            </a:r>
            <a:r>
              <a:rPr lang="fi-FI" sz="2400" dirty="0">
                <a:sym typeface="Wingdings" panose="05000000000000000000" pitchFamily="2" charset="2"/>
              </a:rPr>
              <a:t> </a:t>
            </a:r>
            <a:r>
              <a:rPr lang="fi-FI" sz="2400" dirty="0" err="1">
                <a:sym typeface="Wingdings" panose="05000000000000000000" pitchFamily="2" charset="2"/>
              </a:rPr>
              <a:t>material</a:t>
            </a:r>
            <a:r>
              <a:rPr lang="fi-FI" sz="2400" dirty="0">
                <a:sym typeface="Wingdings" panose="05000000000000000000" pitchFamily="2" charset="2"/>
              </a:rPr>
              <a:t> is </a:t>
            </a:r>
            <a:r>
              <a:rPr lang="fi-FI" sz="2400" dirty="0" err="1">
                <a:sym typeface="Wingdings" panose="05000000000000000000" pitchFamily="2" charset="2"/>
              </a:rPr>
              <a:t>removed</a:t>
            </a:r>
            <a:r>
              <a:rPr lang="fi-FI" sz="2400" dirty="0">
                <a:sym typeface="Wingdings" panose="05000000000000000000" pitchFamily="2" charset="2"/>
              </a:rPr>
              <a:t>)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71992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99553-11ED-49D4-BA89-DAF1B0791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Cleaning after polishing</a:t>
            </a:r>
            <a:endParaRPr lang="LID4096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8D1165-7994-40D6-92A4-1E4D1DA4B696}"/>
              </a:ext>
            </a:extLst>
          </p:cNvPr>
          <p:cNvSpPr txBox="1"/>
          <p:nvPr/>
        </p:nvSpPr>
        <p:spPr>
          <a:xfrm>
            <a:off x="873760" y="6229732"/>
            <a:ext cx="6922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Keswani</a:t>
            </a:r>
            <a:r>
              <a:rPr lang="en-US" sz="1200" dirty="0"/>
              <a:t> et </a:t>
            </a:r>
            <a:r>
              <a:rPr lang="en-US" sz="1200" dirty="0" err="1"/>
              <a:t>al:Developments</a:t>
            </a:r>
            <a:r>
              <a:rPr lang="en-US" sz="1200" dirty="0"/>
              <a:t> in Surface Contamination and Cleaning Wet and Dry Cleaning Methods 2015, Pages 145-183</a:t>
            </a:r>
            <a:endParaRPr lang="LID4096" sz="1200" dirty="0"/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1F995653-45A4-4F39-BF89-CCBF18BC8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991" y="1417638"/>
            <a:ext cx="7149884" cy="27085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6ABC44-11BF-4878-9D60-4CCF4AF44DEA}"/>
              </a:ext>
            </a:extLst>
          </p:cNvPr>
          <p:cNvSpPr txBox="1"/>
          <p:nvPr/>
        </p:nvSpPr>
        <p:spPr>
          <a:xfrm>
            <a:off x="1012613" y="4246880"/>
            <a:ext cx="76741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Zillions of particles.</a:t>
            </a:r>
          </a:p>
          <a:p>
            <a:r>
              <a:rPr lang="en-US" sz="2400" dirty="0"/>
              <a:t>Multiple step cleaning required.</a:t>
            </a:r>
          </a:p>
          <a:p>
            <a:r>
              <a:rPr lang="en-US" sz="2400" dirty="0"/>
              <a:t>First rinsing water has to be discarded, too many particles.</a:t>
            </a:r>
            <a:endParaRPr lang="LID4096" sz="2400" dirty="0"/>
          </a:p>
        </p:txBody>
      </p:sp>
    </p:spTree>
    <p:extLst>
      <p:ext uri="{BB962C8B-B14F-4D97-AF65-F5344CB8AC3E}">
        <p14:creationId xmlns:p14="http://schemas.microsoft.com/office/powerpoint/2010/main" val="478267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294E5-AF36-4036-96C2-384105C60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Bonding</a:t>
            </a:r>
            <a:endParaRPr lang="LID4096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4678EF3-CD08-4CE6-BB17-18BB45013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3115945"/>
            <a:ext cx="8743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29E9B8-42C8-4A21-B170-DA1C68700F93}"/>
              </a:ext>
            </a:extLst>
          </p:cNvPr>
          <p:cNvSpPr txBox="1"/>
          <p:nvPr/>
        </p:nvSpPr>
        <p:spPr>
          <a:xfrm>
            <a:off x="697653" y="1417638"/>
            <a:ext cx="75251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Joining two pieces</a:t>
            </a:r>
          </a:p>
          <a:p>
            <a:r>
              <a:rPr lang="en-US" sz="3200" dirty="0"/>
              <a:t>Permanently or temporarily</a:t>
            </a:r>
            <a:endParaRPr lang="LID4096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C5D6E2-118E-4699-9676-3EEBA9766641}"/>
              </a:ext>
            </a:extLst>
          </p:cNvPr>
          <p:cNvSpPr/>
          <p:nvPr/>
        </p:nvSpPr>
        <p:spPr>
          <a:xfrm>
            <a:off x="2174240" y="623853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ID4096" sz="1200" dirty="0"/>
              <a:t>https://siliconsemiconductor.net/article/108622/Wafer_Bonding_Enables_Future_RF_Filter_Manufacturing/feature</a:t>
            </a:r>
          </a:p>
        </p:txBody>
      </p:sp>
    </p:spTree>
    <p:extLst>
      <p:ext uri="{BB962C8B-B14F-4D97-AF65-F5344CB8AC3E}">
        <p14:creationId xmlns:p14="http://schemas.microsoft.com/office/powerpoint/2010/main" val="4157861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39DDB-A441-4075-99C6-15212507B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Activation can lower bonding temperature</a:t>
            </a:r>
            <a:endParaRPr lang="LID4096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FE776A-68DD-4651-9216-FA3B0DE62D4A}"/>
              </a:ext>
            </a:extLst>
          </p:cNvPr>
          <p:cNvSpPr txBox="1"/>
          <p:nvPr/>
        </p:nvSpPr>
        <p:spPr>
          <a:xfrm>
            <a:off x="5032587" y="1923627"/>
            <a:ext cx="394990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Reactive bonds from activation enable bonding at lower temperature (if flatness and smoothness are good enough).</a:t>
            </a:r>
          </a:p>
          <a:p>
            <a:endParaRPr lang="en-US" sz="2400" dirty="0"/>
          </a:p>
          <a:p>
            <a:r>
              <a:rPr lang="en-US" sz="2400" dirty="0"/>
              <a:t>One or both wafers may need to be activated.</a:t>
            </a:r>
          </a:p>
          <a:p>
            <a:endParaRPr lang="en-US" sz="2400" dirty="0"/>
          </a:p>
          <a:p>
            <a:r>
              <a:rPr lang="en-US" sz="2400" dirty="0"/>
              <a:t>At least we need to start from known condition.</a:t>
            </a:r>
            <a:endParaRPr lang="LID4096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85EDBD-E865-472A-B45A-08FF73CD07C9}"/>
              </a:ext>
            </a:extLst>
          </p:cNvPr>
          <p:cNvSpPr txBox="1"/>
          <p:nvPr/>
        </p:nvSpPr>
        <p:spPr>
          <a:xfrm>
            <a:off x="555414" y="6444862"/>
            <a:ext cx="51138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Pasternak et al: </a:t>
            </a:r>
            <a:r>
              <a:rPr lang="en-US" sz="1200" dirty="0">
                <a:hlinkClick r:id="rId2" tooltip="Link to journal home page"/>
              </a:rPr>
              <a:t>RSC Adv.</a:t>
            </a:r>
            <a:r>
              <a:rPr lang="en-US" sz="1200" dirty="0"/>
              <a:t>, 2018, </a:t>
            </a:r>
            <a:r>
              <a:rPr lang="en-US" sz="1200" b="1" dirty="0"/>
              <a:t>8</a:t>
            </a:r>
            <a:r>
              <a:rPr lang="en-US" sz="1200" dirty="0"/>
              <a:t>, 2161-2172</a:t>
            </a:r>
            <a:endParaRPr lang="LID4096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B67A4B-9FEA-4245-B296-7B93E19A0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14" y="1457307"/>
            <a:ext cx="3949903" cy="471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923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:a16="http://schemas.microsoft.com/office/drawing/2014/main" id="{90820D7B-1A8F-42FA-91B7-15FD933A0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/>
              <a:t>SOI: </a:t>
            </a:r>
            <a:r>
              <a:rPr lang="fi-FI" altLang="fi-FI" dirty="0" err="1"/>
              <a:t>silicon</a:t>
            </a:r>
            <a:r>
              <a:rPr lang="fi-FI" altLang="fi-FI" dirty="0"/>
              <a:t>-on-</a:t>
            </a:r>
            <a:r>
              <a:rPr lang="fi-FI" altLang="fi-FI" dirty="0" err="1"/>
              <a:t>insulator</a:t>
            </a:r>
            <a:endParaRPr lang="fi-FI" altLang="fi-FI" dirty="0"/>
          </a:p>
        </p:txBody>
      </p:sp>
      <p:pic>
        <p:nvPicPr>
          <p:cNvPr id="57347" name="Picture 2">
            <a:extLst>
              <a:ext uri="{FF2B5EF4-FFF2-40B4-BE49-F238E27FC236}">
                <a16:creationId xmlns:a16="http://schemas.microsoft.com/office/drawing/2014/main" id="{8790D318-8E33-4D75-A187-012ADEB80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48" y="1672486"/>
            <a:ext cx="6151774" cy="4263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04964E-C545-4A9C-81E3-16E7E3223FBC}"/>
              </a:ext>
            </a:extLst>
          </p:cNvPr>
          <p:cNvSpPr txBox="1"/>
          <p:nvPr/>
        </p:nvSpPr>
        <p:spPr>
          <a:xfrm>
            <a:off x="6553993" y="1417638"/>
            <a:ext cx="2474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Cleaning </a:t>
            </a:r>
            <a:r>
              <a:rPr lang="en-US" sz="2400" dirty="0">
                <a:sym typeface="Wingdings" panose="05000000000000000000" pitchFamily="2" charset="2"/>
              </a:rPr>
              <a:t> particle removal and hydroxyl bonds</a:t>
            </a:r>
            <a:endParaRPr lang="LID4096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95F548-3767-4744-A1FC-81E4F3DFEE4B}"/>
              </a:ext>
            </a:extLst>
          </p:cNvPr>
          <p:cNvSpPr txBox="1"/>
          <p:nvPr/>
        </p:nvSpPr>
        <p:spPr>
          <a:xfrm>
            <a:off x="6135054" y="3501813"/>
            <a:ext cx="27989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RT joining and high temperature anneal</a:t>
            </a:r>
            <a:endParaRPr lang="LID4096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CB3AE5-FCBA-47D7-A0CA-A48431A82F9F}"/>
              </a:ext>
            </a:extLst>
          </p:cNvPr>
          <p:cNvSpPr txBox="1"/>
          <p:nvPr/>
        </p:nvSpPr>
        <p:spPr>
          <a:xfrm>
            <a:off x="5344160" y="5066453"/>
            <a:ext cx="3239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Top wafer grinding and polishing to desired thickness</a:t>
            </a:r>
            <a:endParaRPr lang="LID4096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7">
            <a:extLst>
              <a:ext uri="{FF2B5EF4-FFF2-40B4-BE49-F238E27FC236}">
                <a16:creationId xmlns:a16="http://schemas.microsoft.com/office/drawing/2014/main" id="{0D106EC8-1D69-4B7F-936D-59FB1CA50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i-FI"/>
              <a:t>Bonding considerations</a:t>
            </a:r>
          </a:p>
        </p:txBody>
      </p:sp>
      <p:sp>
        <p:nvSpPr>
          <p:cNvPr id="26627" name="Content Placeholder 8">
            <a:extLst>
              <a:ext uri="{FF2B5EF4-FFF2-40B4-BE49-F238E27FC236}">
                <a16:creationId xmlns:a16="http://schemas.microsoft.com/office/drawing/2014/main" id="{9B2CFC76-C88E-4B8D-9A3D-982179EA9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600200"/>
            <a:ext cx="8507412" cy="3844925"/>
          </a:xfrm>
        </p:spPr>
        <p:txBody>
          <a:bodyPr/>
          <a:lstStyle/>
          <a:p>
            <a:pPr eaLnBrk="1" hangingPunct="1"/>
            <a:r>
              <a:rPr lang="en-US" altLang="fi-FI"/>
              <a:t>Bond properties</a:t>
            </a:r>
          </a:p>
          <a:p>
            <a:pPr eaLnBrk="1" hangingPunct="1"/>
            <a:endParaRPr lang="en-US" altLang="fi-FI"/>
          </a:p>
          <a:p>
            <a:pPr lvl="1" eaLnBrk="1" hangingPunct="1"/>
            <a:r>
              <a:rPr lang="en-US" altLang="fi-FI"/>
              <a:t>What are the chemical bonds that will form ?</a:t>
            </a:r>
          </a:p>
          <a:p>
            <a:pPr lvl="1" eaLnBrk="1" hangingPunct="1"/>
            <a:r>
              <a:rPr lang="en-US" altLang="fi-FI"/>
              <a:t>Do they exist naturally or formed by treatment?</a:t>
            </a:r>
          </a:p>
          <a:p>
            <a:pPr lvl="1" eaLnBrk="1" hangingPunct="1"/>
            <a:r>
              <a:rPr lang="en-US" altLang="fi-FI"/>
              <a:t>Bond strength ?</a:t>
            </a:r>
          </a:p>
          <a:p>
            <a:pPr lvl="1" eaLnBrk="1" hangingPunct="1"/>
            <a:r>
              <a:rPr lang="en-US" altLang="fi-FI"/>
              <a:t>Permanent vs. temporary 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>
            <a:extLst>
              <a:ext uri="{FF2B5EF4-FFF2-40B4-BE49-F238E27FC236}">
                <a16:creationId xmlns:a16="http://schemas.microsoft.com/office/drawing/2014/main" id="{56967F4E-E280-4CC1-B23F-BD254BDDB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Bonding: materials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F15294A1-1AE4-4AA5-9D10-049598A3366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5288" y="1341438"/>
            <a:ext cx="8229600" cy="4525962"/>
          </a:xfrm>
        </p:spPr>
        <p:txBody>
          <a:bodyPr/>
          <a:lstStyle/>
          <a:p>
            <a:pPr lvl="1" eaLnBrk="1" hangingPunct="1"/>
            <a:r>
              <a:rPr lang="en-US" altLang="fi-FI" dirty="0"/>
              <a:t>Chemical compatibility (e.g. interdiffusion)</a:t>
            </a:r>
          </a:p>
          <a:p>
            <a:pPr lvl="1" eaLnBrk="1" hangingPunct="1"/>
            <a:r>
              <a:rPr lang="en-US" altLang="fi-FI" dirty="0"/>
              <a:t>Temperature tolerance</a:t>
            </a:r>
          </a:p>
          <a:p>
            <a:pPr lvl="2" eaLnBrk="1" hangingPunct="1"/>
            <a:r>
              <a:rPr lang="en-US" altLang="fi-FI" sz="2800" dirty="0"/>
              <a:t>Bond formation temperature</a:t>
            </a:r>
          </a:p>
          <a:p>
            <a:pPr lvl="2" eaLnBrk="1" hangingPunct="1"/>
            <a:r>
              <a:rPr lang="en-US" altLang="fi-FI" sz="2800" dirty="0"/>
              <a:t>Operational temperature of final product</a:t>
            </a:r>
          </a:p>
          <a:p>
            <a:pPr lvl="1" eaLnBrk="1" hangingPunct="1"/>
            <a:r>
              <a:rPr lang="en-US" altLang="fi-FI" dirty="0"/>
              <a:t>CTE (coefficient of thermal expansion) mismatch between materials</a:t>
            </a:r>
          </a:p>
          <a:p>
            <a:pPr lvl="1" eaLnBrk="1" hangingPunct="1"/>
            <a:r>
              <a:rPr lang="en-US" altLang="fi-FI" dirty="0"/>
              <a:t>Surface quality (roughness; waviness)</a:t>
            </a:r>
          </a:p>
          <a:p>
            <a:pPr lvl="1" eaLnBrk="1" hangingPunct="1"/>
            <a:r>
              <a:rPr lang="en-US" altLang="fi-FI" dirty="0"/>
              <a:t>Surface particles</a:t>
            </a:r>
          </a:p>
          <a:p>
            <a:pPr lvl="1" eaLnBrk="1" hangingPunct="1"/>
            <a:endParaRPr lang="en-US" altLang="fi-FI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13512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fi-FI" dirty="0" err="1"/>
              <a:t>Flatness</a:t>
            </a:r>
            <a:r>
              <a:rPr lang="fi-FI" dirty="0"/>
              <a:t> vs. </a:t>
            </a:r>
            <a:r>
              <a:rPr lang="fi-FI" dirty="0" err="1"/>
              <a:t>smoothness</a:t>
            </a:r>
            <a:endParaRPr lang="fi-FI" dirty="0"/>
          </a:p>
        </p:txBody>
      </p:sp>
      <p:grpSp>
        <p:nvGrpSpPr>
          <p:cNvPr id="13" name="Group 12"/>
          <p:cNvGrpSpPr/>
          <p:nvPr/>
        </p:nvGrpSpPr>
        <p:grpSpPr>
          <a:xfrm>
            <a:off x="628650" y="2853300"/>
            <a:ext cx="3540034" cy="1162611"/>
            <a:chOff x="628650" y="3213446"/>
            <a:chExt cx="3540034" cy="1162611"/>
          </a:xfrm>
        </p:grpSpPr>
        <p:sp>
          <p:nvSpPr>
            <p:cNvPr id="11" name="Rectangle 10"/>
            <p:cNvSpPr/>
            <p:nvPr/>
          </p:nvSpPr>
          <p:spPr>
            <a:xfrm>
              <a:off x="628650" y="3618411"/>
              <a:ext cx="3540034" cy="75764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641713" y="3213446"/>
              <a:ext cx="3513908" cy="418028"/>
            </a:xfrm>
            <a:custGeom>
              <a:avLst/>
              <a:gdLst>
                <a:gd name="connsiteX0" fmla="*/ 0 w 3513908"/>
                <a:gd name="connsiteY0" fmla="*/ 404965 h 418028"/>
                <a:gd name="connsiteX1" fmla="*/ 1737360 w 3513908"/>
                <a:gd name="connsiteY1" fmla="*/ 17 h 418028"/>
                <a:gd name="connsiteX2" fmla="*/ 3513908 w 3513908"/>
                <a:gd name="connsiteY2" fmla="*/ 418028 h 418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13908" h="418028">
                  <a:moveTo>
                    <a:pt x="0" y="404965"/>
                  </a:moveTo>
                  <a:cubicBezTo>
                    <a:pt x="575854" y="201402"/>
                    <a:pt x="1151709" y="-2160"/>
                    <a:pt x="1737360" y="17"/>
                  </a:cubicBezTo>
                  <a:cubicBezTo>
                    <a:pt x="2323011" y="2194"/>
                    <a:pt x="2918459" y="210111"/>
                    <a:pt x="3513908" y="418028"/>
                  </a:cubicBezTo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14" name="Group 13"/>
          <p:cNvGrpSpPr/>
          <p:nvPr/>
        </p:nvGrpSpPr>
        <p:grpSpPr>
          <a:xfrm rot="10800000">
            <a:off x="641713" y="1690689"/>
            <a:ext cx="3540034" cy="1162611"/>
            <a:chOff x="628650" y="3213446"/>
            <a:chExt cx="3540034" cy="1162611"/>
          </a:xfrm>
        </p:grpSpPr>
        <p:sp>
          <p:nvSpPr>
            <p:cNvPr id="15" name="Rectangle 14"/>
            <p:cNvSpPr/>
            <p:nvPr/>
          </p:nvSpPr>
          <p:spPr>
            <a:xfrm>
              <a:off x="628650" y="3618411"/>
              <a:ext cx="3540034" cy="75764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641713" y="3213446"/>
              <a:ext cx="3513908" cy="418028"/>
            </a:xfrm>
            <a:custGeom>
              <a:avLst/>
              <a:gdLst>
                <a:gd name="connsiteX0" fmla="*/ 0 w 3513908"/>
                <a:gd name="connsiteY0" fmla="*/ 404965 h 418028"/>
                <a:gd name="connsiteX1" fmla="*/ 1737360 w 3513908"/>
                <a:gd name="connsiteY1" fmla="*/ 17 h 418028"/>
                <a:gd name="connsiteX2" fmla="*/ 3513908 w 3513908"/>
                <a:gd name="connsiteY2" fmla="*/ 418028 h 418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13908" h="418028">
                  <a:moveTo>
                    <a:pt x="0" y="404965"/>
                  </a:moveTo>
                  <a:cubicBezTo>
                    <a:pt x="575854" y="201402"/>
                    <a:pt x="1151709" y="-2160"/>
                    <a:pt x="1737360" y="17"/>
                  </a:cubicBezTo>
                  <a:cubicBezTo>
                    <a:pt x="2323011" y="2194"/>
                    <a:pt x="2918459" y="210111"/>
                    <a:pt x="3513908" y="418028"/>
                  </a:cubicBezTo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005840" y="5377416"/>
            <a:ext cx="3387177" cy="984196"/>
            <a:chOff x="640080" y="5377416"/>
            <a:chExt cx="3387177" cy="984196"/>
          </a:xfrm>
        </p:grpSpPr>
        <p:sp>
          <p:nvSpPr>
            <p:cNvPr id="19" name="Rectangle 18"/>
            <p:cNvSpPr/>
            <p:nvPr/>
          </p:nvSpPr>
          <p:spPr>
            <a:xfrm>
              <a:off x="654775" y="5826035"/>
              <a:ext cx="3358787" cy="535577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640080" y="5377416"/>
              <a:ext cx="3387177" cy="474744"/>
            </a:xfrm>
            <a:custGeom>
              <a:avLst/>
              <a:gdLst>
                <a:gd name="connsiteX0" fmla="*/ 0 w 3387177"/>
                <a:gd name="connsiteY0" fmla="*/ 461681 h 474744"/>
                <a:gd name="connsiteX1" fmla="*/ 875211 w 3387177"/>
                <a:gd name="connsiteY1" fmla="*/ 17544 h 474744"/>
                <a:gd name="connsiteX2" fmla="*/ 1894114 w 3387177"/>
                <a:gd name="connsiteY2" fmla="*/ 448618 h 474744"/>
                <a:gd name="connsiteX3" fmla="*/ 3161211 w 3387177"/>
                <a:gd name="connsiteY3" fmla="*/ 17544 h 474744"/>
                <a:gd name="connsiteX4" fmla="*/ 3357154 w 3387177"/>
                <a:gd name="connsiteY4" fmla="*/ 122047 h 474744"/>
                <a:gd name="connsiteX5" fmla="*/ 3383280 w 3387177"/>
                <a:gd name="connsiteY5" fmla="*/ 474744 h 47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87177" h="474744">
                  <a:moveTo>
                    <a:pt x="0" y="461681"/>
                  </a:moveTo>
                  <a:cubicBezTo>
                    <a:pt x="279762" y="240701"/>
                    <a:pt x="559525" y="19721"/>
                    <a:pt x="875211" y="17544"/>
                  </a:cubicBezTo>
                  <a:cubicBezTo>
                    <a:pt x="1190897" y="15367"/>
                    <a:pt x="1513114" y="448618"/>
                    <a:pt x="1894114" y="448618"/>
                  </a:cubicBezTo>
                  <a:cubicBezTo>
                    <a:pt x="2275114" y="448618"/>
                    <a:pt x="2917371" y="71972"/>
                    <a:pt x="3161211" y="17544"/>
                  </a:cubicBezTo>
                  <a:cubicBezTo>
                    <a:pt x="3405051" y="-36884"/>
                    <a:pt x="3320143" y="45847"/>
                    <a:pt x="3357154" y="122047"/>
                  </a:cubicBezTo>
                  <a:cubicBezTo>
                    <a:pt x="3394165" y="198247"/>
                    <a:pt x="3388722" y="336495"/>
                    <a:pt x="3383280" y="474744"/>
                  </a:cubicBezTo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3" name="Group 22"/>
          <p:cNvGrpSpPr/>
          <p:nvPr/>
        </p:nvGrpSpPr>
        <p:grpSpPr>
          <a:xfrm rot="10800000">
            <a:off x="365760" y="4825840"/>
            <a:ext cx="3387177" cy="984196"/>
            <a:chOff x="640080" y="5377416"/>
            <a:chExt cx="3387177" cy="984196"/>
          </a:xfrm>
        </p:grpSpPr>
        <p:sp>
          <p:nvSpPr>
            <p:cNvPr id="24" name="Rectangle 23"/>
            <p:cNvSpPr/>
            <p:nvPr/>
          </p:nvSpPr>
          <p:spPr>
            <a:xfrm>
              <a:off x="654775" y="5826035"/>
              <a:ext cx="3358787" cy="535577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640080" y="5377416"/>
              <a:ext cx="3387177" cy="474744"/>
            </a:xfrm>
            <a:custGeom>
              <a:avLst/>
              <a:gdLst>
                <a:gd name="connsiteX0" fmla="*/ 0 w 3387177"/>
                <a:gd name="connsiteY0" fmla="*/ 461681 h 474744"/>
                <a:gd name="connsiteX1" fmla="*/ 875211 w 3387177"/>
                <a:gd name="connsiteY1" fmla="*/ 17544 h 474744"/>
                <a:gd name="connsiteX2" fmla="*/ 1894114 w 3387177"/>
                <a:gd name="connsiteY2" fmla="*/ 448618 h 474744"/>
                <a:gd name="connsiteX3" fmla="*/ 3161211 w 3387177"/>
                <a:gd name="connsiteY3" fmla="*/ 17544 h 474744"/>
                <a:gd name="connsiteX4" fmla="*/ 3357154 w 3387177"/>
                <a:gd name="connsiteY4" fmla="*/ 122047 h 474744"/>
                <a:gd name="connsiteX5" fmla="*/ 3383280 w 3387177"/>
                <a:gd name="connsiteY5" fmla="*/ 474744 h 47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87177" h="474744">
                  <a:moveTo>
                    <a:pt x="0" y="461681"/>
                  </a:moveTo>
                  <a:cubicBezTo>
                    <a:pt x="279762" y="240701"/>
                    <a:pt x="559525" y="19721"/>
                    <a:pt x="875211" y="17544"/>
                  </a:cubicBezTo>
                  <a:cubicBezTo>
                    <a:pt x="1190897" y="15367"/>
                    <a:pt x="1513114" y="448618"/>
                    <a:pt x="1894114" y="448618"/>
                  </a:cubicBezTo>
                  <a:cubicBezTo>
                    <a:pt x="2275114" y="448618"/>
                    <a:pt x="2917371" y="71972"/>
                    <a:pt x="3161211" y="17544"/>
                  </a:cubicBezTo>
                  <a:cubicBezTo>
                    <a:pt x="3405051" y="-36884"/>
                    <a:pt x="3320143" y="45847"/>
                    <a:pt x="3357154" y="122047"/>
                  </a:cubicBezTo>
                  <a:cubicBezTo>
                    <a:pt x="3394165" y="198247"/>
                    <a:pt x="3388722" y="336495"/>
                    <a:pt x="3383280" y="474744"/>
                  </a:cubicBezTo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839097" y="2283865"/>
            <a:ext cx="3108960" cy="1138869"/>
            <a:chOff x="5721531" y="2286000"/>
            <a:chExt cx="3108960" cy="1729911"/>
          </a:xfrm>
        </p:grpSpPr>
        <p:sp>
          <p:nvSpPr>
            <p:cNvPr id="26" name="Rectangle 25"/>
            <p:cNvSpPr/>
            <p:nvPr/>
          </p:nvSpPr>
          <p:spPr>
            <a:xfrm>
              <a:off x="5721531" y="3023109"/>
              <a:ext cx="3108960" cy="99280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5721531" y="2286000"/>
              <a:ext cx="3108960" cy="744583"/>
            </a:xfrm>
            <a:custGeom>
              <a:avLst/>
              <a:gdLst>
                <a:gd name="connsiteX0" fmla="*/ 0 w 3108960"/>
                <a:gd name="connsiteY0" fmla="*/ 744583 h 744583"/>
                <a:gd name="connsiteX1" fmla="*/ 104503 w 3108960"/>
                <a:gd name="connsiteY1" fmla="*/ 313509 h 744583"/>
                <a:gd name="connsiteX2" fmla="*/ 248195 w 3108960"/>
                <a:gd name="connsiteY2" fmla="*/ 692331 h 744583"/>
                <a:gd name="connsiteX3" fmla="*/ 418012 w 3108960"/>
                <a:gd name="connsiteY3" fmla="*/ 287383 h 744583"/>
                <a:gd name="connsiteX4" fmla="*/ 548640 w 3108960"/>
                <a:gd name="connsiteY4" fmla="*/ 548640 h 744583"/>
                <a:gd name="connsiteX5" fmla="*/ 692332 w 3108960"/>
                <a:gd name="connsiteY5" fmla="*/ 65314 h 744583"/>
                <a:gd name="connsiteX6" fmla="*/ 796835 w 3108960"/>
                <a:gd name="connsiteY6" fmla="*/ 561703 h 744583"/>
                <a:gd name="connsiteX7" fmla="*/ 979715 w 3108960"/>
                <a:gd name="connsiteY7" fmla="*/ 444137 h 744583"/>
                <a:gd name="connsiteX8" fmla="*/ 1058092 w 3108960"/>
                <a:gd name="connsiteY8" fmla="*/ 535577 h 744583"/>
                <a:gd name="connsiteX9" fmla="*/ 1097280 w 3108960"/>
                <a:gd name="connsiteY9" fmla="*/ 587829 h 744583"/>
                <a:gd name="connsiteX10" fmla="*/ 1123406 w 3108960"/>
                <a:gd name="connsiteY10" fmla="*/ 627017 h 744583"/>
                <a:gd name="connsiteX11" fmla="*/ 1123406 w 3108960"/>
                <a:gd name="connsiteY11" fmla="*/ 627017 h 744583"/>
                <a:gd name="connsiteX12" fmla="*/ 1201783 w 3108960"/>
                <a:gd name="connsiteY12" fmla="*/ 339634 h 744583"/>
                <a:gd name="connsiteX13" fmla="*/ 1332412 w 3108960"/>
                <a:gd name="connsiteY13" fmla="*/ 653143 h 744583"/>
                <a:gd name="connsiteX14" fmla="*/ 1554480 w 3108960"/>
                <a:gd name="connsiteY14" fmla="*/ 339634 h 744583"/>
                <a:gd name="connsiteX15" fmla="*/ 1658983 w 3108960"/>
                <a:gd name="connsiteY15" fmla="*/ 561703 h 744583"/>
                <a:gd name="connsiteX16" fmla="*/ 1815738 w 3108960"/>
                <a:gd name="connsiteY16" fmla="*/ 339634 h 744583"/>
                <a:gd name="connsiteX17" fmla="*/ 1946366 w 3108960"/>
                <a:gd name="connsiteY17" fmla="*/ 613954 h 744583"/>
                <a:gd name="connsiteX18" fmla="*/ 2116183 w 3108960"/>
                <a:gd name="connsiteY18" fmla="*/ 274320 h 744583"/>
                <a:gd name="connsiteX19" fmla="*/ 2325189 w 3108960"/>
                <a:gd name="connsiteY19" fmla="*/ 561703 h 744583"/>
                <a:gd name="connsiteX20" fmla="*/ 2429692 w 3108960"/>
                <a:gd name="connsiteY20" fmla="*/ 248194 h 744583"/>
                <a:gd name="connsiteX21" fmla="*/ 2573383 w 3108960"/>
                <a:gd name="connsiteY21" fmla="*/ 457200 h 744583"/>
                <a:gd name="connsiteX22" fmla="*/ 2664823 w 3108960"/>
                <a:gd name="connsiteY22" fmla="*/ 0 h 744583"/>
                <a:gd name="connsiteX23" fmla="*/ 2769326 w 3108960"/>
                <a:gd name="connsiteY23" fmla="*/ 313509 h 744583"/>
                <a:gd name="connsiteX24" fmla="*/ 2899955 w 3108960"/>
                <a:gd name="connsiteY24" fmla="*/ 444137 h 744583"/>
                <a:gd name="connsiteX25" fmla="*/ 3043646 w 3108960"/>
                <a:gd name="connsiteY25" fmla="*/ 404949 h 744583"/>
                <a:gd name="connsiteX26" fmla="*/ 3108960 w 3108960"/>
                <a:gd name="connsiteY26" fmla="*/ 744583 h 744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108960" h="744583">
                  <a:moveTo>
                    <a:pt x="0" y="744583"/>
                  </a:moveTo>
                  <a:lnTo>
                    <a:pt x="104503" y="313509"/>
                  </a:lnTo>
                  <a:lnTo>
                    <a:pt x="248195" y="692331"/>
                  </a:lnTo>
                  <a:lnTo>
                    <a:pt x="418012" y="287383"/>
                  </a:lnTo>
                  <a:lnTo>
                    <a:pt x="548640" y="548640"/>
                  </a:lnTo>
                  <a:lnTo>
                    <a:pt x="692332" y="65314"/>
                  </a:lnTo>
                  <a:lnTo>
                    <a:pt x="796835" y="561703"/>
                  </a:lnTo>
                  <a:lnTo>
                    <a:pt x="979715" y="444137"/>
                  </a:lnTo>
                  <a:cubicBezTo>
                    <a:pt x="1005841" y="474617"/>
                    <a:pt x="1032671" y="504507"/>
                    <a:pt x="1058092" y="535577"/>
                  </a:cubicBezTo>
                  <a:cubicBezTo>
                    <a:pt x="1071878" y="552427"/>
                    <a:pt x="1084626" y="570113"/>
                    <a:pt x="1097280" y="587829"/>
                  </a:cubicBezTo>
                  <a:cubicBezTo>
                    <a:pt x="1106405" y="600604"/>
                    <a:pt x="1123406" y="627017"/>
                    <a:pt x="1123406" y="627017"/>
                  </a:cubicBezTo>
                  <a:lnTo>
                    <a:pt x="1123406" y="627017"/>
                  </a:lnTo>
                  <a:lnTo>
                    <a:pt x="1201783" y="339634"/>
                  </a:lnTo>
                  <a:lnTo>
                    <a:pt x="1332412" y="653143"/>
                  </a:lnTo>
                  <a:lnTo>
                    <a:pt x="1554480" y="339634"/>
                  </a:lnTo>
                  <a:lnTo>
                    <a:pt x="1658983" y="561703"/>
                  </a:lnTo>
                  <a:lnTo>
                    <a:pt x="1815738" y="339634"/>
                  </a:lnTo>
                  <a:lnTo>
                    <a:pt x="1946366" y="613954"/>
                  </a:lnTo>
                  <a:lnTo>
                    <a:pt x="2116183" y="274320"/>
                  </a:lnTo>
                  <a:lnTo>
                    <a:pt x="2325189" y="561703"/>
                  </a:lnTo>
                  <a:lnTo>
                    <a:pt x="2429692" y="248194"/>
                  </a:lnTo>
                  <a:lnTo>
                    <a:pt x="2573383" y="457200"/>
                  </a:lnTo>
                  <a:lnTo>
                    <a:pt x="2664823" y="0"/>
                  </a:lnTo>
                  <a:lnTo>
                    <a:pt x="2769326" y="313509"/>
                  </a:lnTo>
                  <a:lnTo>
                    <a:pt x="2899955" y="444137"/>
                  </a:lnTo>
                  <a:lnTo>
                    <a:pt x="3043646" y="404949"/>
                  </a:lnTo>
                  <a:lnTo>
                    <a:pt x="3108960" y="744583"/>
                  </a:lnTo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30" name="Group 29"/>
          <p:cNvGrpSpPr/>
          <p:nvPr/>
        </p:nvGrpSpPr>
        <p:grpSpPr>
          <a:xfrm rot="10800000">
            <a:off x="5721531" y="1643290"/>
            <a:ext cx="3108960" cy="938234"/>
            <a:chOff x="5721531" y="2286000"/>
            <a:chExt cx="3108960" cy="1729911"/>
          </a:xfrm>
        </p:grpSpPr>
        <p:sp>
          <p:nvSpPr>
            <p:cNvPr id="31" name="Rectangle 30"/>
            <p:cNvSpPr/>
            <p:nvPr/>
          </p:nvSpPr>
          <p:spPr>
            <a:xfrm>
              <a:off x="5721531" y="3023109"/>
              <a:ext cx="3108960" cy="99280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5721531" y="2286000"/>
              <a:ext cx="3108960" cy="744583"/>
            </a:xfrm>
            <a:custGeom>
              <a:avLst/>
              <a:gdLst>
                <a:gd name="connsiteX0" fmla="*/ 0 w 3108960"/>
                <a:gd name="connsiteY0" fmla="*/ 744583 h 744583"/>
                <a:gd name="connsiteX1" fmla="*/ 104503 w 3108960"/>
                <a:gd name="connsiteY1" fmla="*/ 313509 h 744583"/>
                <a:gd name="connsiteX2" fmla="*/ 248195 w 3108960"/>
                <a:gd name="connsiteY2" fmla="*/ 692331 h 744583"/>
                <a:gd name="connsiteX3" fmla="*/ 418012 w 3108960"/>
                <a:gd name="connsiteY3" fmla="*/ 287383 h 744583"/>
                <a:gd name="connsiteX4" fmla="*/ 548640 w 3108960"/>
                <a:gd name="connsiteY4" fmla="*/ 548640 h 744583"/>
                <a:gd name="connsiteX5" fmla="*/ 692332 w 3108960"/>
                <a:gd name="connsiteY5" fmla="*/ 65314 h 744583"/>
                <a:gd name="connsiteX6" fmla="*/ 796835 w 3108960"/>
                <a:gd name="connsiteY6" fmla="*/ 561703 h 744583"/>
                <a:gd name="connsiteX7" fmla="*/ 979715 w 3108960"/>
                <a:gd name="connsiteY7" fmla="*/ 444137 h 744583"/>
                <a:gd name="connsiteX8" fmla="*/ 1058092 w 3108960"/>
                <a:gd name="connsiteY8" fmla="*/ 535577 h 744583"/>
                <a:gd name="connsiteX9" fmla="*/ 1097280 w 3108960"/>
                <a:gd name="connsiteY9" fmla="*/ 587829 h 744583"/>
                <a:gd name="connsiteX10" fmla="*/ 1123406 w 3108960"/>
                <a:gd name="connsiteY10" fmla="*/ 627017 h 744583"/>
                <a:gd name="connsiteX11" fmla="*/ 1123406 w 3108960"/>
                <a:gd name="connsiteY11" fmla="*/ 627017 h 744583"/>
                <a:gd name="connsiteX12" fmla="*/ 1201783 w 3108960"/>
                <a:gd name="connsiteY12" fmla="*/ 339634 h 744583"/>
                <a:gd name="connsiteX13" fmla="*/ 1332412 w 3108960"/>
                <a:gd name="connsiteY13" fmla="*/ 653143 h 744583"/>
                <a:gd name="connsiteX14" fmla="*/ 1554480 w 3108960"/>
                <a:gd name="connsiteY14" fmla="*/ 339634 h 744583"/>
                <a:gd name="connsiteX15" fmla="*/ 1658983 w 3108960"/>
                <a:gd name="connsiteY15" fmla="*/ 561703 h 744583"/>
                <a:gd name="connsiteX16" fmla="*/ 1815738 w 3108960"/>
                <a:gd name="connsiteY16" fmla="*/ 339634 h 744583"/>
                <a:gd name="connsiteX17" fmla="*/ 1946366 w 3108960"/>
                <a:gd name="connsiteY17" fmla="*/ 613954 h 744583"/>
                <a:gd name="connsiteX18" fmla="*/ 2116183 w 3108960"/>
                <a:gd name="connsiteY18" fmla="*/ 274320 h 744583"/>
                <a:gd name="connsiteX19" fmla="*/ 2325189 w 3108960"/>
                <a:gd name="connsiteY19" fmla="*/ 561703 h 744583"/>
                <a:gd name="connsiteX20" fmla="*/ 2429692 w 3108960"/>
                <a:gd name="connsiteY20" fmla="*/ 248194 h 744583"/>
                <a:gd name="connsiteX21" fmla="*/ 2573383 w 3108960"/>
                <a:gd name="connsiteY21" fmla="*/ 457200 h 744583"/>
                <a:gd name="connsiteX22" fmla="*/ 2664823 w 3108960"/>
                <a:gd name="connsiteY22" fmla="*/ 0 h 744583"/>
                <a:gd name="connsiteX23" fmla="*/ 2769326 w 3108960"/>
                <a:gd name="connsiteY23" fmla="*/ 313509 h 744583"/>
                <a:gd name="connsiteX24" fmla="*/ 2899955 w 3108960"/>
                <a:gd name="connsiteY24" fmla="*/ 444137 h 744583"/>
                <a:gd name="connsiteX25" fmla="*/ 3043646 w 3108960"/>
                <a:gd name="connsiteY25" fmla="*/ 404949 h 744583"/>
                <a:gd name="connsiteX26" fmla="*/ 3108960 w 3108960"/>
                <a:gd name="connsiteY26" fmla="*/ 744583 h 744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108960" h="744583">
                  <a:moveTo>
                    <a:pt x="0" y="744583"/>
                  </a:moveTo>
                  <a:lnTo>
                    <a:pt x="104503" y="313509"/>
                  </a:lnTo>
                  <a:lnTo>
                    <a:pt x="248195" y="692331"/>
                  </a:lnTo>
                  <a:lnTo>
                    <a:pt x="418012" y="287383"/>
                  </a:lnTo>
                  <a:lnTo>
                    <a:pt x="548640" y="548640"/>
                  </a:lnTo>
                  <a:lnTo>
                    <a:pt x="692332" y="65314"/>
                  </a:lnTo>
                  <a:lnTo>
                    <a:pt x="796835" y="561703"/>
                  </a:lnTo>
                  <a:lnTo>
                    <a:pt x="979715" y="444137"/>
                  </a:lnTo>
                  <a:cubicBezTo>
                    <a:pt x="1005841" y="474617"/>
                    <a:pt x="1032671" y="504507"/>
                    <a:pt x="1058092" y="535577"/>
                  </a:cubicBezTo>
                  <a:cubicBezTo>
                    <a:pt x="1071878" y="552427"/>
                    <a:pt x="1084626" y="570113"/>
                    <a:pt x="1097280" y="587829"/>
                  </a:cubicBezTo>
                  <a:cubicBezTo>
                    <a:pt x="1106405" y="600604"/>
                    <a:pt x="1123406" y="627017"/>
                    <a:pt x="1123406" y="627017"/>
                  </a:cubicBezTo>
                  <a:lnTo>
                    <a:pt x="1123406" y="627017"/>
                  </a:lnTo>
                  <a:lnTo>
                    <a:pt x="1201783" y="339634"/>
                  </a:lnTo>
                  <a:lnTo>
                    <a:pt x="1332412" y="653143"/>
                  </a:lnTo>
                  <a:lnTo>
                    <a:pt x="1554480" y="339634"/>
                  </a:lnTo>
                  <a:lnTo>
                    <a:pt x="1658983" y="561703"/>
                  </a:lnTo>
                  <a:lnTo>
                    <a:pt x="1815738" y="339634"/>
                  </a:lnTo>
                  <a:lnTo>
                    <a:pt x="1946366" y="613954"/>
                  </a:lnTo>
                  <a:lnTo>
                    <a:pt x="2116183" y="274320"/>
                  </a:lnTo>
                  <a:lnTo>
                    <a:pt x="2325189" y="561703"/>
                  </a:lnTo>
                  <a:lnTo>
                    <a:pt x="2429692" y="248194"/>
                  </a:lnTo>
                  <a:lnTo>
                    <a:pt x="2573383" y="457200"/>
                  </a:lnTo>
                  <a:lnTo>
                    <a:pt x="2664823" y="0"/>
                  </a:lnTo>
                  <a:lnTo>
                    <a:pt x="2769326" y="313509"/>
                  </a:lnTo>
                  <a:lnTo>
                    <a:pt x="2899955" y="444137"/>
                  </a:lnTo>
                  <a:lnTo>
                    <a:pt x="3043646" y="404949"/>
                  </a:lnTo>
                  <a:lnTo>
                    <a:pt x="3108960" y="744583"/>
                  </a:lnTo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995851" y="5434149"/>
            <a:ext cx="2834640" cy="927463"/>
            <a:chOff x="5995851" y="5434149"/>
            <a:chExt cx="2834640" cy="927463"/>
          </a:xfrm>
        </p:grpSpPr>
        <p:sp>
          <p:nvSpPr>
            <p:cNvPr id="36" name="Rectangle 35"/>
            <p:cNvSpPr/>
            <p:nvPr/>
          </p:nvSpPr>
          <p:spPr>
            <a:xfrm>
              <a:off x="5995851" y="5564777"/>
              <a:ext cx="2834640" cy="79683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6008914" y="5434149"/>
              <a:ext cx="2808515" cy="169817"/>
            </a:xfrm>
            <a:custGeom>
              <a:avLst/>
              <a:gdLst>
                <a:gd name="connsiteX0" fmla="*/ 0 w 2808515"/>
                <a:gd name="connsiteY0" fmla="*/ 130628 h 169817"/>
                <a:gd name="connsiteX1" fmla="*/ 65315 w 2808515"/>
                <a:gd name="connsiteY1" fmla="*/ 52251 h 169817"/>
                <a:gd name="connsiteX2" fmla="*/ 130629 w 2808515"/>
                <a:gd name="connsiteY2" fmla="*/ 143691 h 169817"/>
                <a:gd name="connsiteX3" fmla="*/ 195943 w 2808515"/>
                <a:gd name="connsiteY3" fmla="*/ 65314 h 169817"/>
                <a:gd name="connsiteX4" fmla="*/ 248195 w 2808515"/>
                <a:gd name="connsiteY4" fmla="*/ 143691 h 169817"/>
                <a:gd name="connsiteX5" fmla="*/ 339635 w 2808515"/>
                <a:gd name="connsiteY5" fmla="*/ 65314 h 169817"/>
                <a:gd name="connsiteX6" fmla="*/ 418012 w 2808515"/>
                <a:gd name="connsiteY6" fmla="*/ 169817 h 169817"/>
                <a:gd name="connsiteX7" fmla="*/ 496389 w 2808515"/>
                <a:gd name="connsiteY7" fmla="*/ 13062 h 169817"/>
                <a:gd name="connsiteX8" fmla="*/ 587829 w 2808515"/>
                <a:gd name="connsiteY8" fmla="*/ 130628 h 169817"/>
                <a:gd name="connsiteX9" fmla="*/ 653143 w 2808515"/>
                <a:gd name="connsiteY9" fmla="*/ 52251 h 169817"/>
                <a:gd name="connsiteX10" fmla="*/ 783772 w 2808515"/>
                <a:gd name="connsiteY10" fmla="*/ 117565 h 169817"/>
                <a:gd name="connsiteX11" fmla="*/ 836023 w 2808515"/>
                <a:gd name="connsiteY11" fmla="*/ 39188 h 169817"/>
                <a:gd name="connsiteX12" fmla="*/ 914400 w 2808515"/>
                <a:gd name="connsiteY12" fmla="*/ 130628 h 169817"/>
                <a:gd name="connsiteX13" fmla="*/ 992777 w 2808515"/>
                <a:gd name="connsiteY13" fmla="*/ 78377 h 169817"/>
                <a:gd name="connsiteX14" fmla="*/ 1084217 w 2808515"/>
                <a:gd name="connsiteY14" fmla="*/ 117565 h 169817"/>
                <a:gd name="connsiteX15" fmla="*/ 1149532 w 2808515"/>
                <a:gd name="connsiteY15" fmla="*/ 13062 h 169817"/>
                <a:gd name="connsiteX16" fmla="*/ 1227909 w 2808515"/>
                <a:gd name="connsiteY16" fmla="*/ 130628 h 169817"/>
                <a:gd name="connsiteX17" fmla="*/ 1345475 w 2808515"/>
                <a:gd name="connsiteY17" fmla="*/ 52251 h 169817"/>
                <a:gd name="connsiteX18" fmla="*/ 1384663 w 2808515"/>
                <a:gd name="connsiteY18" fmla="*/ 130628 h 169817"/>
                <a:gd name="connsiteX19" fmla="*/ 1476103 w 2808515"/>
                <a:gd name="connsiteY19" fmla="*/ 91440 h 169817"/>
                <a:gd name="connsiteX20" fmla="*/ 1515292 w 2808515"/>
                <a:gd name="connsiteY20" fmla="*/ 130628 h 169817"/>
                <a:gd name="connsiteX21" fmla="*/ 1606732 w 2808515"/>
                <a:gd name="connsiteY21" fmla="*/ 91440 h 169817"/>
                <a:gd name="connsiteX22" fmla="*/ 1619795 w 2808515"/>
                <a:gd name="connsiteY22" fmla="*/ 130628 h 169817"/>
                <a:gd name="connsiteX23" fmla="*/ 1737360 w 2808515"/>
                <a:gd name="connsiteY23" fmla="*/ 52251 h 169817"/>
                <a:gd name="connsiteX24" fmla="*/ 1776549 w 2808515"/>
                <a:gd name="connsiteY24" fmla="*/ 130628 h 169817"/>
                <a:gd name="connsiteX25" fmla="*/ 1907177 w 2808515"/>
                <a:gd name="connsiteY25" fmla="*/ 65314 h 169817"/>
                <a:gd name="connsiteX26" fmla="*/ 1933303 w 2808515"/>
                <a:gd name="connsiteY26" fmla="*/ 117565 h 169817"/>
                <a:gd name="connsiteX27" fmla="*/ 2024743 w 2808515"/>
                <a:gd name="connsiteY27" fmla="*/ 13062 h 169817"/>
                <a:gd name="connsiteX28" fmla="*/ 2116183 w 2808515"/>
                <a:gd name="connsiteY28" fmla="*/ 78377 h 169817"/>
                <a:gd name="connsiteX29" fmla="*/ 2259875 w 2808515"/>
                <a:gd name="connsiteY29" fmla="*/ 0 h 169817"/>
                <a:gd name="connsiteX30" fmla="*/ 2259875 w 2808515"/>
                <a:gd name="connsiteY30" fmla="*/ 130628 h 169817"/>
                <a:gd name="connsiteX31" fmla="*/ 2442755 w 2808515"/>
                <a:gd name="connsiteY31" fmla="*/ 65314 h 169817"/>
                <a:gd name="connsiteX32" fmla="*/ 2534195 w 2808515"/>
                <a:gd name="connsiteY32" fmla="*/ 117565 h 169817"/>
                <a:gd name="connsiteX33" fmla="*/ 2664823 w 2808515"/>
                <a:gd name="connsiteY33" fmla="*/ 52251 h 169817"/>
                <a:gd name="connsiteX34" fmla="*/ 2717075 w 2808515"/>
                <a:gd name="connsiteY34" fmla="*/ 156754 h 169817"/>
                <a:gd name="connsiteX35" fmla="*/ 2808515 w 2808515"/>
                <a:gd name="connsiteY35" fmla="*/ 65314 h 169817"/>
                <a:gd name="connsiteX36" fmla="*/ 2808515 w 2808515"/>
                <a:gd name="connsiteY36" fmla="*/ 130628 h 169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08515" h="169817">
                  <a:moveTo>
                    <a:pt x="0" y="130628"/>
                  </a:moveTo>
                  <a:lnTo>
                    <a:pt x="65315" y="52251"/>
                  </a:lnTo>
                  <a:lnTo>
                    <a:pt x="130629" y="143691"/>
                  </a:lnTo>
                  <a:lnTo>
                    <a:pt x="195943" y="65314"/>
                  </a:lnTo>
                  <a:lnTo>
                    <a:pt x="248195" y="143691"/>
                  </a:lnTo>
                  <a:lnTo>
                    <a:pt x="339635" y="65314"/>
                  </a:lnTo>
                  <a:lnTo>
                    <a:pt x="418012" y="169817"/>
                  </a:lnTo>
                  <a:lnTo>
                    <a:pt x="496389" y="13062"/>
                  </a:lnTo>
                  <a:lnTo>
                    <a:pt x="587829" y="130628"/>
                  </a:lnTo>
                  <a:lnTo>
                    <a:pt x="653143" y="52251"/>
                  </a:lnTo>
                  <a:lnTo>
                    <a:pt x="783772" y="117565"/>
                  </a:lnTo>
                  <a:lnTo>
                    <a:pt x="836023" y="39188"/>
                  </a:lnTo>
                  <a:lnTo>
                    <a:pt x="914400" y="130628"/>
                  </a:lnTo>
                  <a:lnTo>
                    <a:pt x="992777" y="78377"/>
                  </a:lnTo>
                  <a:lnTo>
                    <a:pt x="1084217" y="117565"/>
                  </a:lnTo>
                  <a:lnTo>
                    <a:pt x="1149532" y="13062"/>
                  </a:lnTo>
                  <a:lnTo>
                    <a:pt x="1227909" y="130628"/>
                  </a:lnTo>
                  <a:lnTo>
                    <a:pt x="1345475" y="52251"/>
                  </a:lnTo>
                  <a:lnTo>
                    <a:pt x="1384663" y="130628"/>
                  </a:lnTo>
                  <a:lnTo>
                    <a:pt x="1476103" y="91440"/>
                  </a:lnTo>
                  <a:lnTo>
                    <a:pt x="1515292" y="130628"/>
                  </a:lnTo>
                  <a:lnTo>
                    <a:pt x="1606732" y="91440"/>
                  </a:lnTo>
                  <a:lnTo>
                    <a:pt x="1619795" y="130628"/>
                  </a:lnTo>
                  <a:lnTo>
                    <a:pt x="1737360" y="52251"/>
                  </a:lnTo>
                  <a:lnTo>
                    <a:pt x="1776549" y="130628"/>
                  </a:lnTo>
                  <a:lnTo>
                    <a:pt x="1907177" y="65314"/>
                  </a:lnTo>
                  <a:lnTo>
                    <a:pt x="1933303" y="117565"/>
                  </a:lnTo>
                  <a:lnTo>
                    <a:pt x="2024743" y="13062"/>
                  </a:lnTo>
                  <a:lnTo>
                    <a:pt x="2116183" y="78377"/>
                  </a:lnTo>
                  <a:lnTo>
                    <a:pt x="2259875" y="0"/>
                  </a:lnTo>
                  <a:lnTo>
                    <a:pt x="2259875" y="130628"/>
                  </a:lnTo>
                  <a:lnTo>
                    <a:pt x="2442755" y="65314"/>
                  </a:lnTo>
                  <a:lnTo>
                    <a:pt x="2534195" y="117565"/>
                  </a:lnTo>
                  <a:lnTo>
                    <a:pt x="2664823" y="52251"/>
                  </a:lnTo>
                  <a:lnTo>
                    <a:pt x="2717075" y="156754"/>
                  </a:lnTo>
                  <a:lnTo>
                    <a:pt x="2808515" y="65314"/>
                  </a:lnTo>
                  <a:lnTo>
                    <a:pt x="2808515" y="130628"/>
                  </a:lnTo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39" name="Group 38"/>
          <p:cNvGrpSpPr/>
          <p:nvPr/>
        </p:nvGrpSpPr>
        <p:grpSpPr>
          <a:xfrm rot="10800000">
            <a:off x="5982789" y="4591594"/>
            <a:ext cx="2834640" cy="927463"/>
            <a:chOff x="5995851" y="5434149"/>
            <a:chExt cx="2834640" cy="927463"/>
          </a:xfrm>
        </p:grpSpPr>
        <p:sp>
          <p:nvSpPr>
            <p:cNvPr id="40" name="Rectangle 39"/>
            <p:cNvSpPr/>
            <p:nvPr/>
          </p:nvSpPr>
          <p:spPr>
            <a:xfrm>
              <a:off x="5995851" y="5564777"/>
              <a:ext cx="2834640" cy="79683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6008914" y="5434149"/>
              <a:ext cx="2808515" cy="169817"/>
            </a:xfrm>
            <a:custGeom>
              <a:avLst/>
              <a:gdLst>
                <a:gd name="connsiteX0" fmla="*/ 0 w 2808515"/>
                <a:gd name="connsiteY0" fmla="*/ 130628 h 169817"/>
                <a:gd name="connsiteX1" fmla="*/ 65315 w 2808515"/>
                <a:gd name="connsiteY1" fmla="*/ 52251 h 169817"/>
                <a:gd name="connsiteX2" fmla="*/ 130629 w 2808515"/>
                <a:gd name="connsiteY2" fmla="*/ 143691 h 169817"/>
                <a:gd name="connsiteX3" fmla="*/ 195943 w 2808515"/>
                <a:gd name="connsiteY3" fmla="*/ 65314 h 169817"/>
                <a:gd name="connsiteX4" fmla="*/ 248195 w 2808515"/>
                <a:gd name="connsiteY4" fmla="*/ 143691 h 169817"/>
                <a:gd name="connsiteX5" fmla="*/ 339635 w 2808515"/>
                <a:gd name="connsiteY5" fmla="*/ 65314 h 169817"/>
                <a:gd name="connsiteX6" fmla="*/ 418012 w 2808515"/>
                <a:gd name="connsiteY6" fmla="*/ 169817 h 169817"/>
                <a:gd name="connsiteX7" fmla="*/ 496389 w 2808515"/>
                <a:gd name="connsiteY7" fmla="*/ 13062 h 169817"/>
                <a:gd name="connsiteX8" fmla="*/ 587829 w 2808515"/>
                <a:gd name="connsiteY8" fmla="*/ 130628 h 169817"/>
                <a:gd name="connsiteX9" fmla="*/ 653143 w 2808515"/>
                <a:gd name="connsiteY9" fmla="*/ 52251 h 169817"/>
                <a:gd name="connsiteX10" fmla="*/ 783772 w 2808515"/>
                <a:gd name="connsiteY10" fmla="*/ 117565 h 169817"/>
                <a:gd name="connsiteX11" fmla="*/ 836023 w 2808515"/>
                <a:gd name="connsiteY11" fmla="*/ 39188 h 169817"/>
                <a:gd name="connsiteX12" fmla="*/ 914400 w 2808515"/>
                <a:gd name="connsiteY12" fmla="*/ 130628 h 169817"/>
                <a:gd name="connsiteX13" fmla="*/ 992777 w 2808515"/>
                <a:gd name="connsiteY13" fmla="*/ 78377 h 169817"/>
                <a:gd name="connsiteX14" fmla="*/ 1084217 w 2808515"/>
                <a:gd name="connsiteY14" fmla="*/ 117565 h 169817"/>
                <a:gd name="connsiteX15" fmla="*/ 1149532 w 2808515"/>
                <a:gd name="connsiteY15" fmla="*/ 13062 h 169817"/>
                <a:gd name="connsiteX16" fmla="*/ 1227909 w 2808515"/>
                <a:gd name="connsiteY16" fmla="*/ 130628 h 169817"/>
                <a:gd name="connsiteX17" fmla="*/ 1345475 w 2808515"/>
                <a:gd name="connsiteY17" fmla="*/ 52251 h 169817"/>
                <a:gd name="connsiteX18" fmla="*/ 1384663 w 2808515"/>
                <a:gd name="connsiteY18" fmla="*/ 130628 h 169817"/>
                <a:gd name="connsiteX19" fmla="*/ 1476103 w 2808515"/>
                <a:gd name="connsiteY19" fmla="*/ 91440 h 169817"/>
                <a:gd name="connsiteX20" fmla="*/ 1515292 w 2808515"/>
                <a:gd name="connsiteY20" fmla="*/ 130628 h 169817"/>
                <a:gd name="connsiteX21" fmla="*/ 1606732 w 2808515"/>
                <a:gd name="connsiteY21" fmla="*/ 91440 h 169817"/>
                <a:gd name="connsiteX22" fmla="*/ 1619795 w 2808515"/>
                <a:gd name="connsiteY22" fmla="*/ 130628 h 169817"/>
                <a:gd name="connsiteX23" fmla="*/ 1737360 w 2808515"/>
                <a:gd name="connsiteY23" fmla="*/ 52251 h 169817"/>
                <a:gd name="connsiteX24" fmla="*/ 1776549 w 2808515"/>
                <a:gd name="connsiteY24" fmla="*/ 130628 h 169817"/>
                <a:gd name="connsiteX25" fmla="*/ 1907177 w 2808515"/>
                <a:gd name="connsiteY25" fmla="*/ 65314 h 169817"/>
                <a:gd name="connsiteX26" fmla="*/ 1933303 w 2808515"/>
                <a:gd name="connsiteY26" fmla="*/ 117565 h 169817"/>
                <a:gd name="connsiteX27" fmla="*/ 2024743 w 2808515"/>
                <a:gd name="connsiteY27" fmla="*/ 13062 h 169817"/>
                <a:gd name="connsiteX28" fmla="*/ 2116183 w 2808515"/>
                <a:gd name="connsiteY28" fmla="*/ 78377 h 169817"/>
                <a:gd name="connsiteX29" fmla="*/ 2259875 w 2808515"/>
                <a:gd name="connsiteY29" fmla="*/ 0 h 169817"/>
                <a:gd name="connsiteX30" fmla="*/ 2259875 w 2808515"/>
                <a:gd name="connsiteY30" fmla="*/ 130628 h 169817"/>
                <a:gd name="connsiteX31" fmla="*/ 2442755 w 2808515"/>
                <a:gd name="connsiteY31" fmla="*/ 65314 h 169817"/>
                <a:gd name="connsiteX32" fmla="*/ 2534195 w 2808515"/>
                <a:gd name="connsiteY32" fmla="*/ 117565 h 169817"/>
                <a:gd name="connsiteX33" fmla="*/ 2664823 w 2808515"/>
                <a:gd name="connsiteY33" fmla="*/ 52251 h 169817"/>
                <a:gd name="connsiteX34" fmla="*/ 2717075 w 2808515"/>
                <a:gd name="connsiteY34" fmla="*/ 156754 h 169817"/>
                <a:gd name="connsiteX35" fmla="*/ 2808515 w 2808515"/>
                <a:gd name="connsiteY35" fmla="*/ 65314 h 169817"/>
                <a:gd name="connsiteX36" fmla="*/ 2808515 w 2808515"/>
                <a:gd name="connsiteY36" fmla="*/ 130628 h 169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08515" h="169817">
                  <a:moveTo>
                    <a:pt x="0" y="130628"/>
                  </a:moveTo>
                  <a:lnTo>
                    <a:pt x="65315" y="52251"/>
                  </a:lnTo>
                  <a:lnTo>
                    <a:pt x="130629" y="143691"/>
                  </a:lnTo>
                  <a:lnTo>
                    <a:pt x="195943" y="65314"/>
                  </a:lnTo>
                  <a:lnTo>
                    <a:pt x="248195" y="143691"/>
                  </a:lnTo>
                  <a:lnTo>
                    <a:pt x="339635" y="65314"/>
                  </a:lnTo>
                  <a:lnTo>
                    <a:pt x="418012" y="169817"/>
                  </a:lnTo>
                  <a:lnTo>
                    <a:pt x="496389" y="13062"/>
                  </a:lnTo>
                  <a:lnTo>
                    <a:pt x="587829" y="130628"/>
                  </a:lnTo>
                  <a:lnTo>
                    <a:pt x="653143" y="52251"/>
                  </a:lnTo>
                  <a:lnTo>
                    <a:pt x="783772" y="117565"/>
                  </a:lnTo>
                  <a:lnTo>
                    <a:pt x="836023" y="39188"/>
                  </a:lnTo>
                  <a:lnTo>
                    <a:pt x="914400" y="130628"/>
                  </a:lnTo>
                  <a:lnTo>
                    <a:pt x="992777" y="78377"/>
                  </a:lnTo>
                  <a:lnTo>
                    <a:pt x="1084217" y="117565"/>
                  </a:lnTo>
                  <a:lnTo>
                    <a:pt x="1149532" y="13062"/>
                  </a:lnTo>
                  <a:lnTo>
                    <a:pt x="1227909" y="130628"/>
                  </a:lnTo>
                  <a:lnTo>
                    <a:pt x="1345475" y="52251"/>
                  </a:lnTo>
                  <a:lnTo>
                    <a:pt x="1384663" y="130628"/>
                  </a:lnTo>
                  <a:lnTo>
                    <a:pt x="1476103" y="91440"/>
                  </a:lnTo>
                  <a:lnTo>
                    <a:pt x="1515292" y="130628"/>
                  </a:lnTo>
                  <a:lnTo>
                    <a:pt x="1606732" y="91440"/>
                  </a:lnTo>
                  <a:lnTo>
                    <a:pt x="1619795" y="130628"/>
                  </a:lnTo>
                  <a:lnTo>
                    <a:pt x="1737360" y="52251"/>
                  </a:lnTo>
                  <a:lnTo>
                    <a:pt x="1776549" y="130628"/>
                  </a:lnTo>
                  <a:lnTo>
                    <a:pt x="1907177" y="65314"/>
                  </a:lnTo>
                  <a:lnTo>
                    <a:pt x="1933303" y="117565"/>
                  </a:lnTo>
                  <a:lnTo>
                    <a:pt x="2024743" y="13062"/>
                  </a:lnTo>
                  <a:lnTo>
                    <a:pt x="2116183" y="78377"/>
                  </a:lnTo>
                  <a:lnTo>
                    <a:pt x="2259875" y="0"/>
                  </a:lnTo>
                  <a:lnTo>
                    <a:pt x="2259875" y="130628"/>
                  </a:lnTo>
                  <a:lnTo>
                    <a:pt x="2442755" y="65314"/>
                  </a:lnTo>
                  <a:lnTo>
                    <a:pt x="2534195" y="117565"/>
                  </a:lnTo>
                  <a:lnTo>
                    <a:pt x="2664823" y="52251"/>
                  </a:lnTo>
                  <a:lnTo>
                    <a:pt x="2717075" y="156754"/>
                  </a:lnTo>
                  <a:lnTo>
                    <a:pt x="2808515" y="65314"/>
                  </a:lnTo>
                  <a:lnTo>
                    <a:pt x="2808515" y="130628"/>
                  </a:lnTo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54775" y="4015911"/>
            <a:ext cx="3724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 err="1"/>
              <a:t>macroscopic</a:t>
            </a:r>
            <a:endParaRPr lang="fi-FI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330613" y="3735977"/>
            <a:ext cx="3449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 err="1"/>
              <a:t>atomic</a:t>
            </a:r>
            <a:r>
              <a:rPr lang="fi-FI" sz="3200" dirty="0"/>
              <a:t>/</a:t>
            </a:r>
            <a:r>
              <a:rPr lang="fi-FI" sz="3200" dirty="0" err="1"/>
              <a:t>nanoscale</a:t>
            </a:r>
            <a:endParaRPr lang="fi-FI" sz="32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60911" y="2435272"/>
            <a:ext cx="0" cy="809929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063" y="2204087"/>
            <a:ext cx="8882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/>
              <a:t>50 µm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5655675" y="2337731"/>
            <a:ext cx="1086" cy="431402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47409" y="2637571"/>
            <a:ext cx="1135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/>
              <a:t>5 </a:t>
            </a:r>
            <a:r>
              <a:rPr lang="fi-FI" sz="3200" dirty="0" err="1"/>
              <a:t>nm</a:t>
            </a:r>
            <a:endParaRPr lang="fi-FI" sz="3200" dirty="0"/>
          </a:p>
        </p:txBody>
      </p:sp>
      <p:cxnSp>
        <p:nvCxnSpPr>
          <p:cNvPr id="42" name="Straight Arrow Connector 41"/>
          <p:cNvCxnSpPr>
            <a:stCxn id="15" idx="1"/>
            <a:endCxn id="15" idx="3"/>
          </p:cNvCxnSpPr>
          <p:nvPr/>
        </p:nvCxnSpPr>
        <p:spPr>
          <a:xfrm flipH="1">
            <a:off x="641713" y="2069512"/>
            <a:ext cx="3540034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291590" y="1981719"/>
            <a:ext cx="2992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/>
              <a:t>1 mm-1 cm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5731873" y="2069512"/>
            <a:ext cx="3098618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610621" y="1584298"/>
            <a:ext cx="2062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1- 5 µm</a:t>
            </a:r>
          </a:p>
        </p:txBody>
      </p:sp>
    </p:spTree>
    <p:extLst>
      <p:ext uri="{BB962C8B-B14F-4D97-AF65-F5344CB8AC3E}">
        <p14:creationId xmlns:p14="http://schemas.microsoft.com/office/powerpoint/2010/main" val="838763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Grinding</a:t>
            </a:r>
            <a:r>
              <a:rPr lang="fi-FI" dirty="0"/>
              <a:t> vs. </a:t>
            </a:r>
            <a:r>
              <a:rPr lang="fi-FI" dirty="0" err="1"/>
              <a:t>polishing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904" y="1473311"/>
            <a:ext cx="6491064" cy="14835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6646" y="3305508"/>
            <a:ext cx="81601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err="1"/>
              <a:t>Both</a:t>
            </a:r>
            <a:r>
              <a:rPr lang="fi-FI" sz="2000" dirty="0"/>
              <a:t> </a:t>
            </a:r>
            <a:r>
              <a:rPr lang="fi-FI" sz="2000" dirty="0" err="1"/>
              <a:t>use</a:t>
            </a:r>
            <a:r>
              <a:rPr lang="fi-FI" sz="2000" dirty="0"/>
              <a:t> </a:t>
            </a:r>
            <a:r>
              <a:rPr lang="fi-FI" sz="2000" dirty="0" err="1"/>
              <a:t>abrasive</a:t>
            </a:r>
            <a:r>
              <a:rPr lang="fi-FI" sz="2000" dirty="0"/>
              <a:t> </a:t>
            </a:r>
            <a:r>
              <a:rPr lang="fi-FI" sz="2000" dirty="0" err="1"/>
              <a:t>particles</a:t>
            </a:r>
            <a:r>
              <a:rPr lang="fi-FI" sz="2000" dirty="0"/>
              <a:t>, </a:t>
            </a:r>
            <a:r>
              <a:rPr lang="fi-FI" sz="2000" dirty="0" err="1"/>
              <a:t>but</a:t>
            </a:r>
            <a:r>
              <a:rPr lang="fi-FI" sz="2000" dirty="0"/>
              <a:t>:</a:t>
            </a:r>
          </a:p>
          <a:p>
            <a:endParaRPr lang="fi-FI" sz="2000" dirty="0"/>
          </a:p>
          <a:p>
            <a:r>
              <a:rPr lang="fi-FI" sz="2000" dirty="0" err="1"/>
              <a:t>Grinding</a:t>
            </a:r>
            <a:r>
              <a:rPr lang="fi-FI" sz="2000" dirty="0"/>
              <a:t> </a:t>
            </a:r>
            <a:r>
              <a:rPr lang="fi-FI" sz="2000" dirty="0" err="1"/>
              <a:t>removes</a:t>
            </a:r>
            <a:r>
              <a:rPr lang="fi-FI" sz="2000" dirty="0"/>
              <a:t> 10 µm/min in </a:t>
            </a:r>
            <a:r>
              <a:rPr lang="fi-FI" sz="2000" dirty="0" err="1"/>
              <a:t>large</a:t>
            </a:r>
            <a:r>
              <a:rPr lang="fi-FI" sz="2000" dirty="0"/>
              <a:t> </a:t>
            </a:r>
            <a:r>
              <a:rPr lang="fi-FI" sz="2000" dirty="0" err="1"/>
              <a:t>chunks</a:t>
            </a:r>
            <a:r>
              <a:rPr lang="fi-FI" sz="2000" dirty="0"/>
              <a:t> </a:t>
            </a:r>
            <a:r>
              <a:rPr lang="fi-FI" sz="2000" dirty="0" err="1"/>
              <a:t>because</a:t>
            </a:r>
            <a:r>
              <a:rPr lang="fi-FI" sz="2000" dirty="0"/>
              <a:t> </a:t>
            </a:r>
            <a:r>
              <a:rPr lang="fi-FI" sz="2000" dirty="0" err="1"/>
              <a:t>large</a:t>
            </a:r>
            <a:r>
              <a:rPr lang="fi-FI" sz="2000" dirty="0"/>
              <a:t> </a:t>
            </a:r>
            <a:r>
              <a:rPr lang="fi-FI" sz="2000" dirty="0" err="1"/>
              <a:t>particles</a:t>
            </a:r>
            <a:endParaRPr lang="fi-FI" sz="2000" dirty="0"/>
          </a:p>
          <a:p>
            <a:r>
              <a:rPr lang="fi-FI" sz="2000" dirty="0" err="1"/>
              <a:t>Grinding</a:t>
            </a:r>
            <a:r>
              <a:rPr lang="fi-FI" sz="2000" dirty="0"/>
              <a:t> </a:t>
            </a:r>
            <a:r>
              <a:rPr lang="fi-FI" sz="2000" dirty="0" err="1"/>
              <a:t>results</a:t>
            </a:r>
            <a:r>
              <a:rPr lang="fi-FI" sz="2000" dirty="0"/>
              <a:t> in </a:t>
            </a:r>
            <a:r>
              <a:rPr lang="fi-FI" sz="2000" dirty="0" err="1"/>
              <a:t>very</a:t>
            </a:r>
            <a:r>
              <a:rPr lang="fi-FI" sz="2000" dirty="0"/>
              <a:t> </a:t>
            </a:r>
            <a:r>
              <a:rPr lang="fi-FI" sz="2000" dirty="0" err="1"/>
              <a:t>rough</a:t>
            </a:r>
            <a:r>
              <a:rPr lang="fi-FI" sz="2000" dirty="0"/>
              <a:t> </a:t>
            </a:r>
            <a:r>
              <a:rPr lang="fi-FI" sz="2000" dirty="0" err="1"/>
              <a:t>surface</a:t>
            </a:r>
            <a:r>
              <a:rPr lang="fi-FI" sz="2000" dirty="0"/>
              <a:t> </a:t>
            </a:r>
            <a:r>
              <a:rPr lang="fi-FI" sz="2000" dirty="0" err="1"/>
              <a:t>because</a:t>
            </a:r>
            <a:r>
              <a:rPr lang="fi-FI" sz="2000" dirty="0"/>
              <a:t> </a:t>
            </a:r>
            <a:r>
              <a:rPr lang="fi-FI" sz="2000" dirty="0" err="1"/>
              <a:t>very</a:t>
            </a:r>
            <a:r>
              <a:rPr lang="fi-FI" sz="2000" dirty="0"/>
              <a:t> </a:t>
            </a:r>
            <a:r>
              <a:rPr lang="fi-FI" sz="2000" dirty="0" err="1"/>
              <a:t>large</a:t>
            </a:r>
            <a:r>
              <a:rPr lang="fi-FI" sz="2000" dirty="0"/>
              <a:t> </a:t>
            </a:r>
            <a:r>
              <a:rPr lang="fi-FI" sz="2000" dirty="0" err="1"/>
              <a:t>chunks</a:t>
            </a:r>
            <a:endParaRPr lang="fi-FI" sz="2000" dirty="0"/>
          </a:p>
          <a:p>
            <a:r>
              <a:rPr lang="fi-FI" sz="2000" dirty="0" err="1"/>
              <a:t>Grinding</a:t>
            </a:r>
            <a:r>
              <a:rPr lang="fi-FI" sz="2000" dirty="0"/>
              <a:t> </a:t>
            </a:r>
            <a:r>
              <a:rPr lang="fi-FI" sz="2000" dirty="0" err="1"/>
              <a:t>leaves</a:t>
            </a:r>
            <a:r>
              <a:rPr lang="fi-FI" sz="2000" dirty="0"/>
              <a:t> </a:t>
            </a:r>
            <a:r>
              <a:rPr lang="fi-FI" sz="2000" dirty="0" err="1"/>
              <a:t>mechanical</a:t>
            </a:r>
            <a:r>
              <a:rPr lang="fi-FI" sz="2000" dirty="0"/>
              <a:t> </a:t>
            </a:r>
            <a:r>
              <a:rPr lang="fi-FI" sz="2000" dirty="0" err="1"/>
              <a:t>damage</a:t>
            </a:r>
            <a:r>
              <a:rPr lang="fi-FI" sz="2000" dirty="0"/>
              <a:t> </a:t>
            </a:r>
            <a:r>
              <a:rPr lang="fi-FI" sz="2000" dirty="0" err="1"/>
              <a:t>due</a:t>
            </a:r>
            <a:r>
              <a:rPr lang="fi-FI" sz="2000" dirty="0"/>
              <a:t> to </a:t>
            </a:r>
            <a:r>
              <a:rPr lang="fi-FI" sz="2000" dirty="0" err="1"/>
              <a:t>large</a:t>
            </a:r>
            <a:r>
              <a:rPr lang="fi-FI" sz="2000" dirty="0"/>
              <a:t> </a:t>
            </a:r>
            <a:r>
              <a:rPr lang="fi-FI" sz="2000" dirty="0" err="1"/>
              <a:t>chunks</a:t>
            </a:r>
            <a:r>
              <a:rPr lang="fi-FI" sz="2000" dirty="0"/>
              <a:t> </a:t>
            </a:r>
            <a:r>
              <a:rPr lang="fi-FI" sz="2000" dirty="0" err="1"/>
              <a:t>being</a:t>
            </a:r>
            <a:r>
              <a:rPr lang="fi-FI" sz="2000" dirty="0"/>
              <a:t> </a:t>
            </a:r>
            <a:r>
              <a:rPr lang="fi-FI" sz="2000" dirty="0" err="1"/>
              <a:t>torn</a:t>
            </a:r>
            <a:r>
              <a:rPr lang="fi-FI" sz="2000" dirty="0"/>
              <a:t> </a:t>
            </a:r>
            <a:r>
              <a:rPr lang="fi-FI" sz="2000" dirty="0" err="1"/>
              <a:t>off</a:t>
            </a:r>
            <a:endParaRPr lang="fi-FI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26646" y="5285387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err="1"/>
              <a:t>Polishing</a:t>
            </a:r>
            <a:r>
              <a:rPr lang="fi-FI" sz="2000" dirty="0"/>
              <a:t> </a:t>
            </a:r>
            <a:r>
              <a:rPr lang="fi-FI" sz="2000" dirty="0" err="1"/>
              <a:t>uses</a:t>
            </a:r>
            <a:r>
              <a:rPr lang="fi-FI" sz="2000" dirty="0"/>
              <a:t> </a:t>
            </a:r>
            <a:r>
              <a:rPr lang="fi-FI" sz="2000" dirty="0" err="1"/>
              <a:t>nanoparticles</a:t>
            </a:r>
            <a:r>
              <a:rPr lang="fi-FI" sz="2000" dirty="0"/>
              <a:t> to </a:t>
            </a:r>
            <a:r>
              <a:rPr lang="fi-FI" sz="2000" dirty="0" err="1"/>
              <a:t>achieve</a:t>
            </a:r>
            <a:r>
              <a:rPr lang="fi-FI" sz="2000" dirty="0"/>
              <a:t> </a:t>
            </a:r>
            <a:r>
              <a:rPr lang="fi-FI" sz="2000" dirty="0" err="1"/>
              <a:t>smooth</a:t>
            </a:r>
            <a:r>
              <a:rPr lang="fi-FI" sz="2000" dirty="0"/>
              <a:t> </a:t>
            </a:r>
            <a:r>
              <a:rPr lang="fi-FI" sz="2000" dirty="0" err="1"/>
              <a:t>surfaces</a:t>
            </a:r>
            <a:endParaRPr lang="fi-FI" sz="2000" dirty="0"/>
          </a:p>
          <a:p>
            <a:r>
              <a:rPr lang="fi-FI" sz="2000" dirty="0" err="1"/>
              <a:t>Polishing</a:t>
            </a:r>
            <a:r>
              <a:rPr lang="fi-FI" sz="2000" dirty="0"/>
              <a:t> </a:t>
            </a:r>
            <a:r>
              <a:rPr lang="fi-FI" sz="2000" dirty="0" err="1"/>
              <a:t>removes</a:t>
            </a:r>
            <a:r>
              <a:rPr lang="fi-FI" sz="2000" dirty="0"/>
              <a:t> 0.1 µm/min </a:t>
            </a:r>
            <a:r>
              <a:rPr lang="fi-FI" sz="2000" dirty="0" err="1"/>
              <a:t>because</a:t>
            </a:r>
            <a:r>
              <a:rPr lang="fi-FI" sz="2000" dirty="0"/>
              <a:t> </a:t>
            </a:r>
            <a:r>
              <a:rPr lang="fi-FI" sz="2000" dirty="0" err="1"/>
              <a:t>small</a:t>
            </a:r>
            <a:r>
              <a:rPr lang="fi-FI" sz="2000" dirty="0"/>
              <a:t> </a:t>
            </a:r>
            <a:r>
              <a:rPr lang="fi-FI" sz="2000" dirty="0" err="1"/>
              <a:t>particles</a:t>
            </a:r>
            <a:r>
              <a:rPr lang="fi-FI" sz="2000" dirty="0"/>
              <a:t>, </a:t>
            </a:r>
            <a:r>
              <a:rPr lang="fi-FI" sz="2000" dirty="0" err="1"/>
              <a:t>small</a:t>
            </a:r>
            <a:r>
              <a:rPr lang="fi-FI" sz="2000" dirty="0"/>
              <a:t> </a:t>
            </a:r>
            <a:r>
              <a:rPr lang="fi-FI" sz="2000" dirty="0" err="1"/>
              <a:t>forces</a:t>
            </a:r>
            <a:endParaRPr lang="fi-FI" sz="2000" dirty="0"/>
          </a:p>
          <a:p>
            <a:r>
              <a:rPr lang="fi-FI" sz="2000" dirty="0" err="1"/>
              <a:t>Mechanism</a:t>
            </a:r>
            <a:r>
              <a:rPr lang="fi-FI" sz="2000" dirty="0"/>
              <a:t> of </a:t>
            </a:r>
            <a:r>
              <a:rPr lang="fi-FI" sz="2000" dirty="0" err="1"/>
              <a:t>removal</a:t>
            </a:r>
            <a:r>
              <a:rPr lang="fi-FI" sz="2000" dirty="0"/>
              <a:t> is </a:t>
            </a:r>
            <a:r>
              <a:rPr lang="fi-FI" sz="2000" dirty="0" err="1"/>
              <a:t>chemical</a:t>
            </a:r>
            <a:r>
              <a:rPr lang="fi-FI" sz="2000" dirty="0"/>
              <a:t> and </a:t>
            </a:r>
            <a:r>
              <a:rPr lang="fi-FI" sz="2000" dirty="0" err="1"/>
              <a:t>mechanical</a:t>
            </a:r>
            <a:r>
              <a:rPr lang="fi-FI" sz="2000" dirty="0"/>
              <a:t> (CMP !)</a:t>
            </a:r>
            <a:endParaRPr lang="en-US" sz="20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092280" y="1696911"/>
            <a:ext cx="0" cy="483376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849501" y="1696911"/>
            <a:ext cx="1444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500 µm</a:t>
            </a: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380312" y="1822678"/>
            <a:ext cx="0" cy="36004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7380312" y="2276871"/>
            <a:ext cx="0" cy="36004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407015" y="2002698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10 µm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606723" y="1712800"/>
            <a:ext cx="2485557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76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Mechanics</a:t>
            </a:r>
            <a:r>
              <a:rPr lang="fi-FI" dirty="0"/>
              <a:t> of </a:t>
            </a:r>
            <a:r>
              <a:rPr lang="fi-FI" dirty="0" err="1"/>
              <a:t>joining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sym typeface="Wingdings" panose="05000000000000000000" pitchFamily="2" charset="2"/>
              </a:rPr>
              <a:t>Even </a:t>
            </a:r>
            <a:r>
              <a:rPr lang="fi-FI" dirty="0" err="1">
                <a:sym typeface="Wingdings" panose="05000000000000000000" pitchFamily="2" charset="2"/>
              </a:rPr>
              <a:t>polished</a:t>
            </a:r>
            <a:r>
              <a:rPr lang="fi-FI" dirty="0">
                <a:sym typeface="Wingdings" panose="05000000000000000000" pitchFamily="2" charset="2"/>
              </a:rPr>
              <a:t> </a:t>
            </a:r>
            <a:r>
              <a:rPr lang="fi-FI" dirty="0" err="1">
                <a:sym typeface="Wingdings" panose="05000000000000000000" pitchFamily="2" charset="2"/>
              </a:rPr>
              <a:t>surfaces</a:t>
            </a:r>
            <a:r>
              <a:rPr lang="fi-FI" dirty="0">
                <a:sym typeface="Wingdings" panose="05000000000000000000" pitchFamily="2" charset="2"/>
              </a:rPr>
              <a:t> </a:t>
            </a:r>
            <a:r>
              <a:rPr lang="fi-FI" dirty="0" err="1">
                <a:sym typeface="Wingdings" panose="05000000000000000000" pitchFamily="2" charset="2"/>
              </a:rPr>
              <a:t>have</a:t>
            </a:r>
            <a:r>
              <a:rPr lang="fi-FI" dirty="0">
                <a:sym typeface="Wingdings" panose="05000000000000000000" pitchFamily="2" charset="2"/>
              </a:rPr>
              <a:t> </a:t>
            </a:r>
            <a:r>
              <a:rPr lang="fi-FI" dirty="0" err="1">
                <a:sym typeface="Wingdings" panose="05000000000000000000" pitchFamily="2" charset="2"/>
              </a:rPr>
              <a:t>roughness</a:t>
            </a:r>
            <a:r>
              <a:rPr lang="fi-FI" dirty="0">
                <a:sym typeface="Wingdings" panose="05000000000000000000" pitchFamily="2" charset="2"/>
              </a:rPr>
              <a:t> </a:t>
            </a:r>
            <a:r>
              <a:rPr lang="fi-FI" dirty="0" err="1">
                <a:sym typeface="Wingdings" panose="05000000000000000000" pitchFamily="2" charset="2"/>
              </a:rPr>
              <a:t>R</a:t>
            </a:r>
            <a:r>
              <a:rPr lang="fi-FI" baseline="-25000" dirty="0" err="1">
                <a:sym typeface="Wingdings" panose="05000000000000000000" pitchFamily="2" charset="2"/>
              </a:rPr>
              <a:t>peak</a:t>
            </a:r>
            <a:r>
              <a:rPr lang="fi-FI" baseline="-25000" dirty="0">
                <a:sym typeface="Wingdings" panose="05000000000000000000" pitchFamily="2" charset="2"/>
              </a:rPr>
              <a:t>-to-</a:t>
            </a:r>
            <a:r>
              <a:rPr lang="fi-FI" baseline="-25000" dirty="0" err="1">
                <a:sym typeface="Wingdings" panose="05000000000000000000" pitchFamily="2" charset="2"/>
              </a:rPr>
              <a:t>valley</a:t>
            </a:r>
            <a:r>
              <a:rPr lang="fi-FI" dirty="0">
                <a:sym typeface="Wingdings" panose="05000000000000000000" pitchFamily="2" charset="2"/>
              </a:rPr>
              <a:t> 3-10 </a:t>
            </a:r>
            <a:r>
              <a:rPr lang="fi-FI" dirty="0" err="1">
                <a:sym typeface="Wingdings" panose="05000000000000000000" pitchFamily="2" charset="2"/>
              </a:rPr>
              <a:t>nm</a:t>
            </a:r>
            <a:r>
              <a:rPr lang="fi-FI" dirty="0">
                <a:sym typeface="Wingdings" panose="05000000000000000000" pitchFamily="2" charset="2"/>
              </a:rPr>
              <a:t>  </a:t>
            </a:r>
            <a:r>
              <a:rPr lang="fi-FI" dirty="0" err="1">
                <a:sym typeface="Wingdings" panose="05000000000000000000" pitchFamily="2" charset="2"/>
              </a:rPr>
              <a:t>not</a:t>
            </a:r>
            <a:r>
              <a:rPr lang="fi-FI" dirty="0">
                <a:sym typeface="Wingdings" panose="05000000000000000000" pitchFamily="2" charset="2"/>
              </a:rPr>
              <a:t> </a:t>
            </a:r>
            <a:r>
              <a:rPr lang="fi-FI" dirty="0" err="1">
                <a:sym typeface="Wingdings" panose="05000000000000000000" pitchFamily="2" charset="2"/>
              </a:rPr>
              <a:t>perfect</a:t>
            </a:r>
            <a:r>
              <a:rPr lang="fi-FI" dirty="0">
                <a:sym typeface="Wingdings" panose="05000000000000000000" pitchFamily="2" charset="2"/>
              </a:rPr>
              <a:t> </a:t>
            </a:r>
            <a:r>
              <a:rPr lang="fi-FI" dirty="0" err="1">
                <a:sym typeface="Wingdings" panose="05000000000000000000" pitchFamily="2" charset="2"/>
              </a:rPr>
              <a:t>contact</a:t>
            </a:r>
            <a:endParaRPr lang="fi-FI" dirty="0">
              <a:sym typeface="Wingdings" panose="05000000000000000000" pitchFamily="2" charset="2"/>
            </a:endParaRPr>
          </a:p>
          <a:p>
            <a:r>
              <a:rPr lang="fi-FI" dirty="0" err="1">
                <a:sym typeface="Wingdings" panose="05000000000000000000" pitchFamily="2" charset="2"/>
              </a:rPr>
              <a:t>Heat</a:t>
            </a:r>
            <a:r>
              <a:rPr lang="fi-FI" dirty="0">
                <a:sym typeface="Wingdings" panose="05000000000000000000" pitchFamily="2" charset="2"/>
              </a:rPr>
              <a:t> to 1000</a:t>
            </a:r>
            <a:r>
              <a:rPr lang="fi-FI" baseline="30000" dirty="0">
                <a:sym typeface="Wingdings" panose="05000000000000000000" pitchFamily="2" charset="2"/>
              </a:rPr>
              <a:t>o</a:t>
            </a:r>
            <a:r>
              <a:rPr lang="fi-FI" dirty="0">
                <a:sym typeface="Wingdings" panose="05000000000000000000" pitchFamily="2" charset="2"/>
              </a:rPr>
              <a:t>C  </a:t>
            </a:r>
            <a:r>
              <a:rPr lang="fi-FI" dirty="0" err="1">
                <a:sym typeface="Wingdings" panose="05000000000000000000" pitchFamily="2" charset="2"/>
              </a:rPr>
              <a:t>viscous</a:t>
            </a:r>
            <a:r>
              <a:rPr lang="fi-FI" dirty="0">
                <a:sym typeface="Wingdings" panose="05000000000000000000" pitchFamily="2" charset="2"/>
              </a:rPr>
              <a:t> </a:t>
            </a:r>
            <a:r>
              <a:rPr lang="fi-FI" dirty="0" err="1">
                <a:sym typeface="Wingdings" panose="05000000000000000000" pitchFamily="2" charset="2"/>
              </a:rPr>
              <a:t>flow</a:t>
            </a:r>
            <a:endParaRPr lang="fi-FI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i-FI" dirty="0">
                <a:sym typeface="Wingdings" panose="05000000000000000000" pitchFamily="2" charset="2"/>
              </a:rPr>
              <a:t> </a:t>
            </a:r>
            <a:r>
              <a:rPr lang="fi-FI" dirty="0" err="1">
                <a:sym typeface="Wingdings" panose="05000000000000000000" pitchFamily="2" charset="2"/>
              </a:rPr>
              <a:t>Intimate</a:t>
            </a:r>
            <a:r>
              <a:rPr lang="fi-FI" dirty="0">
                <a:sym typeface="Wingdings" panose="05000000000000000000" pitchFamily="2" charset="2"/>
              </a:rPr>
              <a:t> </a:t>
            </a:r>
            <a:r>
              <a:rPr lang="fi-FI" dirty="0" err="1">
                <a:sym typeface="Wingdings" panose="05000000000000000000" pitchFamily="2" charset="2"/>
              </a:rPr>
              <a:t>contact</a:t>
            </a:r>
            <a:endParaRPr lang="fi-FI" dirty="0">
              <a:sym typeface="Wingdings" panose="05000000000000000000" pitchFamily="2" charset="2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3" t="22651" r="27572" b="8317"/>
          <a:stretch/>
        </p:blipFill>
        <p:spPr>
          <a:xfrm>
            <a:off x="1624148" y="3895767"/>
            <a:ext cx="4627639" cy="263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722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Surface water &amp; hydrogen bonds</a:t>
            </a:r>
          </a:p>
        </p:txBody>
      </p:sp>
      <p:pic>
        <p:nvPicPr>
          <p:cNvPr id="115716" name="Picture 4"/>
          <p:cNvPicPr>
            <a:picLocks noGrp="1" noChangeAspect="1" noChangeArrowheads="1"/>
          </p:cNvPicPr>
          <p:nvPr>
            <p:ph type="body" idx="1"/>
          </p:nvPr>
        </p:nvPicPr>
        <p:blipFill rotWithShape="1">
          <a:blip r:embed="rId2" cstate="print"/>
          <a:srcRect r="34987"/>
          <a:stretch/>
        </p:blipFill>
        <p:spPr>
          <a:xfrm>
            <a:off x="216296" y="1473153"/>
            <a:ext cx="4068321" cy="5000685"/>
          </a:xfrm>
          <a:noFill/>
          <a:ln/>
        </p:spPr>
      </p:pic>
      <p:sp>
        <p:nvSpPr>
          <p:cNvPr id="7" name="TextBox 6"/>
          <p:cNvSpPr txBox="1"/>
          <p:nvPr/>
        </p:nvSpPr>
        <p:spPr>
          <a:xfrm>
            <a:off x="3633758" y="6397638"/>
            <a:ext cx="5232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Tong &amp; Gösele: Semiconductor wafer bonding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59385" y="2634952"/>
            <a:ext cx="41746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At </a:t>
            </a:r>
            <a:r>
              <a:rPr lang="fi-FI" sz="2400" dirty="0" err="1"/>
              <a:t>room</a:t>
            </a:r>
            <a:r>
              <a:rPr lang="fi-FI" sz="2400" dirty="0"/>
              <a:t> </a:t>
            </a:r>
            <a:r>
              <a:rPr lang="fi-FI" sz="2400" dirty="0" err="1"/>
              <a:t>temperature</a:t>
            </a:r>
            <a:r>
              <a:rPr lang="fi-FI" sz="2400" dirty="0"/>
              <a:t>, </a:t>
            </a:r>
            <a:r>
              <a:rPr lang="fi-FI" sz="2400" dirty="0" err="1"/>
              <a:t>bonding</a:t>
            </a:r>
            <a:r>
              <a:rPr lang="fi-FI" sz="2400" dirty="0"/>
              <a:t> </a:t>
            </a:r>
            <a:r>
              <a:rPr lang="fi-FI" sz="2400" dirty="0" err="1"/>
              <a:t>happens</a:t>
            </a:r>
            <a:r>
              <a:rPr lang="fi-FI" sz="2400" dirty="0"/>
              <a:t> via </a:t>
            </a:r>
            <a:r>
              <a:rPr lang="fi-FI" sz="2400" dirty="0" err="1"/>
              <a:t>physisorbed</a:t>
            </a:r>
            <a:r>
              <a:rPr lang="fi-FI" sz="2400" dirty="0"/>
              <a:t> </a:t>
            </a:r>
            <a:r>
              <a:rPr lang="fi-FI" sz="2400" dirty="0" err="1"/>
              <a:t>water</a:t>
            </a:r>
            <a:r>
              <a:rPr lang="fi-FI" sz="2400" dirty="0"/>
              <a:t>, i.e. </a:t>
            </a:r>
            <a:r>
              <a:rPr lang="fi-FI" sz="2400" dirty="0" err="1"/>
              <a:t>hydrogen</a:t>
            </a:r>
            <a:r>
              <a:rPr lang="fi-FI" sz="2400" dirty="0"/>
              <a:t> </a:t>
            </a:r>
            <a:r>
              <a:rPr lang="fi-FI" sz="2400" dirty="0" err="1"/>
              <a:t>bonds</a:t>
            </a:r>
            <a:r>
              <a:rPr lang="fi-FI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4872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Heating</a:t>
            </a:r>
            <a:r>
              <a:rPr lang="fi-FI" dirty="0"/>
              <a:t> to </a:t>
            </a:r>
            <a:r>
              <a:rPr lang="fi-FI" dirty="0" err="1"/>
              <a:t>remove</a:t>
            </a:r>
            <a:r>
              <a:rPr lang="fi-FI" dirty="0"/>
              <a:t> </a:t>
            </a:r>
            <a:r>
              <a:rPr lang="fi-FI" dirty="0" err="1"/>
              <a:t>water</a:t>
            </a:r>
            <a:r>
              <a:rPr lang="fi-FI" dirty="0"/>
              <a:t> 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 cstate="print"/>
          <a:srcRect t="6455" r="55136" b="7882"/>
          <a:stretch/>
        </p:blipFill>
        <p:spPr bwMode="auto">
          <a:xfrm>
            <a:off x="132262" y="1801830"/>
            <a:ext cx="3864972" cy="4122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376057" y="2080371"/>
            <a:ext cx="457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ea typeface="Times New Roman" panose="02020603050405020304" pitchFamily="18" charset="0"/>
              </a:rPr>
              <a:t>250</a:t>
            </a:r>
            <a:r>
              <a:rPr lang="en-US" sz="2800" baseline="30000" dirty="0">
                <a:ea typeface="Times New Roman" panose="02020603050405020304" pitchFamily="18" charset="0"/>
              </a:rPr>
              <a:t>o</a:t>
            </a:r>
            <a:r>
              <a:rPr lang="en-US" sz="2800" dirty="0">
                <a:ea typeface="Times New Roman" panose="02020603050405020304" pitchFamily="18" charset="0"/>
              </a:rPr>
              <a:t>C removes </a:t>
            </a:r>
            <a:r>
              <a:rPr lang="en-US" sz="2800" dirty="0" err="1">
                <a:ea typeface="Times New Roman" panose="02020603050405020304" pitchFamily="18" charset="0"/>
              </a:rPr>
              <a:t>physisorbed</a:t>
            </a:r>
            <a:r>
              <a:rPr lang="en-US" sz="2800" dirty="0">
                <a:ea typeface="Times New Roman" panose="02020603050405020304" pitchFamily="18" charset="0"/>
              </a:rPr>
              <a:t> water, but chemisorbed water still remains. </a:t>
            </a:r>
          </a:p>
          <a:p>
            <a:endParaRPr lang="en-US" sz="2800" dirty="0">
              <a:ea typeface="Times New Roman" panose="02020603050405020304" pitchFamily="18" charset="0"/>
            </a:endParaRPr>
          </a:p>
          <a:p>
            <a:r>
              <a:rPr lang="en-US" sz="2800" dirty="0">
                <a:ea typeface="Times New Roman" panose="02020603050405020304" pitchFamily="18" charset="0"/>
              </a:rPr>
              <a:t>Surface energy 250 </a:t>
            </a:r>
            <a:r>
              <a:rPr lang="en-US" sz="2800" dirty="0" err="1">
                <a:ea typeface="Times New Roman" panose="02020603050405020304" pitchFamily="18" charset="0"/>
              </a:rPr>
              <a:t>mJ</a:t>
            </a:r>
            <a:r>
              <a:rPr lang="en-US" sz="2800" dirty="0">
                <a:ea typeface="Times New Roman" panose="02020603050405020304" pitchFamily="18" charset="0"/>
              </a:rPr>
              <a:t>/m</a:t>
            </a:r>
            <a:r>
              <a:rPr lang="en-US" sz="2800" baseline="30000" dirty="0">
                <a:ea typeface="Times New Roman" panose="02020603050405020304" pitchFamily="18" charset="0"/>
              </a:rPr>
              <a:t>2</a:t>
            </a:r>
            <a:r>
              <a:rPr lang="en-US" sz="2800" dirty="0">
                <a:ea typeface="Times New Roman" panose="02020603050405020304" pitchFamily="18" charset="0"/>
              </a:rPr>
              <a:t>   pretty close to theoretical value.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04102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17" y="391251"/>
            <a:ext cx="8974183" cy="1325563"/>
          </a:xfrm>
        </p:spPr>
        <p:txBody>
          <a:bodyPr/>
          <a:lstStyle/>
          <a:p>
            <a:r>
              <a:rPr lang="fi-FI" dirty="0" err="1"/>
              <a:t>High</a:t>
            </a:r>
            <a:r>
              <a:rPr lang="fi-FI" dirty="0"/>
              <a:t> </a:t>
            </a:r>
            <a:r>
              <a:rPr lang="fi-FI" dirty="0" err="1"/>
              <a:t>temperature</a:t>
            </a:r>
            <a:r>
              <a:rPr lang="fi-FI" dirty="0">
                <a:sym typeface="Wingdings" panose="05000000000000000000" pitchFamily="2" charset="2"/>
              </a:rPr>
              <a:t> </a:t>
            </a:r>
            <a:r>
              <a:rPr lang="fi-FI" dirty="0" err="1">
                <a:sym typeface="Wingdings" panose="05000000000000000000" pitchFamily="2" charset="2"/>
              </a:rPr>
              <a:t>Si</a:t>
            </a:r>
            <a:r>
              <a:rPr lang="fi-FI" dirty="0">
                <a:sym typeface="Wingdings" panose="05000000000000000000" pitchFamily="2" charset="2"/>
              </a:rPr>
              <a:t>-O-</a:t>
            </a:r>
            <a:r>
              <a:rPr lang="fi-FI" dirty="0" err="1">
                <a:sym typeface="Wingdings" panose="05000000000000000000" pitchFamily="2" charset="2"/>
              </a:rPr>
              <a:t>Si</a:t>
            </a:r>
            <a:r>
              <a:rPr lang="fi-FI" dirty="0">
                <a:sym typeface="Wingdings" panose="05000000000000000000" pitchFamily="2" charset="2"/>
              </a:rPr>
              <a:t> </a:t>
            </a:r>
            <a:r>
              <a:rPr lang="fi-FI" dirty="0" err="1">
                <a:sym typeface="Wingdings" panose="05000000000000000000" pitchFamily="2" charset="2"/>
              </a:rPr>
              <a:t>bonds</a:t>
            </a:r>
            <a:endParaRPr lang="fi-FI" dirty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26426" y="2030538"/>
            <a:ext cx="4237013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/>
              <a:t>Si-O-Si bond 400 kJ/mol. </a:t>
            </a:r>
          </a:p>
          <a:p>
            <a:pPr>
              <a:spcBef>
                <a:spcPct val="50000"/>
              </a:spcBef>
            </a:pPr>
            <a:r>
              <a:rPr lang="en-GB" sz="2800" dirty="0"/>
              <a:t>Measured surface energy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ea typeface="Times New Roman" panose="02020603050405020304" pitchFamily="18" charset="0"/>
              </a:rPr>
              <a:t>3000 </a:t>
            </a:r>
            <a:r>
              <a:rPr lang="en-US" sz="2800" dirty="0" err="1">
                <a:ea typeface="Times New Roman" panose="02020603050405020304" pitchFamily="18" charset="0"/>
              </a:rPr>
              <a:t>mJ</a:t>
            </a:r>
            <a:r>
              <a:rPr lang="en-US" sz="2800" dirty="0">
                <a:ea typeface="Times New Roman" panose="02020603050405020304" pitchFamily="18" charset="0"/>
              </a:rPr>
              <a:t>/m</a:t>
            </a:r>
            <a:r>
              <a:rPr lang="en-US" sz="2800" baseline="30000" dirty="0">
                <a:ea typeface="Times New Roman" panose="02020603050405020304" pitchFamily="18" charset="0"/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Theoretically: 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10</a:t>
            </a:r>
            <a:r>
              <a:rPr lang="en-US" sz="2800" b="1" baseline="30000" dirty="0">
                <a:solidFill>
                  <a:srgbClr val="FF0000"/>
                </a:solidFill>
              </a:rPr>
              <a:t>15</a:t>
            </a:r>
            <a:r>
              <a:rPr lang="en-US" sz="2800" b="1" dirty="0">
                <a:solidFill>
                  <a:srgbClr val="FF0000"/>
                </a:solidFill>
              </a:rPr>
              <a:t>cm</a:t>
            </a:r>
            <a:r>
              <a:rPr lang="en-US" sz="2800" b="1" baseline="30000" dirty="0">
                <a:solidFill>
                  <a:srgbClr val="FF0000"/>
                </a:solidFill>
              </a:rPr>
              <a:t>-2 </a:t>
            </a:r>
            <a:r>
              <a:rPr lang="en-US" sz="2800" b="1" dirty="0">
                <a:solidFill>
                  <a:srgbClr val="FF0000"/>
                </a:solidFill>
              </a:rPr>
              <a:t>* 400 kJ/</a:t>
            </a:r>
            <a:r>
              <a:rPr lang="en-US" sz="2800" b="1" dirty="0" err="1">
                <a:solidFill>
                  <a:srgbClr val="FF0000"/>
                </a:solidFill>
              </a:rPr>
              <a:t>mol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GB" sz="2800" b="1" dirty="0">
                <a:solidFill>
                  <a:srgbClr val="FF0000"/>
                </a:solidFill>
              </a:rPr>
              <a:t> 3500 </a:t>
            </a:r>
            <a:r>
              <a:rPr lang="en-GB" sz="2800" b="1" dirty="0" err="1">
                <a:solidFill>
                  <a:srgbClr val="FF0000"/>
                </a:solidFill>
              </a:rPr>
              <a:t>mJ</a:t>
            </a:r>
            <a:r>
              <a:rPr lang="en-GB" sz="2800" b="1" dirty="0">
                <a:solidFill>
                  <a:srgbClr val="FF0000"/>
                </a:solidFill>
              </a:rPr>
              <a:t>/m</a:t>
            </a:r>
            <a:r>
              <a:rPr lang="en-GB" sz="2800" b="1" baseline="30000" dirty="0">
                <a:solidFill>
                  <a:srgbClr val="FF0000"/>
                </a:solidFill>
              </a:rPr>
              <a:t>2 </a:t>
            </a:r>
            <a:endParaRPr lang="en-GB" sz="2800" b="1" dirty="0">
              <a:solidFill>
                <a:srgbClr val="FF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774474" y="1950517"/>
            <a:ext cx="4140926" cy="3579224"/>
            <a:chOff x="4774474" y="1950517"/>
            <a:chExt cx="4140926" cy="3579224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44635" t="6455" b="7882"/>
            <a:stretch/>
          </p:blipFill>
          <p:spPr bwMode="auto">
            <a:xfrm>
              <a:off x="4774474" y="1950517"/>
              <a:ext cx="4140926" cy="3579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Oval 5"/>
            <p:cNvSpPr/>
            <p:nvPr/>
          </p:nvSpPr>
          <p:spPr>
            <a:xfrm>
              <a:off x="6289765" y="3367837"/>
              <a:ext cx="1031967" cy="744583"/>
            </a:xfrm>
            <a:prstGeom prst="ellipse">
              <a:avLst/>
            </a:prstGeom>
            <a:solidFill>
              <a:srgbClr val="5B9BD5">
                <a:alpha val="4509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Oval 6"/>
            <p:cNvSpPr/>
            <p:nvPr/>
          </p:nvSpPr>
          <p:spPr>
            <a:xfrm>
              <a:off x="7269479" y="2936279"/>
              <a:ext cx="535577" cy="1426077"/>
            </a:xfrm>
            <a:prstGeom prst="ellipse">
              <a:avLst/>
            </a:prstGeom>
            <a:solidFill>
              <a:srgbClr val="FF0000">
                <a:alpha val="4509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" name="Oval 7"/>
            <p:cNvSpPr/>
            <p:nvPr/>
          </p:nvSpPr>
          <p:spPr>
            <a:xfrm rot="18010494">
              <a:off x="4943598" y="3067227"/>
              <a:ext cx="1299753" cy="976032"/>
            </a:xfrm>
            <a:prstGeom prst="ellipse">
              <a:avLst/>
            </a:prstGeom>
            <a:solidFill>
              <a:srgbClr val="5B9BD5">
                <a:alpha val="4509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748947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BA2C3-D386-42E2-8FE9-5967D21A8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Bond strength = f(T)</a:t>
            </a:r>
            <a:endParaRPr lang="LID4096" dirty="0"/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C0A16943-66D4-4A6E-96BC-2C72D17E0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046" y="1498599"/>
            <a:ext cx="5100716" cy="4440624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48B5B729-E655-42CA-8EDA-F593C8728A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r="34987"/>
          <a:stretch/>
        </p:blipFill>
        <p:spPr>
          <a:xfrm>
            <a:off x="88689" y="4472981"/>
            <a:ext cx="1812283" cy="2227618"/>
          </a:xfrm>
          <a:prstGeom prst="rect">
            <a:avLst/>
          </a:prstGeom>
          <a:noFill/>
          <a:ln/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F8DE6B47-1F78-4366-815D-C0EFF77B20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66733" t="15156" r="3157" b="18876"/>
          <a:stretch/>
        </p:blipFill>
        <p:spPr bwMode="auto">
          <a:xfrm>
            <a:off x="6975762" y="1361053"/>
            <a:ext cx="1711038" cy="2283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E8F18D-2137-4EBC-95BE-4C653C09F91F}"/>
              </a:ext>
            </a:extLst>
          </p:cNvPr>
          <p:cNvSpPr txBox="1"/>
          <p:nvPr/>
        </p:nvSpPr>
        <p:spPr>
          <a:xfrm>
            <a:off x="4006850" y="6354374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Gösele</a:t>
            </a:r>
            <a:r>
              <a:rPr lang="en-US" sz="1200" dirty="0"/>
              <a:t> et al: JVST A 17(4):1145-1152 · July 1999</a:t>
            </a:r>
            <a:endParaRPr lang="LID4096" sz="1200" dirty="0"/>
          </a:p>
        </p:txBody>
      </p:sp>
    </p:spTree>
    <p:extLst>
      <p:ext uri="{BB962C8B-B14F-4D97-AF65-F5344CB8AC3E}">
        <p14:creationId xmlns:p14="http://schemas.microsoft.com/office/powerpoint/2010/main" val="18161616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>
            <a:extLst>
              <a:ext uri="{FF2B5EF4-FFF2-40B4-BE49-F238E27FC236}">
                <a16:creationId xmlns:a16="http://schemas.microsoft.com/office/drawing/2014/main" id="{A9B45F24-DB8E-4703-921B-A4923F870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i-FI" sz="4000"/>
              <a:t>Hydrophobic Si-Si bonding</a:t>
            </a:r>
          </a:p>
        </p:txBody>
      </p:sp>
      <p:sp>
        <p:nvSpPr>
          <p:cNvPr id="64515" name="Slide Number Placeholder 4">
            <a:extLst>
              <a:ext uri="{FF2B5EF4-FFF2-40B4-BE49-F238E27FC236}">
                <a16:creationId xmlns:a16="http://schemas.microsoft.com/office/drawing/2014/main" id="{32C19BCD-324F-43DE-AB5E-41F104EFB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134D5C-535B-48D9-8EA1-379AEB87A5D1}" type="slidenum">
              <a:rPr lang="en-US" altLang="fi-FI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fi-FI" sz="1400"/>
          </a:p>
        </p:txBody>
      </p:sp>
      <p:sp>
        <p:nvSpPr>
          <p:cNvPr id="64516" name="Text Placeholder 3">
            <a:extLst>
              <a:ext uri="{FF2B5EF4-FFF2-40B4-BE49-F238E27FC236}">
                <a16:creationId xmlns:a16="http://schemas.microsoft.com/office/drawing/2014/main" id="{8FA5703E-9259-47CC-B40F-6604AA5746C8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539750" y="4365625"/>
            <a:ext cx="7713663" cy="2016125"/>
          </a:xfrm>
        </p:spPr>
        <p:txBody>
          <a:bodyPr/>
          <a:lstStyle/>
          <a:p>
            <a:pPr marL="182563" indent="-182563" eaLnBrk="1" hangingPunct="1"/>
            <a:r>
              <a:rPr lang="en-US" altLang="fi-FI" sz="1800" dirty="0"/>
              <a:t>Silicon native oxide removed in HF </a:t>
            </a:r>
            <a:r>
              <a:rPr lang="en-US" altLang="fi-FI" sz="1800" dirty="0">
                <a:sym typeface="Wingdings" panose="05000000000000000000" pitchFamily="2" charset="2"/>
              </a:rPr>
              <a:t> H-termination</a:t>
            </a:r>
          </a:p>
          <a:p>
            <a:pPr marL="182563" indent="-182563" eaLnBrk="1" hangingPunct="1"/>
            <a:r>
              <a:rPr lang="en-US" altLang="fi-FI" sz="1800" dirty="0">
                <a:sym typeface="Wingdings" panose="05000000000000000000" pitchFamily="2" charset="2"/>
              </a:rPr>
              <a:t>H-terminated surface adsorbs hydrocarbon contamination  quick !</a:t>
            </a:r>
          </a:p>
          <a:p>
            <a:pPr marL="182563" indent="-182563" eaLnBrk="1" hangingPunct="1"/>
            <a:r>
              <a:rPr lang="en-US" altLang="fi-FI" sz="1800" dirty="0"/>
              <a:t>Initially, hydrogen bonds are very weak </a:t>
            </a:r>
            <a:r>
              <a:rPr lang="en-US" altLang="fi-FI" sz="1800" dirty="0">
                <a:sym typeface="Wingdings" panose="05000000000000000000" pitchFamily="2" charset="2"/>
              </a:rPr>
              <a:t></a:t>
            </a:r>
            <a:r>
              <a:rPr lang="en-US" altLang="fi-FI" sz="1800" dirty="0"/>
              <a:t> more sensitive to defects</a:t>
            </a:r>
          </a:p>
          <a:p>
            <a:pPr marL="182563" indent="-182563" eaLnBrk="1" hangingPunct="1"/>
            <a:r>
              <a:rPr lang="en-US" altLang="fi-FI" sz="1800" dirty="0"/>
              <a:t>Bonding and annealing will result in direct Si-Si covalent bond</a:t>
            </a:r>
          </a:p>
          <a:p>
            <a:pPr marL="182563" indent="-182563" eaLnBrk="1" hangingPunct="1"/>
            <a:r>
              <a:rPr lang="en-US" altLang="fi-FI" sz="1800" dirty="0"/>
              <a:t>H</a:t>
            </a:r>
            <a:r>
              <a:rPr lang="en-US" altLang="fi-FI" sz="1800" baseline="-25000" dirty="0"/>
              <a:t>2</a:t>
            </a:r>
            <a:r>
              <a:rPr lang="en-US" altLang="fi-FI" sz="1800" dirty="0"/>
              <a:t> has no place to go </a:t>
            </a:r>
            <a:r>
              <a:rPr lang="en-US" altLang="fi-FI" sz="1800" dirty="0">
                <a:sym typeface="Wingdings" panose="05000000000000000000" pitchFamily="2" charset="2"/>
              </a:rPr>
              <a:t> H</a:t>
            </a:r>
            <a:r>
              <a:rPr lang="en-US" altLang="fi-FI" sz="1800" baseline="-25000" dirty="0">
                <a:sym typeface="Wingdings" panose="05000000000000000000" pitchFamily="2" charset="2"/>
              </a:rPr>
              <a:t>2</a:t>
            </a:r>
            <a:r>
              <a:rPr lang="en-US" altLang="fi-FI" sz="1800" dirty="0">
                <a:sym typeface="Wingdings" panose="05000000000000000000" pitchFamily="2" charset="2"/>
              </a:rPr>
              <a:t> bubbles form at interface</a:t>
            </a:r>
            <a:endParaRPr lang="en-US" altLang="fi-FI" sz="1800" dirty="0"/>
          </a:p>
        </p:txBody>
      </p:sp>
      <p:sp>
        <p:nvSpPr>
          <p:cNvPr id="64517" name="TextBox 5">
            <a:extLst>
              <a:ext uri="{FF2B5EF4-FFF2-40B4-BE49-F238E27FC236}">
                <a16:creationId xmlns:a16="http://schemas.microsoft.com/office/drawing/2014/main" id="{C08EC50B-1839-4D2D-A417-B2F593C449AD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7793038" y="4975225"/>
            <a:ext cx="17859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i-FI" sz="1200">
                <a:latin typeface="Calibri" panose="020F0502020204030204" pitchFamily="34" charset="0"/>
              </a:rPr>
              <a:t>(Christiansen </a:t>
            </a:r>
            <a:r>
              <a:rPr lang="en-US" altLang="fi-FI" sz="1200" i="1">
                <a:latin typeface="Calibri" panose="020F0502020204030204" pitchFamily="34" charset="0"/>
              </a:rPr>
              <a:t>et al. </a:t>
            </a:r>
            <a:r>
              <a:rPr lang="en-US" altLang="fi-FI" sz="1200">
                <a:latin typeface="Calibri" panose="020F0502020204030204" pitchFamily="34" charset="0"/>
              </a:rPr>
              <a:t>2006)</a:t>
            </a:r>
          </a:p>
        </p:txBody>
      </p:sp>
      <p:pic>
        <p:nvPicPr>
          <p:cNvPr id="64518" name="Picture 2">
            <a:extLst>
              <a:ext uri="{FF2B5EF4-FFF2-40B4-BE49-F238E27FC236}">
                <a16:creationId xmlns:a16="http://schemas.microsoft.com/office/drawing/2014/main" id="{749EE002-2529-4D43-B84B-46DD5ACA4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30338"/>
            <a:ext cx="6624637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7621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3F4D6-556D-425A-8294-28B238383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Bond interface</a:t>
            </a:r>
            <a:endParaRPr lang="LID4096" dirty="0"/>
          </a:p>
        </p:txBody>
      </p:sp>
      <p:sp>
        <p:nvSpPr>
          <p:cNvPr id="63490" name="Slide Number Placeholder 4">
            <a:extLst>
              <a:ext uri="{FF2B5EF4-FFF2-40B4-BE49-F238E27FC236}">
                <a16:creationId xmlns:a16="http://schemas.microsoft.com/office/drawing/2014/main" id="{7CBFA458-10D9-4028-93CA-13DF3E9FA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FBF063-3620-41B0-AAD0-4887B5D1E567}" type="slidenum">
              <a:rPr lang="en-US" altLang="fi-FI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fi-FI" sz="1400"/>
          </a:p>
        </p:txBody>
      </p:sp>
      <p:pic>
        <p:nvPicPr>
          <p:cNvPr id="63491" name="Picture 3">
            <a:extLst>
              <a:ext uri="{FF2B5EF4-FFF2-40B4-BE49-F238E27FC236}">
                <a16:creationId xmlns:a16="http://schemas.microsoft.com/office/drawing/2014/main" id="{CAEF02FD-7AC7-45BE-A757-9A826F53B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0" y="2001097"/>
            <a:ext cx="4656701" cy="38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Box 12">
            <a:extLst>
              <a:ext uri="{FF2B5EF4-FFF2-40B4-BE49-F238E27FC236}">
                <a16:creationId xmlns:a16="http://schemas.microsoft.com/office/drawing/2014/main" id="{21FF15BB-0274-4786-A567-A420CB74D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806630"/>
            <a:ext cx="339926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i-FI" sz="2800" dirty="0">
                <a:latin typeface="+mn-lt"/>
              </a:rPr>
              <a:t>HRTEM showing thin amorphous oxide between two single crystal silicon layers</a:t>
            </a:r>
          </a:p>
        </p:txBody>
      </p:sp>
    </p:spTree>
    <p:extLst>
      <p:ext uri="{BB962C8B-B14F-4D97-AF65-F5344CB8AC3E}">
        <p14:creationId xmlns:p14="http://schemas.microsoft.com/office/powerpoint/2010/main" val="26176072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74232" y="1690091"/>
            <a:ext cx="633670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9750" algn="l"/>
              </a:tabLst>
            </a:pPr>
            <a:r>
              <a:rPr kumimoji="0" 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-particle removal</a:t>
            </a:r>
            <a:endParaRPr kumimoji="0" lang="fi-FI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-surface chemistry modification</a:t>
            </a:r>
            <a:endParaRPr kumimoji="0" lang="fi-FI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-(optional) vacuum pumping </a:t>
            </a:r>
            <a:endParaRPr kumimoji="0" lang="fi-FI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-(optional) wafer alignment</a:t>
            </a:r>
            <a:endParaRPr kumimoji="0" lang="fi-FI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-room temperature joining</a:t>
            </a:r>
            <a:endParaRPr kumimoji="0" lang="fi-FI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-application of 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force/heat/voltage</a:t>
            </a:r>
            <a:endParaRPr kumimoji="0" lang="fi-FI" sz="1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-(optional) wafer thinning</a:t>
            </a:r>
            <a:endParaRPr kumimoji="0" lang="en-US" sz="4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br>
              <a:rPr kumimoji="0" 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Practical bonding process steps</a:t>
            </a:r>
            <a:br>
              <a:rPr kumimoji="0" lang="fi-FI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fi-FI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FE33B2F-BDBF-4529-81DA-9F89A50E6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i-FI" sz="4400">
                <a:solidFill>
                  <a:schemeClr val="tx2"/>
                </a:solidFill>
                <a:cs typeface="Times New Roman" panose="02020603050405020304" pitchFamily="18" charset="0"/>
              </a:rPr>
              <a:t>Bonding</a:t>
            </a:r>
            <a:r>
              <a:rPr lang="en-US" altLang="fi-FI" sz="4400">
                <a:solidFill>
                  <a:schemeClr val="tx2"/>
                </a:solidFill>
              </a:rPr>
              <a:t> methods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176FE975-8ABC-4E94-A376-89980EB3C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600200"/>
            <a:ext cx="481171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fi-FI" sz="2000">
                <a:cs typeface="Times New Roman" panose="02020603050405020304" pitchFamily="18" charset="0"/>
              </a:rPr>
              <a:t>direct bonding = fusion bonding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fi-FI" sz="2000">
                <a:cs typeface="Times New Roman" panose="02020603050405020304" pitchFamily="18" charset="0"/>
              </a:rPr>
              <a:t>		(Si/Si; glass/glass; SiO</a:t>
            </a:r>
            <a:r>
              <a:rPr lang="en-US" altLang="fi-FI" sz="2000" baseline="-30000">
                <a:cs typeface="Times New Roman" panose="02020603050405020304" pitchFamily="18" charset="0"/>
              </a:rPr>
              <a:t>2</a:t>
            </a:r>
            <a:r>
              <a:rPr lang="en-US" altLang="fi-FI" sz="2000">
                <a:cs typeface="Times New Roman" panose="02020603050405020304" pitchFamily="18" charset="0"/>
              </a:rPr>
              <a:t>/Si</a:t>
            </a:r>
            <a:r>
              <a:rPr lang="en-US" altLang="fi-FI" sz="2000" baseline="-30000">
                <a:cs typeface="Times New Roman" panose="02020603050405020304" pitchFamily="18" charset="0"/>
              </a:rPr>
              <a:t> </a:t>
            </a:r>
            <a:r>
              <a:rPr lang="en-US" altLang="fi-FI" sz="2000"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fi-FI" sz="2000">
                <a:cs typeface="Times New Roman" panose="02020603050405020304" pitchFamily="18" charset="0"/>
              </a:rPr>
              <a:t> anodic bonding (AB)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fi-FI" sz="2000">
                <a:cs typeface="Times New Roman" panose="02020603050405020304" pitchFamily="18" charset="0"/>
              </a:rPr>
              <a:t>		Si/glass, glass/Si/glass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fi-FI" sz="2000">
                <a:cs typeface="Times New Roman" panose="02020603050405020304" pitchFamily="18" charset="0"/>
              </a:rPr>
              <a:t> 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fi-FI" sz="200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fi-FI" sz="2000">
                <a:cs typeface="Times New Roman" panose="02020603050405020304" pitchFamily="18" charset="0"/>
              </a:rPr>
              <a:t>thermo-compression bonding (TCB)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fi-FI" sz="2000">
                <a:cs typeface="Times New Roman" panose="02020603050405020304" pitchFamily="18" charset="0"/>
              </a:rPr>
              <a:t>Eutectic/TLP bonding </a:t>
            </a:r>
          </a:p>
          <a:p>
            <a:pPr eaLnBrk="1" hangingPunct="1">
              <a:lnSpc>
                <a:spcPct val="90000"/>
              </a:lnSpc>
            </a:pPr>
            <a:endParaRPr lang="en-GB" altLang="fi-FI" sz="200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GB" altLang="fi-FI" sz="200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fi-FI" sz="2000">
                <a:cs typeface="Times New Roman" panose="02020603050405020304" pitchFamily="18" charset="0"/>
              </a:rPr>
              <a:t>Si/glass frit bonding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fi-FI" sz="2000">
                <a:cs typeface="Times New Roman" panose="02020603050405020304" pitchFamily="18" charset="0"/>
              </a:rPr>
              <a:t>adhesive bonding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fi-FI" sz="2000">
                <a:cs typeface="Times New Roman" panose="02020603050405020304" pitchFamily="18" charset="0"/>
              </a:rPr>
              <a:t>		limited by “glue” properties</a:t>
            </a:r>
            <a:endParaRPr lang="en-US" altLang="fi-FI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fi-FI"/>
          </a:p>
        </p:txBody>
      </p:sp>
      <p:sp>
        <p:nvSpPr>
          <p:cNvPr id="24580" name="AutoShape 4">
            <a:extLst>
              <a:ext uri="{FF2B5EF4-FFF2-40B4-BE49-F238E27FC236}">
                <a16:creationId xmlns:a16="http://schemas.microsoft.com/office/drawing/2014/main" id="{2AB940D7-AD70-4C50-B1BC-F2E11F059834}"/>
              </a:ext>
            </a:extLst>
          </p:cNvPr>
          <p:cNvSpPr>
            <a:spLocks/>
          </p:cNvSpPr>
          <p:nvPr/>
        </p:nvSpPr>
        <p:spPr bwMode="auto">
          <a:xfrm>
            <a:off x="5378450" y="1600200"/>
            <a:ext cx="236538" cy="1487488"/>
          </a:xfrm>
          <a:prstGeom prst="rightBrace">
            <a:avLst>
              <a:gd name="adj1" fmla="val 5240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800"/>
          </a:p>
        </p:txBody>
      </p:sp>
      <p:sp>
        <p:nvSpPr>
          <p:cNvPr id="24581" name="AutoShape 5">
            <a:extLst>
              <a:ext uri="{FF2B5EF4-FFF2-40B4-BE49-F238E27FC236}">
                <a16:creationId xmlns:a16="http://schemas.microsoft.com/office/drawing/2014/main" id="{01CB8DC0-4990-4D90-A2A5-CBDC1F39E449}"/>
              </a:ext>
            </a:extLst>
          </p:cNvPr>
          <p:cNvSpPr>
            <a:spLocks/>
          </p:cNvSpPr>
          <p:nvPr/>
        </p:nvSpPr>
        <p:spPr bwMode="auto">
          <a:xfrm>
            <a:off x="5443538" y="3508375"/>
            <a:ext cx="236537" cy="906463"/>
          </a:xfrm>
          <a:prstGeom prst="rightBrace">
            <a:avLst>
              <a:gd name="adj1" fmla="val 3193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800"/>
          </a:p>
        </p:txBody>
      </p:sp>
      <p:sp>
        <p:nvSpPr>
          <p:cNvPr id="24582" name="AutoShape 6">
            <a:extLst>
              <a:ext uri="{FF2B5EF4-FFF2-40B4-BE49-F238E27FC236}">
                <a16:creationId xmlns:a16="http://schemas.microsoft.com/office/drawing/2014/main" id="{850EF0C6-85E0-43FC-B90E-5CACE9453C14}"/>
              </a:ext>
            </a:extLst>
          </p:cNvPr>
          <p:cNvSpPr>
            <a:spLocks/>
          </p:cNvSpPr>
          <p:nvPr/>
        </p:nvSpPr>
        <p:spPr bwMode="auto">
          <a:xfrm>
            <a:off x="5497513" y="4903788"/>
            <a:ext cx="236537" cy="1006475"/>
          </a:xfrm>
          <a:prstGeom prst="rightBrace">
            <a:avLst>
              <a:gd name="adj1" fmla="val 3545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800"/>
          </a:p>
        </p:txBody>
      </p:sp>
      <p:sp>
        <p:nvSpPr>
          <p:cNvPr id="24583" name="Text Box 7">
            <a:extLst>
              <a:ext uri="{FF2B5EF4-FFF2-40B4-BE49-F238E27FC236}">
                <a16:creationId xmlns:a16="http://schemas.microsoft.com/office/drawing/2014/main" id="{E6B39491-5945-4BD7-A70E-7CDC47808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9350" y="1755279"/>
            <a:ext cx="222885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GB" altLang="fi-FI" sz="2400" dirty="0">
                <a:solidFill>
                  <a:srgbClr val="FF0066"/>
                </a:solidFill>
              </a:rPr>
              <a:t>No intermediate layer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endParaRPr lang="en-GB" altLang="fi-FI" sz="2400" dirty="0">
              <a:solidFill>
                <a:srgbClr val="FF0066"/>
              </a:solidFill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GB" altLang="fi-FI" sz="2400" dirty="0">
                <a:solidFill>
                  <a:srgbClr val="FF0066"/>
                </a:solidFill>
              </a:rPr>
              <a:t>Metallic intermediate layer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endParaRPr lang="en-GB" altLang="fi-FI" sz="2400" dirty="0">
              <a:solidFill>
                <a:srgbClr val="FF0066"/>
              </a:solidFill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GB" altLang="fi-FI" sz="2400" dirty="0">
                <a:solidFill>
                  <a:srgbClr val="FF0066"/>
                </a:solidFill>
              </a:rPr>
              <a:t>Insulating intermediate layer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21047821-8DEC-4BBC-AC73-75AC42774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Fusion/direct/thermal bonding</a:t>
            </a:r>
          </a:p>
        </p:txBody>
      </p:sp>
      <p:sp>
        <p:nvSpPr>
          <p:cNvPr id="51203" name="Content Placeholder 2">
            <a:extLst>
              <a:ext uri="{FF2B5EF4-FFF2-40B4-BE49-F238E27FC236}">
                <a16:creationId xmlns:a16="http://schemas.microsoft.com/office/drawing/2014/main" id="{273233FE-C49C-4305-AF2B-0106344A6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altLang="fi-FI"/>
              <a:t>Identical materials bonded</a:t>
            </a:r>
          </a:p>
          <a:p>
            <a:r>
              <a:rPr lang="fi-FI" altLang="fi-FI"/>
              <a:t>No CTE problems</a:t>
            </a:r>
          </a:p>
          <a:p>
            <a:r>
              <a:rPr lang="fi-FI" altLang="fi-FI"/>
              <a:t>Bonds naturally available</a:t>
            </a:r>
          </a:p>
          <a:p>
            <a:r>
              <a:rPr lang="fi-FI" altLang="fi-FI"/>
              <a:t>Apply heat/pressure to enhance bonding</a:t>
            </a:r>
          </a:p>
          <a:p>
            <a:endParaRPr lang="fi-FI" altLang="fi-FI"/>
          </a:p>
          <a:p>
            <a:r>
              <a:rPr lang="fi-FI" altLang="fi-FI"/>
              <a:t>Si-Si</a:t>
            </a:r>
          </a:p>
          <a:p>
            <a:r>
              <a:rPr lang="fi-FI" altLang="fi-FI"/>
              <a:t>Glass-glass</a:t>
            </a:r>
          </a:p>
          <a:p>
            <a:r>
              <a:rPr lang="fi-FI" altLang="fi-FI"/>
              <a:t>Polymer-polymer</a:t>
            </a:r>
          </a:p>
          <a:p>
            <a:endParaRPr lang="fi-FI" altLang="fi-FI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04664"/>
            <a:ext cx="8536271" cy="57672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88640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err="1"/>
              <a:t>Log</a:t>
            </a:r>
            <a:r>
              <a:rPr lang="fi-FI" sz="2400" dirty="0"/>
              <a:t> </a:t>
            </a:r>
            <a:r>
              <a:rPr lang="fi-FI" sz="2400" dirty="0" err="1"/>
              <a:t>scale</a:t>
            </a:r>
            <a:endParaRPr lang="fi-FI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7D20DF-E7FE-4966-82E5-DBAAA664B8C3}"/>
              </a:ext>
            </a:extLst>
          </p:cNvPr>
          <p:cNvSpPr/>
          <p:nvPr/>
        </p:nvSpPr>
        <p:spPr>
          <a:xfrm>
            <a:off x="5112835" y="6387908"/>
            <a:ext cx="36247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i="1" dirty="0">
                <a:latin typeface="Times New Roman" panose="02020603050405020304" pitchFamily="18" charset="0"/>
              </a:rPr>
              <a:t>J. Am. Ceram. Soc., </a:t>
            </a:r>
            <a:r>
              <a:rPr lang="pt-BR" sz="1200" b="1" dirty="0">
                <a:latin typeface="Times New Roman" panose="02020603050405020304" pitchFamily="18" charset="0"/>
              </a:rPr>
              <a:t>83 </a:t>
            </a:r>
            <a:r>
              <a:rPr lang="pt-BR" sz="1200" dirty="0">
                <a:latin typeface="Times New Roman" panose="02020603050405020304" pitchFamily="18" charset="0"/>
              </a:rPr>
              <a:t>[6] 1476–84 (2000)</a:t>
            </a:r>
            <a:endParaRPr lang="LID4096" sz="3600" dirty="0"/>
          </a:p>
        </p:txBody>
      </p:sp>
    </p:spTree>
    <p:extLst>
      <p:ext uri="{BB962C8B-B14F-4D97-AF65-F5344CB8AC3E}">
        <p14:creationId xmlns:p14="http://schemas.microsoft.com/office/powerpoint/2010/main" val="24182922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Bonding Stacks_06">
            <a:extLst>
              <a:ext uri="{FF2B5EF4-FFF2-40B4-BE49-F238E27FC236}">
                <a16:creationId xmlns:a16="http://schemas.microsoft.com/office/drawing/2014/main" id="{7AA62077-9D40-4124-8B0D-B3D352A6B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44675"/>
            <a:ext cx="670560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>
            <a:extLst>
              <a:ext uri="{FF2B5EF4-FFF2-40B4-BE49-F238E27FC236}">
                <a16:creationId xmlns:a16="http://schemas.microsoft.com/office/drawing/2014/main" id="{2F02635A-6640-4497-9A97-3511D2226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076700"/>
            <a:ext cx="3429000" cy="13716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FontTx/>
              <a:buNone/>
            </a:pPr>
            <a:r>
              <a:rPr lang="en-US" altLang="fi-FI" sz="2400"/>
              <a:t>Double Sided Heating:</a:t>
            </a:r>
          </a:p>
          <a:p>
            <a:pPr algn="r" eaLnBrk="1" hangingPunct="1">
              <a:buFontTx/>
              <a:buNone/>
            </a:pPr>
            <a:r>
              <a:rPr lang="en-US" altLang="fi-FI" sz="2400"/>
              <a:t>Contact Force:</a:t>
            </a:r>
          </a:p>
          <a:p>
            <a:pPr algn="r" eaLnBrk="1" hangingPunct="1">
              <a:buFontTx/>
              <a:buNone/>
            </a:pPr>
            <a:r>
              <a:rPr lang="en-US" altLang="fi-FI" sz="2400"/>
              <a:t>Bonding Atmosphere:</a:t>
            </a: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D9D2113D-D9D6-41A3-8378-47A30FC52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076700"/>
            <a:ext cx="3276600" cy="13716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fi-FI" sz="2400" b="1"/>
              <a:t>up to 	550°C</a:t>
            </a:r>
          </a:p>
          <a:p>
            <a:pPr eaLnBrk="1" hangingPunct="1">
              <a:buFontTx/>
              <a:buNone/>
            </a:pPr>
            <a:r>
              <a:rPr lang="en-US" altLang="fi-FI" sz="2400" b="1"/>
              <a:t>100 - 40000N</a:t>
            </a:r>
          </a:p>
          <a:p>
            <a:pPr eaLnBrk="1" hangingPunct="1">
              <a:buFontTx/>
              <a:buNone/>
            </a:pPr>
            <a:r>
              <a:rPr lang="en-US" altLang="fi-FI" sz="2400" b="1"/>
              <a:t>1E-5 - 3000mbar</a:t>
            </a:r>
          </a:p>
        </p:txBody>
      </p:sp>
      <p:sp>
        <p:nvSpPr>
          <p:cNvPr id="29701" name="Rectangle 10">
            <a:extLst>
              <a:ext uri="{FF2B5EF4-FFF2-40B4-BE49-F238E27FC236}">
                <a16:creationId xmlns:a16="http://schemas.microsoft.com/office/drawing/2014/main" id="{36EFB9C7-74E9-421A-93AE-AD11B3A455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fi-FI" sz="4000" dirty="0"/>
              <a:t>Thermo-Compression Bonding</a:t>
            </a:r>
            <a:br>
              <a:rPr lang="en-US" altLang="fi-FI" sz="4000" dirty="0"/>
            </a:br>
            <a:r>
              <a:rPr lang="en-US" altLang="fi-FI" sz="4000" dirty="0">
                <a:sym typeface="Symbol" panose="05050102010706020507" pitchFamily="18" charset="2"/>
              </a:rPr>
              <a:t></a:t>
            </a:r>
            <a:r>
              <a:rPr lang="en-US" altLang="fi-FI" sz="4000" dirty="0"/>
              <a:t> apply enough heat &amp; pressure</a:t>
            </a:r>
          </a:p>
        </p:txBody>
      </p:sp>
    </p:spTree>
  </p:cSld>
  <p:clrMapOvr>
    <a:masterClrMapping/>
  </p:clrMapOvr>
  <p:transition advTm="13744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00980-8033-4C57-888B-E2D6C3110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dirty="0"/>
              <a:t>TLP: Transient Liquid Phase</a:t>
            </a:r>
            <a:br>
              <a:rPr lang="en-GB" dirty="0"/>
            </a:b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≈</a:t>
            </a:r>
            <a:r>
              <a:rPr lang="en-GB" dirty="0"/>
              <a:t>SLID: Solid-Liquid Interdiffusion</a:t>
            </a:r>
            <a:endParaRPr lang="en-US" dirty="0"/>
          </a:p>
        </p:txBody>
      </p:sp>
      <p:pic>
        <p:nvPicPr>
          <p:cNvPr id="31747" name="Picture 3">
            <a:extLst>
              <a:ext uri="{FF2B5EF4-FFF2-40B4-BE49-F238E27FC236}">
                <a16:creationId xmlns:a16="http://schemas.microsoft.com/office/drawing/2014/main" id="{5F9C7620-CD04-4955-B291-FE812BEAD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8775"/>
            <a:ext cx="7939088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Box 4">
            <a:extLst>
              <a:ext uri="{FF2B5EF4-FFF2-40B4-BE49-F238E27FC236}">
                <a16:creationId xmlns:a16="http://schemas.microsoft.com/office/drawing/2014/main" id="{9577ABEE-D35A-4ADC-A03F-716BC8D83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1300" y="6292850"/>
            <a:ext cx="3822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LID4096"/>
              <a:t>John H. Lau: Through-silicon vias</a:t>
            </a:r>
            <a:endParaRPr lang="en-US" altLang="LID4096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B7C821AA-BD0D-4A8C-A7F7-C2BFB2F38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LID4096"/>
              <a:t>TLP/SLID, example</a:t>
            </a:r>
            <a:endParaRPr lang="en-US" altLang="LID4096"/>
          </a:p>
        </p:txBody>
      </p:sp>
      <p:pic>
        <p:nvPicPr>
          <p:cNvPr id="33795" name="Picture 2">
            <a:extLst>
              <a:ext uri="{FF2B5EF4-FFF2-40B4-BE49-F238E27FC236}">
                <a16:creationId xmlns:a16="http://schemas.microsoft.com/office/drawing/2014/main" id="{FD6EC3B2-3D78-4E09-A428-DAF6FD175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274763"/>
            <a:ext cx="7894637" cy="498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Box 3">
            <a:extLst>
              <a:ext uri="{FF2B5EF4-FFF2-40B4-BE49-F238E27FC236}">
                <a16:creationId xmlns:a16="http://schemas.microsoft.com/office/drawing/2014/main" id="{76B7CBFC-0467-414F-9C3C-1949C3B40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2700" y="6386513"/>
            <a:ext cx="3822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LID4096"/>
              <a:t>John H. Lau: Through-silicon vias</a:t>
            </a:r>
            <a:endParaRPr lang="en-US" altLang="LID4096"/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96AE911E-A3A0-4D31-BAAB-458E508A50C3}"/>
              </a:ext>
            </a:extLst>
          </p:cNvPr>
          <p:cNvSpPr/>
          <p:nvPr/>
        </p:nvSpPr>
        <p:spPr>
          <a:xfrm rot="2953311">
            <a:off x="4418943" y="2003726"/>
            <a:ext cx="171176" cy="211328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DCCE0E9F-3C17-4051-A006-0898B4AABD0F}"/>
              </a:ext>
            </a:extLst>
          </p:cNvPr>
          <p:cNvSpPr/>
          <p:nvPr/>
        </p:nvSpPr>
        <p:spPr>
          <a:xfrm rot="2953311">
            <a:off x="4826370" y="1679550"/>
            <a:ext cx="199619" cy="404453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3B25FF-896C-4413-AC55-1DADEF1FB510}"/>
              </a:ext>
            </a:extLst>
          </p:cNvPr>
          <p:cNvSpPr txBox="1"/>
          <p:nvPr/>
        </p:nvSpPr>
        <p:spPr>
          <a:xfrm>
            <a:off x="5032586" y="1790424"/>
            <a:ext cx="2770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Why gold ?</a:t>
            </a:r>
            <a:endParaRPr lang="LID4096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4E378985-1F37-44A9-9016-4CE47E41A3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fi-FI" dirty="0"/>
              <a:t>Adhesive bonding </a:t>
            </a:r>
            <a:r>
              <a:rPr lang="en-GB" alt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≈ </a:t>
            </a:r>
            <a:r>
              <a:rPr lang="en-GB" altLang="fi-FI" dirty="0">
                <a:latin typeface="+mn-lt"/>
                <a:cs typeface="Times New Roman" panose="02020603050405020304" pitchFamily="18" charset="0"/>
              </a:rPr>
              <a:t>gluing</a:t>
            </a:r>
            <a:endParaRPr lang="en-US" altLang="fi-FI" dirty="0">
              <a:latin typeface="+mn-lt"/>
            </a:endParaRP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E5837ECD-050F-4B61-B7F5-E62BE5FE6A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fi-FI" dirty="0"/>
              <a:t>surface cleaning</a:t>
            </a:r>
          </a:p>
          <a:p>
            <a:pPr eaLnBrk="1" hangingPunct="1"/>
            <a:r>
              <a:rPr lang="en-US" altLang="fi-FI" dirty="0"/>
              <a:t>spin coating of polymer</a:t>
            </a:r>
          </a:p>
          <a:p>
            <a:pPr eaLnBrk="1" hangingPunct="1"/>
            <a:r>
              <a:rPr lang="en-US" altLang="fi-FI" dirty="0"/>
              <a:t>initial curing (solvent removal bake)</a:t>
            </a:r>
          </a:p>
          <a:p>
            <a:pPr eaLnBrk="1" hangingPunct="1"/>
            <a:r>
              <a:rPr lang="en-US" altLang="fi-FI" dirty="0"/>
              <a:t>evacuate vacuum (optional)</a:t>
            </a:r>
          </a:p>
          <a:p>
            <a:pPr eaLnBrk="1" hangingPunct="1"/>
            <a:r>
              <a:rPr lang="en-US" altLang="fi-FI" dirty="0"/>
              <a:t>join the wafers</a:t>
            </a:r>
          </a:p>
          <a:p>
            <a:pPr eaLnBrk="1" hangingPunct="1"/>
            <a:r>
              <a:rPr lang="en-US" altLang="fi-FI" dirty="0"/>
              <a:t>final curing with pressure and/or heat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C6BE1F54-3CA4-4ED3-B877-86D571918E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fi-FI"/>
              <a:t>Adhesive bonding benefits</a:t>
            </a:r>
            <a:endParaRPr lang="en-US" altLang="fi-FI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693A2281-C307-4AA3-A47F-C0DCBBC330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fi-FI"/>
              <a:t>temperatures around 100</a:t>
            </a:r>
            <a:r>
              <a:rPr lang="en-US" altLang="fi-FI" baseline="30000"/>
              <a:t>o</a:t>
            </a:r>
            <a:r>
              <a:rPr lang="en-US" altLang="fi-FI"/>
              <a:t>C (&gt;T</a:t>
            </a:r>
            <a:r>
              <a:rPr lang="en-US" altLang="fi-FI" baseline="-25000"/>
              <a:t>g</a:t>
            </a:r>
            <a:r>
              <a:rPr lang="en-US" altLang="fi-FI"/>
              <a:t>)</a:t>
            </a:r>
          </a:p>
          <a:p>
            <a:pPr eaLnBrk="1" hangingPunct="1"/>
            <a:r>
              <a:rPr lang="en-US" altLang="fi-FI"/>
              <a:t>tolerant to (some) particle contamination</a:t>
            </a:r>
          </a:p>
          <a:p>
            <a:pPr eaLnBrk="1" hangingPunct="1"/>
            <a:r>
              <a:rPr lang="en-US" altLang="fi-FI"/>
              <a:t>structured wafers can be bonded </a:t>
            </a:r>
          </a:p>
          <a:p>
            <a:pPr eaLnBrk="1" hangingPunct="1"/>
            <a:r>
              <a:rPr lang="en-US" altLang="fi-FI"/>
              <a:t>low cost, simple process</a:t>
            </a:r>
          </a:p>
        </p:txBody>
      </p:sp>
      <p:grpSp>
        <p:nvGrpSpPr>
          <p:cNvPr id="36868" name="Group 4">
            <a:extLst>
              <a:ext uri="{FF2B5EF4-FFF2-40B4-BE49-F238E27FC236}">
                <a16:creationId xmlns:a16="http://schemas.microsoft.com/office/drawing/2014/main" id="{B3711CF2-D05E-4DBF-8516-61F842973091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4221163"/>
            <a:ext cx="3678237" cy="1581150"/>
            <a:chOff x="1875" y="4708"/>
            <a:chExt cx="7335" cy="3600"/>
          </a:xfrm>
        </p:grpSpPr>
        <p:sp>
          <p:nvSpPr>
            <p:cNvPr id="36879" name="Rectangle 5">
              <a:extLst>
                <a:ext uri="{FF2B5EF4-FFF2-40B4-BE49-F238E27FC236}">
                  <a16:creationId xmlns:a16="http://schemas.microsoft.com/office/drawing/2014/main" id="{1F9FA585-E729-4368-88F1-58B82AB08F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5" y="4708"/>
              <a:ext cx="7335" cy="111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i-FI" altLang="fi-FI" sz="1800"/>
            </a:p>
          </p:txBody>
        </p:sp>
        <p:grpSp>
          <p:nvGrpSpPr>
            <p:cNvPr id="36880" name="Group 6">
              <a:extLst>
                <a:ext uri="{FF2B5EF4-FFF2-40B4-BE49-F238E27FC236}">
                  <a16:creationId xmlns:a16="http://schemas.microsoft.com/office/drawing/2014/main" id="{C27A1B43-8088-4056-ADF3-FB11687BC0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5" y="6808"/>
              <a:ext cx="7335" cy="1500"/>
              <a:chOff x="1875" y="7911"/>
              <a:chExt cx="7335" cy="1500"/>
            </a:xfrm>
          </p:grpSpPr>
          <p:sp>
            <p:nvSpPr>
              <p:cNvPr id="36881" name="Rectangle 7">
                <a:extLst>
                  <a:ext uri="{FF2B5EF4-FFF2-40B4-BE49-F238E27FC236}">
                    <a16:creationId xmlns:a16="http://schemas.microsoft.com/office/drawing/2014/main" id="{4126023F-0EC3-44DC-BFC6-6339C6E203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5" y="8301"/>
                <a:ext cx="7335" cy="1110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i-FI" altLang="fi-FI" sz="1800"/>
              </a:p>
            </p:txBody>
          </p:sp>
          <p:sp>
            <p:nvSpPr>
              <p:cNvPr id="36882" name="Rectangle 8" descr="Dark upward diagonal">
                <a:extLst>
                  <a:ext uri="{FF2B5EF4-FFF2-40B4-BE49-F238E27FC236}">
                    <a16:creationId xmlns:a16="http://schemas.microsoft.com/office/drawing/2014/main" id="{358B2AAB-B333-4E62-B154-2FD68C5960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5" y="7911"/>
                <a:ext cx="7335" cy="390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i-FI" altLang="fi-FI" sz="1800"/>
              </a:p>
            </p:txBody>
          </p:sp>
          <p:sp>
            <p:nvSpPr>
              <p:cNvPr id="36883" name="Oval 9">
                <a:extLst>
                  <a:ext uri="{FF2B5EF4-FFF2-40B4-BE49-F238E27FC236}">
                    <a16:creationId xmlns:a16="http://schemas.microsoft.com/office/drawing/2014/main" id="{19C409F2-3F85-47A0-8211-EF02B8A39F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0" y="8076"/>
                <a:ext cx="165" cy="22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i-FI" altLang="fi-FI" sz="1800"/>
              </a:p>
            </p:txBody>
          </p:sp>
          <p:sp>
            <p:nvSpPr>
              <p:cNvPr id="36884" name="Oval 10">
                <a:extLst>
                  <a:ext uri="{FF2B5EF4-FFF2-40B4-BE49-F238E27FC236}">
                    <a16:creationId xmlns:a16="http://schemas.microsoft.com/office/drawing/2014/main" id="{639FE38B-BEE1-498B-9070-D0FA1ADE69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5" y="8181"/>
                <a:ext cx="375" cy="13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i-FI" altLang="fi-FI" sz="1800"/>
              </a:p>
            </p:txBody>
          </p:sp>
          <p:sp>
            <p:nvSpPr>
              <p:cNvPr id="36885" name="Oval 11">
                <a:extLst>
                  <a:ext uri="{FF2B5EF4-FFF2-40B4-BE49-F238E27FC236}">
                    <a16:creationId xmlns:a16="http://schemas.microsoft.com/office/drawing/2014/main" id="{89184AAC-8E98-4871-8528-D4136E5C0B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40" y="8181"/>
                <a:ext cx="330" cy="12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i-FI" altLang="fi-FI" sz="1800"/>
              </a:p>
            </p:txBody>
          </p:sp>
          <p:sp>
            <p:nvSpPr>
              <p:cNvPr id="36886" name="Oval 12">
                <a:extLst>
                  <a:ext uri="{FF2B5EF4-FFF2-40B4-BE49-F238E27FC236}">
                    <a16:creationId xmlns:a16="http://schemas.microsoft.com/office/drawing/2014/main" id="{DA52B641-517B-43A8-8CD3-D912952247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0" y="8181"/>
                <a:ext cx="285" cy="13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i-FI" altLang="fi-FI" sz="1800"/>
              </a:p>
            </p:txBody>
          </p:sp>
          <p:sp>
            <p:nvSpPr>
              <p:cNvPr id="36887" name="Oval 13">
                <a:extLst>
                  <a:ext uri="{FF2B5EF4-FFF2-40B4-BE49-F238E27FC236}">
                    <a16:creationId xmlns:a16="http://schemas.microsoft.com/office/drawing/2014/main" id="{E92ABA6B-5A10-416E-903E-DC847F9EE7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70" y="8076"/>
                <a:ext cx="300" cy="22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i-FI" altLang="fi-FI" sz="1800"/>
              </a:p>
            </p:txBody>
          </p:sp>
        </p:grpSp>
      </p:grpSp>
      <p:grpSp>
        <p:nvGrpSpPr>
          <p:cNvPr id="36869" name="Group 14">
            <a:extLst>
              <a:ext uri="{FF2B5EF4-FFF2-40B4-BE49-F238E27FC236}">
                <a16:creationId xmlns:a16="http://schemas.microsoft.com/office/drawing/2014/main" id="{B785B26F-BF2C-4576-938E-453A34B62A6B}"/>
              </a:ext>
            </a:extLst>
          </p:cNvPr>
          <p:cNvGrpSpPr>
            <a:grpSpLocks/>
          </p:cNvGrpSpPr>
          <p:nvPr/>
        </p:nvGrpSpPr>
        <p:grpSpPr bwMode="auto">
          <a:xfrm>
            <a:off x="4749800" y="4465638"/>
            <a:ext cx="3678238" cy="1336675"/>
            <a:chOff x="1740" y="10845"/>
            <a:chExt cx="7335" cy="2610"/>
          </a:xfrm>
        </p:grpSpPr>
        <p:grpSp>
          <p:nvGrpSpPr>
            <p:cNvPr id="36870" name="Group 15">
              <a:extLst>
                <a:ext uri="{FF2B5EF4-FFF2-40B4-BE49-F238E27FC236}">
                  <a16:creationId xmlns:a16="http://schemas.microsoft.com/office/drawing/2014/main" id="{7DE2363B-BBC4-42C0-B163-EF2224078C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40" y="11955"/>
              <a:ext cx="7335" cy="1500"/>
              <a:chOff x="1875" y="7911"/>
              <a:chExt cx="7335" cy="1500"/>
            </a:xfrm>
          </p:grpSpPr>
          <p:sp>
            <p:nvSpPr>
              <p:cNvPr id="36872" name="Rectangle 16">
                <a:extLst>
                  <a:ext uri="{FF2B5EF4-FFF2-40B4-BE49-F238E27FC236}">
                    <a16:creationId xmlns:a16="http://schemas.microsoft.com/office/drawing/2014/main" id="{4EDA8242-EF8D-4371-87E3-173E28EE42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5" y="8301"/>
                <a:ext cx="7335" cy="1110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i-FI" altLang="fi-FI" sz="1800"/>
              </a:p>
            </p:txBody>
          </p:sp>
          <p:sp>
            <p:nvSpPr>
              <p:cNvPr id="36873" name="Rectangle 17" descr="Dark upward diagonal">
                <a:extLst>
                  <a:ext uri="{FF2B5EF4-FFF2-40B4-BE49-F238E27FC236}">
                    <a16:creationId xmlns:a16="http://schemas.microsoft.com/office/drawing/2014/main" id="{D14B6D7D-25F4-4C8E-B848-CC5D8E3CDD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5" y="7911"/>
                <a:ext cx="7335" cy="390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i-FI" altLang="fi-FI" sz="1800"/>
              </a:p>
            </p:txBody>
          </p:sp>
          <p:sp>
            <p:nvSpPr>
              <p:cNvPr id="36874" name="Oval 18">
                <a:extLst>
                  <a:ext uri="{FF2B5EF4-FFF2-40B4-BE49-F238E27FC236}">
                    <a16:creationId xmlns:a16="http://schemas.microsoft.com/office/drawing/2014/main" id="{47378369-47B5-44DA-9D7D-BF2ECE3052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0" y="8076"/>
                <a:ext cx="165" cy="22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i-FI" altLang="fi-FI" sz="1800"/>
              </a:p>
            </p:txBody>
          </p:sp>
          <p:sp>
            <p:nvSpPr>
              <p:cNvPr id="36875" name="Oval 19">
                <a:extLst>
                  <a:ext uri="{FF2B5EF4-FFF2-40B4-BE49-F238E27FC236}">
                    <a16:creationId xmlns:a16="http://schemas.microsoft.com/office/drawing/2014/main" id="{00A1A619-AEC3-4DAA-AC4E-94F50FF7BE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5" y="8181"/>
                <a:ext cx="375" cy="13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i-FI" altLang="fi-FI" sz="1800"/>
              </a:p>
            </p:txBody>
          </p:sp>
          <p:sp>
            <p:nvSpPr>
              <p:cNvPr id="36876" name="Oval 20">
                <a:extLst>
                  <a:ext uri="{FF2B5EF4-FFF2-40B4-BE49-F238E27FC236}">
                    <a16:creationId xmlns:a16="http://schemas.microsoft.com/office/drawing/2014/main" id="{9BBF796C-789C-4AF4-B980-31A75A6181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40" y="8181"/>
                <a:ext cx="330" cy="12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i-FI" altLang="fi-FI" sz="1800"/>
              </a:p>
            </p:txBody>
          </p:sp>
          <p:sp>
            <p:nvSpPr>
              <p:cNvPr id="36877" name="Oval 21">
                <a:extLst>
                  <a:ext uri="{FF2B5EF4-FFF2-40B4-BE49-F238E27FC236}">
                    <a16:creationId xmlns:a16="http://schemas.microsoft.com/office/drawing/2014/main" id="{84C93144-A50B-49BF-BD00-43EC75D8EE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0" y="8181"/>
                <a:ext cx="285" cy="13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i-FI" altLang="fi-FI" sz="1800"/>
              </a:p>
            </p:txBody>
          </p:sp>
          <p:sp>
            <p:nvSpPr>
              <p:cNvPr id="36878" name="Oval 22">
                <a:extLst>
                  <a:ext uri="{FF2B5EF4-FFF2-40B4-BE49-F238E27FC236}">
                    <a16:creationId xmlns:a16="http://schemas.microsoft.com/office/drawing/2014/main" id="{E525ACFF-8209-47F8-9B9C-6BD345F4F5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70" y="8076"/>
                <a:ext cx="300" cy="22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i-FI" altLang="fi-FI" sz="1800"/>
              </a:p>
            </p:txBody>
          </p:sp>
        </p:grpSp>
        <p:sp>
          <p:nvSpPr>
            <p:cNvPr id="36871" name="Rectangle 23">
              <a:extLst>
                <a:ext uri="{FF2B5EF4-FFF2-40B4-BE49-F238E27FC236}">
                  <a16:creationId xmlns:a16="http://schemas.microsoft.com/office/drawing/2014/main" id="{57423A34-1DA6-4972-ADC0-A1A6B1386B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0845"/>
              <a:ext cx="7335" cy="111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i-FI" altLang="fi-FI" sz="1800"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98B4FAEC-A1C8-4FE3-A1B3-7A67817FE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fi-FI" dirty="0"/>
              <a:t>Anodic bonding </a:t>
            </a:r>
            <a:br>
              <a:rPr lang="en-US" altLang="fi-FI" dirty="0"/>
            </a:br>
            <a:r>
              <a:rPr lang="en-US" altLang="fi-FI" dirty="0"/>
              <a:t>= Field-assisted thermal bonding</a:t>
            </a:r>
          </a:p>
        </p:txBody>
      </p:sp>
      <p:sp>
        <p:nvSpPr>
          <p:cNvPr id="40963" name="Content Placeholder 4">
            <a:extLst>
              <a:ext uri="{FF2B5EF4-FFF2-40B4-BE49-F238E27FC236}">
                <a16:creationId xmlns:a16="http://schemas.microsoft.com/office/drawing/2014/main" id="{97825129-4C41-4DDC-A1A4-1DE1F931C9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2725" y="1704340"/>
            <a:ext cx="4287837" cy="482917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fi-FI" sz="2400" dirty="0"/>
              <a:t>Glass/silicon bonded</a:t>
            </a:r>
          </a:p>
          <a:p>
            <a:pPr eaLnBrk="1" hangingPunct="1"/>
            <a:r>
              <a:rPr lang="en-US" altLang="fi-FI" sz="2400" dirty="0"/>
              <a:t>Glass/metal bonded</a:t>
            </a:r>
          </a:p>
          <a:p>
            <a:pPr eaLnBrk="1" hangingPunct="1"/>
            <a:endParaRPr lang="en-US" altLang="fi-FI" sz="2400" dirty="0"/>
          </a:p>
          <a:p>
            <a:r>
              <a:rPr lang="en-GB" altLang="fi-FI" sz="2400" dirty="0"/>
              <a:t>Coefficients of thermal              expansion of silicon and glass must be matching, otherwise cracking upon cooling </a:t>
            </a:r>
          </a:p>
          <a:p>
            <a:pPr>
              <a:buFontTx/>
              <a:buNone/>
            </a:pPr>
            <a:r>
              <a:rPr lang="en-GB" altLang="fi-FI" sz="2400" dirty="0">
                <a:sym typeface="Wingdings" panose="05000000000000000000" pitchFamily="2" charset="2"/>
              </a:rPr>
              <a:t> only certain glasses suitable for anodic bonding: Pyrex, </a:t>
            </a:r>
            <a:r>
              <a:rPr lang="en-GB" altLang="fi-FI" sz="2400" dirty="0" err="1">
                <a:sym typeface="Wingdings" panose="05000000000000000000" pitchFamily="2" charset="2"/>
              </a:rPr>
              <a:t>Borofloat</a:t>
            </a:r>
            <a:endParaRPr lang="en-GB" altLang="fi-FI" sz="2400" dirty="0">
              <a:sym typeface="Wingdings" panose="05000000000000000000" pitchFamily="2" charset="2"/>
            </a:endParaRPr>
          </a:p>
          <a:p>
            <a:pPr marL="0" indent="0" eaLnBrk="1" hangingPunct="1">
              <a:buNone/>
            </a:pPr>
            <a:endParaRPr lang="en-US" altLang="fi-FI" sz="2400" dirty="0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5B66F631-A5BC-4C9D-926A-262846045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5D3904-BAEE-4C46-A347-E6BF2BD43B17}" type="slidenum">
              <a:rPr lang="en-US" altLang="fi-FI" sz="1400" smtClean="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fi-FI" sz="140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90A4554-94C9-49C8-898E-56901B881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970299"/>
            <a:ext cx="4287837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184341-D41E-4A77-992A-1514ADCA04B6}"/>
              </a:ext>
            </a:extLst>
          </p:cNvPr>
          <p:cNvSpPr txBox="1"/>
          <p:nvPr/>
        </p:nvSpPr>
        <p:spPr>
          <a:xfrm>
            <a:off x="5527040" y="5506510"/>
            <a:ext cx="3241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Pyrex 7070 and 7740 thermal expansion match with silicon</a:t>
            </a:r>
            <a:endParaRPr lang="LID4096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42718EAE-290B-4BB0-A7DE-441DF58489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fi-FI"/>
              <a:t>Anodic bonding</a:t>
            </a:r>
            <a:endParaRPr lang="en-US" altLang="fi-FI"/>
          </a:p>
        </p:txBody>
      </p:sp>
      <p:pic>
        <p:nvPicPr>
          <p:cNvPr id="44035" name="Picture 3">
            <a:extLst>
              <a:ext uri="{FF2B5EF4-FFF2-40B4-BE49-F238E27FC236}">
                <a16:creationId xmlns:a16="http://schemas.microsoft.com/office/drawing/2014/main" id="{6EE4B6AD-4B5E-4267-9666-2BC165FFFDB8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992" y="1498741"/>
            <a:ext cx="4315354" cy="2068796"/>
          </a:xfrm>
          <a:noFill/>
        </p:spPr>
      </p:pic>
      <p:sp>
        <p:nvSpPr>
          <p:cNvPr id="44036" name="Rectangle 4">
            <a:extLst>
              <a:ext uri="{FF2B5EF4-FFF2-40B4-BE49-F238E27FC236}">
                <a16:creationId xmlns:a16="http://schemas.microsoft.com/office/drawing/2014/main" id="{627F6D44-B01D-42D1-8070-88629A590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375" y="4602162"/>
            <a:ext cx="3429000" cy="1981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FontTx/>
              <a:buNone/>
            </a:pPr>
            <a:r>
              <a:rPr lang="en-US" altLang="fi-FI" sz="2400" dirty="0"/>
              <a:t>Double Sided Heating:</a:t>
            </a:r>
          </a:p>
          <a:p>
            <a:pPr algn="r" eaLnBrk="1" hangingPunct="1">
              <a:buFontTx/>
              <a:buNone/>
            </a:pPr>
            <a:r>
              <a:rPr lang="en-US" altLang="fi-FI" sz="2400" dirty="0"/>
              <a:t>Contact Force:</a:t>
            </a:r>
          </a:p>
          <a:p>
            <a:pPr algn="r" eaLnBrk="1" hangingPunct="1">
              <a:buFontTx/>
              <a:buNone/>
            </a:pPr>
            <a:r>
              <a:rPr lang="en-US" altLang="fi-FI" sz="2400" dirty="0"/>
              <a:t>High Voltage Supply:</a:t>
            </a:r>
          </a:p>
          <a:p>
            <a:pPr algn="r" eaLnBrk="1" hangingPunct="1">
              <a:buFontTx/>
              <a:buNone/>
            </a:pPr>
            <a:r>
              <a:rPr lang="en-US" altLang="fi-FI" sz="2400" dirty="0"/>
              <a:t>Bonding Atmosphere:</a:t>
            </a:r>
          </a:p>
        </p:txBody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E8B1D10E-E690-4FE4-80EE-C0E5EEB8E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1375" y="4602162"/>
            <a:ext cx="3276600" cy="1981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fi-FI" sz="2400" b="1"/>
              <a:t>up to 550°C</a:t>
            </a:r>
          </a:p>
          <a:p>
            <a:pPr eaLnBrk="1" hangingPunct="1">
              <a:buFontTx/>
              <a:buNone/>
            </a:pPr>
            <a:r>
              <a:rPr lang="en-US" altLang="fi-FI" sz="2400" b="1"/>
              <a:t>1 - 1000N</a:t>
            </a:r>
          </a:p>
          <a:p>
            <a:pPr eaLnBrk="1" hangingPunct="1">
              <a:buFontTx/>
              <a:buNone/>
            </a:pPr>
            <a:r>
              <a:rPr lang="en-US" altLang="fi-FI" sz="2400" b="1"/>
              <a:t>0 - 2000V / 0 - 50mA</a:t>
            </a:r>
          </a:p>
          <a:p>
            <a:pPr eaLnBrk="1" hangingPunct="1">
              <a:buFontTx/>
              <a:buNone/>
            </a:pPr>
            <a:r>
              <a:rPr lang="en-US" altLang="fi-FI" sz="2400" b="1"/>
              <a:t>1E-5 - 3000mbar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D8CF0B-7180-4F7B-9F45-F5251CC4F7A4}"/>
              </a:ext>
            </a:extLst>
          </p:cNvPr>
          <p:cNvSpPr txBox="1"/>
          <p:nvPr/>
        </p:nvSpPr>
        <p:spPr>
          <a:xfrm>
            <a:off x="4572000" y="1417638"/>
            <a:ext cx="436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fi-FI" sz="2000" dirty="0"/>
              <a:t>Relies on mobile Na</a:t>
            </a:r>
            <a:r>
              <a:rPr lang="en-GB" altLang="fi-FI" sz="2000" baseline="30000" dirty="0"/>
              <a:t>+</a:t>
            </a:r>
            <a:r>
              <a:rPr lang="en-GB" altLang="fi-FI" sz="2000" dirty="0"/>
              <a:t> and oxygen ions in glass.</a:t>
            </a:r>
          </a:p>
          <a:p>
            <a:r>
              <a:rPr lang="en-GB" altLang="fi-FI" sz="2000" dirty="0"/>
              <a:t>Temperature raises ion mobility in glass.</a:t>
            </a:r>
          </a:p>
          <a:p>
            <a:r>
              <a:rPr lang="en-GB" altLang="fi-FI" sz="2000" dirty="0"/>
              <a:t>Voltage attracts oxygen ions to interface.</a:t>
            </a:r>
          </a:p>
          <a:p>
            <a:r>
              <a:rPr lang="fi-FI" altLang="fi-FI" sz="2000" dirty="0" err="1"/>
              <a:t>Si</a:t>
            </a:r>
            <a:r>
              <a:rPr lang="fi-FI" altLang="fi-FI" sz="2000" dirty="0"/>
              <a:t> + 2 O</a:t>
            </a:r>
            <a:r>
              <a:rPr lang="fi-FI" altLang="fi-FI" sz="2000" baseline="-25000" dirty="0"/>
              <a:t>2</a:t>
            </a:r>
            <a:r>
              <a:rPr lang="fi-FI" altLang="fi-FI" sz="2000" baseline="30000" dirty="0"/>
              <a:t>-</a:t>
            </a:r>
            <a:r>
              <a:rPr lang="fi-FI" altLang="fi-FI" sz="2000" dirty="0"/>
              <a:t> </a:t>
            </a:r>
            <a:r>
              <a:rPr lang="fi-FI" altLang="fi-FI" sz="2000" dirty="0">
                <a:sym typeface="Wingdings" panose="05000000000000000000" pitchFamily="2" charset="2"/>
              </a:rPr>
              <a:t></a:t>
            </a:r>
            <a:r>
              <a:rPr lang="fi-FI" altLang="fi-FI" sz="2000" dirty="0"/>
              <a:t> SiO</a:t>
            </a:r>
            <a:r>
              <a:rPr lang="fi-FI" altLang="fi-FI" sz="2000" baseline="-25000" dirty="0"/>
              <a:t>2</a:t>
            </a:r>
            <a:r>
              <a:rPr lang="fi-FI" altLang="fi-FI" sz="2000" dirty="0"/>
              <a:t> + 4 e</a:t>
            </a:r>
            <a:r>
              <a:rPr lang="fi-FI" altLang="fi-FI" sz="2000" baseline="30000" dirty="0"/>
              <a:t>-</a:t>
            </a:r>
            <a:r>
              <a:rPr lang="en-US" altLang="fi-FI" sz="2000" dirty="0"/>
              <a:t>  reaction at glass-silicon interface.</a:t>
            </a:r>
          </a:p>
          <a:p>
            <a:endParaRPr lang="LID4096" sz="20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C50B394D-F177-4C45-A97F-5E0AD8170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Polymer thermal bonding</a:t>
            </a:r>
          </a:p>
        </p:txBody>
      </p:sp>
      <p:sp>
        <p:nvSpPr>
          <p:cNvPr id="52227" name="Content Placeholder 2">
            <a:extLst>
              <a:ext uri="{FF2B5EF4-FFF2-40B4-BE49-F238E27FC236}">
                <a16:creationId xmlns:a16="http://schemas.microsoft.com/office/drawing/2014/main" id="{3968DB8C-6528-452E-BA59-4D83C59D7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altLang="fi-FI" dirty="0" err="1"/>
              <a:t>Raise</a:t>
            </a:r>
            <a:r>
              <a:rPr lang="fi-FI" altLang="fi-FI" dirty="0"/>
              <a:t> </a:t>
            </a:r>
            <a:r>
              <a:rPr lang="fi-FI" altLang="fi-FI" dirty="0" err="1"/>
              <a:t>temperature</a:t>
            </a:r>
            <a:r>
              <a:rPr lang="fi-FI" altLang="fi-FI" dirty="0"/>
              <a:t> </a:t>
            </a:r>
            <a:r>
              <a:rPr lang="fi-FI" altLang="fi-FI" dirty="0" err="1"/>
              <a:t>above</a:t>
            </a:r>
            <a:r>
              <a:rPr lang="fi-FI" altLang="fi-FI" dirty="0"/>
              <a:t> </a:t>
            </a:r>
            <a:r>
              <a:rPr lang="fi-FI" altLang="fi-FI" dirty="0" err="1"/>
              <a:t>Tg</a:t>
            </a:r>
            <a:r>
              <a:rPr lang="fi-FI" altLang="fi-FI" dirty="0"/>
              <a:t> </a:t>
            </a:r>
          </a:p>
          <a:p>
            <a:pPr>
              <a:buFontTx/>
              <a:buNone/>
            </a:pPr>
            <a:r>
              <a:rPr lang="fi-FI" altLang="fi-FI" dirty="0">
                <a:sym typeface="Wingdings" panose="05000000000000000000" pitchFamily="2" charset="2"/>
              </a:rPr>
              <a:t></a:t>
            </a:r>
            <a:r>
              <a:rPr lang="fi-FI" altLang="fi-FI" dirty="0" err="1">
                <a:sym typeface="Wingdings" panose="05000000000000000000" pitchFamily="2" charset="2"/>
              </a:rPr>
              <a:t>softening</a:t>
            </a:r>
            <a:endParaRPr lang="fi-FI" altLang="fi-FI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è"/>
            </a:pPr>
            <a:r>
              <a:rPr lang="fi-FI" altLang="fi-FI" dirty="0" err="1">
                <a:sym typeface="Wingdings" panose="05000000000000000000" pitchFamily="2" charset="2"/>
              </a:rPr>
              <a:t>intimate</a:t>
            </a:r>
            <a:r>
              <a:rPr lang="fi-FI" altLang="fi-FI" dirty="0">
                <a:sym typeface="Wingdings" panose="05000000000000000000" pitchFamily="2" charset="2"/>
              </a:rPr>
              <a:t> </a:t>
            </a:r>
            <a:r>
              <a:rPr lang="fi-FI" altLang="fi-FI" dirty="0" err="1">
                <a:sym typeface="Wingdings" panose="05000000000000000000" pitchFamily="2" charset="2"/>
              </a:rPr>
              <a:t>contact</a:t>
            </a:r>
            <a:r>
              <a:rPr lang="fi-FI" altLang="fi-FI" dirty="0"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r>
              <a:rPr lang="fi-FI" altLang="fi-FI" dirty="0" err="1">
                <a:sym typeface="Wingdings" panose="05000000000000000000" pitchFamily="2" charset="2"/>
              </a:rPr>
              <a:t>Hold</a:t>
            </a:r>
            <a:r>
              <a:rPr lang="fi-FI" altLang="fi-FI" dirty="0">
                <a:sym typeface="Wingdings" panose="05000000000000000000" pitchFamily="2" charset="2"/>
              </a:rPr>
              <a:t> long </a:t>
            </a:r>
            <a:r>
              <a:rPr lang="fi-FI" altLang="fi-FI" dirty="0" err="1">
                <a:sym typeface="Wingdings" panose="05000000000000000000" pitchFamily="2" charset="2"/>
              </a:rPr>
              <a:t>enough</a:t>
            </a:r>
            <a:endParaRPr lang="fi-FI" altLang="fi-FI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è"/>
            </a:pPr>
            <a:r>
              <a:rPr lang="fi-FI" altLang="fi-FI" dirty="0">
                <a:sym typeface="Wingdings" panose="05000000000000000000" pitchFamily="2" charset="2"/>
              </a:rPr>
              <a:t>cool </a:t>
            </a:r>
            <a:r>
              <a:rPr lang="fi-FI" altLang="fi-FI" dirty="0" err="1">
                <a:sym typeface="Wingdings" panose="05000000000000000000" pitchFamily="2" charset="2"/>
              </a:rPr>
              <a:t>down</a:t>
            </a:r>
            <a:r>
              <a:rPr lang="fi-FI" altLang="fi-FI" dirty="0">
                <a:sym typeface="Wingdings" panose="05000000000000000000" pitchFamily="2" charset="2"/>
              </a:rPr>
              <a:t> </a:t>
            </a:r>
            <a:r>
              <a:rPr lang="fi-FI" altLang="fi-FI" dirty="0" err="1">
                <a:sym typeface="Wingdings" panose="05000000000000000000" pitchFamily="2" charset="2"/>
              </a:rPr>
              <a:t>below</a:t>
            </a:r>
            <a:r>
              <a:rPr lang="fi-FI" altLang="fi-FI" dirty="0">
                <a:sym typeface="Wingdings" panose="05000000000000000000" pitchFamily="2" charset="2"/>
              </a:rPr>
              <a:t> </a:t>
            </a:r>
            <a:r>
              <a:rPr lang="fi-FI" altLang="fi-FI" dirty="0" err="1">
                <a:sym typeface="Wingdings" panose="05000000000000000000" pitchFamily="2" charset="2"/>
              </a:rPr>
              <a:t>T</a:t>
            </a:r>
            <a:r>
              <a:rPr lang="fi-FI" altLang="fi-FI" baseline="-25000" dirty="0" err="1">
                <a:sym typeface="Wingdings" panose="05000000000000000000" pitchFamily="2" charset="2"/>
              </a:rPr>
              <a:t>g</a:t>
            </a:r>
            <a:endParaRPr lang="fi-FI" altLang="fi-FI" baseline="-25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è"/>
            </a:pPr>
            <a:r>
              <a:rPr lang="fi-FI" altLang="fi-FI" dirty="0">
                <a:sym typeface="Wingdings" panose="05000000000000000000" pitchFamily="2" charset="2"/>
              </a:rPr>
              <a:t>Bond </a:t>
            </a:r>
            <a:r>
              <a:rPr lang="fi-FI" altLang="fi-FI" dirty="0" err="1">
                <a:sym typeface="Wingdings" panose="05000000000000000000" pitchFamily="2" charset="2"/>
              </a:rPr>
              <a:t>interface</a:t>
            </a:r>
            <a:r>
              <a:rPr lang="fi-FI" altLang="fi-FI" dirty="0">
                <a:sym typeface="Wingdings" panose="05000000000000000000" pitchFamily="2" charset="2"/>
              </a:rPr>
              <a:t> </a:t>
            </a:r>
            <a:r>
              <a:rPr lang="fi-FI" altLang="fi-FI" dirty="0" err="1">
                <a:sym typeface="Wingdings" panose="05000000000000000000" pitchFamily="2" charset="2"/>
              </a:rPr>
              <a:t>indistinguishable</a:t>
            </a:r>
            <a:r>
              <a:rPr lang="fi-FI" altLang="fi-FI" dirty="0">
                <a:sym typeface="Wingdings" panose="05000000000000000000" pitchFamily="2" charset="2"/>
              </a:rPr>
              <a:t> </a:t>
            </a:r>
            <a:r>
              <a:rPr lang="fi-FI" altLang="fi-FI" dirty="0" err="1">
                <a:sym typeface="Wingdings" panose="05000000000000000000" pitchFamily="2" charset="2"/>
              </a:rPr>
              <a:t>from</a:t>
            </a:r>
            <a:r>
              <a:rPr lang="fi-FI" altLang="fi-FI" dirty="0">
                <a:sym typeface="Wingdings" panose="05000000000000000000" pitchFamily="2" charset="2"/>
              </a:rPr>
              <a:t> </a:t>
            </a:r>
            <a:r>
              <a:rPr lang="fi-FI" altLang="fi-FI" dirty="0" err="1">
                <a:sym typeface="Wingdings" panose="05000000000000000000" pitchFamily="2" charset="2"/>
              </a:rPr>
              <a:t>bulk</a:t>
            </a:r>
            <a:r>
              <a:rPr lang="fi-FI" altLang="fi-FI" dirty="0">
                <a:sym typeface="Wingdings" panose="05000000000000000000" pitchFamily="2" charset="2"/>
              </a:rPr>
              <a:t> </a:t>
            </a:r>
            <a:r>
              <a:rPr lang="fi-FI" altLang="fi-FI" dirty="0" err="1">
                <a:sym typeface="Wingdings" panose="05000000000000000000" pitchFamily="2" charset="2"/>
              </a:rPr>
              <a:t>materials</a:t>
            </a:r>
            <a:r>
              <a:rPr lang="fi-FI" altLang="fi-FI" dirty="0">
                <a:sym typeface="Wingdings" panose="05000000000000000000" pitchFamily="2" charset="2"/>
              </a:rPr>
              <a:t> (</a:t>
            </a:r>
            <a:r>
              <a:rPr lang="fi-FI" altLang="fi-FI" dirty="0" err="1">
                <a:sym typeface="Wingdings" panose="05000000000000000000" pitchFamily="2" charset="2"/>
              </a:rPr>
              <a:t>because</a:t>
            </a:r>
            <a:r>
              <a:rPr lang="fi-FI" altLang="fi-FI" dirty="0">
                <a:sym typeface="Wingdings" panose="05000000000000000000" pitchFamily="2" charset="2"/>
              </a:rPr>
              <a:t> </a:t>
            </a:r>
            <a:r>
              <a:rPr lang="fi-FI" altLang="fi-FI" dirty="0" err="1">
                <a:sym typeface="Wingdings" panose="05000000000000000000" pitchFamily="2" charset="2"/>
              </a:rPr>
              <a:t>same</a:t>
            </a:r>
            <a:r>
              <a:rPr lang="fi-FI" altLang="fi-FI" dirty="0">
                <a:sym typeface="Wingdings" panose="05000000000000000000" pitchFamily="2" charset="2"/>
              </a:rPr>
              <a:t> </a:t>
            </a:r>
            <a:r>
              <a:rPr lang="fi-FI" altLang="fi-FI" dirty="0" err="1">
                <a:sym typeface="Wingdings" panose="05000000000000000000" pitchFamily="2" charset="2"/>
              </a:rPr>
              <a:t>bonds</a:t>
            </a:r>
            <a:r>
              <a:rPr lang="fi-FI" altLang="fi-FI" dirty="0">
                <a:sym typeface="Wingdings" panose="05000000000000000000" pitchFamily="2" charset="2"/>
              </a:rPr>
              <a:t> !)</a:t>
            </a:r>
          </a:p>
          <a:p>
            <a:pPr>
              <a:buFontTx/>
              <a:buNone/>
            </a:pPr>
            <a:endParaRPr lang="fi-FI" altLang="fi-FI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è"/>
            </a:pPr>
            <a:endParaRPr lang="fi-FI" altLang="fi-FI" dirty="0">
              <a:sym typeface="Wingdings" panose="05000000000000000000" pitchFamily="2" charset="2"/>
            </a:endParaRPr>
          </a:p>
          <a:p>
            <a:endParaRPr lang="fi-FI" altLang="fi-FI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0DBA6A50-77BD-4DC2-9B57-4EA239FA4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Polymer bonding (2)</a:t>
            </a:r>
          </a:p>
        </p:txBody>
      </p:sp>
      <p:sp>
        <p:nvSpPr>
          <p:cNvPr id="53251" name="Content Placeholder 2">
            <a:extLst>
              <a:ext uri="{FF2B5EF4-FFF2-40B4-BE49-F238E27FC236}">
                <a16:creationId xmlns:a16="http://schemas.microsoft.com/office/drawing/2014/main" id="{D4F3D133-E624-437C-B36D-D294452C9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fi-FI" altLang="fi-FI" dirty="0" err="1">
                <a:sym typeface="Wingdings" panose="05000000000000000000" pitchFamily="2" charset="2"/>
              </a:rPr>
              <a:t>Softening</a:t>
            </a:r>
            <a:r>
              <a:rPr lang="fi-FI" altLang="fi-FI" dirty="0">
                <a:sym typeface="Wingdings" panose="05000000000000000000" pitchFamily="2" charset="2"/>
              </a:rPr>
              <a:t> </a:t>
            </a:r>
            <a:r>
              <a:rPr lang="fi-FI" altLang="fi-FI" dirty="0" err="1">
                <a:sym typeface="Wingdings" panose="05000000000000000000" pitchFamily="2" charset="2"/>
              </a:rPr>
              <a:t>by</a:t>
            </a:r>
            <a:r>
              <a:rPr lang="fi-FI" altLang="fi-FI" dirty="0">
                <a:sym typeface="Wingdings" panose="05000000000000000000" pitchFamily="2" charset="2"/>
              </a:rPr>
              <a:t> </a:t>
            </a:r>
            <a:r>
              <a:rPr lang="fi-FI" altLang="fi-FI" dirty="0" err="1">
                <a:sym typeface="Wingdings" panose="05000000000000000000" pitchFamily="2" charset="2"/>
              </a:rPr>
              <a:t>solvent</a:t>
            </a:r>
            <a:r>
              <a:rPr lang="fi-FI" altLang="fi-FI" dirty="0">
                <a:sym typeface="Wingdings" panose="05000000000000000000" pitchFamily="2" charset="2"/>
              </a:rPr>
              <a:t> </a:t>
            </a:r>
            <a:r>
              <a:rPr lang="fi-FI" altLang="fi-FI" dirty="0" err="1">
                <a:sym typeface="Wingdings" panose="05000000000000000000" pitchFamily="2" charset="2"/>
              </a:rPr>
              <a:t>surface</a:t>
            </a:r>
            <a:r>
              <a:rPr lang="fi-FI" altLang="fi-FI" dirty="0">
                <a:sym typeface="Wingdings" panose="05000000000000000000" pitchFamily="2" charset="2"/>
              </a:rPr>
              <a:t> </a:t>
            </a:r>
            <a:r>
              <a:rPr lang="fi-FI" altLang="fi-FI" dirty="0" err="1">
                <a:sym typeface="Wingdings" panose="05000000000000000000" pitchFamily="2" charset="2"/>
              </a:rPr>
              <a:t>treatment</a:t>
            </a:r>
            <a:endParaRPr lang="fi-FI" altLang="fi-FI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è"/>
            </a:pPr>
            <a:r>
              <a:rPr lang="fi-FI" altLang="fi-FI" dirty="0" err="1">
                <a:sym typeface="Wingdings" panose="05000000000000000000" pitchFamily="2" charset="2"/>
              </a:rPr>
              <a:t>Intimate</a:t>
            </a:r>
            <a:r>
              <a:rPr lang="fi-FI" altLang="fi-FI" dirty="0">
                <a:sym typeface="Wingdings" panose="05000000000000000000" pitchFamily="2" charset="2"/>
              </a:rPr>
              <a:t> </a:t>
            </a:r>
            <a:r>
              <a:rPr lang="fi-FI" altLang="fi-FI" dirty="0" err="1">
                <a:sym typeface="Wingdings" panose="05000000000000000000" pitchFamily="2" charset="2"/>
              </a:rPr>
              <a:t>contact</a:t>
            </a:r>
            <a:r>
              <a:rPr lang="fi-FI" altLang="fi-FI" dirty="0"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r>
              <a:rPr lang="fi-FI" altLang="fi-FI" dirty="0" err="1">
                <a:sym typeface="Wingdings" panose="05000000000000000000" pitchFamily="2" charset="2"/>
              </a:rPr>
              <a:t>Hold</a:t>
            </a:r>
            <a:r>
              <a:rPr lang="fi-FI" altLang="fi-FI" dirty="0">
                <a:sym typeface="Wingdings" panose="05000000000000000000" pitchFamily="2" charset="2"/>
              </a:rPr>
              <a:t> long </a:t>
            </a:r>
            <a:r>
              <a:rPr lang="fi-FI" altLang="fi-FI" dirty="0" err="1">
                <a:sym typeface="Wingdings" panose="05000000000000000000" pitchFamily="2" charset="2"/>
              </a:rPr>
              <a:t>enough</a:t>
            </a:r>
            <a:endParaRPr lang="fi-FI" altLang="fi-FI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i-FI" altLang="fi-FI" dirty="0" err="1">
                <a:sym typeface="Wingdings" panose="05000000000000000000" pitchFamily="2" charset="2"/>
              </a:rPr>
              <a:t>Bonding</a:t>
            </a:r>
            <a:r>
              <a:rPr lang="fi-FI" altLang="fi-FI" dirty="0">
                <a:sym typeface="Wingdings" panose="05000000000000000000" pitchFamily="2" charset="2"/>
              </a:rPr>
              <a:t> of </a:t>
            </a:r>
            <a:r>
              <a:rPr lang="fi-FI" altLang="fi-FI" dirty="0" err="1">
                <a:sym typeface="Wingdings" panose="05000000000000000000" pitchFamily="2" charset="2"/>
              </a:rPr>
              <a:t>different</a:t>
            </a:r>
            <a:r>
              <a:rPr lang="fi-FI" altLang="fi-FI" dirty="0">
                <a:sym typeface="Wingdings" panose="05000000000000000000" pitchFamily="2" charset="2"/>
              </a:rPr>
              <a:t> </a:t>
            </a:r>
            <a:r>
              <a:rPr lang="fi-FI" altLang="fi-FI" dirty="0" err="1">
                <a:sym typeface="Wingdings" panose="05000000000000000000" pitchFamily="2" charset="2"/>
              </a:rPr>
              <a:t>polymers</a:t>
            </a:r>
            <a:r>
              <a:rPr lang="fi-FI" altLang="fi-FI" dirty="0">
                <a:sym typeface="Wingdings" panose="05000000000000000000" pitchFamily="2" charset="2"/>
              </a:rPr>
              <a:t>, </a:t>
            </a:r>
            <a:r>
              <a:rPr lang="fi-FI" altLang="fi-FI" dirty="0" err="1">
                <a:sym typeface="Wingdings" panose="05000000000000000000" pitchFamily="2" charset="2"/>
              </a:rPr>
              <a:t>too</a:t>
            </a:r>
            <a:r>
              <a:rPr lang="fi-FI" altLang="fi-FI" dirty="0">
                <a:sym typeface="Wingdings" panose="05000000000000000000" pitchFamily="2" charset="2"/>
              </a:rPr>
              <a:t>!</a:t>
            </a:r>
          </a:p>
          <a:p>
            <a:pPr>
              <a:buFont typeface="Wingdings" panose="05000000000000000000" pitchFamily="2" charset="2"/>
              <a:buChar char="è"/>
            </a:pPr>
            <a:endParaRPr lang="fi-FI" altLang="fi-FI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i-FI" altLang="fi-FI" dirty="0">
                <a:sym typeface="Wingdings" panose="05000000000000000000" pitchFamily="2" charset="2"/>
              </a:rPr>
              <a:t>In </a:t>
            </a:r>
            <a:r>
              <a:rPr lang="fi-FI" altLang="fi-FI" dirty="0" err="1">
                <a:sym typeface="Wingdings" panose="05000000000000000000" pitchFamily="2" charset="2"/>
              </a:rPr>
              <a:t>theory</a:t>
            </a:r>
            <a:r>
              <a:rPr lang="fi-FI" altLang="fi-FI" dirty="0">
                <a:sym typeface="Wingdings" panose="05000000000000000000" pitchFamily="2" charset="2"/>
              </a:rPr>
              <a:t> a </a:t>
            </a:r>
            <a:r>
              <a:rPr lang="fi-FI" altLang="fi-FI" dirty="0" err="1">
                <a:sym typeface="Wingdings" panose="05000000000000000000" pitchFamily="2" charset="2"/>
              </a:rPr>
              <a:t>room</a:t>
            </a:r>
            <a:r>
              <a:rPr lang="fi-FI" altLang="fi-FI" dirty="0">
                <a:sym typeface="Wingdings" panose="05000000000000000000" pitchFamily="2" charset="2"/>
              </a:rPr>
              <a:t> </a:t>
            </a:r>
            <a:r>
              <a:rPr lang="fi-FI" altLang="fi-FI" dirty="0" err="1">
                <a:sym typeface="Wingdings" panose="05000000000000000000" pitchFamily="2" charset="2"/>
              </a:rPr>
              <a:t>temperature</a:t>
            </a:r>
            <a:r>
              <a:rPr lang="fi-FI" altLang="fi-FI" dirty="0">
                <a:sym typeface="Wingdings" panose="05000000000000000000" pitchFamily="2" charset="2"/>
              </a:rPr>
              <a:t> </a:t>
            </a:r>
            <a:r>
              <a:rPr lang="fi-FI" altLang="fi-FI" dirty="0" err="1">
                <a:sym typeface="Wingdings" panose="05000000000000000000" pitchFamily="2" charset="2"/>
              </a:rPr>
              <a:t>process</a:t>
            </a:r>
            <a:endParaRPr lang="fi-FI" altLang="fi-FI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i-FI" altLang="fi-FI" dirty="0">
                <a:sym typeface="Wingdings" panose="05000000000000000000" pitchFamily="2" charset="2"/>
              </a:rPr>
              <a:t>In </a:t>
            </a:r>
            <a:r>
              <a:rPr lang="fi-FI" altLang="fi-FI" dirty="0" err="1">
                <a:sym typeface="Wingdings" panose="05000000000000000000" pitchFamily="2" charset="2"/>
              </a:rPr>
              <a:t>practise</a:t>
            </a:r>
            <a:r>
              <a:rPr lang="fi-FI" altLang="fi-FI" dirty="0">
                <a:sym typeface="Wingdings" panose="05000000000000000000" pitchFamily="2" charset="2"/>
              </a:rPr>
              <a:t> </a:t>
            </a:r>
            <a:r>
              <a:rPr lang="fi-FI" altLang="fi-FI" dirty="0" err="1">
                <a:sym typeface="Wingdings" panose="05000000000000000000" pitchFamily="2" charset="2"/>
              </a:rPr>
              <a:t>difficult</a:t>
            </a:r>
            <a:r>
              <a:rPr lang="fi-FI" altLang="fi-FI" dirty="0">
                <a:sym typeface="Wingdings" panose="05000000000000000000" pitchFamily="2" charset="2"/>
              </a:rPr>
              <a:t> to </a:t>
            </a:r>
            <a:r>
              <a:rPr lang="fi-FI" altLang="fi-FI" dirty="0" err="1">
                <a:sym typeface="Wingdings" panose="05000000000000000000" pitchFamily="2" charset="2"/>
              </a:rPr>
              <a:t>control</a:t>
            </a:r>
            <a:r>
              <a:rPr lang="fi-FI" altLang="fi-FI" dirty="0">
                <a:sym typeface="Wingdings" panose="05000000000000000000" pitchFamily="2" charset="2"/>
              </a:rPr>
              <a:t> </a:t>
            </a:r>
            <a:r>
              <a:rPr lang="fi-FI" altLang="fi-FI" dirty="0" err="1">
                <a:sym typeface="Wingdings" panose="05000000000000000000" pitchFamily="2" charset="2"/>
              </a:rPr>
              <a:t>the</a:t>
            </a:r>
            <a:r>
              <a:rPr lang="fi-FI" altLang="fi-FI" dirty="0">
                <a:sym typeface="Wingdings" panose="05000000000000000000" pitchFamily="2" charset="2"/>
              </a:rPr>
              <a:t> </a:t>
            </a:r>
            <a:r>
              <a:rPr lang="fi-FI" altLang="fi-FI" dirty="0" err="1">
                <a:sym typeface="Wingdings" panose="05000000000000000000" pitchFamily="2" charset="2"/>
              </a:rPr>
              <a:t>thickness</a:t>
            </a:r>
            <a:r>
              <a:rPr lang="fi-FI" altLang="fi-FI" dirty="0">
                <a:sym typeface="Wingdings" panose="05000000000000000000" pitchFamily="2" charset="2"/>
              </a:rPr>
              <a:t> of </a:t>
            </a:r>
            <a:r>
              <a:rPr lang="fi-FI" altLang="fi-FI" dirty="0" err="1">
                <a:sym typeface="Wingdings" panose="05000000000000000000" pitchFamily="2" charset="2"/>
              </a:rPr>
              <a:t>the</a:t>
            </a:r>
            <a:r>
              <a:rPr lang="fi-FI" altLang="fi-FI" dirty="0">
                <a:sym typeface="Wingdings" panose="05000000000000000000" pitchFamily="2" charset="2"/>
              </a:rPr>
              <a:t> </a:t>
            </a:r>
            <a:r>
              <a:rPr lang="fi-FI" altLang="fi-FI" dirty="0" err="1">
                <a:sym typeface="Wingdings" panose="05000000000000000000" pitchFamily="2" charset="2"/>
              </a:rPr>
              <a:t>softened</a:t>
            </a:r>
            <a:r>
              <a:rPr lang="fi-FI" altLang="fi-FI" dirty="0">
                <a:sym typeface="Wingdings" panose="05000000000000000000" pitchFamily="2" charset="2"/>
              </a:rPr>
              <a:t> </a:t>
            </a:r>
            <a:r>
              <a:rPr lang="fi-FI" altLang="fi-FI" dirty="0" err="1">
                <a:sym typeface="Wingdings" panose="05000000000000000000" pitchFamily="2" charset="2"/>
              </a:rPr>
              <a:t>layer</a:t>
            </a:r>
            <a:endParaRPr lang="fi-FI" altLang="fi-FI" dirty="0">
              <a:sym typeface="Wingdings" panose="05000000000000000000" pitchFamily="2" charset="2"/>
            </a:endParaRPr>
          </a:p>
          <a:p>
            <a:pPr>
              <a:buFontTx/>
              <a:buNone/>
            </a:pPr>
            <a:endParaRPr lang="fi-FI" altLang="fi-FI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è"/>
            </a:pPr>
            <a:endParaRPr lang="fi-FI" altLang="fi-FI" dirty="0">
              <a:sym typeface="Wingdings" panose="05000000000000000000" pitchFamily="2" charset="2"/>
            </a:endParaRPr>
          </a:p>
          <a:p>
            <a:endParaRPr lang="fi-FI" altLang="fi-FI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8F48FCF9-FA67-4153-9FF8-B7FE1E0C7C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fi-FI"/>
              <a:t>Problems with particles</a:t>
            </a:r>
            <a:endParaRPr lang="en-US" altLang="fi-FI"/>
          </a:p>
        </p:txBody>
      </p:sp>
      <p:grpSp>
        <p:nvGrpSpPr>
          <p:cNvPr id="73731" name="Group 3">
            <a:extLst>
              <a:ext uri="{FF2B5EF4-FFF2-40B4-BE49-F238E27FC236}">
                <a16:creationId xmlns:a16="http://schemas.microsoft.com/office/drawing/2014/main" id="{266E385C-3DAC-4B42-AB4F-063E760DB216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1484313"/>
            <a:ext cx="7915275" cy="2192337"/>
            <a:chOff x="1812" y="6245"/>
            <a:chExt cx="9241" cy="2302"/>
          </a:xfrm>
        </p:grpSpPr>
        <p:grpSp>
          <p:nvGrpSpPr>
            <p:cNvPr id="73733" name="Group 4">
              <a:extLst>
                <a:ext uri="{FF2B5EF4-FFF2-40B4-BE49-F238E27FC236}">
                  <a16:creationId xmlns:a16="http://schemas.microsoft.com/office/drawing/2014/main" id="{5C550E43-63DA-4290-ACEB-A63BF8A496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12" y="6636"/>
              <a:ext cx="4848" cy="1911"/>
              <a:chOff x="1812" y="6636"/>
              <a:chExt cx="4848" cy="1911"/>
            </a:xfrm>
          </p:grpSpPr>
          <p:sp>
            <p:nvSpPr>
              <p:cNvPr id="73748" name="Line 5">
                <a:extLst>
                  <a:ext uri="{FF2B5EF4-FFF2-40B4-BE49-F238E27FC236}">
                    <a16:creationId xmlns:a16="http://schemas.microsoft.com/office/drawing/2014/main" id="{13CB030F-F53A-4A3A-87C1-7C1288A6F6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12" y="7382"/>
                <a:ext cx="25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73749" name="Oval 6">
                <a:extLst>
                  <a:ext uri="{FF2B5EF4-FFF2-40B4-BE49-F238E27FC236}">
                    <a16:creationId xmlns:a16="http://schemas.microsoft.com/office/drawing/2014/main" id="{C5D1EFBE-06A7-44D5-9471-D74D7F7BD7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9" y="7269"/>
                <a:ext cx="317" cy="183"/>
              </a:xfrm>
              <a:prstGeom prst="ellipse">
                <a:avLst/>
              </a:prstGeom>
              <a:solidFill>
                <a:srgbClr val="C0C0C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i-FI" altLang="fi-FI" sz="1800"/>
              </a:p>
            </p:txBody>
          </p:sp>
          <p:grpSp>
            <p:nvGrpSpPr>
              <p:cNvPr id="73750" name="Group 7">
                <a:extLst>
                  <a:ext uri="{FF2B5EF4-FFF2-40B4-BE49-F238E27FC236}">
                    <a16:creationId xmlns:a16="http://schemas.microsoft.com/office/drawing/2014/main" id="{32F08785-048B-4F4F-A601-8229BE1629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69" y="7269"/>
                <a:ext cx="3100" cy="107"/>
                <a:chOff x="2898" y="2835"/>
                <a:chExt cx="6396" cy="630"/>
              </a:xfrm>
            </p:grpSpPr>
            <p:sp>
              <p:nvSpPr>
                <p:cNvPr id="73763" name="Freeform 8">
                  <a:extLst>
                    <a:ext uri="{FF2B5EF4-FFF2-40B4-BE49-F238E27FC236}">
                      <a16:creationId xmlns:a16="http://schemas.microsoft.com/office/drawing/2014/main" id="{31E77072-5ACC-454F-86A3-EA6CC6EC34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8" y="2835"/>
                  <a:ext cx="3078" cy="630"/>
                </a:xfrm>
                <a:custGeom>
                  <a:avLst/>
                  <a:gdLst>
                    <a:gd name="T0" fmla="*/ 0 w 3078"/>
                    <a:gd name="T1" fmla="*/ 630 h 630"/>
                    <a:gd name="T2" fmla="*/ 1539 w 3078"/>
                    <a:gd name="T3" fmla="*/ 347 h 630"/>
                    <a:gd name="T4" fmla="*/ 3078 w 3078"/>
                    <a:gd name="T5" fmla="*/ 0 h 630"/>
                    <a:gd name="T6" fmla="*/ 0 60000 65536"/>
                    <a:gd name="T7" fmla="*/ 0 60000 65536"/>
                    <a:gd name="T8" fmla="*/ 0 60000 65536"/>
                    <a:gd name="T9" fmla="*/ 0 w 3078"/>
                    <a:gd name="T10" fmla="*/ 0 h 630"/>
                    <a:gd name="T11" fmla="*/ 3078 w 3078"/>
                    <a:gd name="T12" fmla="*/ 630 h 63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078" h="630">
                      <a:moveTo>
                        <a:pt x="0" y="630"/>
                      </a:moveTo>
                      <a:cubicBezTo>
                        <a:pt x="513" y="541"/>
                        <a:pt x="1026" y="452"/>
                        <a:pt x="1539" y="347"/>
                      </a:cubicBezTo>
                      <a:cubicBezTo>
                        <a:pt x="2052" y="242"/>
                        <a:pt x="2565" y="121"/>
                        <a:pt x="3078" y="0"/>
                      </a:cubicBez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LID4096"/>
                </a:p>
              </p:txBody>
            </p:sp>
            <p:sp>
              <p:nvSpPr>
                <p:cNvPr id="73764" name="Freeform 9">
                  <a:extLst>
                    <a:ext uri="{FF2B5EF4-FFF2-40B4-BE49-F238E27FC236}">
                      <a16:creationId xmlns:a16="http://schemas.microsoft.com/office/drawing/2014/main" id="{91C75B96-E1BF-4B93-96F4-131AEF2339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6216" y="2835"/>
                  <a:ext cx="3078" cy="630"/>
                </a:xfrm>
                <a:custGeom>
                  <a:avLst/>
                  <a:gdLst>
                    <a:gd name="T0" fmla="*/ 0 w 3078"/>
                    <a:gd name="T1" fmla="*/ 630 h 630"/>
                    <a:gd name="T2" fmla="*/ 1539 w 3078"/>
                    <a:gd name="T3" fmla="*/ 347 h 630"/>
                    <a:gd name="T4" fmla="*/ 3078 w 3078"/>
                    <a:gd name="T5" fmla="*/ 0 h 630"/>
                    <a:gd name="T6" fmla="*/ 0 60000 65536"/>
                    <a:gd name="T7" fmla="*/ 0 60000 65536"/>
                    <a:gd name="T8" fmla="*/ 0 60000 65536"/>
                    <a:gd name="T9" fmla="*/ 0 w 3078"/>
                    <a:gd name="T10" fmla="*/ 0 h 630"/>
                    <a:gd name="T11" fmla="*/ 3078 w 3078"/>
                    <a:gd name="T12" fmla="*/ 630 h 63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078" h="630">
                      <a:moveTo>
                        <a:pt x="0" y="630"/>
                      </a:moveTo>
                      <a:cubicBezTo>
                        <a:pt x="513" y="541"/>
                        <a:pt x="1026" y="452"/>
                        <a:pt x="1539" y="347"/>
                      </a:cubicBezTo>
                      <a:cubicBezTo>
                        <a:pt x="2052" y="242"/>
                        <a:pt x="2565" y="121"/>
                        <a:pt x="3078" y="0"/>
                      </a:cubicBez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LID4096"/>
                </a:p>
              </p:txBody>
            </p:sp>
          </p:grpSp>
          <p:grpSp>
            <p:nvGrpSpPr>
              <p:cNvPr id="73751" name="Group 10">
                <a:extLst>
                  <a:ext uri="{FF2B5EF4-FFF2-40B4-BE49-F238E27FC236}">
                    <a16:creationId xmlns:a16="http://schemas.microsoft.com/office/drawing/2014/main" id="{ACC4E6A7-A741-40CA-86CF-93F789A68F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2069" y="7376"/>
                <a:ext cx="3100" cy="76"/>
                <a:chOff x="2898" y="2835"/>
                <a:chExt cx="6396" cy="630"/>
              </a:xfrm>
            </p:grpSpPr>
            <p:sp>
              <p:nvSpPr>
                <p:cNvPr id="73761" name="Freeform 11">
                  <a:extLst>
                    <a:ext uri="{FF2B5EF4-FFF2-40B4-BE49-F238E27FC236}">
                      <a16:creationId xmlns:a16="http://schemas.microsoft.com/office/drawing/2014/main" id="{3DB94897-AE02-4890-AF58-0273A150D5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8" y="2835"/>
                  <a:ext cx="3078" cy="630"/>
                </a:xfrm>
                <a:custGeom>
                  <a:avLst/>
                  <a:gdLst>
                    <a:gd name="T0" fmla="*/ 0 w 3078"/>
                    <a:gd name="T1" fmla="*/ 630 h 630"/>
                    <a:gd name="T2" fmla="*/ 1539 w 3078"/>
                    <a:gd name="T3" fmla="*/ 347 h 630"/>
                    <a:gd name="T4" fmla="*/ 3078 w 3078"/>
                    <a:gd name="T5" fmla="*/ 0 h 630"/>
                    <a:gd name="T6" fmla="*/ 0 60000 65536"/>
                    <a:gd name="T7" fmla="*/ 0 60000 65536"/>
                    <a:gd name="T8" fmla="*/ 0 60000 65536"/>
                    <a:gd name="T9" fmla="*/ 0 w 3078"/>
                    <a:gd name="T10" fmla="*/ 0 h 630"/>
                    <a:gd name="T11" fmla="*/ 3078 w 3078"/>
                    <a:gd name="T12" fmla="*/ 630 h 63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078" h="630">
                      <a:moveTo>
                        <a:pt x="0" y="630"/>
                      </a:moveTo>
                      <a:cubicBezTo>
                        <a:pt x="513" y="541"/>
                        <a:pt x="1026" y="452"/>
                        <a:pt x="1539" y="347"/>
                      </a:cubicBezTo>
                      <a:cubicBezTo>
                        <a:pt x="2052" y="242"/>
                        <a:pt x="2565" y="121"/>
                        <a:pt x="3078" y="0"/>
                      </a:cubicBez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LID4096"/>
                </a:p>
              </p:txBody>
            </p:sp>
            <p:sp>
              <p:nvSpPr>
                <p:cNvPr id="73762" name="Freeform 12">
                  <a:extLst>
                    <a:ext uri="{FF2B5EF4-FFF2-40B4-BE49-F238E27FC236}">
                      <a16:creationId xmlns:a16="http://schemas.microsoft.com/office/drawing/2014/main" id="{1712B6B2-6EA2-4336-95B9-40B385B1BC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6216" y="2835"/>
                  <a:ext cx="3078" cy="630"/>
                </a:xfrm>
                <a:custGeom>
                  <a:avLst/>
                  <a:gdLst>
                    <a:gd name="T0" fmla="*/ 0 w 3078"/>
                    <a:gd name="T1" fmla="*/ 630 h 630"/>
                    <a:gd name="T2" fmla="*/ 1539 w 3078"/>
                    <a:gd name="T3" fmla="*/ 347 h 630"/>
                    <a:gd name="T4" fmla="*/ 3078 w 3078"/>
                    <a:gd name="T5" fmla="*/ 0 h 630"/>
                    <a:gd name="T6" fmla="*/ 0 60000 65536"/>
                    <a:gd name="T7" fmla="*/ 0 60000 65536"/>
                    <a:gd name="T8" fmla="*/ 0 60000 65536"/>
                    <a:gd name="T9" fmla="*/ 0 w 3078"/>
                    <a:gd name="T10" fmla="*/ 0 h 630"/>
                    <a:gd name="T11" fmla="*/ 3078 w 3078"/>
                    <a:gd name="T12" fmla="*/ 630 h 63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078" h="630">
                      <a:moveTo>
                        <a:pt x="0" y="630"/>
                      </a:moveTo>
                      <a:cubicBezTo>
                        <a:pt x="513" y="541"/>
                        <a:pt x="1026" y="452"/>
                        <a:pt x="1539" y="347"/>
                      </a:cubicBezTo>
                      <a:cubicBezTo>
                        <a:pt x="2052" y="242"/>
                        <a:pt x="2565" y="121"/>
                        <a:pt x="3078" y="0"/>
                      </a:cubicBez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LID4096"/>
                </a:p>
              </p:txBody>
            </p:sp>
          </p:grpSp>
          <p:sp>
            <p:nvSpPr>
              <p:cNvPr id="73752" name="Freeform 13">
                <a:extLst>
                  <a:ext uri="{FF2B5EF4-FFF2-40B4-BE49-F238E27FC236}">
                    <a16:creationId xmlns:a16="http://schemas.microsoft.com/office/drawing/2014/main" id="{F2A79A11-7CF2-4263-AFFC-6D250DE929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6833"/>
                <a:ext cx="3764" cy="543"/>
              </a:xfrm>
              <a:custGeom>
                <a:avLst/>
                <a:gdLst>
                  <a:gd name="T0" fmla="*/ 185 w 7767"/>
                  <a:gd name="T1" fmla="*/ 35 h 1081"/>
                  <a:gd name="T2" fmla="*/ 207 w 7767"/>
                  <a:gd name="T3" fmla="*/ 35 h 1081"/>
                  <a:gd name="T4" fmla="*/ 207 w 7767"/>
                  <a:gd name="T5" fmla="*/ 0 h 1081"/>
                  <a:gd name="T6" fmla="*/ 0 w 7767"/>
                  <a:gd name="T7" fmla="*/ 0 h 1081"/>
                  <a:gd name="T8" fmla="*/ 0 w 7767"/>
                  <a:gd name="T9" fmla="*/ 35 h 10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67"/>
                  <a:gd name="T16" fmla="*/ 0 h 1081"/>
                  <a:gd name="T17" fmla="*/ 7767 w 7767"/>
                  <a:gd name="T18" fmla="*/ 1081 h 10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67" h="1081">
                    <a:moveTo>
                      <a:pt x="6924" y="1081"/>
                    </a:moveTo>
                    <a:lnTo>
                      <a:pt x="7767" y="1081"/>
                    </a:lnTo>
                    <a:lnTo>
                      <a:pt x="7767" y="0"/>
                    </a:lnTo>
                    <a:lnTo>
                      <a:pt x="0" y="0"/>
                    </a:lnTo>
                    <a:lnTo>
                      <a:pt x="0" y="1081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73753" name="Freeform 14">
                <a:extLst>
                  <a:ext uri="{FF2B5EF4-FFF2-40B4-BE49-F238E27FC236}">
                    <a16:creationId xmlns:a16="http://schemas.microsoft.com/office/drawing/2014/main" id="{F41CCE02-B22F-4B85-BCC8-F1323933516B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813" y="7376"/>
                <a:ext cx="3764" cy="542"/>
              </a:xfrm>
              <a:custGeom>
                <a:avLst/>
                <a:gdLst>
                  <a:gd name="T0" fmla="*/ 185 w 7767"/>
                  <a:gd name="T1" fmla="*/ 34 h 1081"/>
                  <a:gd name="T2" fmla="*/ 207 w 7767"/>
                  <a:gd name="T3" fmla="*/ 34 h 1081"/>
                  <a:gd name="T4" fmla="*/ 207 w 7767"/>
                  <a:gd name="T5" fmla="*/ 0 h 1081"/>
                  <a:gd name="T6" fmla="*/ 0 w 7767"/>
                  <a:gd name="T7" fmla="*/ 0 h 1081"/>
                  <a:gd name="T8" fmla="*/ 0 w 7767"/>
                  <a:gd name="T9" fmla="*/ 34 h 10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67"/>
                  <a:gd name="T16" fmla="*/ 0 h 1081"/>
                  <a:gd name="T17" fmla="*/ 7767 w 7767"/>
                  <a:gd name="T18" fmla="*/ 1081 h 10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67" h="1081">
                    <a:moveTo>
                      <a:pt x="6924" y="1081"/>
                    </a:moveTo>
                    <a:lnTo>
                      <a:pt x="7767" y="1081"/>
                    </a:lnTo>
                    <a:lnTo>
                      <a:pt x="7767" y="0"/>
                    </a:lnTo>
                    <a:lnTo>
                      <a:pt x="0" y="0"/>
                    </a:lnTo>
                    <a:lnTo>
                      <a:pt x="0" y="1081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73754" name="Line 15">
                <a:extLst>
                  <a:ext uri="{FF2B5EF4-FFF2-40B4-BE49-F238E27FC236}">
                    <a16:creationId xmlns:a16="http://schemas.microsoft.com/office/drawing/2014/main" id="{740B56B6-D073-445F-B279-5CC77E03E7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45" y="8304"/>
                <a:ext cx="129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73755" name="Text Box 16">
                <a:extLst>
                  <a:ext uri="{FF2B5EF4-FFF2-40B4-BE49-F238E27FC236}">
                    <a16:creationId xmlns:a16="http://schemas.microsoft.com/office/drawing/2014/main" id="{C6E59713-659E-4C9F-A9D7-23F6EB596C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40" y="8112"/>
                <a:ext cx="540" cy="4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fi-FI" sz="1200">
                    <a:latin typeface="Times New Roman" panose="02020603050405020304" pitchFamily="18" charset="0"/>
                  </a:rPr>
                  <a:t>R</a:t>
                </a:r>
                <a:endParaRPr lang="en-US" altLang="fi-FI" sz="1800"/>
              </a:p>
            </p:txBody>
          </p:sp>
          <p:sp>
            <p:nvSpPr>
              <p:cNvPr id="73756" name="Text Box 17">
                <a:extLst>
                  <a:ext uri="{FF2B5EF4-FFF2-40B4-BE49-F238E27FC236}">
                    <a16:creationId xmlns:a16="http://schemas.microsoft.com/office/drawing/2014/main" id="{84B4DEAC-F2DB-4AAC-82C9-9B62800CB0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60" y="7137"/>
                <a:ext cx="600" cy="51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fi-FI" sz="1200">
                    <a:latin typeface="Times New Roman" panose="02020603050405020304" pitchFamily="18" charset="0"/>
                  </a:rPr>
                  <a:t>2h</a:t>
                </a:r>
                <a:endParaRPr lang="en-US" altLang="fi-FI" sz="1800"/>
              </a:p>
            </p:txBody>
          </p:sp>
          <p:sp>
            <p:nvSpPr>
              <p:cNvPr id="73757" name="Line 18">
                <a:extLst>
                  <a:ext uri="{FF2B5EF4-FFF2-40B4-BE49-F238E27FC236}">
                    <a16:creationId xmlns:a16="http://schemas.microsoft.com/office/drawing/2014/main" id="{21C33461-4C43-4F17-92B4-AF6D7D3C5D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35" y="6636"/>
                <a:ext cx="0" cy="6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73758" name="Line 19">
                <a:extLst>
                  <a:ext uri="{FF2B5EF4-FFF2-40B4-BE49-F238E27FC236}">
                    <a16:creationId xmlns:a16="http://schemas.microsoft.com/office/drawing/2014/main" id="{EA9B45EF-DBEF-4D99-965F-087C953405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835" y="7476"/>
                <a:ext cx="0" cy="5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73759" name="Line 20">
                <a:extLst>
                  <a:ext uri="{FF2B5EF4-FFF2-40B4-BE49-F238E27FC236}">
                    <a16:creationId xmlns:a16="http://schemas.microsoft.com/office/drawing/2014/main" id="{36E09BEC-6097-4E4C-AF2E-ABC5EB4185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25" y="7236"/>
                <a:ext cx="103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73760" name="Line 21">
                <a:extLst>
                  <a:ext uri="{FF2B5EF4-FFF2-40B4-BE49-F238E27FC236}">
                    <a16:creationId xmlns:a16="http://schemas.microsoft.com/office/drawing/2014/main" id="{C00680CA-BDD1-444A-81BD-1F16EC66B7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40" y="7476"/>
                <a:ext cx="102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LID4096"/>
              </a:p>
            </p:txBody>
          </p:sp>
        </p:grpSp>
        <p:grpSp>
          <p:nvGrpSpPr>
            <p:cNvPr id="73734" name="Group 22">
              <a:extLst>
                <a:ext uri="{FF2B5EF4-FFF2-40B4-BE49-F238E27FC236}">
                  <a16:creationId xmlns:a16="http://schemas.microsoft.com/office/drawing/2014/main" id="{7D16A709-B16C-42ED-A650-334FCCA6D0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45" y="6245"/>
              <a:ext cx="4408" cy="1643"/>
              <a:chOff x="6645" y="6245"/>
              <a:chExt cx="4408" cy="1643"/>
            </a:xfrm>
          </p:grpSpPr>
          <p:grpSp>
            <p:nvGrpSpPr>
              <p:cNvPr id="73735" name="Group 23">
                <a:extLst>
                  <a:ext uri="{FF2B5EF4-FFF2-40B4-BE49-F238E27FC236}">
                    <a16:creationId xmlns:a16="http://schemas.microsoft.com/office/drawing/2014/main" id="{E0FC1ACE-0914-4452-86A7-ABEF60259D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303" y="6788"/>
                <a:ext cx="3750" cy="1100"/>
                <a:chOff x="2667" y="2921"/>
                <a:chExt cx="7350" cy="2810"/>
              </a:xfrm>
            </p:grpSpPr>
            <p:sp>
              <p:nvSpPr>
                <p:cNvPr id="73741" name="Line 24">
                  <a:extLst>
                    <a:ext uri="{FF2B5EF4-FFF2-40B4-BE49-F238E27FC236}">
                      <a16:creationId xmlns:a16="http://schemas.microsoft.com/office/drawing/2014/main" id="{E63CAF69-786C-45FB-A1F7-685DA96F37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67" y="4321"/>
                  <a:ext cx="499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LID4096"/>
                </a:p>
              </p:txBody>
            </p:sp>
            <p:grpSp>
              <p:nvGrpSpPr>
                <p:cNvPr id="73742" name="Group 25">
                  <a:extLst>
                    <a:ext uri="{FF2B5EF4-FFF2-40B4-BE49-F238E27FC236}">
                      <a16:creationId xmlns:a16="http://schemas.microsoft.com/office/drawing/2014/main" id="{64421447-BD93-4A8A-BAFA-BE559B0FE11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70" y="2921"/>
                  <a:ext cx="7347" cy="2810"/>
                  <a:chOff x="2670" y="2921"/>
                  <a:chExt cx="7347" cy="2810"/>
                </a:xfrm>
              </p:grpSpPr>
              <p:sp>
                <p:nvSpPr>
                  <p:cNvPr id="73743" name="Oval 26">
                    <a:extLst>
                      <a:ext uri="{FF2B5EF4-FFF2-40B4-BE49-F238E27FC236}">
                        <a16:creationId xmlns:a16="http://schemas.microsoft.com/office/drawing/2014/main" id="{A5EA6AEE-A7AB-4BB9-9A05-F9FB11D977E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11" y="4182"/>
                    <a:ext cx="333" cy="303"/>
                  </a:xfrm>
                  <a:prstGeom prst="ellipse">
                    <a:avLst/>
                  </a:prstGeom>
                  <a:solidFill>
                    <a:srgbClr val="C0C0C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fi-FI" altLang="fi-FI" sz="1800"/>
                  </a:p>
                </p:txBody>
              </p:sp>
              <p:sp>
                <p:nvSpPr>
                  <p:cNvPr id="73744" name="Freeform 27">
                    <a:extLst>
                      <a:ext uri="{FF2B5EF4-FFF2-40B4-BE49-F238E27FC236}">
                        <a16:creationId xmlns:a16="http://schemas.microsoft.com/office/drawing/2014/main" id="{A9B9EA7B-968A-45D7-9BDB-A2C491D4C6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70" y="2921"/>
                    <a:ext cx="7347" cy="1405"/>
                  </a:xfrm>
                  <a:custGeom>
                    <a:avLst/>
                    <a:gdLst>
                      <a:gd name="T0" fmla="*/ 5244 w 7767"/>
                      <a:gd name="T1" fmla="*/ 4008 h 1081"/>
                      <a:gd name="T2" fmla="*/ 5883 w 7767"/>
                      <a:gd name="T3" fmla="*/ 4008 h 1081"/>
                      <a:gd name="T4" fmla="*/ 5883 w 7767"/>
                      <a:gd name="T5" fmla="*/ 0 h 1081"/>
                      <a:gd name="T6" fmla="*/ 0 w 7767"/>
                      <a:gd name="T7" fmla="*/ 0 h 1081"/>
                      <a:gd name="T8" fmla="*/ 0 w 7767"/>
                      <a:gd name="T9" fmla="*/ 4008 h 10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767"/>
                      <a:gd name="T16" fmla="*/ 0 h 1081"/>
                      <a:gd name="T17" fmla="*/ 7767 w 7767"/>
                      <a:gd name="T18" fmla="*/ 1081 h 10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767" h="1081">
                        <a:moveTo>
                          <a:pt x="6924" y="1081"/>
                        </a:moveTo>
                        <a:lnTo>
                          <a:pt x="7767" y="1081"/>
                        </a:lnTo>
                        <a:lnTo>
                          <a:pt x="7767" y="0"/>
                        </a:lnTo>
                        <a:lnTo>
                          <a:pt x="0" y="0"/>
                        </a:lnTo>
                        <a:lnTo>
                          <a:pt x="0" y="1081"/>
                        </a:ln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LID4096"/>
                  </a:p>
                </p:txBody>
              </p:sp>
              <p:sp>
                <p:nvSpPr>
                  <p:cNvPr id="73745" name="Freeform 28">
                    <a:extLst>
                      <a:ext uri="{FF2B5EF4-FFF2-40B4-BE49-F238E27FC236}">
                        <a16:creationId xmlns:a16="http://schemas.microsoft.com/office/drawing/2014/main" id="{D0BEFBC7-235F-4191-8964-C710E15157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2670" y="4326"/>
                    <a:ext cx="7347" cy="1405"/>
                  </a:xfrm>
                  <a:custGeom>
                    <a:avLst/>
                    <a:gdLst>
                      <a:gd name="T0" fmla="*/ 5244 w 7767"/>
                      <a:gd name="T1" fmla="*/ 4008 h 1081"/>
                      <a:gd name="T2" fmla="*/ 5883 w 7767"/>
                      <a:gd name="T3" fmla="*/ 4008 h 1081"/>
                      <a:gd name="T4" fmla="*/ 5883 w 7767"/>
                      <a:gd name="T5" fmla="*/ 0 h 1081"/>
                      <a:gd name="T6" fmla="*/ 0 w 7767"/>
                      <a:gd name="T7" fmla="*/ 0 h 1081"/>
                      <a:gd name="T8" fmla="*/ 0 w 7767"/>
                      <a:gd name="T9" fmla="*/ 4008 h 10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767"/>
                      <a:gd name="T16" fmla="*/ 0 h 1081"/>
                      <a:gd name="T17" fmla="*/ 7767 w 7767"/>
                      <a:gd name="T18" fmla="*/ 1081 h 10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767" h="1081">
                        <a:moveTo>
                          <a:pt x="6924" y="1081"/>
                        </a:moveTo>
                        <a:lnTo>
                          <a:pt x="7767" y="1081"/>
                        </a:lnTo>
                        <a:lnTo>
                          <a:pt x="7767" y="0"/>
                        </a:lnTo>
                        <a:lnTo>
                          <a:pt x="0" y="0"/>
                        </a:lnTo>
                        <a:lnTo>
                          <a:pt x="0" y="1081"/>
                        </a:ln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LID4096"/>
                  </a:p>
                </p:txBody>
              </p:sp>
              <p:sp>
                <p:nvSpPr>
                  <p:cNvPr id="73746" name="Freeform 29">
                    <a:extLst>
                      <a:ext uri="{FF2B5EF4-FFF2-40B4-BE49-F238E27FC236}">
                        <a16:creationId xmlns:a16="http://schemas.microsoft.com/office/drawing/2014/main" id="{F8B697DB-39F3-4A0D-8DB9-5E632A3F55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20" y="4185"/>
                    <a:ext cx="6105" cy="135"/>
                  </a:xfrm>
                  <a:custGeom>
                    <a:avLst/>
                    <a:gdLst>
                      <a:gd name="T0" fmla="*/ 6105 w 6105"/>
                      <a:gd name="T1" fmla="*/ 135 h 135"/>
                      <a:gd name="T2" fmla="*/ 3390 w 6105"/>
                      <a:gd name="T3" fmla="*/ 135 h 135"/>
                      <a:gd name="T4" fmla="*/ 3270 w 6105"/>
                      <a:gd name="T5" fmla="*/ 30 h 135"/>
                      <a:gd name="T6" fmla="*/ 3135 w 6105"/>
                      <a:gd name="T7" fmla="*/ 0 h 135"/>
                      <a:gd name="T8" fmla="*/ 2850 w 6105"/>
                      <a:gd name="T9" fmla="*/ 120 h 135"/>
                      <a:gd name="T10" fmla="*/ 0 w 6105"/>
                      <a:gd name="T11" fmla="*/ 120 h 13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6105"/>
                      <a:gd name="T19" fmla="*/ 0 h 135"/>
                      <a:gd name="T20" fmla="*/ 6105 w 6105"/>
                      <a:gd name="T21" fmla="*/ 135 h 13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6105" h="135">
                        <a:moveTo>
                          <a:pt x="6105" y="135"/>
                        </a:moveTo>
                        <a:lnTo>
                          <a:pt x="3390" y="135"/>
                        </a:lnTo>
                        <a:lnTo>
                          <a:pt x="3270" y="30"/>
                        </a:lnTo>
                        <a:lnTo>
                          <a:pt x="3135" y="0"/>
                        </a:lnTo>
                        <a:lnTo>
                          <a:pt x="2850" y="120"/>
                        </a:lnTo>
                        <a:lnTo>
                          <a:pt x="0" y="120"/>
                        </a:ln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LID4096"/>
                  </a:p>
                </p:txBody>
              </p:sp>
              <p:sp>
                <p:nvSpPr>
                  <p:cNvPr id="73747" name="Freeform 30">
                    <a:extLst>
                      <a:ext uri="{FF2B5EF4-FFF2-40B4-BE49-F238E27FC236}">
                        <a16:creationId xmlns:a16="http://schemas.microsoft.com/office/drawing/2014/main" id="{5354C163-2113-4765-98FF-0BA88E3A21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70" y="4305"/>
                    <a:ext cx="585" cy="180"/>
                  </a:xfrm>
                  <a:custGeom>
                    <a:avLst/>
                    <a:gdLst>
                      <a:gd name="T0" fmla="*/ 0 w 585"/>
                      <a:gd name="T1" fmla="*/ 0 h 180"/>
                      <a:gd name="T2" fmla="*/ 180 w 585"/>
                      <a:gd name="T3" fmla="*/ 135 h 180"/>
                      <a:gd name="T4" fmla="*/ 315 w 585"/>
                      <a:gd name="T5" fmla="*/ 180 h 180"/>
                      <a:gd name="T6" fmla="*/ 405 w 585"/>
                      <a:gd name="T7" fmla="*/ 150 h 180"/>
                      <a:gd name="T8" fmla="*/ 585 w 585"/>
                      <a:gd name="T9" fmla="*/ 15 h 18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85"/>
                      <a:gd name="T16" fmla="*/ 0 h 180"/>
                      <a:gd name="T17" fmla="*/ 585 w 585"/>
                      <a:gd name="T18" fmla="*/ 180 h 18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85" h="180">
                        <a:moveTo>
                          <a:pt x="0" y="0"/>
                        </a:moveTo>
                        <a:lnTo>
                          <a:pt x="180" y="135"/>
                        </a:lnTo>
                        <a:lnTo>
                          <a:pt x="315" y="180"/>
                        </a:lnTo>
                        <a:lnTo>
                          <a:pt x="405" y="150"/>
                        </a:lnTo>
                        <a:lnTo>
                          <a:pt x="585" y="15"/>
                        </a:ln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LID4096"/>
                  </a:p>
                </p:txBody>
              </p:sp>
            </p:grpSp>
          </p:grpSp>
          <p:sp>
            <p:nvSpPr>
              <p:cNvPr id="73736" name="Line 31">
                <a:extLst>
                  <a:ext uri="{FF2B5EF4-FFF2-40B4-BE49-F238E27FC236}">
                    <a16:creationId xmlns:a16="http://schemas.microsoft.com/office/drawing/2014/main" id="{1BC5098B-B56C-4F82-AF7E-1188039B4D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45" y="6245"/>
                <a:ext cx="0" cy="52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73737" name="Line 32">
                <a:extLst>
                  <a:ext uri="{FF2B5EF4-FFF2-40B4-BE49-F238E27FC236}">
                    <a16:creationId xmlns:a16="http://schemas.microsoft.com/office/drawing/2014/main" id="{82EB00B8-102B-4D4D-83A2-B9E2676D5B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45" y="7330"/>
                <a:ext cx="0" cy="55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73738" name="Text Box 33">
                <a:extLst>
                  <a:ext uri="{FF2B5EF4-FFF2-40B4-BE49-F238E27FC236}">
                    <a16:creationId xmlns:a16="http://schemas.microsoft.com/office/drawing/2014/main" id="{4D7AD53D-5B71-43DC-A312-18B22B9726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60" y="6833"/>
                <a:ext cx="513" cy="43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fi-FI" sz="1200">
                    <a:latin typeface="Times New Roman" panose="02020603050405020304" pitchFamily="18" charset="0"/>
                  </a:rPr>
                  <a:t> t</a:t>
                </a:r>
                <a:endParaRPr lang="en-US" altLang="fi-FI" sz="1800"/>
              </a:p>
            </p:txBody>
          </p:sp>
          <p:sp>
            <p:nvSpPr>
              <p:cNvPr id="73739" name="Line 34">
                <a:extLst>
                  <a:ext uri="{FF2B5EF4-FFF2-40B4-BE49-F238E27FC236}">
                    <a16:creationId xmlns:a16="http://schemas.microsoft.com/office/drawing/2014/main" id="{06160B2B-AE46-4029-B814-8DD6467536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60" y="7328"/>
                <a:ext cx="64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73740" name="Line 35">
                <a:extLst>
                  <a:ext uri="{FF2B5EF4-FFF2-40B4-BE49-F238E27FC236}">
                    <a16:creationId xmlns:a16="http://schemas.microsoft.com/office/drawing/2014/main" id="{D592AA83-85A1-40B9-AF07-1D39EDF00D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45" y="6795"/>
                <a:ext cx="67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LID4096"/>
              </a:p>
            </p:txBody>
          </p:sp>
        </p:grpSp>
      </p:grpSp>
      <p:sp>
        <p:nvSpPr>
          <p:cNvPr id="73732" name="Text Box 36">
            <a:extLst>
              <a:ext uri="{FF2B5EF4-FFF2-40B4-BE49-F238E27FC236}">
                <a16:creationId xmlns:a16="http://schemas.microsoft.com/office/drawing/2014/main" id="{B127AEA1-2C89-4DD8-8DEB-50D63054E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716338"/>
            <a:ext cx="7915275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fi-FI" sz="1800" dirty="0"/>
              <a:t>Voids created by particles are 			Silicon can conform only to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fi-FI" sz="1800" dirty="0"/>
              <a:t>very large compared to particles		very small particles, &lt; 100 nm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fi-FI" sz="1800" dirty="0"/>
              <a:t>themselves because silicon is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fi-FI" sz="1800" dirty="0"/>
              <a:t>rigid material</a:t>
            </a:r>
            <a:endParaRPr lang="en-US" altLang="fi-FI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Polishing</a:t>
            </a:r>
            <a:r>
              <a:rPr lang="fi-FI" dirty="0"/>
              <a:t> </a:t>
            </a:r>
            <a:r>
              <a:rPr lang="fi-FI" dirty="0" err="1"/>
              <a:t>needed</a:t>
            </a:r>
            <a:r>
              <a:rPr lang="fi-FI" dirty="0"/>
              <a:t> </a:t>
            </a:r>
            <a:r>
              <a:rPr lang="fi-FI" dirty="0" err="1"/>
              <a:t>after</a:t>
            </a:r>
            <a:r>
              <a:rPr lang="fi-FI" dirty="0"/>
              <a:t> </a:t>
            </a:r>
            <a:r>
              <a:rPr lang="fi-FI" dirty="0" err="1"/>
              <a:t>grinding</a:t>
            </a:r>
            <a:r>
              <a:rPr lang="fi-FI" dirty="0"/>
              <a:t> ! 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348411" y="1713398"/>
            <a:ext cx="7260021" cy="4156145"/>
            <a:chOff x="2007534" y="1810647"/>
            <a:chExt cx="5979179" cy="3510653"/>
          </a:xfrm>
        </p:grpSpPr>
        <p:sp>
          <p:nvSpPr>
            <p:cNvPr id="3078" name="Freeform 7"/>
            <p:cNvSpPr>
              <a:spLocks/>
            </p:cNvSpPr>
            <p:nvPr/>
          </p:nvSpPr>
          <p:spPr bwMode="auto">
            <a:xfrm>
              <a:off x="4011613" y="2808288"/>
              <a:ext cx="1438275" cy="428625"/>
            </a:xfrm>
            <a:custGeom>
              <a:avLst/>
              <a:gdLst>
                <a:gd name="T0" fmla="*/ 0 w 2265"/>
                <a:gd name="T1" fmla="*/ 371475 h 675"/>
                <a:gd name="T2" fmla="*/ 0 w 2265"/>
                <a:gd name="T3" fmla="*/ 104775 h 675"/>
                <a:gd name="T4" fmla="*/ 323850 w 2265"/>
                <a:gd name="T5" fmla="*/ 104775 h 675"/>
                <a:gd name="T6" fmla="*/ 495300 w 2265"/>
                <a:gd name="T7" fmla="*/ 0 h 675"/>
                <a:gd name="T8" fmla="*/ 904875 w 2265"/>
                <a:gd name="T9" fmla="*/ 0 h 675"/>
                <a:gd name="T10" fmla="*/ 1019175 w 2265"/>
                <a:gd name="T11" fmla="*/ 76200 h 675"/>
                <a:gd name="T12" fmla="*/ 1438275 w 2265"/>
                <a:gd name="T13" fmla="*/ 76200 h 675"/>
                <a:gd name="T14" fmla="*/ 1438275 w 2265"/>
                <a:gd name="T15" fmla="*/ 400050 h 675"/>
                <a:gd name="T16" fmla="*/ 0 w 2265"/>
                <a:gd name="T17" fmla="*/ 428625 h 675"/>
                <a:gd name="T18" fmla="*/ 0 w 2265"/>
                <a:gd name="T19" fmla="*/ 314325 h 6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65"/>
                <a:gd name="T31" fmla="*/ 0 h 675"/>
                <a:gd name="T32" fmla="*/ 2265 w 2265"/>
                <a:gd name="T33" fmla="*/ 675 h 67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65" h="675">
                  <a:moveTo>
                    <a:pt x="0" y="585"/>
                  </a:moveTo>
                  <a:lnTo>
                    <a:pt x="0" y="165"/>
                  </a:lnTo>
                  <a:lnTo>
                    <a:pt x="510" y="165"/>
                  </a:lnTo>
                  <a:lnTo>
                    <a:pt x="780" y="0"/>
                  </a:lnTo>
                  <a:lnTo>
                    <a:pt x="1425" y="0"/>
                  </a:lnTo>
                  <a:lnTo>
                    <a:pt x="1605" y="120"/>
                  </a:lnTo>
                  <a:lnTo>
                    <a:pt x="2265" y="120"/>
                  </a:lnTo>
                  <a:lnTo>
                    <a:pt x="2265" y="630"/>
                  </a:lnTo>
                  <a:lnTo>
                    <a:pt x="0" y="675"/>
                  </a:lnTo>
                  <a:lnTo>
                    <a:pt x="0" y="495"/>
                  </a:lnTo>
                </a:path>
              </a:pathLst>
            </a:custGeom>
            <a:solidFill>
              <a:srgbClr val="FFFF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9" name="Rectangle 8"/>
            <p:cNvSpPr>
              <a:spLocks noChangeArrowheads="1"/>
            </p:cNvSpPr>
            <p:nvPr/>
          </p:nvSpPr>
          <p:spPr bwMode="auto">
            <a:xfrm>
              <a:off x="4011613" y="3178175"/>
              <a:ext cx="1433512" cy="6477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" name="Rectangle 9"/>
            <p:cNvSpPr>
              <a:spLocks noChangeArrowheads="1"/>
            </p:cNvSpPr>
            <p:nvPr/>
          </p:nvSpPr>
          <p:spPr bwMode="auto">
            <a:xfrm>
              <a:off x="4516438" y="2968625"/>
              <a:ext cx="390525" cy="209550"/>
            </a:xfrm>
            <a:prstGeom prst="rect">
              <a:avLst/>
            </a:prstGeom>
            <a:solidFill>
              <a:srgbClr val="0066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Rectangle 11"/>
            <p:cNvSpPr>
              <a:spLocks noChangeArrowheads="1"/>
            </p:cNvSpPr>
            <p:nvPr/>
          </p:nvSpPr>
          <p:spPr bwMode="auto">
            <a:xfrm>
              <a:off x="4059238" y="4456113"/>
              <a:ext cx="1438275" cy="228600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Rectangle 12"/>
            <p:cNvSpPr>
              <a:spLocks noChangeArrowheads="1"/>
            </p:cNvSpPr>
            <p:nvPr/>
          </p:nvSpPr>
          <p:spPr bwMode="auto">
            <a:xfrm>
              <a:off x="4059238" y="4673600"/>
              <a:ext cx="1433512" cy="6477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Rectangle 13"/>
            <p:cNvSpPr>
              <a:spLocks noChangeArrowheads="1"/>
            </p:cNvSpPr>
            <p:nvPr/>
          </p:nvSpPr>
          <p:spPr bwMode="auto">
            <a:xfrm>
              <a:off x="4564063" y="4464050"/>
              <a:ext cx="390525" cy="209550"/>
            </a:xfrm>
            <a:prstGeom prst="rect">
              <a:avLst/>
            </a:prstGeom>
            <a:solidFill>
              <a:srgbClr val="0066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Rectangle 15"/>
            <p:cNvSpPr>
              <a:spLocks noChangeArrowheads="1"/>
            </p:cNvSpPr>
            <p:nvPr/>
          </p:nvSpPr>
          <p:spPr bwMode="auto">
            <a:xfrm>
              <a:off x="5868988" y="3149600"/>
              <a:ext cx="1433512" cy="6477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Rectangle 16"/>
            <p:cNvSpPr>
              <a:spLocks noChangeArrowheads="1"/>
            </p:cNvSpPr>
            <p:nvPr/>
          </p:nvSpPr>
          <p:spPr bwMode="auto">
            <a:xfrm>
              <a:off x="5868988" y="2636838"/>
              <a:ext cx="1438275" cy="514350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Rectangle 17"/>
            <p:cNvSpPr>
              <a:spLocks noChangeArrowheads="1"/>
            </p:cNvSpPr>
            <p:nvPr/>
          </p:nvSpPr>
          <p:spPr bwMode="auto">
            <a:xfrm>
              <a:off x="6735763" y="2884488"/>
              <a:ext cx="571500" cy="266700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Rectangle 18"/>
            <p:cNvSpPr>
              <a:spLocks noChangeArrowheads="1"/>
            </p:cNvSpPr>
            <p:nvPr/>
          </p:nvSpPr>
          <p:spPr bwMode="auto">
            <a:xfrm>
              <a:off x="5868988" y="2884488"/>
              <a:ext cx="571500" cy="266700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Rectangle 20"/>
            <p:cNvSpPr>
              <a:spLocks noChangeArrowheads="1"/>
            </p:cNvSpPr>
            <p:nvPr/>
          </p:nvSpPr>
          <p:spPr bwMode="auto">
            <a:xfrm>
              <a:off x="5916613" y="4664075"/>
              <a:ext cx="1433512" cy="6477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Rectangle 21"/>
            <p:cNvSpPr>
              <a:spLocks noChangeArrowheads="1"/>
            </p:cNvSpPr>
            <p:nvPr/>
          </p:nvSpPr>
          <p:spPr bwMode="auto">
            <a:xfrm>
              <a:off x="5916613" y="4398963"/>
              <a:ext cx="1438275" cy="266700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Rectangle 22"/>
            <p:cNvSpPr>
              <a:spLocks noChangeArrowheads="1"/>
            </p:cNvSpPr>
            <p:nvPr/>
          </p:nvSpPr>
          <p:spPr bwMode="auto">
            <a:xfrm>
              <a:off x="6783388" y="4398963"/>
              <a:ext cx="571500" cy="266700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Rectangle 23"/>
            <p:cNvSpPr>
              <a:spLocks noChangeArrowheads="1"/>
            </p:cNvSpPr>
            <p:nvPr/>
          </p:nvSpPr>
          <p:spPr bwMode="auto">
            <a:xfrm>
              <a:off x="5916613" y="4398963"/>
              <a:ext cx="571500" cy="266700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Freeform 25"/>
            <p:cNvSpPr>
              <a:spLocks/>
            </p:cNvSpPr>
            <p:nvPr/>
          </p:nvSpPr>
          <p:spPr bwMode="auto">
            <a:xfrm>
              <a:off x="2026584" y="1810647"/>
              <a:ext cx="1447800" cy="295275"/>
            </a:xfrm>
            <a:custGeom>
              <a:avLst/>
              <a:gdLst>
                <a:gd name="T0" fmla="*/ 0 w 2280"/>
                <a:gd name="T1" fmla="*/ 2461 h 1200"/>
                <a:gd name="T2" fmla="*/ 0 w 2280"/>
                <a:gd name="T3" fmla="*/ 17224 h 1200"/>
                <a:gd name="T4" fmla="*/ 1447800 w 2280"/>
                <a:gd name="T5" fmla="*/ 17224 h 1200"/>
                <a:gd name="T6" fmla="*/ 1447800 w 2280"/>
                <a:gd name="T7" fmla="*/ 2215 h 1200"/>
                <a:gd name="T8" fmla="*/ 1323975 w 2280"/>
                <a:gd name="T9" fmla="*/ 0 h 1200"/>
                <a:gd name="T10" fmla="*/ 1257300 w 2280"/>
                <a:gd name="T11" fmla="*/ 1230 h 1200"/>
                <a:gd name="T12" fmla="*/ 1133475 w 2280"/>
                <a:gd name="T13" fmla="*/ 0 h 1200"/>
                <a:gd name="T14" fmla="*/ 1066800 w 2280"/>
                <a:gd name="T15" fmla="*/ 2461 h 1200"/>
                <a:gd name="T16" fmla="*/ 933450 w 2280"/>
                <a:gd name="T17" fmla="*/ 1476 h 1200"/>
                <a:gd name="T18" fmla="*/ 866775 w 2280"/>
                <a:gd name="T19" fmla="*/ 2461 h 1200"/>
                <a:gd name="T20" fmla="*/ 828675 w 2280"/>
                <a:gd name="T21" fmla="*/ 738 h 1200"/>
                <a:gd name="T22" fmla="*/ 781050 w 2280"/>
                <a:gd name="T23" fmla="*/ 2953 h 1200"/>
                <a:gd name="T24" fmla="*/ 742950 w 2280"/>
                <a:gd name="T25" fmla="*/ 738 h 1200"/>
                <a:gd name="T26" fmla="*/ 581025 w 2280"/>
                <a:gd name="T27" fmla="*/ 2461 h 1200"/>
                <a:gd name="T28" fmla="*/ 552450 w 2280"/>
                <a:gd name="T29" fmla="*/ 738 h 1200"/>
                <a:gd name="T30" fmla="*/ 495300 w 2280"/>
                <a:gd name="T31" fmla="*/ 2461 h 1200"/>
                <a:gd name="T32" fmla="*/ 352425 w 2280"/>
                <a:gd name="T33" fmla="*/ 1230 h 1200"/>
                <a:gd name="T34" fmla="*/ 238125 w 2280"/>
                <a:gd name="T35" fmla="*/ 2215 h 1200"/>
                <a:gd name="T36" fmla="*/ 152400 w 2280"/>
                <a:gd name="T37" fmla="*/ 1476 h 1200"/>
                <a:gd name="T38" fmla="*/ 0 w 2280"/>
                <a:gd name="T39" fmla="*/ 2461 h 12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80"/>
                <a:gd name="T61" fmla="*/ 0 h 1200"/>
                <a:gd name="T62" fmla="*/ 2280 w 2280"/>
                <a:gd name="T63" fmla="*/ 1200 h 120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80" h="1200">
                  <a:moveTo>
                    <a:pt x="0" y="165"/>
                  </a:moveTo>
                  <a:lnTo>
                    <a:pt x="0" y="1200"/>
                  </a:lnTo>
                  <a:lnTo>
                    <a:pt x="2280" y="1200"/>
                  </a:lnTo>
                  <a:lnTo>
                    <a:pt x="2280" y="150"/>
                  </a:lnTo>
                  <a:lnTo>
                    <a:pt x="2085" y="0"/>
                  </a:lnTo>
                  <a:lnTo>
                    <a:pt x="1980" y="90"/>
                  </a:lnTo>
                  <a:lnTo>
                    <a:pt x="1785" y="0"/>
                  </a:lnTo>
                  <a:lnTo>
                    <a:pt x="1680" y="180"/>
                  </a:lnTo>
                  <a:lnTo>
                    <a:pt x="1470" y="105"/>
                  </a:lnTo>
                  <a:lnTo>
                    <a:pt x="1365" y="165"/>
                  </a:lnTo>
                  <a:lnTo>
                    <a:pt x="1305" y="60"/>
                  </a:lnTo>
                  <a:lnTo>
                    <a:pt x="1230" y="210"/>
                  </a:lnTo>
                  <a:lnTo>
                    <a:pt x="1170" y="60"/>
                  </a:lnTo>
                  <a:lnTo>
                    <a:pt x="915" y="180"/>
                  </a:lnTo>
                  <a:lnTo>
                    <a:pt x="870" y="60"/>
                  </a:lnTo>
                  <a:lnTo>
                    <a:pt x="780" y="180"/>
                  </a:lnTo>
                  <a:lnTo>
                    <a:pt x="555" y="90"/>
                  </a:lnTo>
                  <a:lnTo>
                    <a:pt x="375" y="150"/>
                  </a:lnTo>
                  <a:lnTo>
                    <a:pt x="240" y="105"/>
                  </a:lnTo>
                  <a:lnTo>
                    <a:pt x="0" y="165"/>
                  </a:lnTo>
                  <a:close/>
                </a:path>
              </a:pathLst>
            </a:custGeom>
            <a:solidFill>
              <a:srgbClr val="00B05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3" name="Rectangle 26"/>
            <p:cNvSpPr>
              <a:spLocks noChangeArrowheads="1"/>
            </p:cNvSpPr>
            <p:nvPr/>
          </p:nvSpPr>
          <p:spPr bwMode="auto">
            <a:xfrm>
              <a:off x="2026583" y="2107510"/>
              <a:ext cx="1447800" cy="67627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Freeform 28"/>
            <p:cNvSpPr>
              <a:spLocks/>
            </p:cNvSpPr>
            <p:nvPr/>
          </p:nvSpPr>
          <p:spPr bwMode="auto">
            <a:xfrm>
              <a:off x="2007534" y="3583885"/>
              <a:ext cx="1447800" cy="695325"/>
            </a:xfrm>
            <a:custGeom>
              <a:avLst/>
              <a:gdLst>
                <a:gd name="T0" fmla="*/ 0 w 2280"/>
                <a:gd name="T1" fmla="*/ 28575 h 1095"/>
                <a:gd name="T2" fmla="*/ 0 w 2280"/>
                <a:gd name="T3" fmla="*/ 695325 h 1095"/>
                <a:gd name="T4" fmla="*/ 1447800 w 2280"/>
                <a:gd name="T5" fmla="*/ 695325 h 1095"/>
                <a:gd name="T6" fmla="*/ 1447800 w 2280"/>
                <a:gd name="T7" fmla="*/ 9525 h 1095"/>
                <a:gd name="T8" fmla="*/ 1190625 w 2280"/>
                <a:gd name="T9" fmla="*/ 0 h 1095"/>
                <a:gd name="T10" fmla="*/ 857250 w 2280"/>
                <a:gd name="T11" fmla="*/ 19050 h 1095"/>
                <a:gd name="T12" fmla="*/ 381000 w 2280"/>
                <a:gd name="T13" fmla="*/ 0 h 1095"/>
                <a:gd name="T14" fmla="*/ 0 w 2280"/>
                <a:gd name="T15" fmla="*/ 28575 h 10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80"/>
                <a:gd name="T25" fmla="*/ 0 h 1095"/>
                <a:gd name="T26" fmla="*/ 2280 w 2280"/>
                <a:gd name="T27" fmla="*/ 1095 h 109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80" h="1095">
                  <a:moveTo>
                    <a:pt x="0" y="45"/>
                  </a:moveTo>
                  <a:lnTo>
                    <a:pt x="0" y="1095"/>
                  </a:lnTo>
                  <a:lnTo>
                    <a:pt x="2280" y="1095"/>
                  </a:lnTo>
                  <a:lnTo>
                    <a:pt x="2280" y="15"/>
                  </a:lnTo>
                  <a:lnTo>
                    <a:pt x="1875" y="0"/>
                  </a:lnTo>
                  <a:lnTo>
                    <a:pt x="1350" y="30"/>
                  </a:lnTo>
                  <a:lnTo>
                    <a:pt x="600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5" name="Rectangle 29"/>
            <p:cNvSpPr>
              <a:spLocks noChangeArrowheads="1"/>
            </p:cNvSpPr>
            <p:nvPr/>
          </p:nvSpPr>
          <p:spPr bwMode="auto">
            <a:xfrm>
              <a:off x="2007534" y="3402910"/>
              <a:ext cx="1447800" cy="209550"/>
            </a:xfrm>
            <a:prstGeom prst="rect">
              <a:avLst/>
            </a:prstGeom>
            <a:solidFill>
              <a:srgbClr val="00B05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AutoShape 30"/>
            <p:cNvSpPr>
              <a:spLocks noChangeArrowheads="1"/>
            </p:cNvSpPr>
            <p:nvPr/>
          </p:nvSpPr>
          <p:spPr bwMode="auto">
            <a:xfrm flipH="1">
              <a:off x="2366492" y="2824206"/>
              <a:ext cx="320021" cy="527050"/>
            </a:xfrm>
            <a:prstGeom prst="downArrow">
              <a:avLst>
                <a:gd name="adj1" fmla="val 50000"/>
                <a:gd name="adj2" fmla="val 52632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AutoShape 31"/>
            <p:cNvSpPr>
              <a:spLocks noChangeArrowheads="1"/>
            </p:cNvSpPr>
            <p:nvPr/>
          </p:nvSpPr>
          <p:spPr bwMode="auto">
            <a:xfrm>
              <a:off x="6516688" y="3900488"/>
              <a:ext cx="180975" cy="381000"/>
            </a:xfrm>
            <a:prstGeom prst="downArrow">
              <a:avLst>
                <a:gd name="adj1" fmla="val 50000"/>
                <a:gd name="adj2" fmla="val 52632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AutoShape 32"/>
            <p:cNvSpPr>
              <a:spLocks noChangeArrowheads="1"/>
            </p:cNvSpPr>
            <p:nvPr/>
          </p:nvSpPr>
          <p:spPr bwMode="auto">
            <a:xfrm>
              <a:off x="4640263" y="3938588"/>
              <a:ext cx="180975" cy="381000"/>
            </a:xfrm>
            <a:prstGeom prst="downArrow">
              <a:avLst>
                <a:gd name="adj1" fmla="val 50000"/>
                <a:gd name="adj2" fmla="val 52632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Text Box 34"/>
            <p:cNvSpPr txBox="1">
              <a:spLocks noChangeArrowheads="1"/>
            </p:cNvSpPr>
            <p:nvPr/>
          </p:nvSpPr>
          <p:spPr bwMode="auto">
            <a:xfrm>
              <a:off x="3995738" y="1916113"/>
              <a:ext cx="154061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i-FI" sz="2000">
                  <a:solidFill>
                    <a:srgbClr val="0066FF"/>
                  </a:solidFill>
                </a:rPr>
                <a:t>Planarization</a:t>
              </a:r>
              <a:endParaRPr lang="en-US" sz="2000">
                <a:solidFill>
                  <a:srgbClr val="0066FF"/>
                </a:solidFill>
              </a:endParaRPr>
            </a:p>
          </p:txBody>
        </p:sp>
        <p:sp>
          <p:nvSpPr>
            <p:cNvPr id="3101" name="Text Box 35"/>
            <p:cNvSpPr txBox="1">
              <a:spLocks noChangeArrowheads="1"/>
            </p:cNvSpPr>
            <p:nvPr/>
          </p:nvSpPr>
          <p:spPr bwMode="auto">
            <a:xfrm>
              <a:off x="5795963" y="1916113"/>
              <a:ext cx="139493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i-FI" sz="2000">
                  <a:solidFill>
                    <a:srgbClr val="0066FF"/>
                  </a:solidFill>
                </a:rPr>
                <a:t>Damascene</a:t>
              </a:r>
              <a:endParaRPr lang="en-US" sz="2000">
                <a:solidFill>
                  <a:srgbClr val="0066FF"/>
                </a:solidFill>
              </a:endParaRPr>
            </a:p>
          </p:txBody>
        </p:sp>
        <p:sp>
          <p:nvSpPr>
            <p:cNvPr id="3102" name="Text Box 36"/>
            <p:cNvSpPr txBox="1">
              <a:spLocks noChangeArrowheads="1"/>
            </p:cNvSpPr>
            <p:nvPr/>
          </p:nvSpPr>
          <p:spPr bwMode="auto">
            <a:xfrm>
              <a:off x="3779838" y="2327275"/>
              <a:ext cx="5445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</a:rPr>
                <a:t>SiO</a:t>
              </a:r>
              <a:r>
                <a:rPr lang="en-US" sz="1400" baseline="-2500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3103" name="Line 37"/>
            <p:cNvSpPr>
              <a:spLocks noChangeShapeType="1"/>
            </p:cNvSpPr>
            <p:nvPr/>
          </p:nvSpPr>
          <p:spPr bwMode="auto">
            <a:xfrm>
              <a:off x="4140200" y="2636838"/>
              <a:ext cx="71438" cy="4318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4" name="Text Box 39"/>
            <p:cNvSpPr txBox="1">
              <a:spLocks noChangeArrowheads="1"/>
            </p:cNvSpPr>
            <p:nvPr/>
          </p:nvSpPr>
          <p:spPr bwMode="auto">
            <a:xfrm>
              <a:off x="7575550" y="2463800"/>
              <a:ext cx="4111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</a:rPr>
                <a:t>Cu</a:t>
              </a:r>
              <a:endParaRPr lang="en-US" sz="1400" baseline="-25000">
                <a:solidFill>
                  <a:srgbClr val="FF0000"/>
                </a:solidFill>
              </a:endParaRPr>
            </a:p>
          </p:txBody>
        </p:sp>
        <p:sp>
          <p:nvSpPr>
            <p:cNvPr id="3105" name="Line 40"/>
            <p:cNvSpPr>
              <a:spLocks noChangeShapeType="1"/>
            </p:cNvSpPr>
            <p:nvPr/>
          </p:nvSpPr>
          <p:spPr bwMode="auto">
            <a:xfrm flipH="1">
              <a:off x="4787900" y="2708275"/>
              <a:ext cx="431800" cy="3603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6" name="Line 41"/>
            <p:cNvSpPr>
              <a:spLocks noChangeShapeType="1"/>
            </p:cNvSpPr>
            <p:nvPr/>
          </p:nvSpPr>
          <p:spPr bwMode="auto">
            <a:xfrm flipH="1">
              <a:off x="6953250" y="2679700"/>
              <a:ext cx="595313" cy="7461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7" name="Text Box 39"/>
            <p:cNvSpPr txBox="1">
              <a:spLocks noChangeArrowheads="1"/>
            </p:cNvSpPr>
            <p:nvPr/>
          </p:nvSpPr>
          <p:spPr bwMode="auto">
            <a:xfrm>
              <a:off x="5111750" y="2392363"/>
              <a:ext cx="34607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</a:rPr>
                <a:t>Al</a:t>
              </a:r>
              <a:endParaRPr lang="en-US" sz="1400" baseline="-25000">
                <a:solidFill>
                  <a:srgbClr val="FF0000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500373" y="1417638"/>
            <a:ext cx="5108059" cy="4747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03226" y="1665352"/>
            <a:ext cx="53388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Surface </a:t>
            </a:r>
            <a:r>
              <a:rPr lang="fi-FI" sz="2800" dirty="0" err="1"/>
              <a:t>roughness</a:t>
            </a:r>
            <a:r>
              <a:rPr lang="fi-FI" sz="2800" dirty="0"/>
              <a:t> </a:t>
            </a:r>
            <a:r>
              <a:rPr lang="fi-FI" sz="2800" dirty="0" err="1"/>
              <a:t>after</a:t>
            </a:r>
            <a:r>
              <a:rPr lang="fi-FI" sz="2800" dirty="0"/>
              <a:t> </a:t>
            </a:r>
            <a:r>
              <a:rPr lang="fi-FI" sz="2800" dirty="0" err="1"/>
              <a:t>grinding</a:t>
            </a:r>
            <a:r>
              <a:rPr lang="fi-FI" sz="2800" dirty="0"/>
              <a:t> </a:t>
            </a:r>
            <a:r>
              <a:rPr lang="fi-FI" sz="2800" dirty="0" err="1"/>
              <a:t>with</a:t>
            </a:r>
            <a:r>
              <a:rPr lang="fi-FI" sz="2800" dirty="0"/>
              <a:t> µm-</a:t>
            </a:r>
            <a:r>
              <a:rPr lang="fi-FI" sz="2800" dirty="0" err="1"/>
              <a:t>particles</a:t>
            </a:r>
            <a:r>
              <a:rPr lang="fi-FI" sz="2800" dirty="0"/>
              <a:t> is </a:t>
            </a:r>
            <a:r>
              <a:rPr lang="fi-FI" sz="2800" dirty="0" err="1"/>
              <a:t>micrometers</a:t>
            </a:r>
            <a:r>
              <a:rPr lang="fi-FI" sz="28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77242" y="3464980"/>
            <a:ext cx="50502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Surface </a:t>
            </a:r>
            <a:r>
              <a:rPr lang="fi-FI" sz="2800" dirty="0" err="1"/>
              <a:t>roughness</a:t>
            </a:r>
            <a:r>
              <a:rPr lang="fi-FI" sz="2800" dirty="0"/>
              <a:t> </a:t>
            </a:r>
            <a:r>
              <a:rPr lang="fi-FI" sz="2800" dirty="0" err="1"/>
              <a:t>after</a:t>
            </a:r>
            <a:r>
              <a:rPr lang="fi-FI" sz="2800" dirty="0"/>
              <a:t> </a:t>
            </a:r>
            <a:r>
              <a:rPr lang="fi-FI" sz="2800" dirty="0" err="1"/>
              <a:t>polishing</a:t>
            </a:r>
            <a:r>
              <a:rPr lang="fi-FI" sz="2800" dirty="0"/>
              <a:t> </a:t>
            </a:r>
            <a:r>
              <a:rPr lang="fi-FI" sz="2800" dirty="0" err="1"/>
              <a:t>with</a:t>
            </a:r>
            <a:r>
              <a:rPr lang="fi-FI" sz="2800" dirty="0"/>
              <a:t> </a:t>
            </a:r>
            <a:r>
              <a:rPr lang="fi-FI" sz="2800" dirty="0" err="1"/>
              <a:t>nanometer</a:t>
            </a:r>
            <a:r>
              <a:rPr lang="fi-FI" sz="2800" dirty="0"/>
              <a:t> </a:t>
            </a:r>
            <a:r>
              <a:rPr lang="fi-FI" sz="2800" dirty="0" err="1"/>
              <a:t>particles</a:t>
            </a:r>
            <a:r>
              <a:rPr lang="fi-FI" sz="2800" dirty="0"/>
              <a:t> is </a:t>
            </a:r>
            <a:r>
              <a:rPr lang="fi-FI" sz="2800" dirty="0" err="1"/>
              <a:t>nanometers</a:t>
            </a:r>
            <a:r>
              <a:rPr lang="fi-FI" sz="2800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07441" y="2961650"/>
            <a:ext cx="1150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CMP</a:t>
            </a:r>
          </a:p>
        </p:txBody>
      </p:sp>
    </p:spTree>
    <p:extLst>
      <p:ext uri="{BB962C8B-B14F-4D97-AF65-F5344CB8AC3E}">
        <p14:creationId xmlns:p14="http://schemas.microsoft.com/office/powerpoint/2010/main" val="20396313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1A690FC5-86E4-41C3-A747-B671F7C04A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fi-FI"/>
              <a:t>Flatness &amp; microstructures</a:t>
            </a:r>
            <a:endParaRPr lang="en-US" altLang="fi-FI"/>
          </a:p>
        </p:txBody>
      </p:sp>
      <p:grpSp>
        <p:nvGrpSpPr>
          <p:cNvPr id="75779" name="Group 3">
            <a:extLst>
              <a:ext uri="{FF2B5EF4-FFF2-40B4-BE49-F238E27FC236}">
                <a16:creationId xmlns:a16="http://schemas.microsoft.com/office/drawing/2014/main" id="{DC51591E-A805-4A3A-910A-9CC072A7446A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892300"/>
            <a:ext cx="8001000" cy="1839913"/>
            <a:chOff x="2025" y="10872"/>
            <a:chExt cx="8085" cy="2085"/>
          </a:xfrm>
        </p:grpSpPr>
        <p:grpSp>
          <p:nvGrpSpPr>
            <p:cNvPr id="75781" name="Group 4">
              <a:extLst>
                <a:ext uri="{FF2B5EF4-FFF2-40B4-BE49-F238E27FC236}">
                  <a16:creationId xmlns:a16="http://schemas.microsoft.com/office/drawing/2014/main" id="{6583E594-9CB1-4C8C-8635-CD0D008881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25" y="10882"/>
              <a:ext cx="3480" cy="2075"/>
              <a:chOff x="2025" y="1945"/>
              <a:chExt cx="3480" cy="2075"/>
            </a:xfrm>
          </p:grpSpPr>
          <p:grpSp>
            <p:nvGrpSpPr>
              <p:cNvPr id="75796" name="Group 5">
                <a:extLst>
                  <a:ext uri="{FF2B5EF4-FFF2-40B4-BE49-F238E27FC236}">
                    <a16:creationId xmlns:a16="http://schemas.microsoft.com/office/drawing/2014/main" id="{193B8E97-E891-460A-AA67-D82D0C0056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25" y="1945"/>
                <a:ext cx="3480" cy="2075"/>
                <a:chOff x="6360" y="1960"/>
                <a:chExt cx="3480" cy="2075"/>
              </a:xfrm>
            </p:grpSpPr>
            <p:grpSp>
              <p:nvGrpSpPr>
                <p:cNvPr id="75802" name="Group 6">
                  <a:extLst>
                    <a:ext uri="{FF2B5EF4-FFF2-40B4-BE49-F238E27FC236}">
                      <a16:creationId xmlns:a16="http://schemas.microsoft.com/office/drawing/2014/main" id="{789961C7-AB85-48EF-A2E9-BE25EF8803A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360" y="1960"/>
                  <a:ext cx="3465" cy="1100"/>
                  <a:chOff x="6360" y="1960"/>
                  <a:chExt cx="3465" cy="1100"/>
                </a:xfrm>
              </p:grpSpPr>
              <p:sp>
                <p:nvSpPr>
                  <p:cNvPr id="75806" name="Freeform 7">
                    <a:extLst>
                      <a:ext uri="{FF2B5EF4-FFF2-40B4-BE49-F238E27FC236}">
                        <a16:creationId xmlns:a16="http://schemas.microsoft.com/office/drawing/2014/main" id="{8C5E346E-D6BE-45AA-9F83-06702BD413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60" y="1960"/>
                    <a:ext cx="3465" cy="1095"/>
                  </a:xfrm>
                  <a:custGeom>
                    <a:avLst/>
                    <a:gdLst>
                      <a:gd name="T0" fmla="*/ 0 w 3465"/>
                      <a:gd name="T1" fmla="*/ 1095 h 1095"/>
                      <a:gd name="T2" fmla="*/ 0 w 3465"/>
                      <a:gd name="T3" fmla="*/ 0 h 1095"/>
                      <a:gd name="T4" fmla="*/ 3465 w 3465"/>
                      <a:gd name="T5" fmla="*/ 0 h 1095"/>
                      <a:gd name="T6" fmla="*/ 3465 w 3465"/>
                      <a:gd name="T7" fmla="*/ 1080 h 109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465"/>
                      <a:gd name="T13" fmla="*/ 0 h 1095"/>
                      <a:gd name="T14" fmla="*/ 3465 w 3465"/>
                      <a:gd name="T15" fmla="*/ 1095 h 1095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465" h="1095">
                        <a:moveTo>
                          <a:pt x="0" y="1095"/>
                        </a:moveTo>
                        <a:lnTo>
                          <a:pt x="0" y="0"/>
                        </a:lnTo>
                        <a:lnTo>
                          <a:pt x="3465" y="0"/>
                        </a:lnTo>
                        <a:lnTo>
                          <a:pt x="3465" y="1080"/>
                        </a:ln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LID4096"/>
                  </a:p>
                </p:txBody>
              </p:sp>
              <p:sp>
                <p:nvSpPr>
                  <p:cNvPr id="75807" name="Freeform 8">
                    <a:extLst>
                      <a:ext uri="{FF2B5EF4-FFF2-40B4-BE49-F238E27FC236}">
                        <a16:creationId xmlns:a16="http://schemas.microsoft.com/office/drawing/2014/main" id="{DBD52EAB-86CA-4673-AC0F-35B3936F4A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60" y="2999"/>
                    <a:ext cx="3465" cy="61"/>
                  </a:xfrm>
                  <a:custGeom>
                    <a:avLst/>
                    <a:gdLst>
                      <a:gd name="T0" fmla="*/ 0 w 3465"/>
                      <a:gd name="T1" fmla="*/ 56 h 61"/>
                      <a:gd name="T2" fmla="*/ 585 w 3465"/>
                      <a:gd name="T3" fmla="*/ 1 h 61"/>
                      <a:gd name="T4" fmla="*/ 1215 w 3465"/>
                      <a:gd name="T5" fmla="*/ 61 h 61"/>
                      <a:gd name="T6" fmla="*/ 1935 w 3465"/>
                      <a:gd name="T7" fmla="*/ 1 h 61"/>
                      <a:gd name="T8" fmla="*/ 2685 w 3465"/>
                      <a:gd name="T9" fmla="*/ 61 h 61"/>
                      <a:gd name="T10" fmla="*/ 3255 w 3465"/>
                      <a:gd name="T11" fmla="*/ 1 h 61"/>
                      <a:gd name="T12" fmla="*/ 3465 w 3465"/>
                      <a:gd name="T13" fmla="*/ 56 h 6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465"/>
                      <a:gd name="T22" fmla="*/ 0 h 61"/>
                      <a:gd name="T23" fmla="*/ 3465 w 3465"/>
                      <a:gd name="T24" fmla="*/ 61 h 6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465" h="61">
                        <a:moveTo>
                          <a:pt x="0" y="56"/>
                        </a:moveTo>
                        <a:cubicBezTo>
                          <a:pt x="191" y="28"/>
                          <a:pt x="383" y="0"/>
                          <a:pt x="585" y="1"/>
                        </a:cubicBezTo>
                        <a:cubicBezTo>
                          <a:pt x="787" y="2"/>
                          <a:pt x="990" y="61"/>
                          <a:pt x="1215" y="61"/>
                        </a:cubicBezTo>
                        <a:cubicBezTo>
                          <a:pt x="1440" y="61"/>
                          <a:pt x="1690" y="1"/>
                          <a:pt x="1935" y="1"/>
                        </a:cubicBezTo>
                        <a:cubicBezTo>
                          <a:pt x="2180" y="1"/>
                          <a:pt x="2465" y="61"/>
                          <a:pt x="2685" y="61"/>
                        </a:cubicBezTo>
                        <a:cubicBezTo>
                          <a:pt x="2905" y="61"/>
                          <a:pt x="3125" y="2"/>
                          <a:pt x="3255" y="1"/>
                        </a:cubicBezTo>
                        <a:cubicBezTo>
                          <a:pt x="3385" y="0"/>
                          <a:pt x="3425" y="28"/>
                          <a:pt x="3465" y="56"/>
                        </a:cubicBez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LID4096"/>
                  </a:p>
                </p:txBody>
              </p:sp>
            </p:grpSp>
            <p:grpSp>
              <p:nvGrpSpPr>
                <p:cNvPr id="75803" name="Group 9">
                  <a:extLst>
                    <a:ext uri="{FF2B5EF4-FFF2-40B4-BE49-F238E27FC236}">
                      <a16:creationId xmlns:a16="http://schemas.microsoft.com/office/drawing/2014/main" id="{78E9BE1E-C278-4470-BFA1-6EA10F4E167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360" y="3020"/>
                  <a:ext cx="3480" cy="1015"/>
                  <a:chOff x="6345" y="3050"/>
                  <a:chExt cx="3480" cy="1015"/>
                </a:xfrm>
              </p:grpSpPr>
              <p:sp>
                <p:nvSpPr>
                  <p:cNvPr id="75804" name="Freeform 10">
                    <a:extLst>
                      <a:ext uri="{FF2B5EF4-FFF2-40B4-BE49-F238E27FC236}">
                        <a16:creationId xmlns:a16="http://schemas.microsoft.com/office/drawing/2014/main" id="{2DC638F1-52D3-42B5-8BDE-8A1A94FC54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45" y="3050"/>
                    <a:ext cx="3480" cy="118"/>
                  </a:xfrm>
                  <a:custGeom>
                    <a:avLst/>
                    <a:gdLst>
                      <a:gd name="T0" fmla="*/ 0 w 3480"/>
                      <a:gd name="T1" fmla="*/ 100 h 118"/>
                      <a:gd name="T2" fmla="*/ 465 w 3480"/>
                      <a:gd name="T3" fmla="*/ 25 h 118"/>
                      <a:gd name="T4" fmla="*/ 765 w 3480"/>
                      <a:gd name="T5" fmla="*/ 40 h 118"/>
                      <a:gd name="T6" fmla="*/ 1830 w 3480"/>
                      <a:gd name="T7" fmla="*/ 115 h 118"/>
                      <a:gd name="T8" fmla="*/ 2295 w 3480"/>
                      <a:gd name="T9" fmla="*/ 25 h 118"/>
                      <a:gd name="T10" fmla="*/ 2610 w 3480"/>
                      <a:gd name="T11" fmla="*/ 70 h 118"/>
                      <a:gd name="T12" fmla="*/ 2880 w 3480"/>
                      <a:gd name="T13" fmla="*/ 100 h 118"/>
                      <a:gd name="T14" fmla="*/ 3210 w 3480"/>
                      <a:gd name="T15" fmla="*/ 10 h 118"/>
                      <a:gd name="T16" fmla="*/ 3360 w 3480"/>
                      <a:gd name="T17" fmla="*/ 40 h 118"/>
                      <a:gd name="T18" fmla="*/ 3480 w 3480"/>
                      <a:gd name="T19" fmla="*/ 85 h 11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3480"/>
                      <a:gd name="T31" fmla="*/ 0 h 118"/>
                      <a:gd name="T32" fmla="*/ 3480 w 3480"/>
                      <a:gd name="T33" fmla="*/ 118 h 11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3480" h="118">
                        <a:moveTo>
                          <a:pt x="0" y="100"/>
                        </a:moveTo>
                        <a:cubicBezTo>
                          <a:pt x="169" y="67"/>
                          <a:pt x="338" y="35"/>
                          <a:pt x="465" y="25"/>
                        </a:cubicBezTo>
                        <a:cubicBezTo>
                          <a:pt x="592" y="15"/>
                          <a:pt x="538" y="25"/>
                          <a:pt x="765" y="40"/>
                        </a:cubicBezTo>
                        <a:cubicBezTo>
                          <a:pt x="992" y="55"/>
                          <a:pt x="1575" y="118"/>
                          <a:pt x="1830" y="115"/>
                        </a:cubicBezTo>
                        <a:cubicBezTo>
                          <a:pt x="2085" y="112"/>
                          <a:pt x="2165" y="32"/>
                          <a:pt x="2295" y="25"/>
                        </a:cubicBezTo>
                        <a:cubicBezTo>
                          <a:pt x="2425" y="18"/>
                          <a:pt x="2513" y="58"/>
                          <a:pt x="2610" y="70"/>
                        </a:cubicBezTo>
                        <a:cubicBezTo>
                          <a:pt x="2707" y="82"/>
                          <a:pt x="2780" y="110"/>
                          <a:pt x="2880" y="100"/>
                        </a:cubicBezTo>
                        <a:cubicBezTo>
                          <a:pt x="2980" y="90"/>
                          <a:pt x="3130" y="20"/>
                          <a:pt x="3210" y="10"/>
                        </a:cubicBezTo>
                        <a:cubicBezTo>
                          <a:pt x="3290" y="0"/>
                          <a:pt x="3315" y="28"/>
                          <a:pt x="3360" y="40"/>
                        </a:cubicBezTo>
                        <a:cubicBezTo>
                          <a:pt x="3405" y="52"/>
                          <a:pt x="3462" y="77"/>
                          <a:pt x="3480" y="85"/>
                        </a:cubicBez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LID4096"/>
                  </a:p>
                </p:txBody>
              </p:sp>
              <p:sp>
                <p:nvSpPr>
                  <p:cNvPr id="75805" name="Freeform 11">
                    <a:extLst>
                      <a:ext uri="{FF2B5EF4-FFF2-40B4-BE49-F238E27FC236}">
                        <a16:creationId xmlns:a16="http://schemas.microsoft.com/office/drawing/2014/main" id="{9C0033FE-1C13-4FB3-9C27-0FE34941C7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45" y="3120"/>
                    <a:ext cx="3465" cy="945"/>
                  </a:xfrm>
                  <a:custGeom>
                    <a:avLst/>
                    <a:gdLst>
                      <a:gd name="T0" fmla="*/ 0 w 3465"/>
                      <a:gd name="T1" fmla="*/ 30 h 945"/>
                      <a:gd name="T2" fmla="*/ 0 w 3465"/>
                      <a:gd name="T3" fmla="*/ 945 h 945"/>
                      <a:gd name="T4" fmla="*/ 3465 w 3465"/>
                      <a:gd name="T5" fmla="*/ 945 h 945"/>
                      <a:gd name="T6" fmla="*/ 3465 w 3465"/>
                      <a:gd name="T7" fmla="*/ 0 h 94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465"/>
                      <a:gd name="T13" fmla="*/ 0 h 945"/>
                      <a:gd name="T14" fmla="*/ 3465 w 3465"/>
                      <a:gd name="T15" fmla="*/ 945 h 945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465" h="945">
                        <a:moveTo>
                          <a:pt x="0" y="30"/>
                        </a:moveTo>
                        <a:lnTo>
                          <a:pt x="0" y="945"/>
                        </a:lnTo>
                        <a:lnTo>
                          <a:pt x="3465" y="945"/>
                        </a:lnTo>
                        <a:lnTo>
                          <a:pt x="3465" y="0"/>
                        </a:ln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LID4096"/>
                  </a:p>
                </p:txBody>
              </p:sp>
            </p:grpSp>
          </p:grpSp>
          <p:sp>
            <p:nvSpPr>
              <p:cNvPr id="75797" name="Line 12">
                <a:extLst>
                  <a:ext uri="{FF2B5EF4-FFF2-40B4-BE49-F238E27FC236}">
                    <a16:creationId xmlns:a16="http://schemas.microsoft.com/office/drawing/2014/main" id="{A04DF007-1F9C-4286-80A3-F1409A95A3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30" y="3120"/>
                <a:ext cx="0" cy="45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75798" name="Line 13">
                <a:extLst>
                  <a:ext uri="{FF2B5EF4-FFF2-40B4-BE49-F238E27FC236}">
                    <a16:creationId xmlns:a16="http://schemas.microsoft.com/office/drawing/2014/main" id="{9DE04A27-3C3B-45C4-9676-7ADB2F14C6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0" y="2445"/>
                <a:ext cx="0" cy="52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75799" name="Line 14">
                <a:extLst>
                  <a:ext uri="{FF2B5EF4-FFF2-40B4-BE49-F238E27FC236}">
                    <a16:creationId xmlns:a16="http://schemas.microsoft.com/office/drawing/2014/main" id="{B23B6650-69BA-4110-B67E-F480F49E72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80" y="3735"/>
                <a:ext cx="106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75800" name="Text Box 15">
                <a:extLst>
                  <a:ext uri="{FF2B5EF4-FFF2-40B4-BE49-F238E27FC236}">
                    <a16:creationId xmlns:a16="http://schemas.microsoft.com/office/drawing/2014/main" id="{584C9D45-C535-4401-ADA9-068FE8FF51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65" y="2175"/>
                <a:ext cx="825" cy="57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i-FI" altLang="fi-FI" sz="1200">
                    <a:latin typeface="Times New Roman" panose="02020603050405020304" pitchFamily="18" charset="0"/>
                  </a:rPr>
                  <a:t>2h</a:t>
                </a:r>
                <a:endParaRPr lang="en-US" altLang="fi-FI" sz="1800"/>
              </a:p>
            </p:txBody>
          </p:sp>
          <p:sp>
            <p:nvSpPr>
              <p:cNvPr id="75801" name="Text Box 16">
                <a:extLst>
                  <a:ext uri="{FF2B5EF4-FFF2-40B4-BE49-F238E27FC236}">
                    <a16:creationId xmlns:a16="http://schemas.microsoft.com/office/drawing/2014/main" id="{A67E7189-AB00-4B9F-8E4A-9F57D3EA45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05" y="3405"/>
                <a:ext cx="585" cy="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i-FI" altLang="fi-FI" sz="1200">
                    <a:latin typeface="Times New Roman" panose="02020603050405020304" pitchFamily="18" charset="0"/>
                  </a:rPr>
                  <a:t>2R</a:t>
                </a:r>
                <a:endParaRPr lang="en-US" altLang="fi-FI" sz="1800"/>
              </a:p>
            </p:txBody>
          </p:sp>
        </p:grpSp>
        <p:grpSp>
          <p:nvGrpSpPr>
            <p:cNvPr id="75782" name="Group 17">
              <a:extLst>
                <a:ext uri="{FF2B5EF4-FFF2-40B4-BE49-F238E27FC236}">
                  <a16:creationId xmlns:a16="http://schemas.microsoft.com/office/drawing/2014/main" id="{9FA787FE-ACCA-40EA-9CD0-C660540C69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60" y="10872"/>
              <a:ext cx="3450" cy="2040"/>
              <a:chOff x="6270" y="1935"/>
              <a:chExt cx="3450" cy="2040"/>
            </a:xfrm>
          </p:grpSpPr>
          <p:grpSp>
            <p:nvGrpSpPr>
              <p:cNvPr id="75785" name="Group 18">
                <a:extLst>
                  <a:ext uri="{FF2B5EF4-FFF2-40B4-BE49-F238E27FC236}">
                    <a16:creationId xmlns:a16="http://schemas.microsoft.com/office/drawing/2014/main" id="{0E21FB5C-A851-4355-8363-F8DF5CB948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70" y="1935"/>
                <a:ext cx="3450" cy="2040"/>
                <a:chOff x="6270" y="1935"/>
                <a:chExt cx="3450" cy="2040"/>
              </a:xfrm>
            </p:grpSpPr>
            <p:sp>
              <p:nvSpPr>
                <p:cNvPr id="75791" name="Rectangle 19">
                  <a:extLst>
                    <a:ext uri="{FF2B5EF4-FFF2-40B4-BE49-F238E27FC236}">
                      <a16:creationId xmlns:a16="http://schemas.microsoft.com/office/drawing/2014/main" id="{BAAB7317-47A7-4CAB-9967-5BB0544062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0" y="3030"/>
                  <a:ext cx="3450" cy="945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i-FI" altLang="fi-FI" sz="1800"/>
                </a:p>
              </p:txBody>
            </p:sp>
            <p:sp>
              <p:nvSpPr>
                <p:cNvPr id="75792" name="Rectangle 20">
                  <a:extLst>
                    <a:ext uri="{FF2B5EF4-FFF2-40B4-BE49-F238E27FC236}">
                      <a16:creationId xmlns:a16="http://schemas.microsoft.com/office/drawing/2014/main" id="{5C081C06-56A7-47B7-8571-3DC791054A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0" y="1935"/>
                  <a:ext cx="3450" cy="945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i-FI" altLang="fi-FI" sz="1800"/>
                </a:p>
              </p:txBody>
            </p:sp>
            <p:sp>
              <p:nvSpPr>
                <p:cNvPr id="75793" name="Rectangle 21">
                  <a:extLst>
                    <a:ext uri="{FF2B5EF4-FFF2-40B4-BE49-F238E27FC236}">
                      <a16:creationId xmlns:a16="http://schemas.microsoft.com/office/drawing/2014/main" id="{D9CEAD39-AFF8-4099-AFF5-761415A43A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0" y="2880"/>
                  <a:ext cx="675" cy="150"/>
                </a:xfrm>
                <a:prstGeom prst="rect">
                  <a:avLst/>
                </a:prstGeom>
                <a:solidFill>
                  <a:srgbClr val="C0C0C0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i-FI" altLang="fi-FI" sz="1800"/>
                </a:p>
              </p:txBody>
            </p:sp>
            <p:sp>
              <p:nvSpPr>
                <p:cNvPr id="75794" name="Rectangle 22">
                  <a:extLst>
                    <a:ext uri="{FF2B5EF4-FFF2-40B4-BE49-F238E27FC236}">
                      <a16:creationId xmlns:a16="http://schemas.microsoft.com/office/drawing/2014/main" id="{6653FE33-AF8C-4403-AF4E-1A4633F789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35" y="2880"/>
                  <a:ext cx="675" cy="150"/>
                </a:xfrm>
                <a:prstGeom prst="rect">
                  <a:avLst/>
                </a:prstGeom>
                <a:solidFill>
                  <a:srgbClr val="C0C0C0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i-FI" altLang="fi-FI" sz="1800"/>
                </a:p>
              </p:txBody>
            </p:sp>
            <p:sp>
              <p:nvSpPr>
                <p:cNvPr id="75795" name="Rectangle 23">
                  <a:extLst>
                    <a:ext uri="{FF2B5EF4-FFF2-40B4-BE49-F238E27FC236}">
                      <a16:creationId xmlns:a16="http://schemas.microsoft.com/office/drawing/2014/main" id="{AB56D503-403C-42DA-8679-08A28C0957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045" y="2880"/>
                  <a:ext cx="675" cy="150"/>
                </a:xfrm>
                <a:prstGeom prst="rect">
                  <a:avLst/>
                </a:prstGeom>
                <a:solidFill>
                  <a:srgbClr val="C0C0C0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i-FI" altLang="fi-FI" sz="1800"/>
                </a:p>
              </p:txBody>
            </p:sp>
          </p:grpSp>
          <p:sp>
            <p:nvSpPr>
              <p:cNvPr id="75786" name="Line 24">
                <a:extLst>
                  <a:ext uri="{FF2B5EF4-FFF2-40B4-BE49-F238E27FC236}">
                    <a16:creationId xmlns:a16="http://schemas.microsoft.com/office/drawing/2014/main" id="{BCB87C40-B36C-447A-95A1-85CD250B3E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45" y="3210"/>
                <a:ext cx="67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75787" name="Line 25">
                <a:extLst>
                  <a:ext uri="{FF2B5EF4-FFF2-40B4-BE49-F238E27FC236}">
                    <a16:creationId xmlns:a16="http://schemas.microsoft.com/office/drawing/2014/main" id="{B3B070A7-BFDD-442E-B663-FE1A2131BB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10" y="2385"/>
                <a:ext cx="0" cy="49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75788" name="Line 26">
                <a:extLst>
                  <a:ext uri="{FF2B5EF4-FFF2-40B4-BE49-F238E27FC236}">
                    <a16:creationId xmlns:a16="http://schemas.microsoft.com/office/drawing/2014/main" id="{1DCA02D2-75C7-42FF-B509-1B69C2689F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10" y="3030"/>
                <a:ext cx="0" cy="5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75789" name="Text Box 27">
                <a:extLst>
                  <a:ext uri="{FF2B5EF4-FFF2-40B4-BE49-F238E27FC236}">
                    <a16:creationId xmlns:a16="http://schemas.microsoft.com/office/drawing/2014/main" id="{46F2AF57-DED7-4BE8-9297-2A3C0A67C6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45" y="3435"/>
                <a:ext cx="795" cy="42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i-FI" altLang="fi-FI" sz="1200">
                    <a:latin typeface="Times New Roman" panose="02020603050405020304" pitchFamily="18" charset="0"/>
                  </a:rPr>
                  <a:t>2R</a:t>
                </a:r>
                <a:endParaRPr lang="en-US" altLang="fi-FI" sz="1800"/>
              </a:p>
            </p:txBody>
          </p:sp>
          <p:sp>
            <p:nvSpPr>
              <p:cNvPr id="75790" name="Text Box 28">
                <a:extLst>
                  <a:ext uri="{FF2B5EF4-FFF2-40B4-BE49-F238E27FC236}">
                    <a16:creationId xmlns:a16="http://schemas.microsoft.com/office/drawing/2014/main" id="{79CF3EF4-0070-4073-8C44-0C3876F9B2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75" y="2040"/>
                <a:ext cx="570" cy="5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i-FI" altLang="fi-FI" sz="1200">
                    <a:latin typeface="Times New Roman" panose="02020603050405020304" pitchFamily="18" charset="0"/>
                  </a:rPr>
                  <a:t>2h</a:t>
                </a:r>
                <a:endParaRPr lang="en-US" altLang="fi-FI" sz="1800"/>
              </a:p>
            </p:txBody>
          </p:sp>
        </p:grpSp>
        <p:sp>
          <p:nvSpPr>
            <p:cNvPr id="75783" name="Line 29">
              <a:extLst>
                <a:ext uri="{FF2B5EF4-FFF2-40B4-BE49-F238E27FC236}">
                  <a16:creationId xmlns:a16="http://schemas.microsoft.com/office/drawing/2014/main" id="{D2636CB2-CD75-46C9-8922-5966820483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05" y="10882"/>
              <a:ext cx="0" cy="94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LID4096"/>
            </a:p>
          </p:txBody>
        </p:sp>
        <p:sp>
          <p:nvSpPr>
            <p:cNvPr id="75784" name="Text Box 30">
              <a:extLst>
                <a:ext uri="{FF2B5EF4-FFF2-40B4-BE49-F238E27FC236}">
                  <a16:creationId xmlns:a16="http://schemas.microsoft.com/office/drawing/2014/main" id="{B38F7469-0ADF-4C3C-ABA7-E57D6EDB26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79" y="11112"/>
              <a:ext cx="570" cy="3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i-FI" sz="1200">
                  <a:latin typeface="Times New Roman" panose="02020603050405020304" pitchFamily="18" charset="0"/>
                </a:rPr>
                <a:t>t</a:t>
              </a:r>
              <a:endParaRPr lang="en-US" altLang="fi-FI" sz="1800"/>
            </a:p>
          </p:txBody>
        </p:sp>
      </p:grpSp>
      <p:sp>
        <p:nvSpPr>
          <p:cNvPr id="75780" name="Text Box 31">
            <a:extLst>
              <a:ext uri="{FF2B5EF4-FFF2-40B4-BE49-F238E27FC236}">
                <a16:creationId xmlns:a16="http://schemas.microsoft.com/office/drawing/2014/main" id="{78C8AEB2-7F9E-42F8-87A2-EDCD3E7CC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346575"/>
            <a:ext cx="8001000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fi-FI" sz="1800"/>
              <a:t>Only flat wafers can be bonded (=no long wavelength undulation)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fi-FI" sz="1800"/>
              <a:t>Shallow channels will be bonded if they are too wide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fi-FI" sz="180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fi-FI" sz="180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fi-FI" sz="1800"/>
              <a:t>Note: flatness is macroscopic measure; smoothness is local/atomic measure</a:t>
            </a:r>
            <a:endParaRPr lang="en-US" altLang="fi-FI"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356639" y="316151"/>
            <a:ext cx="3115570" cy="1832818"/>
            <a:chOff x="476716" y="3050221"/>
            <a:chExt cx="3788229" cy="2553340"/>
          </a:xfrm>
        </p:grpSpPr>
        <p:sp>
          <p:nvSpPr>
            <p:cNvPr id="5" name="Rectangle 4"/>
            <p:cNvSpPr/>
            <p:nvPr/>
          </p:nvSpPr>
          <p:spPr>
            <a:xfrm>
              <a:off x="476718" y="3513206"/>
              <a:ext cx="3788226" cy="107235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76717" y="3050221"/>
              <a:ext cx="3788228" cy="1079273"/>
              <a:chOff x="1567542" y="2782388"/>
              <a:chExt cx="3657600" cy="1079273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1567542" y="2782388"/>
                <a:ext cx="3657600" cy="81395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1567542" y="3574279"/>
                <a:ext cx="3657599" cy="287382"/>
              </a:xfrm>
              <a:custGeom>
                <a:avLst/>
                <a:gdLst>
                  <a:gd name="connsiteX0" fmla="*/ 0 w 3448594"/>
                  <a:gd name="connsiteY0" fmla="*/ 0 h 261257"/>
                  <a:gd name="connsiteX1" fmla="*/ 91440 w 3448594"/>
                  <a:gd name="connsiteY1" fmla="*/ 117565 h 261257"/>
                  <a:gd name="connsiteX2" fmla="*/ 287383 w 3448594"/>
                  <a:gd name="connsiteY2" fmla="*/ 0 h 261257"/>
                  <a:gd name="connsiteX3" fmla="*/ 326571 w 3448594"/>
                  <a:gd name="connsiteY3" fmla="*/ 143691 h 261257"/>
                  <a:gd name="connsiteX4" fmla="*/ 457200 w 3448594"/>
                  <a:gd name="connsiteY4" fmla="*/ 143691 h 261257"/>
                  <a:gd name="connsiteX5" fmla="*/ 496388 w 3448594"/>
                  <a:gd name="connsiteY5" fmla="*/ 65314 h 261257"/>
                  <a:gd name="connsiteX6" fmla="*/ 587828 w 3448594"/>
                  <a:gd name="connsiteY6" fmla="*/ 52251 h 261257"/>
                  <a:gd name="connsiteX7" fmla="*/ 692331 w 3448594"/>
                  <a:gd name="connsiteY7" fmla="*/ 13062 h 261257"/>
                  <a:gd name="connsiteX8" fmla="*/ 744583 w 3448594"/>
                  <a:gd name="connsiteY8" fmla="*/ 91440 h 261257"/>
                  <a:gd name="connsiteX9" fmla="*/ 836023 w 3448594"/>
                  <a:gd name="connsiteY9" fmla="*/ 169817 h 261257"/>
                  <a:gd name="connsiteX10" fmla="*/ 953588 w 3448594"/>
                  <a:gd name="connsiteY10" fmla="*/ 104502 h 261257"/>
                  <a:gd name="connsiteX11" fmla="*/ 1031966 w 3448594"/>
                  <a:gd name="connsiteY11" fmla="*/ 13062 h 261257"/>
                  <a:gd name="connsiteX12" fmla="*/ 1123406 w 3448594"/>
                  <a:gd name="connsiteY12" fmla="*/ 104502 h 261257"/>
                  <a:gd name="connsiteX13" fmla="*/ 1227908 w 3448594"/>
                  <a:gd name="connsiteY13" fmla="*/ 156754 h 261257"/>
                  <a:gd name="connsiteX14" fmla="*/ 1358537 w 3448594"/>
                  <a:gd name="connsiteY14" fmla="*/ 65314 h 261257"/>
                  <a:gd name="connsiteX15" fmla="*/ 1476103 w 3448594"/>
                  <a:gd name="connsiteY15" fmla="*/ 26125 h 261257"/>
                  <a:gd name="connsiteX16" fmla="*/ 1580606 w 3448594"/>
                  <a:gd name="connsiteY16" fmla="*/ 39188 h 261257"/>
                  <a:gd name="connsiteX17" fmla="*/ 1672046 w 3448594"/>
                  <a:gd name="connsiteY17" fmla="*/ 143691 h 261257"/>
                  <a:gd name="connsiteX18" fmla="*/ 1802674 w 3448594"/>
                  <a:gd name="connsiteY18" fmla="*/ 39188 h 261257"/>
                  <a:gd name="connsiteX19" fmla="*/ 1854926 w 3448594"/>
                  <a:gd name="connsiteY19" fmla="*/ 0 h 261257"/>
                  <a:gd name="connsiteX20" fmla="*/ 1985554 w 3448594"/>
                  <a:gd name="connsiteY20" fmla="*/ 117565 h 261257"/>
                  <a:gd name="connsiteX21" fmla="*/ 1985554 w 3448594"/>
                  <a:gd name="connsiteY21" fmla="*/ 182880 h 261257"/>
                  <a:gd name="connsiteX22" fmla="*/ 2050868 w 3448594"/>
                  <a:gd name="connsiteY22" fmla="*/ 26125 h 261257"/>
                  <a:gd name="connsiteX23" fmla="*/ 2076994 w 3448594"/>
                  <a:gd name="connsiteY23" fmla="*/ 26125 h 261257"/>
                  <a:gd name="connsiteX24" fmla="*/ 2076994 w 3448594"/>
                  <a:gd name="connsiteY24" fmla="*/ 104502 h 261257"/>
                  <a:gd name="connsiteX25" fmla="*/ 2116183 w 3448594"/>
                  <a:gd name="connsiteY25" fmla="*/ 261257 h 261257"/>
                  <a:gd name="connsiteX26" fmla="*/ 2116183 w 3448594"/>
                  <a:gd name="connsiteY26" fmla="*/ 261257 h 261257"/>
                  <a:gd name="connsiteX27" fmla="*/ 2207623 w 3448594"/>
                  <a:gd name="connsiteY27" fmla="*/ 169817 h 261257"/>
                  <a:gd name="connsiteX28" fmla="*/ 2259874 w 3448594"/>
                  <a:gd name="connsiteY28" fmla="*/ 65314 h 261257"/>
                  <a:gd name="connsiteX29" fmla="*/ 2299063 w 3448594"/>
                  <a:gd name="connsiteY29" fmla="*/ 13062 h 261257"/>
                  <a:gd name="connsiteX30" fmla="*/ 2416628 w 3448594"/>
                  <a:gd name="connsiteY30" fmla="*/ 13062 h 261257"/>
                  <a:gd name="connsiteX31" fmla="*/ 2442754 w 3448594"/>
                  <a:gd name="connsiteY31" fmla="*/ 52251 h 261257"/>
                  <a:gd name="connsiteX32" fmla="*/ 2495006 w 3448594"/>
                  <a:gd name="connsiteY32" fmla="*/ 104502 h 261257"/>
                  <a:gd name="connsiteX33" fmla="*/ 2599508 w 3448594"/>
                  <a:gd name="connsiteY33" fmla="*/ 52251 h 261257"/>
                  <a:gd name="connsiteX34" fmla="*/ 2690948 w 3448594"/>
                  <a:gd name="connsiteY34" fmla="*/ 13062 h 261257"/>
                  <a:gd name="connsiteX35" fmla="*/ 2808514 w 3448594"/>
                  <a:gd name="connsiteY35" fmla="*/ 91440 h 261257"/>
                  <a:gd name="connsiteX36" fmla="*/ 2808514 w 3448594"/>
                  <a:gd name="connsiteY36" fmla="*/ 91440 h 261257"/>
                  <a:gd name="connsiteX37" fmla="*/ 3030583 w 3448594"/>
                  <a:gd name="connsiteY37" fmla="*/ 39188 h 261257"/>
                  <a:gd name="connsiteX38" fmla="*/ 3030583 w 3448594"/>
                  <a:gd name="connsiteY38" fmla="*/ 39188 h 261257"/>
                  <a:gd name="connsiteX39" fmla="*/ 3317966 w 3448594"/>
                  <a:gd name="connsiteY39" fmla="*/ 91440 h 261257"/>
                  <a:gd name="connsiteX40" fmla="*/ 3448594 w 3448594"/>
                  <a:gd name="connsiteY40" fmla="*/ 0 h 261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3448594" h="261257">
                    <a:moveTo>
                      <a:pt x="0" y="0"/>
                    </a:moveTo>
                    <a:lnTo>
                      <a:pt x="91440" y="117565"/>
                    </a:lnTo>
                    <a:lnTo>
                      <a:pt x="287383" y="0"/>
                    </a:lnTo>
                    <a:lnTo>
                      <a:pt x="326571" y="143691"/>
                    </a:lnTo>
                    <a:lnTo>
                      <a:pt x="457200" y="143691"/>
                    </a:lnTo>
                    <a:lnTo>
                      <a:pt x="496388" y="65314"/>
                    </a:lnTo>
                    <a:lnTo>
                      <a:pt x="587828" y="52251"/>
                    </a:lnTo>
                    <a:lnTo>
                      <a:pt x="692331" y="13062"/>
                    </a:lnTo>
                    <a:lnTo>
                      <a:pt x="744583" y="91440"/>
                    </a:lnTo>
                    <a:lnTo>
                      <a:pt x="836023" y="169817"/>
                    </a:lnTo>
                    <a:lnTo>
                      <a:pt x="953588" y="104502"/>
                    </a:lnTo>
                    <a:lnTo>
                      <a:pt x="1031966" y="13062"/>
                    </a:lnTo>
                    <a:lnTo>
                      <a:pt x="1123406" y="104502"/>
                    </a:lnTo>
                    <a:lnTo>
                      <a:pt x="1227908" y="156754"/>
                    </a:lnTo>
                    <a:lnTo>
                      <a:pt x="1358537" y="65314"/>
                    </a:lnTo>
                    <a:lnTo>
                      <a:pt x="1476103" y="26125"/>
                    </a:lnTo>
                    <a:lnTo>
                      <a:pt x="1580606" y="39188"/>
                    </a:lnTo>
                    <a:lnTo>
                      <a:pt x="1672046" y="143691"/>
                    </a:lnTo>
                    <a:lnTo>
                      <a:pt x="1802674" y="39188"/>
                    </a:lnTo>
                    <a:lnTo>
                      <a:pt x="1854926" y="0"/>
                    </a:lnTo>
                    <a:lnTo>
                      <a:pt x="1985554" y="117565"/>
                    </a:lnTo>
                    <a:lnTo>
                      <a:pt x="1985554" y="182880"/>
                    </a:lnTo>
                    <a:lnTo>
                      <a:pt x="2050868" y="26125"/>
                    </a:lnTo>
                    <a:lnTo>
                      <a:pt x="2076994" y="26125"/>
                    </a:lnTo>
                    <a:lnTo>
                      <a:pt x="2076994" y="104502"/>
                    </a:lnTo>
                    <a:lnTo>
                      <a:pt x="2116183" y="261257"/>
                    </a:lnTo>
                    <a:lnTo>
                      <a:pt x="2116183" y="261257"/>
                    </a:lnTo>
                    <a:lnTo>
                      <a:pt x="2207623" y="169817"/>
                    </a:lnTo>
                    <a:lnTo>
                      <a:pt x="2259874" y="65314"/>
                    </a:lnTo>
                    <a:lnTo>
                      <a:pt x="2299063" y="13062"/>
                    </a:lnTo>
                    <a:lnTo>
                      <a:pt x="2416628" y="13062"/>
                    </a:lnTo>
                    <a:lnTo>
                      <a:pt x="2442754" y="52251"/>
                    </a:lnTo>
                    <a:lnTo>
                      <a:pt x="2495006" y="104502"/>
                    </a:lnTo>
                    <a:lnTo>
                      <a:pt x="2599508" y="52251"/>
                    </a:lnTo>
                    <a:lnTo>
                      <a:pt x="2690948" y="13062"/>
                    </a:lnTo>
                    <a:lnTo>
                      <a:pt x="2808514" y="91440"/>
                    </a:lnTo>
                    <a:lnTo>
                      <a:pt x="2808514" y="91440"/>
                    </a:lnTo>
                    <a:lnTo>
                      <a:pt x="3030583" y="39188"/>
                    </a:lnTo>
                    <a:lnTo>
                      <a:pt x="3030583" y="39188"/>
                    </a:lnTo>
                    <a:lnTo>
                      <a:pt x="3317966" y="91440"/>
                    </a:lnTo>
                    <a:lnTo>
                      <a:pt x="3448594" y="0"/>
                    </a:lnTo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476716" y="3908748"/>
              <a:ext cx="3788228" cy="1694813"/>
              <a:chOff x="476719" y="3933692"/>
              <a:chExt cx="3788228" cy="1694813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476719" y="4570413"/>
                <a:ext cx="3788228" cy="1058092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698787" y="4052842"/>
                <a:ext cx="1110343" cy="535577"/>
              </a:xfrm>
              <a:custGeom>
                <a:avLst/>
                <a:gdLst>
                  <a:gd name="connsiteX0" fmla="*/ 0 w 1110343"/>
                  <a:gd name="connsiteY0" fmla="*/ 522514 h 535577"/>
                  <a:gd name="connsiteX1" fmla="*/ 261257 w 1110343"/>
                  <a:gd name="connsiteY1" fmla="*/ 117565 h 535577"/>
                  <a:gd name="connsiteX2" fmla="*/ 365760 w 1110343"/>
                  <a:gd name="connsiteY2" fmla="*/ 78377 h 535577"/>
                  <a:gd name="connsiteX3" fmla="*/ 470263 w 1110343"/>
                  <a:gd name="connsiteY3" fmla="*/ 39188 h 535577"/>
                  <a:gd name="connsiteX4" fmla="*/ 1018903 w 1110343"/>
                  <a:gd name="connsiteY4" fmla="*/ 0 h 535577"/>
                  <a:gd name="connsiteX5" fmla="*/ 1110343 w 1110343"/>
                  <a:gd name="connsiteY5" fmla="*/ 222068 h 535577"/>
                  <a:gd name="connsiteX6" fmla="*/ 757646 w 1110343"/>
                  <a:gd name="connsiteY6" fmla="*/ 313508 h 535577"/>
                  <a:gd name="connsiteX7" fmla="*/ 404949 w 1110343"/>
                  <a:gd name="connsiteY7" fmla="*/ 339634 h 535577"/>
                  <a:gd name="connsiteX8" fmla="*/ 300446 w 1110343"/>
                  <a:gd name="connsiteY8" fmla="*/ 535577 h 53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0343" h="535577">
                    <a:moveTo>
                      <a:pt x="0" y="522514"/>
                    </a:moveTo>
                    <a:lnTo>
                      <a:pt x="261257" y="117565"/>
                    </a:lnTo>
                    <a:lnTo>
                      <a:pt x="365760" y="78377"/>
                    </a:lnTo>
                    <a:cubicBezTo>
                      <a:pt x="467973" y="41873"/>
                      <a:pt x="414344" y="67147"/>
                      <a:pt x="470263" y="39188"/>
                    </a:cubicBezTo>
                    <a:lnTo>
                      <a:pt x="1018903" y="0"/>
                    </a:lnTo>
                    <a:lnTo>
                      <a:pt x="1110343" y="222068"/>
                    </a:lnTo>
                    <a:lnTo>
                      <a:pt x="757646" y="313508"/>
                    </a:lnTo>
                    <a:lnTo>
                      <a:pt x="404949" y="339634"/>
                    </a:lnTo>
                    <a:lnTo>
                      <a:pt x="300446" y="535577"/>
                    </a:lnTo>
                  </a:path>
                </a:pathLst>
              </a:cu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1971326" y="4149928"/>
                <a:ext cx="1110343" cy="535577"/>
              </a:xfrm>
              <a:custGeom>
                <a:avLst/>
                <a:gdLst>
                  <a:gd name="connsiteX0" fmla="*/ 0 w 1110343"/>
                  <a:gd name="connsiteY0" fmla="*/ 522514 h 535577"/>
                  <a:gd name="connsiteX1" fmla="*/ 261257 w 1110343"/>
                  <a:gd name="connsiteY1" fmla="*/ 117565 h 535577"/>
                  <a:gd name="connsiteX2" fmla="*/ 365760 w 1110343"/>
                  <a:gd name="connsiteY2" fmla="*/ 78377 h 535577"/>
                  <a:gd name="connsiteX3" fmla="*/ 470263 w 1110343"/>
                  <a:gd name="connsiteY3" fmla="*/ 39188 h 535577"/>
                  <a:gd name="connsiteX4" fmla="*/ 1018903 w 1110343"/>
                  <a:gd name="connsiteY4" fmla="*/ 0 h 535577"/>
                  <a:gd name="connsiteX5" fmla="*/ 1110343 w 1110343"/>
                  <a:gd name="connsiteY5" fmla="*/ 222068 h 535577"/>
                  <a:gd name="connsiteX6" fmla="*/ 757646 w 1110343"/>
                  <a:gd name="connsiteY6" fmla="*/ 313508 h 535577"/>
                  <a:gd name="connsiteX7" fmla="*/ 404949 w 1110343"/>
                  <a:gd name="connsiteY7" fmla="*/ 339634 h 535577"/>
                  <a:gd name="connsiteX8" fmla="*/ 300446 w 1110343"/>
                  <a:gd name="connsiteY8" fmla="*/ 535577 h 53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0343" h="535577">
                    <a:moveTo>
                      <a:pt x="0" y="522514"/>
                    </a:moveTo>
                    <a:lnTo>
                      <a:pt x="261257" y="117565"/>
                    </a:lnTo>
                    <a:lnTo>
                      <a:pt x="365760" y="78377"/>
                    </a:lnTo>
                    <a:cubicBezTo>
                      <a:pt x="467973" y="41873"/>
                      <a:pt x="414344" y="67147"/>
                      <a:pt x="470263" y="39188"/>
                    </a:cubicBezTo>
                    <a:lnTo>
                      <a:pt x="1018903" y="0"/>
                    </a:lnTo>
                    <a:lnTo>
                      <a:pt x="1110343" y="222068"/>
                    </a:lnTo>
                    <a:lnTo>
                      <a:pt x="757646" y="313508"/>
                    </a:lnTo>
                    <a:lnTo>
                      <a:pt x="404949" y="339634"/>
                    </a:lnTo>
                    <a:lnTo>
                      <a:pt x="300446" y="535577"/>
                    </a:lnTo>
                  </a:path>
                </a:pathLst>
              </a:cu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3196787" y="3933692"/>
                <a:ext cx="937532" cy="654728"/>
              </a:xfrm>
              <a:custGeom>
                <a:avLst/>
                <a:gdLst>
                  <a:gd name="connsiteX0" fmla="*/ 0 w 1110343"/>
                  <a:gd name="connsiteY0" fmla="*/ 522514 h 535577"/>
                  <a:gd name="connsiteX1" fmla="*/ 261257 w 1110343"/>
                  <a:gd name="connsiteY1" fmla="*/ 117565 h 535577"/>
                  <a:gd name="connsiteX2" fmla="*/ 365760 w 1110343"/>
                  <a:gd name="connsiteY2" fmla="*/ 78377 h 535577"/>
                  <a:gd name="connsiteX3" fmla="*/ 470263 w 1110343"/>
                  <a:gd name="connsiteY3" fmla="*/ 39188 h 535577"/>
                  <a:gd name="connsiteX4" fmla="*/ 1018903 w 1110343"/>
                  <a:gd name="connsiteY4" fmla="*/ 0 h 535577"/>
                  <a:gd name="connsiteX5" fmla="*/ 1110343 w 1110343"/>
                  <a:gd name="connsiteY5" fmla="*/ 222068 h 535577"/>
                  <a:gd name="connsiteX6" fmla="*/ 757646 w 1110343"/>
                  <a:gd name="connsiteY6" fmla="*/ 313508 h 535577"/>
                  <a:gd name="connsiteX7" fmla="*/ 404949 w 1110343"/>
                  <a:gd name="connsiteY7" fmla="*/ 339634 h 535577"/>
                  <a:gd name="connsiteX8" fmla="*/ 300446 w 1110343"/>
                  <a:gd name="connsiteY8" fmla="*/ 535577 h 53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0343" h="535577">
                    <a:moveTo>
                      <a:pt x="0" y="522514"/>
                    </a:moveTo>
                    <a:lnTo>
                      <a:pt x="261257" y="117565"/>
                    </a:lnTo>
                    <a:lnTo>
                      <a:pt x="365760" y="78377"/>
                    </a:lnTo>
                    <a:cubicBezTo>
                      <a:pt x="467973" y="41873"/>
                      <a:pt x="414344" y="67147"/>
                      <a:pt x="470263" y="39188"/>
                    </a:cubicBezTo>
                    <a:lnTo>
                      <a:pt x="1018903" y="0"/>
                    </a:lnTo>
                    <a:lnTo>
                      <a:pt x="1110343" y="222068"/>
                    </a:lnTo>
                    <a:lnTo>
                      <a:pt x="757646" y="313508"/>
                    </a:lnTo>
                    <a:lnTo>
                      <a:pt x="404949" y="339634"/>
                    </a:lnTo>
                    <a:lnTo>
                      <a:pt x="300446" y="535577"/>
                    </a:lnTo>
                  </a:path>
                </a:pathLst>
              </a:cu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sp>
          <p:nvSpPr>
            <p:cNvPr id="11" name="Oval 10"/>
            <p:cNvSpPr/>
            <p:nvPr/>
          </p:nvSpPr>
          <p:spPr>
            <a:xfrm>
              <a:off x="723744" y="3933692"/>
              <a:ext cx="169818" cy="11915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Oval 11"/>
            <p:cNvSpPr/>
            <p:nvPr/>
          </p:nvSpPr>
          <p:spPr>
            <a:xfrm>
              <a:off x="1886417" y="4323953"/>
              <a:ext cx="169818" cy="11915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Oval 12"/>
            <p:cNvSpPr/>
            <p:nvPr/>
          </p:nvSpPr>
          <p:spPr>
            <a:xfrm>
              <a:off x="1463420" y="3939906"/>
              <a:ext cx="169818" cy="11915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" name="Oval 13"/>
            <p:cNvSpPr/>
            <p:nvPr/>
          </p:nvSpPr>
          <p:spPr>
            <a:xfrm>
              <a:off x="3221740" y="3972938"/>
              <a:ext cx="169818" cy="11915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Oval 14"/>
            <p:cNvSpPr/>
            <p:nvPr/>
          </p:nvSpPr>
          <p:spPr>
            <a:xfrm>
              <a:off x="2020312" y="4062345"/>
              <a:ext cx="169818" cy="11915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Oval 15"/>
            <p:cNvSpPr/>
            <p:nvPr/>
          </p:nvSpPr>
          <p:spPr>
            <a:xfrm>
              <a:off x="2868842" y="3963949"/>
              <a:ext cx="169818" cy="11915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Oval 16"/>
            <p:cNvSpPr/>
            <p:nvPr/>
          </p:nvSpPr>
          <p:spPr>
            <a:xfrm>
              <a:off x="2034921" y="3880729"/>
              <a:ext cx="169818" cy="11915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Oval 17"/>
            <p:cNvSpPr/>
            <p:nvPr/>
          </p:nvSpPr>
          <p:spPr>
            <a:xfrm>
              <a:off x="3133919" y="4176943"/>
              <a:ext cx="169818" cy="11915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Oval 18"/>
            <p:cNvSpPr/>
            <p:nvPr/>
          </p:nvSpPr>
          <p:spPr>
            <a:xfrm>
              <a:off x="2577031" y="3842727"/>
              <a:ext cx="169818" cy="11915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Oval 19"/>
            <p:cNvSpPr/>
            <p:nvPr/>
          </p:nvSpPr>
          <p:spPr>
            <a:xfrm>
              <a:off x="3982453" y="3866770"/>
              <a:ext cx="169818" cy="11915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1" name="Oval 20"/>
            <p:cNvSpPr/>
            <p:nvPr/>
          </p:nvSpPr>
          <p:spPr>
            <a:xfrm>
              <a:off x="3362790" y="3891278"/>
              <a:ext cx="169818" cy="11915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43066" y="2393647"/>
            <a:ext cx="3115569" cy="1869842"/>
            <a:chOff x="4928061" y="3045711"/>
            <a:chExt cx="3788229" cy="2462256"/>
          </a:xfrm>
        </p:grpSpPr>
        <p:sp>
          <p:nvSpPr>
            <p:cNvPr id="42" name="Rectangle 41"/>
            <p:cNvSpPr/>
            <p:nvPr/>
          </p:nvSpPr>
          <p:spPr>
            <a:xfrm>
              <a:off x="4928061" y="3813154"/>
              <a:ext cx="3788228" cy="88947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4928061" y="3813154"/>
              <a:ext cx="3788228" cy="1694813"/>
              <a:chOff x="476719" y="3933692"/>
              <a:chExt cx="3788228" cy="1694813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476719" y="4570413"/>
                <a:ext cx="3788228" cy="1058092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1" name="Freeform 30"/>
              <p:cNvSpPr/>
              <p:nvPr/>
            </p:nvSpPr>
            <p:spPr>
              <a:xfrm>
                <a:off x="698787" y="4052842"/>
                <a:ext cx="1110343" cy="535577"/>
              </a:xfrm>
              <a:custGeom>
                <a:avLst/>
                <a:gdLst>
                  <a:gd name="connsiteX0" fmla="*/ 0 w 1110343"/>
                  <a:gd name="connsiteY0" fmla="*/ 522514 h 535577"/>
                  <a:gd name="connsiteX1" fmla="*/ 261257 w 1110343"/>
                  <a:gd name="connsiteY1" fmla="*/ 117565 h 535577"/>
                  <a:gd name="connsiteX2" fmla="*/ 365760 w 1110343"/>
                  <a:gd name="connsiteY2" fmla="*/ 78377 h 535577"/>
                  <a:gd name="connsiteX3" fmla="*/ 470263 w 1110343"/>
                  <a:gd name="connsiteY3" fmla="*/ 39188 h 535577"/>
                  <a:gd name="connsiteX4" fmla="*/ 1018903 w 1110343"/>
                  <a:gd name="connsiteY4" fmla="*/ 0 h 535577"/>
                  <a:gd name="connsiteX5" fmla="*/ 1110343 w 1110343"/>
                  <a:gd name="connsiteY5" fmla="*/ 222068 h 535577"/>
                  <a:gd name="connsiteX6" fmla="*/ 757646 w 1110343"/>
                  <a:gd name="connsiteY6" fmla="*/ 313508 h 535577"/>
                  <a:gd name="connsiteX7" fmla="*/ 404949 w 1110343"/>
                  <a:gd name="connsiteY7" fmla="*/ 339634 h 535577"/>
                  <a:gd name="connsiteX8" fmla="*/ 300446 w 1110343"/>
                  <a:gd name="connsiteY8" fmla="*/ 535577 h 53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0343" h="535577">
                    <a:moveTo>
                      <a:pt x="0" y="522514"/>
                    </a:moveTo>
                    <a:lnTo>
                      <a:pt x="261257" y="117565"/>
                    </a:lnTo>
                    <a:lnTo>
                      <a:pt x="365760" y="78377"/>
                    </a:lnTo>
                    <a:cubicBezTo>
                      <a:pt x="467973" y="41873"/>
                      <a:pt x="414344" y="67147"/>
                      <a:pt x="470263" y="39188"/>
                    </a:cubicBezTo>
                    <a:lnTo>
                      <a:pt x="1018903" y="0"/>
                    </a:lnTo>
                    <a:lnTo>
                      <a:pt x="1110343" y="222068"/>
                    </a:lnTo>
                    <a:lnTo>
                      <a:pt x="757646" y="313508"/>
                    </a:lnTo>
                    <a:lnTo>
                      <a:pt x="404949" y="339634"/>
                    </a:lnTo>
                    <a:lnTo>
                      <a:pt x="300446" y="535577"/>
                    </a:lnTo>
                  </a:path>
                </a:pathLst>
              </a:cu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2" name="Freeform 31"/>
              <p:cNvSpPr/>
              <p:nvPr/>
            </p:nvSpPr>
            <p:spPr>
              <a:xfrm>
                <a:off x="1971326" y="4149928"/>
                <a:ext cx="1110343" cy="535577"/>
              </a:xfrm>
              <a:custGeom>
                <a:avLst/>
                <a:gdLst>
                  <a:gd name="connsiteX0" fmla="*/ 0 w 1110343"/>
                  <a:gd name="connsiteY0" fmla="*/ 522514 h 535577"/>
                  <a:gd name="connsiteX1" fmla="*/ 261257 w 1110343"/>
                  <a:gd name="connsiteY1" fmla="*/ 117565 h 535577"/>
                  <a:gd name="connsiteX2" fmla="*/ 365760 w 1110343"/>
                  <a:gd name="connsiteY2" fmla="*/ 78377 h 535577"/>
                  <a:gd name="connsiteX3" fmla="*/ 470263 w 1110343"/>
                  <a:gd name="connsiteY3" fmla="*/ 39188 h 535577"/>
                  <a:gd name="connsiteX4" fmla="*/ 1018903 w 1110343"/>
                  <a:gd name="connsiteY4" fmla="*/ 0 h 535577"/>
                  <a:gd name="connsiteX5" fmla="*/ 1110343 w 1110343"/>
                  <a:gd name="connsiteY5" fmla="*/ 222068 h 535577"/>
                  <a:gd name="connsiteX6" fmla="*/ 757646 w 1110343"/>
                  <a:gd name="connsiteY6" fmla="*/ 313508 h 535577"/>
                  <a:gd name="connsiteX7" fmla="*/ 404949 w 1110343"/>
                  <a:gd name="connsiteY7" fmla="*/ 339634 h 535577"/>
                  <a:gd name="connsiteX8" fmla="*/ 300446 w 1110343"/>
                  <a:gd name="connsiteY8" fmla="*/ 535577 h 53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0343" h="535577">
                    <a:moveTo>
                      <a:pt x="0" y="522514"/>
                    </a:moveTo>
                    <a:lnTo>
                      <a:pt x="261257" y="117565"/>
                    </a:lnTo>
                    <a:lnTo>
                      <a:pt x="365760" y="78377"/>
                    </a:lnTo>
                    <a:cubicBezTo>
                      <a:pt x="467973" y="41873"/>
                      <a:pt x="414344" y="67147"/>
                      <a:pt x="470263" y="39188"/>
                    </a:cubicBezTo>
                    <a:lnTo>
                      <a:pt x="1018903" y="0"/>
                    </a:lnTo>
                    <a:lnTo>
                      <a:pt x="1110343" y="222068"/>
                    </a:lnTo>
                    <a:lnTo>
                      <a:pt x="757646" y="313508"/>
                    </a:lnTo>
                    <a:lnTo>
                      <a:pt x="404949" y="339634"/>
                    </a:lnTo>
                    <a:lnTo>
                      <a:pt x="300446" y="535577"/>
                    </a:lnTo>
                  </a:path>
                </a:pathLst>
              </a:cu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3196787" y="3933692"/>
                <a:ext cx="937532" cy="654728"/>
              </a:xfrm>
              <a:custGeom>
                <a:avLst/>
                <a:gdLst>
                  <a:gd name="connsiteX0" fmla="*/ 0 w 1110343"/>
                  <a:gd name="connsiteY0" fmla="*/ 522514 h 535577"/>
                  <a:gd name="connsiteX1" fmla="*/ 261257 w 1110343"/>
                  <a:gd name="connsiteY1" fmla="*/ 117565 h 535577"/>
                  <a:gd name="connsiteX2" fmla="*/ 365760 w 1110343"/>
                  <a:gd name="connsiteY2" fmla="*/ 78377 h 535577"/>
                  <a:gd name="connsiteX3" fmla="*/ 470263 w 1110343"/>
                  <a:gd name="connsiteY3" fmla="*/ 39188 h 535577"/>
                  <a:gd name="connsiteX4" fmla="*/ 1018903 w 1110343"/>
                  <a:gd name="connsiteY4" fmla="*/ 0 h 535577"/>
                  <a:gd name="connsiteX5" fmla="*/ 1110343 w 1110343"/>
                  <a:gd name="connsiteY5" fmla="*/ 222068 h 535577"/>
                  <a:gd name="connsiteX6" fmla="*/ 757646 w 1110343"/>
                  <a:gd name="connsiteY6" fmla="*/ 313508 h 535577"/>
                  <a:gd name="connsiteX7" fmla="*/ 404949 w 1110343"/>
                  <a:gd name="connsiteY7" fmla="*/ 339634 h 535577"/>
                  <a:gd name="connsiteX8" fmla="*/ 300446 w 1110343"/>
                  <a:gd name="connsiteY8" fmla="*/ 535577 h 53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0343" h="535577">
                    <a:moveTo>
                      <a:pt x="0" y="522514"/>
                    </a:moveTo>
                    <a:lnTo>
                      <a:pt x="261257" y="117565"/>
                    </a:lnTo>
                    <a:lnTo>
                      <a:pt x="365760" y="78377"/>
                    </a:lnTo>
                    <a:cubicBezTo>
                      <a:pt x="467973" y="41873"/>
                      <a:pt x="414344" y="67147"/>
                      <a:pt x="470263" y="39188"/>
                    </a:cubicBezTo>
                    <a:lnTo>
                      <a:pt x="1018903" y="0"/>
                    </a:lnTo>
                    <a:lnTo>
                      <a:pt x="1110343" y="222068"/>
                    </a:lnTo>
                    <a:lnTo>
                      <a:pt x="757646" y="313508"/>
                    </a:lnTo>
                    <a:lnTo>
                      <a:pt x="404949" y="339634"/>
                    </a:lnTo>
                    <a:lnTo>
                      <a:pt x="300446" y="535577"/>
                    </a:lnTo>
                  </a:path>
                </a:pathLst>
              </a:cu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4928062" y="3045711"/>
              <a:ext cx="3788228" cy="929546"/>
              <a:chOff x="4928062" y="3045711"/>
              <a:chExt cx="3788228" cy="929546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4928062" y="3045711"/>
                <a:ext cx="3788228" cy="791891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4928062" y="3837602"/>
                <a:ext cx="3788227" cy="137655"/>
              </a:xfrm>
              <a:custGeom>
                <a:avLst/>
                <a:gdLst>
                  <a:gd name="connsiteX0" fmla="*/ 0 w 3448594"/>
                  <a:gd name="connsiteY0" fmla="*/ 0 h 261257"/>
                  <a:gd name="connsiteX1" fmla="*/ 91440 w 3448594"/>
                  <a:gd name="connsiteY1" fmla="*/ 117565 h 261257"/>
                  <a:gd name="connsiteX2" fmla="*/ 287383 w 3448594"/>
                  <a:gd name="connsiteY2" fmla="*/ 0 h 261257"/>
                  <a:gd name="connsiteX3" fmla="*/ 326571 w 3448594"/>
                  <a:gd name="connsiteY3" fmla="*/ 143691 h 261257"/>
                  <a:gd name="connsiteX4" fmla="*/ 457200 w 3448594"/>
                  <a:gd name="connsiteY4" fmla="*/ 143691 h 261257"/>
                  <a:gd name="connsiteX5" fmla="*/ 496388 w 3448594"/>
                  <a:gd name="connsiteY5" fmla="*/ 65314 h 261257"/>
                  <a:gd name="connsiteX6" fmla="*/ 587828 w 3448594"/>
                  <a:gd name="connsiteY6" fmla="*/ 52251 h 261257"/>
                  <a:gd name="connsiteX7" fmla="*/ 692331 w 3448594"/>
                  <a:gd name="connsiteY7" fmla="*/ 13062 h 261257"/>
                  <a:gd name="connsiteX8" fmla="*/ 744583 w 3448594"/>
                  <a:gd name="connsiteY8" fmla="*/ 91440 h 261257"/>
                  <a:gd name="connsiteX9" fmla="*/ 836023 w 3448594"/>
                  <a:gd name="connsiteY9" fmla="*/ 169817 h 261257"/>
                  <a:gd name="connsiteX10" fmla="*/ 953588 w 3448594"/>
                  <a:gd name="connsiteY10" fmla="*/ 104502 h 261257"/>
                  <a:gd name="connsiteX11" fmla="*/ 1031966 w 3448594"/>
                  <a:gd name="connsiteY11" fmla="*/ 13062 h 261257"/>
                  <a:gd name="connsiteX12" fmla="*/ 1123406 w 3448594"/>
                  <a:gd name="connsiteY12" fmla="*/ 104502 h 261257"/>
                  <a:gd name="connsiteX13" fmla="*/ 1227908 w 3448594"/>
                  <a:gd name="connsiteY13" fmla="*/ 156754 h 261257"/>
                  <a:gd name="connsiteX14" fmla="*/ 1358537 w 3448594"/>
                  <a:gd name="connsiteY14" fmla="*/ 65314 h 261257"/>
                  <a:gd name="connsiteX15" fmla="*/ 1476103 w 3448594"/>
                  <a:gd name="connsiteY15" fmla="*/ 26125 h 261257"/>
                  <a:gd name="connsiteX16" fmla="*/ 1580606 w 3448594"/>
                  <a:gd name="connsiteY16" fmla="*/ 39188 h 261257"/>
                  <a:gd name="connsiteX17" fmla="*/ 1672046 w 3448594"/>
                  <a:gd name="connsiteY17" fmla="*/ 143691 h 261257"/>
                  <a:gd name="connsiteX18" fmla="*/ 1802674 w 3448594"/>
                  <a:gd name="connsiteY18" fmla="*/ 39188 h 261257"/>
                  <a:gd name="connsiteX19" fmla="*/ 1854926 w 3448594"/>
                  <a:gd name="connsiteY19" fmla="*/ 0 h 261257"/>
                  <a:gd name="connsiteX20" fmla="*/ 1985554 w 3448594"/>
                  <a:gd name="connsiteY20" fmla="*/ 117565 h 261257"/>
                  <a:gd name="connsiteX21" fmla="*/ 1985554 w 3448594"/>
                  <a:gd name="connsiteY21" fmla="*/ 182880 h 261257"/>
                  <a:gd name="connsiteX22" fmla="*/ 2050868 w 3448594"/>
                  <a:gd name="connsiteY22" fmla="*/ 26125 h 261257"/>
                  <a:gd name="connsiteX23" fmla="*/ 2076994 w 3448594"/>
                  <a:gd name="connsiteY23" fmla="*/ 26125 h 261257"/>
                  <a:gd name="connsiteX24" fmla="*/ 2076994 w 3448594"/>
                  <a:gd name="connsiteY24" fmla="*/ 104502 h 261257"/>
                  <a:gd name="connsiteX25" fmla="*/ 2116183 w 3448594"/>
                  <a:gd name="connsiteY25" fmla="*/ 261257 h 261257"/>
                  <a:gd name="connsiteX26" fmla="*/ 2116183 w 3448594"/>
                  <a:gd name="connsiteY26" fmla="*/ 261257 h 261257"/>
                  <a:gd name="connsiteX27" fmla="*/ 2207623 w 3448594"/>
                  <a:gd name="connsiteY27" fmla="*/ 169817 h 261257"/>
                  <a:gd name="connsiteX28" fmla="*/ 2259874 w 3448594"/>
                  <a:gd name="connsiteY28" fmla="*/ 65314 h 261257"/>
                  <a:gd name="connsiteX29" fmla="*/ 2299063 w 3448594"/>
                  <a:gd name="connsiteY29" fmla="*/ 13062 h 261257"/>
                  <a:gd name="connsiteX30" fmla="*/ 2416628 w 3448594"/>
                  <a:gd name="connsiteY30" fmla="*/ 13062 h 261257"/>
                  <a:gd name="connsiteX31" fmla="*/ 2442754 w 3448594"/>
                  <a:gd name="connsiteY31" fmla="*/ 52251 h 261257"/>
                  <a:gd name="connsiteX32" fmla="*/ 2495006 w 3448594"/>
                  <a:gd name="connsiteY32" fmla="*/ 104502 h 261257"/>
                  <a:gd name="connsiteX33" fmla="*/ 2599508 w 3448594"/>
                  <a:gd name="connsiteY33" fmla="*/ 52251 h 261257"/>
                  <a:gd name="connsiteX34" fmla="*/ 2690948 w 3448594"/>
                  <a:gd name="connsiteY34" fmla="*/ 13062 h 261257"/>
                  <a:gd name="connsiteX35" fmla="*/ 2808514 w 3448594"/>
                  <a:gd name="connsiteY35" fmla="*/ 91440 h 261257"/>
                  <a:gd name="connsiteX36" fmla="*/ 2808514 w 3448594"/>
                  <a:gd name="connsiteY36" fmla="*/ 91440 h 261257"/>
                  <a:gd name="connsiteX37" fmla="*/ 3030583 w 3448594"/>
                  <a:gd name="connsiteY37" fmla="*/ 39188 h 261257"/>
                  <a:gd name="connsiteX38" fmla="*/ 3030583 w 3448594"/>
                  <a:gd name="connsiteY38" fmla="*/ 39188 h 261257"/>
                  <a:gd name="connsiteX39" fmla="*/ 3317966 w 3448594"/>
                  <a:gd name="connsiteY39" fmla="*/ 91440 h 261257"/>
                  <a:gd name="connsiteX40" fmla="*/ 3448594 w 3448594"/>
                  <a:gd name="connsiteY40" fmla="*/ 0 h 261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3448594" h="261257">
                    <a:moveTo>
                      <a:pt x="0" y="0"/>
                    </a:moveTo>
                    <a:lnTo>
                      <a:pt x="91440" y="117565"/>
                    </a:lnTo>
                    <a:lnTo>
                      <a:pt x="287383" y="0"/>
                    </a:lnTo>
                    <a:lnTo>
                      <a:pt x="326571" y="143691"/>
                    </a:lnTo>
                    <a:lnTo>
                      <a:pt x="457200" y="143691"/>
                    </a:lnTo>
                    <a:lnTo>
                      <a:pt x="496388" y="65314"/>
                    </a:lnTo>
                    <a:lnTo>
                      <a:pt x="587828" y="52251"/>
                    </a:lnTo>
                    <a:lnTo>
                      <a:pt x="692331" y="13062"/>
                    </a:lnTo>
                    <a:lnTo>
                      <a:pt x="744583" y="91440"/>
                    </a:lnTo>
                    <a:lnTo>
                      <a:pt x="836023" y="169817"/>
                    </a:lnTo>
                    <a:lnTo>
                      <a:pt x="953588" y="104502"/>
                    </a:lnTo>
                    <a:lnTo>
                      <a:pt x="1031966" y="13062"/>
                    </a:lnTo>
                    <a:lnTo>
                      <a:pt x="1123406" y="104502"/>
                    </a:lnTo>
                    <a:lnTo>
                      <a:pt x="1227908" y="156754"/>
                    </a:lnTo>
                    <a:lnTo>
                      <a:pt x="1358537" y="65314"/>
                    </a:lnTo>
                    <a:lnTo>
                      <a:pt x="1476103" y="26125"/>
                    </a:lnTo>
                    <a:lnTo>
                      <a:pt x="1580606" y="39188"/>
                    </a:lnTo>
                    <a:lnTo>
                      <a:pt x="1672046" y="143691"/>
                    </a:lnTo>
                    <a:lnTo>
                      <a:pt x="1802674" y="39188"/>
                    </a:lnTo>
                    <a:lnTo>
                      <a:pt x="1854926" y="0"/>
                    </a:lnTo>
                    <a:lnTo>
                      <a:pt x="1985554" y="117565"/>
                    </a:lnTo>
                    <a:lnTo>
                      <a:pt x="1985554" y="182880"/>
                    </a:lnTo>
                    <a:lnTo>
                      <a:pt x="2050868" y="26125"/>
                    </a:lnTo>
                    <a:lnTo>
                      <a:pt x="2076994" y="26125"/>
                    </a:lnTo>
                    <a:lnTo>
                      <a:pt x="2076994" y="104502"/>
                    </a:lnTo>
                    <a:lnTo>
                      <a:pt x="2116183" y="261257"/>
                    </a:lnTo>
                    <a:lnTo>
                      <a:pt x="2116183" y="261257"/>
                    </a:lnTo>
                    <a:lnTo>
                      <a:pt x="2207623" y="169817"/>
                    </a:lnTo>
                    <a:lnTo>
                      <a:pt x="2259874" y="65314"/>
                    </a:lnTo>
                    <a:lnTo>
                      <a:pt x="2299063" y="13062"/>
                    </a:lnTo>
                    <a:lnTo>
                      <a:pt x="2416628" y="13062"/>
                    </a:lnTo>
                    <a:lnTo>
                      <a:pt x="2442754" y="52251"/>
                    </a:lnTo>
                    <a:lnTo>
                      <a:pt x="2495006" y="104502"/>
                    </a:lnTo>
                    <a:lnTo>
                      <a:pt x="2599508" y="52251"/>
                    </a:lnTo>
                    <a:lnTo>
                      <a:pt x="2690948" y="13062"/>
                    </a:lnTo>
                    <a:lnTo>
                      <a:pt x="2808514" y="91440"/>
                    </a:lnTo>
                    <a:lnTo>
                      <a:pt x="2808514" y="91440"/>
                    </a:lnTo>
                    <a:lnTo>
                      <a:pt x="3030583" y="39188"/>
                    </a:lnTo>
                    <a:lnTo>
                      <a:pt x="3030583" y="39188"/>
                    </a:lnTo>
                    <a:lnTo>
                      <a:pt x="3317966" y="91440"/>
                    </a:lnTo>
                    <a:lnTo>
                      <a:pt x="3448594" y="0"/>
                    </a:lnTo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sp>
          <p:nvSpPr>
            <p:cNvPr id="35" name="Oval 34"/>
            <p:cNvSpPr/>
            <p:nvPr/>
          </p:nvSpPr>
          <p:spPr>
            <a:xfrm>
              <a:off x="4934142" y="3907149"/>
              <a:ext cx="169818" cy="11915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6" name="Oval 35"/>
            <p:cNvSpPr/>
            <p:nvPr/>
          </p:nvSpPr>
          <p:spPr>
            <a:xfrm>
              <a:off x="5543061" y="3862050"/>
              <a:ext cx="169818" cy="11915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7" name="Oval 36"/>
            <p:cNvSpPr/>
            <p:nvPr/>
          </p:nvSpPr>
          <p:spPr>
            <a:xfrm>
              <a:off x="6491617" y="3840227"/>
              <a:ext cx="169818" cy="11915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8" name="Oval 37"/>
            <p:cNvSpPr/>
            <p:nvPr/>
          </p:nvSpPr>
          <p:spPr>
            <a:xfrm>
              <a:off x="6838680" y="3870207"/>
              <a:ext cx="169818" cy="11915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9" name="Oval 38"/>
            <p:cNvSpPr/>
            <p:nvPr/>
          </p:nvSpPr>
          <p:spPr>
            <a:xfrm>
              <a:off x="7399278" y="3854654"/>
              <a:ext cx="169818" cy="11915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0" name="Oval 39"/>
            <p:cNvSpPr/>
            <p:nvPr/>
          </p:nvSpPr>
          <p:spPr>
            <a:xfrm>
              <a:off x="7723933" y="3863822"/>
              <a:ext cx="169818" cy="11915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21321" y="4537091"/>
            <a:ext cx="3115569" cy="1817564"/>
            <a:chOff x="4381611" y="2833366"/>
            <a:chExt cx="4409692" cy="2483216"/>
          </a:xfrm>
        </p:grpSpPr>
        <p:sp>
          <p:nvSpPr>
            <p:cNvPr id="45" name="Rectangle 44"/>
            <p:cNvSpPr/>
            <p:nvPr/>
          </p:nvSpPr>
          <p:spPr>
            <a:xfrm>
              <a:off x="4381611" y="3340256"/>
              <a:ext cx="4409692" cy="103722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4381611" y="3340255"/>
              <a:ext cx="4409692" cy="1976327"/>
              <a:chOff x="476719" y="3933692"/>
              <a:chExt cx="3788228" cy="1694813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476719" y="4570413"/>
                <a:ext cx="3788228" cy="1058092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7" name="Freeform 56"/>
              <p:cNvSpPr/>
              <p:nvPr/>
            </p:nvSpPr>
            <p:spPr>
              <a:xfrm>
                <a:off x="698787" y="4052842"/>
                <a:ext cx="1110343" cy="535577"/>
              </a:xfrm>
              <a:custGeom>
                <a:avLst/>
                <a:gdLst>
                  <a:gd name="connsiteX0" fmla="*/ 0 w 1110343"/>
                  <a:gd name="connsiteY0" fmla="*/ 522514 h 535577"/>
                  <a:gd name="connsiteX1" fmla="*/ 261257 w 1110343"/>
                  <a:gd name="connsiteY1" fmla="*/ 117565 h 535577"/>
                  <a:gd name="connsiteX2" fmla="*/ 365760 w 1110343"/>
                  <a:gd name="connsiteY2" fmla="*/ 78377 h 535577"/>
                  <a:gd name="connsiteX3" fmla="*/ 470263 w 1110343"/>
                  <a:gd name="connsiteY3" fmla="*/ 39188 h 535577"/>
                  <a:gd name="connsiteX4" fmla="*/ 1018903 w 1110343"/>
                  <a:gd name="connsiteY4" fmla="*/ 0 h 535577"/>
                  <a:gd name="connsiteX5" fmla="*/ 1110343 w 1110343"/>
                  <a:gd name="connsiteY5" fmla="*/ 222068 h 535577"/>
                  <a:gd name="connsiteX6" fmla="*/ 757646 w 1110343"/>
                  <a:gd name="connsiteY6" fmla="*/ 313508 h 535577"/>
                  <a:gd name="connsiteX7" fmla="*/ 404949 w 1110343"/>
                  <a:gd name="connsiteY7" fmla="*/ 339634 h 535577"/>
                  <a:gd name="connsiteX8" fmla="*/ 300446 w 1110343"/>
                  <a:gd name="connsiteY8" fmla="*/ 535577 h 53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0343" h="535577">
                    <a:moveTo>
                      <a:pt x="0" y="522514"/>
                    </a:moveTo>
                    <a:lnTo>
                      <a:pt x="261257" y="117565"/>
                    </a:lnTo>
                    <a:lnTo>
                      <a:pt x="365760" y="78377"/>
                    </a:lnTo>
                    <a:cubicBezTo>
                      <a:pt x="467973" y="41873"/>
                      <a:pt x="414344" y="67147"/>
                      <a:pt x="470263" y="39188"/>
                    </a:cubicBezTo>
                    <a:lnTo>
                      <a:pt x="1018903" y="0"/>
                    </a:lnTo>
                    <a:lnTo>
                      <a:pt x="1110343" y="222068"/>
                    </a:lnTo>
                    <a:lnTo>
                      <a:pt x="757646" y="313508"/>
                    </a:lnTo>
                    <a:lnTo>
                      <a:pt x="404949" y="339634"/>
                    </a:lnTo>
                    <a:lnTo>
                      <a:pt x="300446" y="535577"/>
                    </a:lnTo>
                  </a:path>
                </a:pathLst>
              </a:cu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8" name="Freeform 57"/>
              <p:cNvSpPr/>
              <p:nvPr/>
            </p:nvSpPr>
            <p:spPr>
              <a:xfrm>
                <a:off x="1971326" y="4149928"/>
                <a:ext cx="1110343" cy="535577"/>
              </a:xfrm>
              <a:custGeom>
                <a:avLst/>
                <a:gdLst>
                  <a:gd name="connsiteX0" fmla="*/ 0 w 1110343"/>
                  <a:gd name="connsiteY0" fmla="*/ 522514 h 535577"/>
                  <a:gd name="connsiteX1" fmla="*/ 261257 w 1110343"/>
                  <a:gd name="connsiteY1" fmla="*/ 117565 h 535577"/>
                  <a:gd name="connsiteX2" fmla="*/ 365760 w 1110343"/>
                  <a:gd name="connsiteY2" fmla="*/ 78377 h 535577"/>
                  <a:gd name="connsiteX3" fmla="*/ 470263 w 1110343"/>
                  <a:gd name="connsiteY3" fmla="*/ 39188 h 535577"/>
                  <a:gd name="connsiteX4" fmla="*/ 1018903 w 1110343"/>
                  <a:gd name="connsiteY4" fmla="*/ 0 h 535577"/>
                  <a:gd name="connsiteX5" fmla="*/ 1110343 w 1110343"/>
                  <a:gd name="connsiteY5" fmla="*/ 222068 h 535577"/>
                  <a:gd name="connsiteX6" fmla="*/ 757646 w 1110343"/>
                  <a:gd name="connsiteY6" fmla="*/ 313508 h 535577"/>
                  <a:gd name="connsiteX7" fmla="*/ 404949 w 1110343"/>
                  <a:gd name="connsiteY7" fmla="*/ 339634 h 535577"/>
                  <a:gd name="connsiteX8" fmla="*/ 300446 w 1110343"/>
                  <a:gd name="connsiteY8" fmla="*/ 535577 h 53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0343" h="535577">
                    <a:moveTo>
                      <a:pt x="0" y="522514"/>
                    </a:moveTo>
                    <a:lnTo>
                      <a:pt x="261257" y="117565"/>
                    </a:lnTo>
                    <a:lnTo>
                      <a:pt x="365760" y="78377"/>
                    </a:lnTo>
                    <a:cubicBezTo>
                      <a:pt x="467973" y="41873"/>
                      <a:pt x="414344" y="67147"/>
                      <a:pt x="470263" y="39188"/>
                    </a:cubicBezTo>
                    <a:lnTo>
                      <a:pt x="1018903" y="0"/>
                    </a:lnTo>
                    <a:lnTo>
                      <a:pt x="1110343" y="222068"/>
                    </a:lnTo>
                    <a:lnTo>
                      <a:pt x="757646" y="313508"/>
                    </a:lnTo>
                    <a:lnTo>
                      <a:pt x="404949" y="339634"/>
                    </a:lnTo>
                    <a:lnTo>
                      <a:pt x="300446" y="535577"/>
                    </a:lnTo>
                  </a:path>
                </a:pathLst>
              </a:cu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9" name="Freeform 58"/>
              <p:cNvSpPr/>
              <p:nvPr/>
            </p:nvSpPr>
            <p:spPr>
              <a:xfrm>
                <a:off x="3196787" y="3933692"/>
                <a:ext cx="937532" cy="654728"/>
              </a:xfrm>
              <a:custGeom>
                <a:avLst/>
                <a:gdLst>
                  <a:gd name="connsiteX0" fmla="*/ 0 w 1110343"/>
                  <a:gd name="connsiteY0" fmla="*/ 522514 h 535577"/>
                  <a:gd name="connsiteX1" fmla="*/ 261257 w 1110343"/>
                  <a:gd name="connsiteY1" fmla="*/ 117565 h 535577"/>
                  <a:gd name="connsiteX2" fmla="*/ 365760 w 1110343"/>
                  <a:gd name="connsiteY2" fmla="*/ 78377 h 535577"/>
                  <a:gd name="connsiteX3" fmla="*/ 470263 w 1110343"/>
                  <a:gd name="connsiteY3" fmla="*/ 39188 h 535577"/>
                  <a:gd name="connsiteX4" fmla="*/ 1018903 w 1110343"/>
                  <a:gd name="connsiteY4" fmla="*/ 0 h 535577"/>
                  <a:gd name="connsiteX5" fmla="*/ 1110343 w 1110343"/>
                  <a:gd name="connsiteY5" fmla="*/ 222068 h 535577"/>
                  <a:gd name="connsiteX6" fmla="*/ 757646 w 1110343"/>
                  <a:gd name="connsiteY6" fmla="*/ 313508 h 535577"/>
                  <a:gd name="connsiteX7" fmla="*/ 404949 w 1110343"/>
                  <a:gd name="connsiteY7" fmla="*/ 339634 h 535577"/>
                  <a:gd name="connsiteX8" fmla="*/ 300446 w 1110343"/>
                  <a:gd name="connsiteY8" fmla="*/ 535577 h 53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0343" h="535577">
                    <a:moveTo>
                      <a:pt x="0" y="522514"/>
                    </a:moveTo>
                    <a:lnTo>
                      <a:pt x="261257" y="117565"/>
                    </a:lnTo>
                    <a:lnTo>
                      <a:pt x="365760" y="78377"/>
                    </a:lnTo>
                    <a:cubicBezTo>
                      <a:pt x="467973" y="41873"/>
                      <a:pt x="414344" y="67147"/>
                      <a:pt x="470263" y="39188"/>
                    </a:cubicBezTo>
                    <a:lnTo>
                      <a:pt x="1018903" y="0"/>
                    </a:lnTo>
                    <a:lnTo>
                      <a:pt x="1110343" y="222068"/>
                    </a:lnTo>
                    <a:lnTo>
                      <a:pt x="757646" y="313508"/>
                    </a:lnTo>
                    <a:lnTo>
                      <a:pt x="404949" y="339634"/>
                    </a:lnTo>
                    <a:lnTo>
                      <a:pt x="300446" y="535577"/>
                    </a:lnTo>
                  </a:path>
                </a:pathLst>
              </a:cu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4386375" y="2833366"/>
              <a:ext cx="4404928" cy="681255"/>
              <a:chOff x="4448334" y="1719894"/>
              <a:chExt cx="3115568" cy="647083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4448334" y="1719894"/>
                <a:ext cx="3115568" cy="601363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5" name="Freeform 54"/>
              <p:cNvSpPr/>
              <p:nvPr/>
            </p:nvSpPr>
            <p:spPr>
              <a:xfrm>
                <a:off x="4448334" y="2321258"/>
                <a:ext cx="3115567" cy="45719"/>
              </a:xfrm>
              <a:custGeom>
                <a:avLst/>
                <a:gdLst>
                  <a:gd name="connsiteX0" fmla="*/ 0 w 3448594"/>
                  <a:gd name="connsiteY0" fmla="*/ 0 h 261257"/>
                  <a:gd name="connsiteX1" fmla="*/ 91440 w 3448594"/>
                  <a:gd name="connsiteY1" fmla="*/ 117565 h 261257"/>
                  <a:gd name="connsiteX2" fmla="*/ 287383 w 3448594"/>
                  <a:gd name="connsiteY2" fmla="*/ 0 h 261257"/>
                  <a:gd name="connsiteX3" fmla="*/ 326571 w 3448594"/>
                  <a:gd name="connsiteY3" fmla="*/ 143691 h 261257"/>
                  <a:gd name="connsiteX4" fmla="*/ 457200 w 3448594"/>
                  <a:gd name="connsiteY4" fmla="*/ 143691 h 261257"/>
                  <a:gd name="connsiteX5" fmla="*/ 496388 w 3448594"/>
                  <a:gd name="connsiteY5" fmla="*/ 65314 h 261257"/>
                  <a:gd name="connsiteX6" fmla="*/ 587828 w 3448594"/>
                  <a:gd name="connsiteY6" fmla="*/ 52251 h 261257"/>
                  <a:gd name="connsiteX7" fmla="*/ 692331 w 3448594"/>
                  <a:gd name="connsiteY7" fmla="*/ 13062 h 261257"/>
                  <a:gd name="connsiteX8" fmla="*/ 744583 w 3448594"/>
                  <a:gd name="connsiteY8" fmla="*/ 91440 h 261257"/>
                  <a:gd name="connsiteX9" fmla="*/ 836023 w 3448594"/>
                  <a:gd name="connsiteY9" fmla="*/ 169817 h 261257"/>
                  <a:gd name="connsiteX10" fmla="*/ 953588 w 3448594"/>
                  <a:gd name="connsiteY10" fmla="*/ 104502 h 261257"/>
                  <a:gd name="connsiteX11" fmla="*/ 1031966 w 3448594"/>
                  <a:gd name="connsiteY11" fmla="*/ 13062 h 261257"/>
                  <a:gd name="connsiteX12" fmla="*/ 1123406 w 3448594"/>
                  <a:gd name="connsiteY12" fmla="*/ 104502 h 261257"/>
                  <a:gd name="connsiteX13" fmla="*/ 1227908 w 3448594"/>
                  <a:gd name="connsiteY13" fmla="*/ 156754 h 261257"/>
                  <a:gd name="connsiteX14" fmla="*/ 1358537 w 3448594"/>
                  <a:gd name="connsiteY14" fmla="*/ 65314 h 261257"/>
                  <a:gd name="connsiteX15" fmla="*/ 1476103 w 3448594"/>
                  <a:gd name="connsiteY15" fmla="*/ 26125 h 261257"/>
                  <a:gd name="connsiteX16" fmla="*/ 1580606 w 3448594"/>
                  <a:gd name="connsiteY16" fmla="*/ 39188 h 261257"/>
                  <a:gd name="connsiteX17" fmla="*/ 1672046 w 3448594"/>
                  <a:gd name="connsiteY17" fmla="*/ 143691 h 261257"/>
                  <a:gd name="connsiteX18" fmla="*/ 1802674 w 3448594"/>
                  <a:gd name="connsiteY18" fmla="*/ 39188 h 261257"/>
                  <a:gd name="connsiteX19" fmla="*/ 1854926 w 3448594"/>
                  <a:gd name="connsiteY19" fmla="*/ 0 h 261257"/>
                  <a:gd name="connsiteX20" fmla="*/ 1985554 w 3448594"/>
                  <a:gd name="connsiteY20" fmla="*/ 117565 h 261257"/>
                  <a:gd name="connsiteX21" fmla="*/ 1985554 w 3448594"/>
                  <a:gd name="connsiteY21" fmla="*/ 182880 h 261257"/>
                  <a:gd name="connsiteX22" fmla="*/ 2050868 w 3448594"/>
                  <a:gd name="connsiteY22" fmla="*/ 26125 h 261257"/>
                  <a:gd name="connsiteX23" fmla="*/ 2076994 w 3448594"/>
                  <a:gd name="connsiteY23" fmla="*/ 26125 h 261257"/>
                  <a:gd name="connsiteX24" fmla="*/ 2076994 w 3448594"/>
                  <a:gd name="connsiteY24" fmla="*/ 104502 h 261257"/>
                  <a:gd name="connsiteX25" fmla="*/ 2116183 w 3448594"/>
                  <a:gd name="connsiteY25" fmla="*/ 261257 h 261257"/>
                  <a:gd name="connsiteX26" fmla="*/ 2116183 w 3448594"/>
                  <a:gd name="connsiteY26" fmla="*/ 261257 h 261257"/>
                  <a:gd name="connsiteX27" fmla="*/ 2207623 w 3448594"/>
                  <a:gd name="connsiteY27" fmla="*/ 169817 h 261257"/>
                  <a:gd name="connsiteX28" fmla="*/ 2259874 w 3448594"/>
                  <a:gd name="connsiteY28" fmla="*/ 65314 h 261257"/>
                  <a:gd name="connsiteX29" fmla="*/ 2299063 w 3448594"/>
                  <a:gd name="connsiteY29" fmla="*/ 13062 h 261257"/>
                  <a:gd name="connsiteX30" fmla="*/ 2416628 w 3448594"/>
                  <a:gd name="connsiteY30" fmla="*/ 13062 h 261257"/>
                  <a:gd name="connsiteX31" fmla="*/ 2442754 w 3448594"/>
                  <a:gd name="connsiteY31" fmla="*/ 52251 h 261257"/>
                  <a:gd name="connsiteX32" fmla="*/ 2495006 w 3448594"/>
                  <a:gd name="connsiteY32" fmla="*/ 104502 h 261257"/>
                  <a:gd name="connsiteX33" fmla="*/ 2599508 w 3448594"/>
                  <a:gd name="connsiteY33" fmla="*/ 52251 h 261257"/>
                  <a:gd name="connsiteX34" fmla="*/ 2690948 w 3448594"/>
                  <a:gd name="connsiteY34" fmla="*/ 13062 h 261257"/>
                  <a:gd name="connsiteX35" fmla="*/ 2808514 w 3448594"/>
                  <a:gd name="connsiteY35" fmla="*/ 91440 h 261257"/>
                  <a:gd name="connsiteX36" fmla="*/ 2808514 w 3448594"/>
                  <a:gd name="connsiteY36" fmla="*/ 91440 h 261257"/>
                  <a:gd name="connsiteX37" fmla="*/ 3030583 w 3448594"/>
                  <a:gd name="connsiteY37" fmla="*/ 39188 h 261257"/>
                  <a:gd name="connsiteX38" fmla="*/ 3030583 w 3448594"/>
                  <a:gd name="connsiteY38" fmla="*/ 39188 h 261257"/>
                  <a:gd name="connsiteX39" fmla="*/ 3317966 w 3448594"/>
                  <a:gd name="connsiteY39" fmla="*/ 91440 h 261257"/>
                  <a:gd name="connsiteX40" fmla="*/ 3448594 w 3448594"/>
                  <a:gd name="connsiteY40" fmla="*/ 0 h 261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3448594" h="261257">
                    <a:moveTo>
                      <a:pt x="0" y="0"/>
                    </a:moveTo>
                    <a:lnTo>
                      <a:pt x="91440" y="117565"/>
                    </a:lnTo>
                    <a:lnTo>
                      <a:pt x="287383" y="0"/>
                    </a:lnTo>
                    <a:lnTo>
                      <a:pt x="326571" y="143691"/>
                    </a:lnTo>
                    <a:lnTo>
                      <a:pt x="457200" y="143691"/>
                    </a:lnTo>
                    <a:lnTo>
                      <a:pt x="496388" y="65314"/>
                    </a:lnTo>
                    <a:lnTo>
                      <a:pt x="587828" y="52251"/>
                    </a:lnTo>
                    <a:lnTo>
                      <a:pt x="692331" y="13062"/>
                    </a:lnTo>
                    <a:lnTo>
                      <a:pt x="744583" y="91440"/>
                    </a:lnTo>
                    <a:lnTo>
                      <a:pt x="836023" y="169817"/>
                    </a:lnTo>
                    <a:lnTo>
                      <a:pt x="953588" y="104502"/>
                    </a:lnTo>
                    <a:lnTo>
                      <a:pt x="1031966" y="13062"/>
                    </a:lnTo>
                    <a:lnTo>
                      <a:pt x="1123406" y="104502"/>
                    </a:lnTo>
                    <a:lnTo>
                      <a:pt x="1227908" y="156754"/>
                    </a:lnTo>
                    <a:lnTo>
                      <a:pt x="1358537" y="65314"/>
                    </a:lnTo>
                    <a:lnTo>
                      <a:pt x="1476103" y="26125"/>
                    </a:lnTo>
                    <a:lnTo>
                      <a:pt x="1580606" y="39188"/>
                    </a:lnTo>
                    <a:lnTo>
                      <a:pt x="1672046" y="143691"/>
                    </a:lnTo>
                    <a:lnTo>
                      <a:pt x="1802674" y="39188"/>
                    </a:lnTo>
                    <a:lnTo>
                      <a:pt x="1854926" y="0"/>
                    </a:lnTo>
                    <a:lnTo>
                      <a:pt x="1985554" y="117565"/>
                    </a:lnTo>
                    <a:lnTo>
                      <a:pt x="1985554" y="182880"/>
                    </a:lnTo>
                    <a:lnTo>
                      <a:pt x="2050868" y="26125"/>
                    </a:lnTo>
                    <a:lnTo>
                      <a:pt x="2076994" y="26125"/>
                    </a:lnTo>
                    <a:lnTo>
                      <a:pt x="2076994" y="104502"/>
                    </a:lnTo>
                    <a:lnTo>
                      <a:pt x="2116183" y="261257"/>
                    </a:lnTo>
                    <a:lnTo>
                      <a:pt x="2116183" y="261257"/>
                    </a:lnTo>
                    <a:lnTo>
                      <a:pt x="2207623" y="169817"/>
                    </a:lnTo>
                    <a:lnTo>
                      <a:pt x="2259874" y="65314"/>
                    </a:lnTo>
                    <a:lnTo>
                      <a:pt x="2299063" y="13062"/>
                    </a:lnTo>
                    <a:lnTo>
                      <a:pt x="2416628" y="13062"/>
                    </a:lnTo>
                    <a:lnTo>
                      <a:pt x="2442754" y="52251"/>
                    </a:lnTo>
                    <a:lnTo>
                      <a:pt x="2495006" y="104502"/>
                    </a:lnTo>
                    <a:lnTo>
                      <a:pt x="2599508" y="52251"/>
                    </a:lnTo>
                    <a:lnTo>
                      <a:pt x="2690948" y="13062"/>
                    </a:lnTo>
                    <a:lnTo>
                      <a:pt x="2808514" y="91440"/>
                    </a:lnTo>
                    <a:lnTo>
                      <a:pt x="2808514" y="91440"/>
                    </a:lnTo>
                    <a:lnTo>
                      <a:pt x="3030583" y="39188"/>
                    </a:lnTo>
                    <a:lnTo>
                      <a:pt x="3030583" y="39188"/>
                    </a:lnTo>
                    <a:lnTo>
                      <a:pt x="3317966" y="91440"/>
                    </a:lnTo>
                    <a:lnTo>
                      <a:pt x="3448594" y="0"/>
                    </a:lnTo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sp>
          <p:nvSpPr>
            <p:cNvPr id="48" name="Oval 47"/>
            <p:cNvSpPr/>
            <p:nvPr/>
          </p:nvSpPr>
          <p:spPr>
            <a:xfrm>
              <a:off x="4412388" y="3517675"/>
              <a:ext cx="197677" cy="13894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9" name="Oval 48"/>
            <p:cNvSpPr/>
            <p:nvPr/>
          </p:nvSpPr>
          <p:spPr>
            <a:xfrm>
              <a:off x="6641419" y="3477659"/>
              <a:ext cx="197677" cy="13894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0" name="Oval 49"/>
            <p:cNvSpPr/>
            <p:nvPr/>
          </p:nvSpPr>
          <p:spPr>
            <a:xfrm>
              <a:off x="4747957" y="3506166"/>
              <a:ext cx="197677" cy="13894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1" name="Oval 50"/>
            <p:cNvSpPr/>
            <p:nvPr/>
          </p:nvSpPr>
          <p:spPr>
            <a:xfrm>
              <a:off x="5914372" y="3502466"/>
              <a:ext cx="197677" cy="13894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2" name="Oval 51"/>
            <p:cNvSpPr/>
            <p:nvPr/>
          </p:nvSpPr>
          <p:spPr>
            <a:xfrm>
              <a:off x="6321172" y="3488465"/>
              <a:ext cx="197677" cy="13894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3" name="Oval 52"/>
            <p:cNvSpPr/>
            <p:nvPr/>
          </p:nvSpPr>
          <p:spPr>
            <a:xfrm>
              <a:off x="7474728" y="3498815"/>
              <a:ext cx="197677" cy="13894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3626723" y="385559"/>
            <a:ext cx="528214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dirty="0"/>
              <a:t>CMP: </a:t>
            </a:r>
            <a:r>
              <a:rPr lang="fi-FI" sz="4400" dirty="0" err="1"/>
              <a:t>chemical-mechanical</a:t>
            </a:r>
            <a:r>
              <a:rPr lang="fi-FI" sz="4400" dirty="0"/>
              <a:t> </a:t>
            </a:r>
            <a:r>
              <a:rPr lang="fi-FI" sz="4400" dirty="0" err="1"/>
              <a:t>polishing</a:t>
            </a:r>
            <a:endParaRPr lang="fi-FI" sz="4400" dirty="0"/>
          </a:p>
          <a:p>
            <a:endParaRPr lang="fi-FI" sz="2800" dirty="0"/>
          </a:p>
          <a:p>
            <a:r>
              <a:rPr lang="fi-FI" sz="2400" dirty="0" err="1"/>
              <a:t>Ceramic</a:t>
            </a:r>
            <a:r>
              <a:rPr lang="fi-FI" sz="2400" dirty="0"/>
              <a:t> </a:t>
            </a:r>
            <a:r>
              <a:rPr lang="fi-FI" sz="2400" dirty="0" err="1"/>
              <a:t>particles</a:t>
            </a:r>
            <a:r>
              <a:rPr lang="fi-FI" sz="2400" dirty="0"/>
              <a:t> in </a:t>
            </a:r>
            <a:r>
              <a:rPr lang="fi-FI" sz="2400" dirty="0" err="1"/>
              <a:t>acidic</a:t>
            </a:r>
            <a:r>
              <a:rPr lang="fi-FI" sz="2400" dirty="0"/>
              <a:t> (</a:t>
            </a:r>
            <a:r>
              <a:rPr lang="fi-FI" sz="2400" dirty="0" err="1"/>
              <a:t>or</a:t>
            </a:r>
            <a:r>
              <a:rPr lang="fi-FI" sz="2400" dirty="0"/>
              <a:t> </a:t>
            </a:r>
            <a:r>
              <a:rPr lang="fi-FI" sz="2400" dirty="0" err="1"/>
              <a:t>alkaline</a:t>
            </a:r>
            <a:r>
              <a:rPr lang="fi-FI" sz="2400" dirty="0"/>
              <a:t>) </a:t>
            </a:r>
            <a:r>
              <a:rPr lang="fi-FI" sz="2400" dirty="0" err="1"/>
              <a:t>solution</a:t>
            </a:r>
            <a:r>
              <a:rPr lang="fi-FI" sz="2400" dirty="0"/>
              <a:t> </a:t>
            </a:r>
            <a:r>
              <a:rPr lang="fi-FI" sz="2400" dirty="0" err="1"/>
              <a:t>abrade</a:t>
            </a:r>
            <a:r>
              <a:rPr lang="fi-FI" sz="2400" dirty="0"/>
              <a:t> </a:t>
            </a:r>
            <a:r>
              <a:rPr lang="fi-FI" sz="2400" dirty="0" err="1"/>
              <a:t>surface</a:t>
            </a:r>
            <a:r>
              <a:rPr lang="fi-FI" sz="2400" dirty="0"/>
              <a:t>.</a:t>
            </a:r>
          </a:p>
          <a:p>
            <a:r>
              <a:rPr lang="fi-FI" sz="2400" dirty="0" err="1"/>
              <a:t>Acid</a:t>
            </a:r>
            <a:r>
              <a:rPr lang="fi-FI" sz="2400" dirty="0"/>
              <a:t>(</a:t>
            </a:r>
            <a:r>
              <a:rPr lang="fi-FI" sz="2400" dirty="0" err="1"/>
              <a:t>base</a:t>
            </a:r>
            <a:r>
              <a:rPr lang="fi-FI" sz="2400" dirty="0"/>
              <a:t>) </a:t>
            </a:r>
            <a:r>
              <a:rPr lang="fi-FI" sz="2400" dirty="0" err="1"/>
              <a:t>etches</a:t>
            </a:r>
            <a:r>
              <a:rPr lang="fi-FI" sz="2400" dirty="0"/>
              <a:t> </a:t>
            </a:r>
            <a:r>
              <a:rPr lang="fi-FI" sz="2400" dirty="0" err="1"/>
              <a:t>surface</a:t>
            </a:r>
            <a:r>
              <a:rPr lang="fi-FI" sz="2400" dirty="0"/>
              <a:t>.</a:t>
            </a:r>
          </a:p>
          <a:p>
            <a:endParaRPr lang="fi-FI" sz="2400" dirty="0"/>
          </a:p>
          <a:p>
            <a:r>
              <a:rPr lang="fi-FI" sz="2400" dirty="0"/>
              <a:t>Soft </a:t>
            </a:r>
            <a:r>
              <a:rPr lang="fi-FI" sz="2400" dirty="0" err="1"/>
              <a:t>polishing</a:t>
            </a:r>
            <a:r>
              <a:rPr lang="fi-FI" sz="2400" dirty="0"/>
              <a:t> </a:t>
            </a:r>
            <a:r>
              <a:rPr lang="fi-FI" sz="2400" dirty="0" err="1"/>
              <a:t>pad</a:t>
            </a:r>
            <a:r>
              <a:rPr lang="fi-FI" sz="2400" dirty="0"/>
              <a:t> </a:t>
            </a:r>
            <a:r>
              <a:rPr lang="fi-FI" sz="2400" dirty="0" err="1"/>
              <a:t>presses</a:t>
            </a:r>
            <a:r>
              <a:rPr lang="fi-FI" sz="2400" dirty="0"/>
              <a:t> </a:t>
            </a:r>
            <a:r>
              <a:rPr lang="fi-FI" sz="2400" dirty="0" err="1"/>
              <a:t>particles</a:t>
            </a:r>
            <a:r>
              <a:rPr lang="fi-FI" sz="2400" dirty="0"/>
              <a:t> </a:t>
            </a:r>
            <a:r>
              <a:rPr lang="fi-FI" sz="2400" dirty="0" err="1"/>
              <a:t>against</a:t>
            </a:r>
            <a:r>
              <a:rPr lang="fi-FI" sz="2400" dirty="0"/>
              <a:t> </a:t>
            </a:r>
            <a:r>
              <a:rPr lang="fi-FI" sz="2400" dirty="0" err="1"/>
              <a:t>surface</a:t>
            </a:r>
            <a:r>
              <a:rPr lang="fi-FI" sz="2400" dirty="0"/>
              <a:t>.</a:t>
            </a:r>
          </a:p>
          <a:p>
            <a:endParaRPr lang="fi-FI" sz="2400" dirty="0"/>
          </a:p>
          <a:p>
            <a:r>
              <a:rPr lang="fi-FI" sz="2400" dirty="0" err="1"/>
              <a:t>Polishing</a:t>
            </a:r>
            <a:r>
              <a:rPr lang="fi-FI" sz="2400" dirty="0"/>
              <a:t> </a:t>
            </a:r>
            <a:r>
              <a:rPr lang="fi-FI" sz="2400" dirty="0" err="1"/>
              <a:t>rate</a:t>
            </a:r>
            <a:r>
              <a:rPr lang="fi-FI" sz="2400" dirty="0"/>
              <a:t> </a:t>
            </a:r>
            <a:r>
              <a:rPr lang="fi-FI" sz="2400" dirty="0" err="1"/>
              <a:t>e.g</a:t>
            </a:r>
            <a:r>
              <a:rPr lang="fi-FI" sz="2400" dirty="0"/>
              <a:t>. 100-1000 </a:t>
            </a:r>
            <a:r>
              <a:rPr lang="fi-FI" sz="2400" dirty="0" err="1"/>
              <a:t>nm</a:t>
            </a:r>
            <a:r>
              <a:rPr lang="fi-FI" sz="2400" dirty="0"/>
              <a:t>/min.</a:t>
            </a:r>
          </a:p>
        </p:txBody>
      </p:sp>
    </p:spTree>
    <p:extLst>
      <p:ext uri="{BB962C8B-B14F-4D97-AF65-F5344CB8AC3E}">
        <p14:creationId xmlns:p14="http://schemas.microsoft.com/office/powerpoint/2010/main" val="2828119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/>
              <a:t>Applications of polishing</a:t>
            </a:r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665327" y="1772816"/>
            <a:ext cx="6943105" cy="4033167"/>
            <a:chOff x="2268538" y="1916113"/>
            <a:chExt cx="5718175" cy="3406775"/>
          </a:xfrm>
        </p:grpSpPr>
        <p:sp>
          <p:nvSpPr>
            <p:cNvPr id="3078" name="Freeform 7"/>
            <p:cNvSpPr>
              <a:spLocks/>
            </p:cNvSpPr>
            <p:nvPr/>
          </p:nvSpPr>
          <p:spPr bwMode="auto">
            <a:xfrm>
              <a:off x="4011613" y="2808288"/>
              <a:ext cx="1438275" cy="428625"/>
            </a:xfrm>
            <a:custGeom>
              <a:avLst/>
              <a:gdLst>
                <a:gd name="T0" fmla="*/ 0 w 2265"/>
                <a:gd name="T1" fmla="*/ 371475 h 675"/>
                <a:gd name="T2" fmla="*/ 0 w 2265"/>
                <a:gd name="T3" fmla="*/ 104775 h 675"/>
                <a:gd name="T4" fmla="*/ 323850 w 2265"/>
                <a:gd name="T5" fmla="*/ 104775 h 675"/>
                <a:gd name="T6" fmla="*/ 495300 w 2265"/>
                <a:gd name="T7" fmla="*/ 0 h 675"/>
                <a:gd name="T8" fmla="*/ 904875 w 2265"/>
                <a:gd name="T9" fmla="*/ 0 h 675"/>
                <a:gd name="T10" fmla="*/ 1019175 w 2265"/>
                <a:gd name="T11" fmla="*/ 76200 h 675"/>
                <a:gd name="T12" fmla="*/ 1438275 w 2265"/>
                <a:gd name="T13" fmla="*/ 76200 h 675"/>
                <a:gd name="T14" fmla="*/ 1438275 w 2265"/>
                <a:gd name="T15" fmla="*/ 400050 h 675"/>
                <a:gd name="T16" fmla="*/ 0 w 2265"/>
                <a:gd name="T17" fmla="*/ 428625 h 675"/>
                <a:gd name="T18" fmla="*/ 0 w 2265"/>
                <a:gd name="T19" fmla="*/ 314325 h 6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65"/>
                <a:gd name="T31" fmla="*/ 0 h 675"/>
                <a:gd name="T32" fmla="*/ 2265 w 2265"/>
                <a:gd name="T33" fmla="*/ 675 h 67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65" h="675">
                  <a:moveTo>
                    <a:pt x="0" y="585"/>
                  </a:moveTo>
                  <a:lnTo>
                    <a:pt x="0" y="165"/>
                  </a:lnTo>
                  <a:lnTo>
                    <a:pt x="510" y="165"/>
                  </a:lnTo>
                  <a:lnTo>
                    <a:pt x="780" y="0"/>
                  </a:lnTo>
                  <a:lnTo>
                    <a:pt x="1425" y="0"/>
                  </a:lnTo>
                  <a:lnTo>
                    <a:pt x="1605" y="120"/>
                  </a:lnTo>
                  <a:lnTo>
                    <a:pt x="2265" y="120"/>
                  </a:lnTo>
                  <a:lnTo>
                    <a:pt x="2265" y="630"/>
                  </a:lnTo>
                  <a:lnTo>
                    <a:pt x="0" y="675"/>
                  </a:lnTo>
                  <a:lnTo>
                    <a:pt x="0" y="495"/>
                  </a:lnTo>
                </a:path>
              </a:pathLst>
            </a:custGeom>
            <a:solidFill>
              <a:srgbClr val="FFFF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9" name="Rectangle 8"/>
            <p:cNvSpPr>
              <a:spLocks noChangeArrowheads="1"/>
            </p:cNvSpPr>
            <p:nvPr/>
          </p:nvSpPr>
          <p:spPr bwMode="auto">
            <a:xfrm>
              <a:off x="4011613" y="3178175"/>
              <a:ext cx="1433512" cy="6477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" name="Rectangle 9"/>
            <p:cNvSpPr>
              <a:spLocks noChangeArrowheads="1"/>
            </p:cNvSpPr>
            <p:nvPr/>
          </p:nvSpPr>
          <p:spPr bwMode="auto">
            <a:xfrm>
              <a:off x="4516438" y="2968625"/>
              <a:ext cx="390525" cy="209550"/>
            </a:xfrm>
            <a:prstGeom prst="rect">
              <a:avLst/>
            </a:prstGeom>
            <a:solidFill>
              <a:srgbClr val="0066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Rectangle 11"/>
            <p:cNvSpPr>
              <a:spLocks noChangeArrowheads="1"/>
            </p:cNvSpPr>
            <p:nvPr/>
          </p:nvSpPr>
          <p:spPr bwMode="auto">
            <a:xfrm>
              <a:off x="4059238" y="4456113"/>
              <a:ext cx="1438275" cy="228600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Rectangle 12"/>
            <p:cNvSpPr>
              <a:spLocks noChangeArrowheads="1"/>
            </p:cNvSpPr>
            <p:nvPr/>
          </p:nvSpPr>
          <p:spPr bwMode="auto">
            <a:xfrm>
              <a:off x="4059238" y="4673600"/>
              <a:ext cx="1433512" cy="6477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Rectangle 13"/>
            <p:cNvSpPr>
              <a:spLocks noChangeArrowheads="1"/>
            </p:cNvSpPr>
            <p:nvPr/>
          </p:nvSpPr>
          <p:spPr bwMode="auto">
            <a:xfrm>
              <a:off x="4564063" y="4464050"/>
              <a:ext cx="390525" cy="209550"/>
            </a:xfrm>
            <a:prstGeom prst="rect">
              <a:avLst/>
            </a:prstGeom>
            <a:solidFill>
              <a:srgbClr val="0066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Rectangle 15"/>
            <p:cNvSpPr>
              <a:spLocks noChangeArrowheads="1"/>
            </p:cNvSpPr>
            <p:nvPr/>
          </p:nvSpPr>
          <p:spPr bwMode="auto">
            <a:xfrm>
              <a:off x="5868988" y="3149600"/>
              <a:ext cx="1433512" cy="6477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Rectangle 16"/>
            <p:cNvSpPr>
              <a:spLocks noChangeArrowheads="1"/>
            </p:cNvSpPr>
            <p:nvPr/>
          </p:nvSpPr>
          <p:spPr bwMode="auto">
            <a:xfrm>
              <a:off x="5868988" y="2636838"/>
              <a:ext cx="1438275" cy="514350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Rectangle 17"/>
            <p:cNvSpPr>
              <a:spLocks noChangeArrowheads="1"/>
            </p:cNvSpPr>
            <p:nvPr/>
          </p:nvSpPr>
          <p:spPr bwMode="auto">
            <a:xfrm>
              <a:off x="6735763" y="2884488"/>
              <a:ext cx="571500" cy="266700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Rectangle 18"/>
            <p:cNvSpPr>
              <a:spLocks noChangeArrowheads="1"/>
            </p:cNvSpPr>
            <p:nvPr/>
          </p:nvSpPr>
          <p:spPr bwMode="auto">
            <a:xfrm>
              <a:off x="5868988" y="2884488"/>
              <a:ext cx="571500" cy="266700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Rectangle 20"/>
            <p:cNvSpPr>
              <a:spLocks noChangeArrowheads="1"/>
            </p:cNvSpPr>
            <p:nvPr/>
          </p:nvSpPr>
          <p:spPr bwMode="auto">
            <a:xfrm>
              <a:off x="5916613" y="4664075"/>
              <a:ext cx="1433512" cy="6477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Rectangle 21"/>
            <p:cNvSpPr>
              <a:spLocks noChangeArrowheads="1"/>
            </p:cNvSpPr>
            <p:nvPr/>
          </p:nvSpPr>
          <p:spPr bwMode="auto">
            <a:xfrm>
              <a:off x="5916613" y="4398963"/>
              <a:ext cx="1438275" cy="266700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Rectangle 22"/>
            <p:cNvSpPr>
              <a:spLocks noChangeArrowheads="1"/>
            </p:cNvSpPr>
            <p:nvPr/>
          </p:nvSpPr>
          <p:spPr bwMode="auto">
            <a:xfrm>
              <a:off x="6783388" y="4398963"/>
              <a:ext cx="571500" cy="266700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Rectangle 23"/>
            <p:cNvSpPr>
              <a:spLocks noChangeArrowheads="1"/>
            </p:cNvSpPr>
            <p:nvPr/>
          </p:nvSpPr>
          <p:spPr bwMode="auto">
            <a:xfrm>
              <a:off x="5916613" y="4398963"/>
              <a:ext cx="571500" cy="266700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Freeform 25"/>
            <p:cNvSpPr>
              <a:spLocks/>
            </p:cNvSpPr>
            <p:nvPr/>
          </p:nvSpPr>
          <p:spPr bwMode="auto">
            <a:xfrm>
              <a:off x="2287588" y="2854325"/>
              <a:ext cx="1447800" cy="295275"/>
            </a:xfrm>
            <a:custGeom>
              <a:avLst/>
              <a:gdLst>
                <a:gd name="T0" fmla="*/ 0 w 2280"/>
                <a:gd name="T1" fmla="*/ 2461 h 1200"/>
                <a:gd name="T2" fmla="*/ 0 w 2280"/>
                <a:gd name="T3" fmla="*/ 17224 h 1200"/>
                <a:gd name="T4" fmla="*/ 1447800 w 2280"/>
                <a:gd name="T5" fmla="*/ 17224 h 1200"/>
                <a:gd name="T6" fmla="*/ 1447800 w 2280"/>
                <a:gd name="T7" fmla="*/ 2215 h 1200"/>
                <a:gd name="T8" fmla="*/ 1323975 w 2280"/>
                <a:gd name="T9" fmla="*/ 0 h 1200"/>
                <a:gd name="T10" fmla="*/ 1257300 w 2280"/>
                <a:gd name="T11" fmla="*/ 1230 h 1200"/>
                <a:gd name="T12" fmla="*/ 1133475 w 2280"/>
                <a:gd name="T13" fmla="*/ 0 h 1200"/>
                <a:gd name="T14" fmla="*/ 1066800 w 2280"/>
                <a:gd name="T15" fmla="*/ 2461 h 1200"/>
                <a:gd name="T16" fmla="*/ 933450 w 2280"/>
                <a:gd name="T17" fmla="*/ 1476 h 1200"/>
                <a:gd name="T18" fmla="*/ 866775 w 2280"/>
                <a:gd name="T19" fmla="*/ 2461 h 1200"/>
                <a:gd name="T20" fmla="*/ 828675 w 2280"/>
                <a:gd name="T21" fmla="*/ 738 h 1200"/>
                <a:gd name="T22" fmla="*/ 781050 w 2280"/>
                <a:gd name="T23" fmla="*/ 2953 h 1200"/>
                <a:gd name="T24" fmla="*/ 742950 w 2280"/>
                <a:gd name="T25" fmla="*/ 738 h 1200"/>
                <a:gd name="T26" fmla="*/ 581025 w 2280"/>
                <a:gd name="T27" fmla="*/ 2461 h 1200"/>
                <a:gd name="T28" fmla="*/ 552450 w 2280"/>
                <a:gd name="T29" fmla="*/ 738 h 1200"/>
                <a:gd name="T30" fmla="*/ 495300 w 2280"/>
                <a:gd name="T31" fmla="*/ 2461 h 1200"/>
                <a:gd name="T32" fmla="*/ 352425 w 2280"/>
                <a:gd name="T33" fmla="*/ 1230 h 1200"/>
                <a:gd name="T34" fmla="*/ 238125 w 2280"/>
                <a:gd name="T35" fmla="*/ 2215 h 1200"/>
                <a:gd name="T36" fmla="*/ 152400 w 2280"/>
                <a:gd name="T37" fmla="*/ 1476 h 1200"/>
                <a:gd name="T38" fmla="*/ 0 w 2280"/>
                <a:gd name="T39" fmla="*/ 2461 h 12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80"/>
                <a:gd name="T61" fmla="*/ 0 h 1200"/>
                <a:gd name="T62" fmla="*/ 2280 w 2280"/>
                <a:gd name="T63" fmla="*/ 1200 h 120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80" h="1200">
                  <a:moveTo>
                    <a:pt x="0" y="165"/>
                  </a:moveTo>
                  <a:lnTo>
                    <a:pt x="0" y="1200"/>
                  </a:lnTo>
                  <a:lnTo>
                    <a:pt x="2280" y="1200"/>
                  </a:lnTo>
                  <a:lnTo>
                    <a:pt x="2280" y="150"/>
                  </a:lnTo>
                  <a:lnTo>
                    <a:pt x="2085" y="0"/>
                  </a:lnTo>
                  <a:lnTo>
                    <a:pt x="1980" y="90"/>
                  </a:lnTo>
                  <a:lnTo>
                    <a:pt x="1785" y="0"/>
                  </a:lnTo>
                  <a:lnTo>
                    <a:pt x="1680" y="180"/>
                  </a:lnTo>
                  <a:lnTo>
                    <a:pt x="1470" y="105"/>
                  </a:lnTo>
                  <a:lnTo>
                    <a:pt x="1365" y="165"/>
                  </a:lnTo>
                  <a:lnTo>
                    <a:pt x="1305" y="60"/>
                  </a:lnTo>
                  <a:lnTo>
                    <a:pt x="1230" y="210"/>
                  </a:lnTo>
                  <a:lnTo>
                    <a:pt x="1170" y="60"/>
                  </a:lnTo>
                  <a:lnTo>
                    <a:pt x="915" y="180"/>
                  </a:lnTo>
                  <a:lnTo>
                    <a:pt x="870" y="60"/>
                  </a:lnTo>
                  <a:lnTo>
                    <a:pt x="780" y="180"/>
                  </a:lnTo>
                  <a:lnTo>
                    <a:pt x="555" y="90"/>
                  </a:lnTo>
                  <a:lnTo>
                    <a:pt x="375" y="150"/>
                  </a:lnTo>
                  <a:lnTo>
                    <a:pt x="240" y="105"/>
                  </a:lnTo>
                  <a:lnTo>
                    <a:pt x="0" y="165"/>
                  </a:lnTo>
                  <a:close/>
                </a:path>
              </a:pathLst>
            </a:custGeom>
            <a:solidFill>
              <a:srgbClr val="00B05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3" name="Rectangle 26"/>
            <p:cNvSpPr>
              <a:spLocks noChangeArrowheads="1"/>
            </p:cNvSpPr>
            <p:nvPr/>
          </p:nvSpPr>
          <p:spPr bwMode="auto">
            <a:xfrm>
              <a:off x="2287588" y="3151188"/>
              <a:ext cx="1447800" cy="67627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Freeform 28"/>
            <p:cNvSpPr>
              <a:spLocks/>
            </p:cNvSpPr>
            <p:nvPr/>
          </p:nvSpPr>
          <p:spPr bwMode="auto">
            <a:xfrm>
              <a:off x="2268538" y="4627563"/>
              <a:ext cx="1447800" cy="695325"/>
            </a:xfrm>
            <a:custGeom>
              <a:avLst/>
              <a:gdLst>
                <a:gd name="T0" fmla="*/ 0 w 2280"/>
                <a:gd name="T1" fmla="*/ 28575 h 1095"/>
                <a:gd name="T2" fmla="*/ 0 w 2280"/>
                <a:gd name="T3" fmla="*/ 695325 h 1095"/>
                <a:gd name="T4" fmla="*/ 1447800 w 2280"/>
                <a:gd name="T5" fmla="*/ 695325 h 1095"/>
                <a:gd name="T6" fmla="*/ 1447800 w 2280"/>
                <a:gd name="T7" fmla="*/ 9525 h 1095"/>
                <a:gd name="T8" fmla="*/ 1190625 w 2280"/>
                <a:gd name="T9" fmla="*/ 0 h 1095"/>
                <a:gd name="T10" fmla="*/ 857250 w 2280"/>
                <a:gd name="T11" fmla="*/ 19050 h 1095"/>
                <a:gd name="T12" fmla="*/ 381000 w 2280"/>
                <a:gd name="T13" fmla="*/ 0 h 1095"/>
                <a:gd name="T14" fmla="*/ 0 w 2280"/>
                <a:gd name="T15" fmla="*/ 28575 h 10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80"/>
                <a:gd name="T25" fmla="*/ 0 h 1095"/>
                <a:gd name="T26" fmla="*/ 2280 w 2280"/>
                <a:gd name="T27" fmla="*/ 1095 h 109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80" h="1095">
                  <a:moveTo>
                    <a:pt x="0" y="45"/>
                  </a:moveTo>
                  <a:lnTo>
                    <a:pt x="0" y="1095"/>
                  </a:lnTo>
                  <a:lnTo>
                    <a:pt x="2280" y="1095"/>
                  </a:lnTo>
                  <a:lnTo>
                    <a:pt x="2280" y="15"/>
                  </a:lnTo>
                  <a:lnTo>
                    <a:pt x="1875" y="0"/>
                  </a:lnTo>
                  <a:lnTo>
                    <a:pt x="1350" y="30"/>
                  </a:lnTo>
                  <a:lnTo>
                    <a:pt x="600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5" name="Rectangle 29"/>
            <p:cNvSpPr>
              <a:spLocks noChangeArrowheads="1"/>
            </p:cNvSpPr>
            <p:nvPr/>
          </p:nvSpPr>
          <p:spPr bwMode="auto">
            <a:xfrm>
              <a:off x="2268538" y="4446588"/>
              <a:ext cx="1447800" cy="209550"/>
            </a:xfrm>
            <a:prstGeom prst="rect">
              <a:avLst/>
            </a:prstGeom>
            <a:solidFill>
              <a:srgbClr val="00B05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AutoShape 30"/>
            <p:cNvSpPr>
              <a:spLocks noChangeArrowheads="1"/>
            </p:cNvSpPr>
            <p:nvPr/>
          </p:nvSpPr>
          <p:spPr bwMode="auto">
            <a:xfrm>
              <a:off x="2935288" y="3919538"/>
              <a:ext cx="180975" cy="381000"/>
            </a:xfrm>
            <a:prstGeom prst="downArrow">
              <a:avLst>
                <a:gd name="adj1" fmla="val 50000"/>
                <a:gd name="adj2" fmla="val 52632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AutoShape 31"/>
            <p:cNvSpPr>
              <a:spLocks noChangeArrowheads="1"/>
            </p:cNvSpPr>
            <p:nvPr/>
          </p:nvSpPr>
          <p:spPr bwMode="auto">
            <a:xfrm>
              <a:off x="6516688" y="3900488"/>
              <a:ext cx="180975" cy="381000"/>
            </a:xfrm>
            <a:prstGeom prst="downArrow">
              <a:avLst>
                <a:gd name="adj1" fmla="val 50000"/>
                <a:gd name="adj2" fmla="val 52632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AutoShape 32"/>
            <p:cNvSpPr>
              <a:spLocks noChangeArrowheads="1"/>
            </p:cNvSpPr>
            <p:nvPr/>
          </p:nvSpPr>
          <p:spPr bwMode="auto">
            <a:xfrm>
              <a:off x="4640263" y="3938588"/>
              <a:ext cx="180975" cy="381000"/>
            </a:xfrm>
            <a:prstGeom prst="downArrow">
              <a:avLst>
                <a:gd name="adj1" fmla="val 50000"/>
                <a:gd name="adj2" fmla="val 52632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Text Box 33"/>
            <p:cNvSpPr txBox="1">
              <a:spLocks noChangeArrowheads="1"/>
            </p:cNvSpPr>
            <p:nvPr/>
          </p:nvSpPr>
          <p:spPr bwMode="auto">
            <a:xfrm>
              <a:off x="2411413" y="1916113"/>
              <a:ext cx="1265011" cy="389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i-FI" sz="2400" dirty="0"/>
                <a:t>Smoothing</a:t>
              </a:r>
              <a:endParaRPr lang="en-US" sz="2400" dirty="0"/>
            </a:p>
          </p:txBody>
        </p:sp>
        <p:sp>
          <p:nvSpPr>
            <p:cNvPr id="3100" name="Text Box 34"/>
            <p:cNvSpPr txBox="1">
              <a:spLocks noChangeArrowheads="1"/>
            </p:cNvSpPr>
            <p:nvPr/>
          </p:nvSpPr>
          <p:spPr bwMode="auto">
            <a:xfrm>
              <a:off x="3995738" y="1916113"/>
              <a:ext cx="154061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i-FI" sz="2000">
                  <a:solidFill>
                    <a:srgbClr val="0066FF"/>
                  </a:solidFill>
                </a:rPr>
                <a:t>Planarization</a:t>
              </a:r>
              <a:endParaRPr lang="en-US" sz="2000">
                <a:solidFill>
                  <a:srgbClr val="0066FF"/>
                </a:solidFill>
              </a:endParaRPr>
            </a:p>
          </p:txBody>
        </p:sp>
        <p:sp>
          <p:nvSpPr>
            <p:cNvPr id="3101" name="Text Box 35"/>
            <p:cNvSpPr txBox="1">
              <a:spLocks noChangeArrowheads="1"/>
            </p:cNvSpPr>
            <p:nvPr/>
          </p:nvSpPr>
          <p:spPr bwMode="auto">
            <a:xfrm>
              <a:off x="5795963" y="1916113"/>
              <a:ext cx="139493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i-FI" sz="2000">
                  <a:solidFill>
                    <a:srgbClr val="0066FF"/>
                  </a:solidFill>
                </a:rPr>
                <a:t>Damascene</a:t>
              </a:r>
              <a:endParaRPr lang="en-US" sz="2000">
                <a:solidFill>
                  <a:srgbClr val="0066FF"/>
                </a:solidFill>
              </a:endParaRPr>
            </a:p>
          </p:txBody>
        </p:sp>
        <p:sp>
          <p:nvSpPr>
            <p:cNvPr id="3102" name="Text Box 36"/>
            <p:cNvSpPr txBox="1">
              <a:spLocks noChangeArrowheads="1"/>
            </p:cNvSpPr>
            <p:nvPr/>
          </p:nvSpPr>
          <p:spPr bwMode="auto">
            <a:xfrm>
              <a:off x="3779838" y="2327275"/>
              <a:ext cx="5445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</a:rPr>
                <a:t>SiO</a:t>
              </a:r>
              <a:r>
                <a:rPr lang="en-US" sz="1400" baseline="-2500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3103" name="Line 37"/>
            <p:cNvSpPr>
              <a:spLocks noChangeShapeType="1"/>
            </p:cNvSpPr>
            <p:nvPr/>
          </p:nvSpPr>
          <p:spPr bwMode="auto">
            <a:xfrm>
              <a:off x="4140200" y="2636838"/>
              <a:ext cx="71438" cy="4318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4" name="Text Box 39"/>
            <p:cNvSpPr txBox="1">
              <a:spLocks noChangeArrowheads="1"/>
            </p:cNvSpPr>
            <p:nvPr/>
          </p:nvSpPr>
          <p:spPr bwMode="auto">
            <a:xfrm>
              <a:off x="7575550" y="2463800"/>
              <a:ext cx="4111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</a:rPr>
                <a:t>Cu</a:t>
              </a:r>
              <a:endParaRPr lang="en-US" sz="1400" baseline="-25000">
                <a:solidFill>
                  <a:srgbClr val="FF0000"/>
                </a:solidFill>
              </a:endParaRPr>
            </a:p>
          </p:txBody>
        </p:sp>
        <p:sp>
          <p:nvSpPr>
            <p:cNvPr id="3105" name="Line 40"/>
            <p:cNvSpPr>
              <a:spLocks noChangeShapeType="1"/>
            </p:cNvSpPr>
            <p:nvPr/>
          </p:nvSpPr>
          <p:spPr bwMode="auto">
            <a:xfrm flipH="1">
              <a:off x="4787900" y="2708275"/>
              <a:ext cx="431800" cy="3603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6" name="Line 41"/>
            <p:cNvSpPr>
              <a:spLocks noChangeShapeType="1"/>
            </p:cNvSpPr>
            <p:nvPr/>
          </p:nvSpPr>
          <p:spPr bwMode="auto">
            <a:xfrm flipH="1">
              <a:off x="6953250" y="2679700"/>
              <a:ext cx="595313" cy="7461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7" name="Text Box 39"/>
            <p:cNvSpPr txBox="1">
              <a:spLocks noChangeArrowheads="1"/>
            </p:cNvSpPr>
            <p:nvPr/>
          </p:nvSpPr>
          <p:spPr bwMode="auto">
            <a:xfrm>
              <a:off x="5111750" y="2392363"/>
              <a:ext cx="34607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</a:rPr>
                <a:t>Al</a:t>
              </a:r>
              <a:endParaRPr lang="en-US" sz="1400" baseline="-25000">
                <a:solidFill>
                  <a:srgbClr val="FF0000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500373" y="1417638"/>
            <a:ext cx="5108059" cy="4747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/>
              <a:t>Applications of polishing</a:t>
            </a:r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665327" y="1772816"/>
            <a:ext cx="6943105" cy="4033167"/>
            <a:chOff x="2268538" y="1916113"/>
            <a:chExt cx="5718175" cy="3406775"/>
          </a:xfrm>
        </p:grpSpPr>
        <p:sp>
          <p:nvSpPr>
            <p:cNvPr id="3078" name="Freeform 7"/>
            <p:cNvSpPr>
              <a:spLocks/>
            </p:cNvSpPr>
            <p:nvPr/>
          </p:nvSpPr>
          <p:spPr bwMode="auto">
            <a:xfrm>
              <a:off x="4011613" y="2808288"/>
              <a:ext cx="1438275" cy="428625"/>
            </a:xfrm>
            <a:custGeom>
              <a:avLst/>
              <a:gdLst>
                <a:gd name="T0" fmla="*/ 0 w 2265"/>
                <a:gd name="T1" fmla="*/ 371475 h 675"/>
                <a:gd name="T2" fmla="*/ 0 w 2265"/>
                <a:gd name="T3" fmla="*/ 104775 h 675"/>
                <a:gd name="T4" fmla="*/ 323850 w 2265"/>
                <a:gd name="T5" fmla="*/ 104775 h 675"/>
                <a:gd name="T6" fmla="*/ 495300 w 2265"/>
                <a:gd name="T7" fmla="*/ 0 h 675"/>
                <a:gd name="T8" fmla="*/ 904875 w 2265"/>
                <a:gd name="T9" fmla="*/ 0 h 675"/>
                <a:gd name="T10" fmla="*/ 1019175 w 2265"/>
                <a:gd name="T11" fmla="*/ 76200 h 675"/>
                <a:gd name="T12" fmla="*/ 1438275 w 2265"/>
                <a:gd name="T13" fmla="*/ 76200 h 675"/>
                <a:gd name="T14" fmla="*/ 1438275 w 2265"/>
                <a:gd name="T15" fmla="*/ 400050 h 675"/>
                <a:gd name="T16" fmla="*/ 0 w 2265"/>
                <a:gd name="T17" fmla="*/ 428625 h 675"/>
                <a:gd name="T18" fmla="*/ 0 w 2265"/>
                <a:gd name="T19" fmla="*/ 314325 h 6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65"/>
                <a:gd name="T31" fmla="*/ 0 h 675"/>
                <a:gd name="T32" fmla="*/ 2265 w 2265"/>
                <a:gd name="T33" fmla="*/ 675 h 67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65" h="675">
                  <a:moveTo>
                    <a:pt x="0" y="585"/>
                  </a:moveTo>
                  <a:lnTo>
                    <a:pt x="0" y="165"/>
                  </a:lnTo>
                  <a:lnTo>
                    <a:pt x="510" y="165"/>
                  </a:lnTo>
                  <a:lnTo>
                    <a:pt x="780" y="0"/>
                  </a:lnTo>
                  <a:lnTo>
                    <a:pt x="1425" y="0"/>
                  </a:lnTo>
                  <a:lnTo>
                    <a:pt x="1605" y="120"/>
                  </a:lnTo>
                  <a:lnTo>
                    <a:pt x="2265" y="120"/>
                  </a:lnTo>
                  <a:lnTo>
                    <a:pt x="2265" y="630"/>
                  </a:lnTo>
                  <a:lnTo>
                    <a:pt x="0" y="675"/>
                  </a:lnTo>
                  <a:lnTo>
                    <a:pt x="0" y="495"/>
                  </a:lnTo>
                </a:path>
              </a:pathLst>
            </a:custGeom>
            <a:solidFill>
              <a:srgbClr val="FFFF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9" name="Rectangle 8"/>
            <p:cNvSpPr>
              <a:spLocks noChangeArrowheads="1"/>
            </p:cNvSpPr>
            <p:nvPr/>
          </p:nvSpPr>
          <p:spPr bwMode="auto">
            <a:xfrm>
              <a:off x="4011613" y="3178175"/>
              <a:ext cx="1433512" cy="6477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" name="Rectangle 9"/>
            <p:cNvSpPr>
              <a:spLocks noChangeArrowheads="1"/>
            </p:cNvSpPr>
            <p:nvPr/>
          </p:nvSpPr>
          <p:spPr bwMode="auto">
            <a:xfrm>
              <a:off x="4516438" y="2968625"/>
              <a:ext cx="390525" cy="209550"/>
            </a:xfrm>
            <a:prstGeom prst="rect">
              <a:avLst/>
            </a:prstGeom>
            <a:solidFill>
              <a:srgbClr val="0066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Rectangle 11"/>
            <p:cNvSpPr>
              <a:spLocks noChangeArrowheads="1"/>
            </p:cNvSpPr>
            <p:nvPr/>
          </p:nvSpPr>
          <p:spPr bwMode="auto">
            <a:xfrm>
              <a:off x="4059238" y="4456113"/>
              <a:ext cx="1438275" cy="228600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Rectangle 12"/>
            <p:cNvSpPr>
              <a:spLocks noChangeArrowheads="1"/>
            </p:cNvSpPr>
            <p:nvPr/>
          </p:nvSpPr>
          <p:spPr bwMode="auto">
            <a:xfrm>
              <a:off x="4059238" y="4673600"/>
              <a:ext cx="1433512" cy="6477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Rectangle 13"/>
            <p:cNvSpPr>
              <a:spLocks noChangeArrowheads="1"/>
            </p:cNvSpPr>
            <p:nvPr/>
          </p:nvSpPr>
          <p:spPr bwMode="auto">
            <a:xfrm>
              <a:off x="4564063" y="4464050"/>
              <a:ext cx="390525" cy="209550"/>
            </a:xfrm>
            <a:prstGeom prst="rect">
              <a:avLst/>
            </a:prstGeom>
            <a:solidFill>
              <a:srgbClr val="0066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Rectangle 15"/>
            <p:cNvSpPr>
              <a:spLocks noChangeArrowheads="1"/>
            </p:cNvSpPr>
            <p:nvPr/>
          </p:nvSpPr>
          <p:spPr bwMode="auto">
            <a:xfrm>
              <a:off x="5868988" y="3149600"/>
              <a:ext cx="1433512" cy="6477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Rectangle 16"/>
            <p:cNvSpPr>
              <a:spLocks noChangeArrowheads="1"/>
            </p:cNvSpPr>
            <p:nvPr/>
          </p:nvSpPr>
          <p:spPr bwMode="auto">
            <a:xfrm>
              <a:off x="5868988" y="2636838"/>
              <a:ext cx="1438275" cy="514350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Rectangle 17"/>
            <p:cNvSpPr>
              <a:spLocks noChangeArrowheads="1"/>
            </p:cNvSpPr>
            <p:nvPr/>
          </p:nvSpPr>
          <p:spPr bwMode="auto">
            <a:xfrm>
              <a:off x="6735763" y="2884488"/>
              <a:ext cx="571500" cy="266700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Rectangle 18"/>
            <p:cNvSpPr>
              <a:spLocks noChangeArrowheads="1"/>
            </p:cNvSpPr>
            <p:nvPr/>
          </p:nvSpPr>
          <p:spPr bwMode="auto">
            <a:xfrm>
              <a:off x="5868988" y="2884488"/>
              <a:ext cx="571500" cy="266700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Rectangle 20"/>
            <p:cNvSpPr>
              <a:spLocks noChangeArrowheads="1"/>
            </p:cNvSpPr>
            <p:nvPr/>
          </p:nvSpPr>
          <p:spPr bwMode="auto">
            <a:xfrm>
              <a:off x="5916613" y="4664075"/>
              <a:ext cx="1433512" cy="6477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Rectangle 21"/>
            <p:cNvSpPr>
              <a:spLocks noChangeArrowheads="1"/>
            </p:cNvSpPr>
            <p:nvPr/>
          </p:nvSpPr>
          <p:spPr bwMode="auto">
            <a:xfrm>
              <a:off x="5916613" y="4398963"/>
              <a:ext cx="1438275" cy="266700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Rectangle 22"/>
            <p:cNvSpPr>
              <a:spLocks noChangeArrowheads="1"/>
            </p:cNvSpPr>
            <p:nvPr/>
          </p:nvSpPr>
          <p:spPr bwMode="auto">
            <a:xfrm>
              <a:off x="6783388" y="4398963"/>
              <a:ext cx="571500" cy="266700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Rectangle 23"/>
            <p:cNvSpPr>
              <a:spLocks noChangeArrowheads="1"/>
            </p:cNvSpPr>
            <p:nvPr/>
          </p:nvSpPr>
          <p:spPr bwMode="auto">
            <a:xfrm>
              <a:off x="5916613" y="4398963"/>
              <a:ext cx="571500" cy="266700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Freeform 25"/>
            <p:cNvSpPr>
              <a:spLocks/>
            </p:cNvSpPr>
            <p:nvPr/>
          </p:nvSpPr>
          <p:spPr bwMode="auto">
            <a:xfrm>
              <a:off x="2287588" y="2854325"/>
              <a:ext cx="1447800" cy="295275"/>
            </a:xfrm>
            <a:custGeom>
              <a:avLst/>
              <a:gdLst>
                <a:gd name="T0" fmla="*/ 0 w 2280"/>
                <a:gd name="T1" fmla="*/ 2461 h 1200"/>
                <a:gd name="T2" fmla="*/ 0 w 2280"/>
                <a:gd name="T3" fmla="*/ 17224 h 1200"/>
                <a:gd name="T4" fmla="*/ 1447800 w 2280"/>
                <a:gd name="T5" fmla="*/ 17224 h 1200"/>
                <a:gd name="T6" fmla="*/ 1447800 w 2280"/>
                <a:gd name="T7" fmla="*/ 2215 h 1200"/>
                <a:gd name="T8" fmla="*/ 1323975 w 2280"/>
                <a:gd name="T9" fmla="*/ 0 h 1200"/>
                <a:gd name="T10" fmla="*/ 1257300 w 2280"/>
                <a:gd name="T11" fmla="*/ 1230 h 1200"/>
                <a:gd name="T12" fmla="*/ 1133475 w 2280"/>
                <a:gd name="T13" fmla="*/ 0 h 1200"/>
                <a:gd name="T14" fmla="*/ 1066800 w 2280"/>
                <a:gd name="T15" fmla="*/ 2461 h 1200"/>
                <a:gd name="T16" fmla="*/ 933450 w 2280"/>
                <a:gd name="T17" fmla="*/ 1476 h 1200"/>
                <a:gd name="T18" fmla="*/ 866775 w 2280"/>
                <a:gd name="T19" fmla="*/ 2461 h 1200"/>
                <a:gd name="T20" fmla="*/ 828675 w 2280"/>
                <a:gd name="T21" fmla="*/ 738 h 1200"/>
                <a:gd name="T22" fmla="*/ 781050 w 2280"/>
                <a:gd name="T23" fmla="*/ 2953 h 1200"/>
                <a:gd name="T24" fmla="*/ 742950 w 2280"/>
                <a:gd name="T25" fmla="*/ 738 h 1200"/>
                <a:gd name="T26" fmla="*/ 581025 w 2280"/>
                <a:gd name="T27" fmla="*/ 2461 h 1200"/>
                <a:gd name="T28" fmla="*/ 552450 w 2280"/>
                <a:gd name="T29" fmla="*/ 738 h 1200"/>
                <a:gd name="T30" fmla="*/ 495300 w 2280"/>
                <a:gd name="T31" fmla="*/ 2461 h 1200"/>
                <a:gd name="T32" fmla="*/ 352425 w 2280"/>
                <a:gd name="T33" fmla="*/ 1230 h 1200"/>
                <a:gd name="T34" fmla="*/ 238125 w 2280"/>
                <a:gd name="T35" fmla="*/ 2215 h 1200"/>
                <a:gd name="T36" fmla="*/ 152400 w 2280"/>
                <a:gd name="T37" fmla="*/ 1476 h 1200"/>
                <a:gd name="T38" fmla="*/ 0 w 2280"/>
                <a:gd name="T39" fmla="*/ 2461 h 12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80"/>
                <a:gd name="T61" fmla="*/ 0 h 1200"/>
                <a:gd name="T62" fmla="*/ 2280 w 2280"/>
                <a:gd name="T63" fmla="*/ 1200 h 120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80" h="1200">
                  <a:moveTo>
                    <a:pt x="0" y="165"/>
                  </a:moveTo>
                  <a:lnTo>
                    <a:pt x="0" y="1200"/>
                  </a:lnTo>
                  <a:lnTo>
                    <a:pt x="2280" y="1200"/>
                  </a:lnTo>
                  <a:lnTo>
                    <a:pt x="2280" y="150"/>
                  </a:lnTo>
                  <a:lnTo>
                    <a:pt x="2085" y="0"/>
                  </a:lnTo>
                  <a:lnTo>
                    <a:pt x="1980" y="90"/>
                  </a:lnTo>
                  <a:lnTo>
                    <a:pt x="1785" y="0"/>
                  </a:lnTo>
                  <a:lnTo>
                    <a:pt x="1680" y="180"/>
                  </a:lnTo>
                  <a:lnTo>
                    <a:pt x="1470" y="105"/>
                  </a:lnTo>
                  <a:lnTo>
                    <a:pt x="1365" y="165"/>
                  </a:lnTo>
                  <a:lnTo>
                    <a:pt x="1305" y="60"/>
                  </a:lnTo>
                  <a:lnTo>
                    <a:pt x="1230" y="210"/>
                  </a:lnTo>
                  <a:lnTo>
                    <a:pt x="1170" y="60"/>
                  </a:lnTo>
                  <a:lnTo>
                    <a:pt x="915" y="180"/>
                  </a:lnTo>
                  <a:lnTo>
                    <a:pt x="870" y="60"/>
                  </a:lnTo>
                  <a:lnTo>
                    <a:pt x="780" y="180"/>
                  </a:lnTo>
                  <a:lnTo>
                    <a:pt x="555" y="90"/>
                  </a:lnTo>
                  <a:lnTo>
                    <a:pt x="375" y="150"/>
                  </a:lnTo>
                  <a:lnTo>
                    <a:pt x="240" y="105"/>
                  </a:lnTo>
                  <a:lnTo>
                    <a:pt x="0" y="165"/>
                  </a:lnTo>
                  <a:close/>
                </a:path>
              </a:pathLst>
            </a:custGeom>
            <a:solidFill>
              <a:srgbClr val="00B05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3" name="Rectangle 26"/>
            <p:cNvSpPr>
              <a:spLocks noChangeArrowheads="1"/>
            </p:cNvSpPr>
            <p:nvPr/>
          </p:nvSpPr>
          <p:spPr bwMode="auto">
            <a:xfrm>
              <a:off x="2287588" y="3151188"/>
              <a:ext cx="1447800" cy="67627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Freeform 28"/>
            <p:cNvSpPr>
              <a:spLocks/>
            </p:cNvSpPr>
            <p:nvPr/>
          </p:nvSpPr>
          <p:spPr bwMode="auto">
            <a:xfrm>
              <a:off x="2268538" y="4627563"/>
              <a:ext cx="1447800" cy="695325"/>
            </a:xfrm>
            <a:custGeom>
              <a:avLst/>
              <a:gdLst>
                <a:gd name="T0" fmla="*/ 0 w 2280"/>
                <a:gd name="T1" fmla="*/ 28575 h 1095"/>
                <a:gd name="T2" fmla="*/ 0 w 2280"/>
                <a:gd name="T3" fmla="*/ 695325 h 1095"/>
                <a:gd name="T4" fmla="*/ 1447800 w 2280"/>
                <a:gd name="T5" fmla="*/ 695325 h 1095"/>
                <a:gd name="T6" fmla="*/ 1447800 w 2280"/>
                <a:gd name="T7" fmla="*/ 9525 h 1095"/>
                <a:gd name="T8" fmla="*/ 1190625 w 2280"/>
                <a:gd name="T9" fmla="*/ 0 h 1095"/>
                <a:gd name="T10" fmla="*/ 857250 w 2280"/>
                <a:gd name="T11" fmla="*/ 19050 h 1095"/>
                <a:gd name="T12" fmla="*/ 381000 w 2280"/>
                <a:gd name="T13" fmla="*/ 0 h 1095"/>
                <a:gd name="T14" fmla="*/ 0 w 2280"/>
                <a:gd name="T15" fmla="*/ 28575 h 10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80"/>
                <a:gd name="T25" fmla="*/ 0 h 1095"/>
                <a:gd name="T26" fmla="*/ 2280 w 2280"/>
                <a:gd name="T27" fmla="*/ 1095 h 109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80" h="1095">
                  <a:moveTo>
                    <a:pt x="0" y="45"/>
                  </a:moveTo>
                  <a:lnTo>
                    <a:pt x="0" y="1095"/>
                  </a:lnTo>
                  <a:lnTo>
                    <a:pt x="2280" y="1095"/>
                  </a:lnTo>
                  <a:lnTo>
                    <a:pt x="2280" y="15"/>
                  </a:lnTo>
                  <a:lnTo>
                    <a:pt x="1875" y="0"/>
                  </a:lnTo>
                  <a:lnTo>
                    <a:pt x="1350" y="30"/>
                  </a:lnTo>
                  <a:lnTo>
                    <a:pt x="600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5" name="Rectangle 29"/>
            <p:cNvSpPr>
              <a:spLocks noChangeArrowheads="1"/>
            </p:cNvSpPr>
            <p:nvPr/>
          </p:nvSpPr>
          <p:spPr bwMode="auto">
            <a:xfrm>
              <a:off x="2268538" y="4446588"/>
              <a:ext cx="1447800" cy="209550"/>
            </a:xfrm>
            <a:prstGeom prst="rect">
              <a:avLst/>
            </a:prstGeom>
            <a:solidFill>
              <a:srgbClr val="00B05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AutoShape 30"/>
            <p:cNvSpPr>
              <a:spLocks noChangeArrowheads="1"/>
            </p:cNvSpPr>
            <p:nvPr/>
          </p:nvSpPr>
          <p:spPr bwMode="auto">
            <a:xfrm>
              <a:off x="2935288" y="3919538"/>
              <a:ext cx="180975" cy="381000"/>
            </a:xfrm>
            <a:prstGeom prst="downArrow">
              <a:avLst>
                <a:gd name="adj1" fmla="val 50000"/>
                <a:gd name="adj2" fmla="val 52632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AutoShape 31"/>
            <p:cNvSpPr>
              <a:spLocks noChangeArrowheads="1"/>
            </p:cNvSpPr>
            <p:nvPr/>
          </p:nvSpPr>
          <p:spPr bwMode="auto">
            <a:xfrm>
              <a:off x="6516688" y="3900488"/>
              <a:ext cx="180975" cy="381000"/>
            </a:xfrm>
            <a:prstGeom prst="downArrow">
              <a:avLst>
                <a:gd name="adj1" fmla="val 50000"/>
                <a:gd name="adj2" fmla="val 52632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AutoShape 32"/>
            <p:cNvSpPr>
              <a:spLocks noChangeArrowheads="1"/>
            </p:cNvSpPr>
            <p:nvPr/>
          </p:nvSpPr>
          <p:spPr bwMode="auto">
            <a:xfrm>
              <a:off x="4640263" y="3938588"/>
              <a:ext cx="180975" cy="381000"/>
            </a:xfrm>
            <a:prstGeom prst="downArrow">
              <a:avLst>
                <a:gd name="adj1" fmla="val 50000"/>
                <a:gd name="adj2" fmla="val 52632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Text Box 33"/>
            <p:cNvSpPr txBox="1">
              <a:spLocks noChangeArrowheads="1"/>
            </p:cNvSpPr>
            <p:nvPr/>
          </p:nvSpPr>
          <p:spPr bwMode="auto">
            <a:xfrm>
              <a:off x="2411413" y="1916113"/>
              <a:ext cx="1265011" cy="389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i-FI" sz="2400" dirty="0"/>
                <a:t>Smoothing</a:t>
              </a:r>
              <a:endParaRPr lang="en-US" sz="2400" dirty="0"/>
            </a:p>
          </p:txBody>
        </p:sp>
        <p:sp>
          <p:nvSpPr>
            <p:cNvPr id="3100" name="Text Box 34"/>
            <p:cNvSpPr txBox="1">
              <a:spLocks noChangeArrowheads="1"/>
            </p:cNvSpPr>
            <p:nvPr/>
          </p:nvSpPr>
          <p:spPr bwMode="auto">
            <a:xfrm>
              <a:off x="3995738" y="1916113"/>
              <a:ext cx="1488124" cy="389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i-FI" sz="2400"/>
                <a:t>Planarization</a:t>
              </a:r>
              <a:endParaRPr lang="en-US" sz="2400"/>
            </a:p>
          </p:txBody>
        </p:sp>
        <p:sp>
          <p:nvSpPr>
            <p:cNvPr id="3101" name="Text Box 35"/>
            <p:cNvSpPr txBox="1">
              <a:spLocks noChangeArrowheads="1"/>
            </p:cNvSpPr>
            <p:nvPr/>
          </p:nvSpPr>
          <p:spPr bwMode="auto">
            <a:xfrm>
              <a:off x="5795963" y="1916113"/>
              <a:ext cx="139493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i-FI" sz="2000">
                  <a:solidFill>
                    <a:srgbClr val="0066FF"/>
                  </a:solidFill>
                </a:rPr>
                <a:t>Damascene</a:t>
              </a:r>
              <a:endParaRPr lang="en-US" sz="2000">
                <a:solidFill>
                  <a:srgbClr val="0066FF"/>
                </a:solidFill>
              </a:endParaRPr>
            </a:p>
          </p:txBody>
        </p:sp>
        <p:sp>
          <p:nvSpPr>
            <p:cNvPr id="3102" name="Text Box 36"/>
            <p:cNvSpPr txBox="1">
              <a:spLocks noChangeArrowheads="1"/>
            </p:cNvSpPr>
            <p:nvPr/>
          </p:nvSpPr>
          <p:spPr bwMode="auto">
            <a:xfrm>
              <a:off x="3779838" y="2327275"/>
              <a:ext cx="579830" cy="389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SiO</a:t>
              </a:r>
              <a:r>
                <a:rPr lang="en-US" sz="2400" baseline="-250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3103" name="Line 37"/>
            <p:cNvSpPr>
              <a:spLocks noChangeShapeType="1"/>
            </p:cNvSpPr>
            <p:nvPr/>
          </p:nvSpPr>
          <p:spPr bwMode="auto">
            <a:xfrm>
              <a:off x="4140200" y="2636838"/>
              <a:ext cx="71438" cy="4318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4" name="Text Box 39"/>
            <p:cNvSpPr txBox="1">
              <a:spLocks noChangeArrowheads="1"/>
            </p:cNvSpPr>
            <p:nvPr/>
          </p:nvSpPr>
          <p:spPr bwMode="auto">
            <a:xfrm>
              <a:off x="7575550" y="2463800"/>
              <a:ext cx="4111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</a:rPr>
                <a:t>Cu</a:t>
              </a:r>
              <a:endParaRPr lang="en-US" sz="1400" baseline="-25000">
                <a:solidFill>
                  <a:srgbClr val="FF0000"/>
                </a:solidFill>
              </a:endParaRPr>
            </a:p>
          </p:txBody>
        </p:sp>
        <p:sp>
          <p:nvSpPr>
            <p:cNvPr id="3105" name="Line 40"/>
            <p:cNvSpPr>
              <a:spLocks noChangeShapeType="1"/>
            </p:cNvSpPr>
            <p:nvPr/>
          </p:nvSpPr>
          <p:spPr bwMode="auto">
            <a:xfrm flipH="1">
              <a:off x="4787900" y="2708275"/>
              <a:ext cx="431800" cy="3603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6" name="Line 41"/>
            <p:cNvSpPr>
              <a:spLocks noChangeShapeType="1"/>
            </p:cNvSpPr>
            <p:nvPr/>
          </p:nvSpPr>
          <p:spPr bwMode="auto">
            <a:xfrm flipH="1">
              <a:off x="6953250" y="2679700"/>
              <a:ext cx="595313" cy="7461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7" name="Text Box 39"/>
            <p:cNvSpPr txBox="1">
              <a:spLocks noChangeArrowheads="1"/>
            </p:cNvSpPr>
            <p:nvPr/>
          </p:nvSpPr>
          <p:spPr bwMode="auto">
            <a:xfrm>
              <a:off x="5111750" y="2392363"/>
              <a:ext cx="356717" cy="389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Al</a:t>
              </a:r>
              <a:endParaRPr lang="en-US" sz="2400" baseline="-25000">
                <a:solidFill>
                  <a:srgbClr val="FF0000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5909834" y="1417638"/>
            <a:ext cx="2698598" cy="4747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27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/>
              <a:t>Applications of polishing</a:t>
            </a:r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665327" y="1772816"/>
            <a:ext cx="6953940" cy="4033167"/>
            <a:chOff x="2268538" y="1916113"/>
            <a:chExt cx="5727098" cy="3406775"/>
          </a:xfrm>
        </p:grpSpPr>
        <p:sp>
          <p:nvSpPr>
            <p:cNvPr id="3078" name="Freeform 7"/>
            <p:cNvSpPr>
              <a:spLocks/>
            </p:cNvSpPr>
            <p:nvPr/>
          </p:nvSpPr>
          <p:spPr bwMode="auto">
            <a:xfrm>
              <a:off x="4011613" y="2808288"/>
              <a:ext cx="1438275" cy="428625"/>
            </a:xfrm>
            <a:custGeom>
              <a:avLst/>
              <a:gdLst>
                <a:gd name="T0" fmla="*/ 0 w 2265"/>
                <a:gd name="T1" fmla="*/ 371475 h 675"/>
                <a:gd name="T2" fmla="*/ 0 w 2265"/>
                <a:gd name="T3" fmla="*/ 104775 h 675"/>
                <a:gd name="T4" fmla="*/ 323850 w 2265"/>
                <a:gd name="T5" fmla="*/ 104775 h 675"/>
                <a:gd name="T6" fmla="*/ 495300 w 2265"/>
                <a:gd name="T7" fmla="*/ 0 h 675"/>
                <a:gd name="T8" fmla="*/ 904875 w 2265"/>
                <a:gd name="T9" fmla="*/ 0 h 675"/>
                <a:gd name="T10" fmla="*/ 1019175 w 2265"/>
                <a:gd name="T11" fmla="*/ 76200 h 675"/>
                <a:gd name="T12" fmla="*/ 1438275 w 2265"/>
                <a:gd name="T13" fmla="*/ 76200 h 675"/>
                <a:gd name="T14" fmla="*/ 1438275 w 2265"/>
                <a:gd name="T15" fmla="*/ 400050 h 675"/>
                <a:gd name="T16" fmla="*/ 0 w 2265"/>
                <a:gd name="T17" fmla="*/ 428625 h 675"/>
                <a:gd name="T18" fmla="*/ 0 w 2265"/>
                <a:gd name="T19" fmla="*/ 314325 h 6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65"/>
                <a:gd name="T31" fmla="*/ 0 h 675"/>
                <a:gd name="T32" fmla="*/ 2265 w 2265"/>
                <a:gd name="T33" fmla="*/ 675 h 67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65" h="675">
                  <a:moveTo>
                    <a:pt x="0" y="585"/>
                  </a:moveTo>
                  <a:lnTo>
                    <a:pt x="0" y="165"/>
                  </a:lnTo>
                  <a:lnTo>
                    <a:pt x="510" y="165"/>
                  </a:lnTo>
                  <a:lnTo>
                    <a:pt x="780" y="0"/>
                  </a:lnTo>
                  <a:lnTo>
                    <a:pt x="1425" y="0"/>
                  </a:lnTo>
                  <a:lnTo>
                    <a:pt x="1605" y="120"/>
                  </a:lnTo>
                  <a:lnTo>
                    <a:pt x="2265" y="120"/>
                  </a:lnTo>
                  <a:lnTo>
                    <a:pt x="2265" y="630"/>
                  </a:lnTo>
                  <a:lnTo>
                    <a:pt x="0" y="675"/>
                  </a:lnTo>
                  <a:lnTo>
                    <a:pt x="0" y="495"/>
                  </a:lnTo>
                </a:path>
              </a:pathLst>
            </a:custGeom>
            <a:solidFill>
              <a:srgbClr val="FFFF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9" name="Rectangle 8"/>
            <p:cNvSpPr>
              <a:spLocks noChangeArrowheads="1"/>
            </p:cNvSpPr>
            <p:nvPr/>
          </p:nvSpPr>
          <p:spPr bwMode="auto">
            <a:xfrm>
              <a:off x="4011613" y="3178175"/>
              <a:ext cx="1433512" cy="6477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" name="Rectangle 9"/>
            <p:cNvSpPr>
              <a:spLocks noChangeArrowheads="1"/>
            </p:cNvSpPr>
            <p:nvPr/>
          </p:nvSpPr>
          <p:spPr bwMode="auto">
            <a:xfrm>
              <a:off x="4516438" y="2968625"/>
              <a:ext cx="390525" cy="209550"/>
            </a:xfrm>
            <a:prstGeom prst="rect">
              <a:avLst/>
            </a:prstGeom>
            <a:solidFill>
              <a:srgbClr val="0066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Rectangle 11"/>
            <p:cNvSpPr>
              <a:spLocks noChangeArrowheads="1"/>
            </p:cNvSpPr>
            <p:nvPr/>
          </p:nvSpPr>
          <p:spPr bwMode="auto">
            <a:xfrm>
              <a:off x="4059238" y="4456113"/>
              <a:ext cx="1438275" cy="228600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Rectangle 12"/>
            <p:cNvSpPr>
              <a:spLocks noChangeArrowheads="1"/>
            </p:cNvSpPr>
            <p:nvPr/>
          </p:nvSpPr>
          <p:spPr bwMode="auto">
            <a:xfrm>
              <a:off x="4059238" y="4673600"/>
              <a:ext cx="1433512" cy="6477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Rectangle 13"/>
            <p:cNvSpPr>
              <a:spLocks noChangeArrowheads="1"/>
            </p:cNvSpPr>
            <p:nvPr/>
          </p:nvSpPr>
          <p:spPr bwMode="auto">
            <a:xfrm>
              <a:off x="4564063" y="4464050"/>
              <a:ext cx="390525" cy="209550"/>
            </a:xfrm>
            <a:prstGeom prst="rect">
              <a:avLst/>
            </a:prstGeom>
            <a:solidFill>
              <a:srgbClr val="0066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Rectangle 15"/>
            <p:cNvSpPr>
              <a:spLocks noChangeArrowheads="1"/>
            </p:cNvSpPr>
            <p:nvPr/>
          </p:nvSpPr>
          <p:spPr bwMode="auto">
            <a:xfrm>
              <a:off x="5868988" y="3149600"/>
              <a:ext cx="1433512" cy="6477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Rectangle 16"/>
            <p:cNvSpPr>
              <a:spLocks noChangeArrowheads="1"/>
            </p:cNvSpPr>
            <p:nvPr/>
          </p:nvSpPr>
          <p:spPr bwMode="auto">
            <a:xfrm>
              <a:off x="5868988" y="2636838"/>
              <a:ext cx="1438275" cy="514350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Rectangle 17"/>
            <p:cNvSpPr>
              <a:spLocks noChangeArrowheads="1"/>
            </p:cNvSpPr>
            <p:nvPr/>
          </p:nvSpPr>
          <p:spPr bwMode="auto">
            <a:xfrm>
              <a:off x="6735763" y="2884488"/>
              <a:ext cx="571500" cy="266700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Rectangle 18"/>
            <p:cNvSpPr>
              <a:spLocks noChangeArrowheads="1"/>
            </p:cNvSpPr>
            <p:nvPr/>
          </p:nvSpPr>
          <p:spPr bwMode="auto">
            <a:xfrm>
              <a:off x="5868988" y="2884488"/>
              <a:ext cx="571500" cy="266700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Rectangle 20"/>
            <p:cNvSpPr>
              <a:spLocks noChangeArrowheads="1"/>
            </p:cNvSpPr>
            <p:nvPr/>
          </p:nvSpPr>
          <p:spPr bwMode="auto">
            <a:xfrm>
              <a:off x="5916613" y="4664075"/>
              <a:ext cx="1433512" cy="6477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Rectangle 21"/>
            <p:cNvSpPr>
              <a:spLocks noChangeArrowheads="1"/>
            </p:cNvSpPr>
            <p:nvPr/>
          </p:nvSpPr>
          <p:spPr bwMode="auto">
            <a:xfrm>
              <a:off x="5916613" y="4398963"/>
              <a:ext cx="1438275" cy="266700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Rectangle 22"/>
            <p:cNvSpPr>
              <a:spLocks noChangeArrowheads="1"/>
            </p:cNvSpPr>
            <p:nvPr/>
          </p:nvSpPr>
          <p:spPr bwMode="auto">
            <a:xfrm>
              <a:off x="6783388" y="4398963"/>
              <a:ext cx="571500" cy="266700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Rectangle 23"/>
            <p:cNvSpPr>
              <a:spLocks noChangeArrowheads="1"/>
            </p:cNvSpPr>
            <p:nvPr/>
          </p:nvSpPr>
          <p:spPr bwMode="auto">
            <a:xfrm>
              <a:off x="5916613" y="4398963"/>
              <a:ext cx="571500" cy="266700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Freeform 25"/>
            <p:cNvSpPr>
              <a:spLocks/>
            </p:cNvSpPr>
            <p:nvPr/>
          </p:nvSpPr>
          <p:spPr bwMode="auto">
            <a:xfrm>
              <a:off x="2287588" y="2854325"/>
              <a:ext cx="1447800" cy="295275"/>
            </a:xfrm>
            <a:custGeom>
              <a:avLst/>
              <a:gdLst>
                <a:gd name="T0" fmla="*/ 0 w 2280"/>
                <a:gd name="T1" fmla="*/ 2461 h 1200"/>
                <a:gd name="T2" fmla="*/ 0 w 2280"/>
                <a:gd name="T3" fmla="*/ 17224 h 1200"/>
                <a:gd name="T4" fmla="*/ 1447800 w 2280"/>
                <a:gd name="T5" fmla="*/ 17224 h 1200"/>
                <a:gd name="T6" fmla="*/ 1447800 w 2280"/>
                <a:gd name="T7" fmla="*/ 2215 h 1200"/>
                <a:gd name="T8" fmla="*/ 1323975 w 2280"/>
                <a:gd name="T9" fmla="*/ 0 h 1200"/>
                <a:gd name="T10" fmla="*/ 1257300 w 2280"/>
                <a:gd name="T11" fmla="*/ 1230 h 1200"/>
                <a:gd name="T12" fmla="*/ 1133475 w 2280"/>
                <a:gd name="T13" fmla="*/ 0 h 1200"/>
                <a:gd name="T14" fmla="*/ 1066800 w 2280"/>
                <a:gd name="T15" fmla="*/ 2461 h 1200"/>
                <a:gd name="T16" fmla="*/ 933450 w 2280"/>
                <a:gd name="T17" fmla="*/ 1476 h 1200"/>
                <a:gd name="T18" fmla="*/ 866775 w 2280"/>
                <a:gd name="T19" fmla="*/ 2461 h 1200"/>
                <a:gd name="T20" fmla="*/ 828675 w 2280"/>
                <a:gd name="T21" fmla="*/ 738 h 1200"/>
                <a:gd name="T22" fmla="*/ 781050 w 2280"/>
                <a:gd name="T23" fmla="*/ 2953 h 1200"/>
                <a:gd name="T24" fmla="*/ 742950 w 2280"/>
                <a:gd name="T25" fmla="*/ 738 h 1200"/>
                <a:gd name="T26" fmla="*/ 581025 w 2280"/>
                <a:gd name="T27" fmla="*/ 2461 h 1200"/>
                <a:gd name="T28" fmla="*/ 552450 w 2280"/>
                <a:gd name="T29" fmla="*/ 738 h 1200"/>
                <a:gd name="T30" fmla="*/ 495300 w 2280"/>
                <a:gd name="T31" fmla="*/ 2461 h 1200"/>
                <a:gd name="T32" fmla="*/ 352425 w 2280"/>
                <a:gd name="T33" fmla="*/ 1230 h 1200"/>
                <a:gd name="T34" fmla="*/ 238125 w 2280"/>
                <a:gd name="T35" fmla="*/ 2215 h 1200"/>
                <a:gd name="T36" fmla="*/ 152400 w 2280"/>
                <a:gd name="T37" fmla="*/ 1476 h 1200"/>
                <a:gd name="T38" fmla="*/ 0 w 2280"/>
                <a:gd name="T39" fmla="*/ 2461 h 12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80"/>
                <a:gd name="T61" fmla="*/ 0 h 1200"/>
                <a:gd name="T62" fmla="*/ 2280 w 2280"/>
                <a:gd name="T63" fmla="*/ 1200 h 120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80" h="1200">
                  <a:moveTo>
                    <a:pt x="0" y="165"/>
                  </a:moveTo>
                  <a:lnTo>
                    <a:pt x="0" y="1200"/>
                  </a:lnTo>
                  <a:lnTo>
                    <a:pt x="2280" y="1200"/>
                  </a:lnTo>
                  <a:lnTo>
                    <a:pt x="2280" y="150"/>
                  </a:lnTo>
                  <a:lnTo>
                    <a:pt x="2085" y="0"/>
                  </a:lnTo>
                  <a:lnTo>
                    <a:pt x="1980" y="90"/>
                  </a:lnTo>
                  <a:lnTo>
                    <a:pt x="1785" y="0"/>
                  </a:lnTo>
                  <a:lnTo>
                    <a:pt x="1680" y="180"/>
                  </a:lnTo>
                  <a:lnTo>
                    <a:pt x="1470" y="105"/>
                  </a:lnTo>
                  <a:lnTo>
                    <a:pt x="1365" y="165"/>
                  </a:lnTo>
                  <a:lnTo>
                    <a:pt x="1305" y="60"/>
                  </a:lnTo>
                  <a:lnTo>
                    <a:pt x="1230" y="210"/>
                  </a:lnTo>
                  <a:lnTo>
                    <a:pt x="1170" y="60"/>
                  </a:lnTo>
                  <a:lnTo>
                    <a:pt x="915" y="180"/>
                  </a:lnTo>
                  <a:lnTo>
                    <a:pt x="870" y="60"/>
                  </a:lnTo>
                  <a:lnTo>
                    <a:pt x="780" y="180"/>
                  </a:lnTo>
                  <a:lnTo>
                    <a:pt x="555" y="90"/>
                  </a:lnTo>
                  <a:lnTo>
                    <a:pt x="375" y="150"/>
                  </a:lnTo>
                  <a:lnTo>
                    <a:pt x="240" y="105"/>
                  </a:lnTo>
                  <a:lnTo>
                    <a:pt x="0" y="165"/>
                  </a:lnTo>
                  <a:close/>
                </a:path>
              </a:pathLst>
            </a:custGeom>
            <a:solidFill>
              <a:srgbClr val="00B05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3" name="Rectangle 26"/>
            <p:cNvSpPr>
              <a:spLocks noChangeArrowheads="1"/>
            </p:cNvSpPr>
            <p:nvPr/>
          </p:nvSpPr>
          <p:spPr bwMode="auto">
            <a:xfrm>
              <a:off x="2287588" y="3151188"/>
              <a:ext cx="1447800" cy="67627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Freeform 28"/>
            <p:cNvSpPr>
              <a:spLocks/>
            </p:cNvSpPr>
            <p:nvPr/>
          </p:nvSpPr>
          <p:spPr bwMode="auto">
            <a:xfrm>
              <a:off x="2268538" y="4627563"/>
              <a:ext cx="1447800" cy="695325"/>
            </a:xfrm>
            <a:custGeom>
              <a:avLst/>
              <a:gdLst>
                <a:gd name="T0" fmla="*/ 0 w 2280"/>
                <a:gd name="T1" fmla="*/ 28575 h 1095"/>
                <a:gd name="T2" fmla="*/ 0 w 2280"/>
                <a:gd name="T3" fmla="*/ 695325 h 1095"/>
                <a:gd name="T4" fmla="*/ 1447800 w 2280"/>
                <a:gd name="T5" fmla="*/ 695325 h 1095"/>
                <a:gd name="T6" fmla="*/ 1447800 w 2280"/>
                <a:gd name="T7" fmla="*/ 9525 h 1095"/>
                <a:gd name="T8" fmla="*/ 1190625 w 2280"/>
                <a:gd name="T9" fmla="*/ 0 h 1095"/>
                <a:gd name="T10" fmla="*/ 857250 w 2280"/>
                <a:gd name="T11" fmla="*/ 19050 h 1095"/>
                <a:gd name="T12" fmla="*/ 381000 w 2280"/>
                <a:gd name="T13" fmla="*/ 0 h 1095"/>
                <a:gd name="T14" fmla="*/ 0 w 2280"/>
                <a:gd name="T15" fmla="*/ 28575 h 10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80"/>
                <a:gd name="T25" fmla="*/ 0 h 1095"/>
                <a:gd name="T26" fmla="*/ 2280 w 2280"/>
                <a:gd name="T27" fmla="*/ 1095 h 109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80" h="1095">
                  <a:moveTo>
                    <a:pt x="0" y="45"/>
                  </a:moveTo>
                  <a:lnTo>
                    <a:pt x="0" y="1095"/>
                  </a:lnTo>
                  <a:lnTo>
                    <a:pt x="2280" y="1095"/>
                  </a:lnTo>
                  <a:lnTo>
                    <a:pt x="2280" y="15"/>
                  </a:lnTo>
                  <a:lnTo>
                    <a:pt x="1875" y="0"/>
                  </a:lnTo>
                  <a:lnTo>
                    <a:pt x="1350" y="30"/>
                  </a:lnTo>
                  <a:lnTo>
                    <a:pt x="600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5" name="Rectangle 29"/>
            <p:cNvSpPr>
              <a:spLocks noChangeArrowheads="1"/>
            </p:cNvSpPr>
            <p:nvPr/>
          </p:nvSpPr>
          <p:spPr bwMode="auto">
            <a:xfrm>
              <a:off x="2268538" y="4446588"/>
              <a:ext cx="1447800" cy="209550"/>
            </a:xfrm>
            <a:prstGeom prst="rect">
              <a:avLst/>
            </a:prstGeom>
            <a:solidFill>
              <a:srgbClr val="00B05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AutoShape 30"/>
            <p:cNvSpPr>
              <a:spLocks noChangeArrowheads="1"/>
            </p:cNvSpPr>
            <p:nvPr/>
          </p:nvSpPr>
          <p:spPr bwMode="auto">
            <a:xfrm>
              <a:off x="2935288" y="3919538"/>
              <a:ext cx="180975" cy="381000"/>
            </a:xfrm>
            <a:prstGeom prst="downArrow">
              <a:avLst>
                <a:gd name="adj1" fmla="val 50000"/>
                <a:gd name="adj2" fmla="val 52632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AutoShape 31"/>
            <p:cNvSpPr>
              <a:spLocks noChangeArrowheads="1"/>
            </p:cNvSpPr>
            <p:nvPr/>
          </p:nvSpPr>
          <p:spPr bwMode="auto">
            <a:xfrm>
              <a:off x="6516688" y="3900488"/>
              <a:ext cx="180975" cy="381000"/>
            </a:xfrm>
            <a:prstGeom prst="downArrow">
              <a:avLst>
                <a:gd name="adj1" fmla="val 50000"/>
                <a:gd name="adj2" fmla="val 52632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AutoShape 32"/>
            <p:cNvSpPr>
              <a:spLocks noChangeArrowheads="1"/>
            </p:cNvSpPr>
            <p:nvPr/>
          </p:nvSpPr>
          <p:spPr bwMode="auto">
            <a:xfrm>
              <a:off x="4640263" y="3938588"/>
              <a:ext cx="180975" cy="381000"/>
            </a:xfrm>
            <a:prstGeom prst="downArrow">
              <a:avLst>
                <a:gd name="adj1" fmla="val 50000"/>
                <a:gd name="adj2" fmla="val 52632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Text Box 33"/>
            <p:cNvSpPr txBox="1">
              <a:spLocks noChangeArrowheads="1"/>
            </p:cNvSpPr>
            <p:nvPr/>
          </p:nvSpPr>
          <p:spPr bwMode="auto">
            <a:xfrm>
              <a:off x="2411413" y="1916113"/>
              <a:ext cx="1265011" cy="389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i-FI" sz="2400" dirty="0"/>
                <a:t>Smoothing</a:t>
              </a:r>
              <a:endParaRPr lang="en-US" sz="2400" dirty="0"/>
            </a:p>
          </p:txBody>
        </p:sp>
        <p:sp>
          <p:nvSpPr>
            <p:cNvPr id="3100" name="Text Box 34"/>
            <p:cNvSpPr txBox="1">
              <a:spLocks noChangeArrowheads="1"/>
            </p:cNvSpPr>
            <p:nvPr/>
          </p:nvSpPr>
          <p:spPr bwMode="auto">
            <a:xfrm>
              <a:off x="3995738" y="1916113"/>
              <a:ext cx="1488124" cy="389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i-FI" sz="2400" dirty="0" err="1"/>
                <a:t>Planarization</a:t>
              </a:r>
              <a:endParaRPr lang="en-US" sz="2400" dirty="0"/>
            </a:p>
          </p:txBody>
        </p:sp>
        <p:sp>
          <p:nvSpPr>
            <p:cNvPr id="3101" name="Text Box 35"/>
            <p:cNvSpPr txBox="1">
              <a:spLocks noChangeArrowheads="1"/>
            </p:cNvSpPr>
            <p:nvPr/>
          </p:nvSpPr>
          <p:spPr bwMode="auto">
            <a:xfrm>
              <a:off x="5795963" y="1916113"/>
              <a:ext cx="1345543" cy="389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i-FI" sz="2400" dirty="0" err="1"/>
                <a:t>Damascene</a:t>
              </a:r>
              <a:endParaRPr lang="en-US" sz="2400" dirty="0"/>
            </a:p>
          </p:txBody>
        </p:sp>
        <p:sp>
          <p:nvSpPr>
            <p:cNvPr id="3102" name="Text Box 36"/>
            <p:cNvSpPr txBox="1">
              <a:spLocks noChangeArrowheads="1"/>
            </p:cNvSpPr>
            <p:nvPr/>
          </p:nvSpPr>
          <p:spPr bwMode="auto">
            <a:xfrm>
              <a:off x="3779838" y="2327275"/>
              <a:ext cx="579830" cy="389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SiO</a:t>
              </a:r>
              <a:r>
                <a:rPr lang="en-US" sz="2400" baseline="-250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3103" name="Line 37"/>
            <p:cNvSpPr>
              <a:spLocks noChangeShapeType="1"/>
            </p:cNvSpPr>
            <p:nvPr/>
          </p:nvSpPr>
          <p:spPr bwMode="auto">
            <a:xfrm>
              <a:off x="4140200" y="2636838"/>
              <a:ext cx="71438" cy="4318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4" name="Text Box 39"/>
            <p:cNvSpPr txBox="1">
              <a:spLocks noChangeArrowheads="1"/>
            </p:cNvSpPr>
            <p:nvPr/>
          </p:nvSpPr>
          <p:spPr bwMode="auto">
            <a:xfrm>
              <a:off x="7575550" y="2463800"/>
              <a:ext cx="420086" cy="389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Cu</a:t>
              </a:r>
              <a:endParaRPr lang="en-US" sz="2400" baseline="-25000">
                <a:solidFill>
                  <a:srgbClr val="FF0000"/>
                </a:solidFill>
              </a:endParaRPr>
            </a:p>
          </p:txBody>
        </p:sp>
        <p:sp>
          <p:nvSpPr>
            <p:cNvPr id="3105" name="Line 40"/>
            <p:cNvSpPr>
              <a:spLocks noChangeShapeType="1"/>
            </p:cNvSpPr>
            <p:nvPr/>
          </p:nvSpPr>
          <p:spPr bwMode="auto">
            <a:xfrm flipH="1">
              <a:off x="4787900" y="2708275"/>
              <a:ext cx="431800" cy="3603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6" name="Line 41"/>
            <p:cNvSpPr>
              <a:spLocks noChangeShapeType="1"/>
            </p:cNvSpPr>
            <p:nvPr/>
          </p:nvSpPr>
          <p:spPr bwMode="auto">
            <a:xfrm flipH="1">
              <a:off x="6953250" y="2679700"/>
              <a:ext cx="595313" cy="7461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7" name="Text Box 39"/>
            <p:cNvSpPr txBox="1">
              <a:spLocks noChangeArrowheads="1"/>
            </p:cNvSpPr>
            <p:nvPr/>
          </p:nvSpPr>
          <p:spPr bwMode="auto">
            <a:xfrm>
              <a:off x="5111750" y="2392363"/>
              <a:ext cx="356717" cy="389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Al</a:t>
              </a:r>
              <a:endParaRPr lang="en-US" sz="2400" baseline="-2500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3321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fi-FI" dirty="0"/>
              <a:t>Rotary CMP </a:t>
            </a:r>
            <a:r>
              <a:rPr lang="fi-FI" dirty="0" err="1"/>
              <a:t>tool</a:t>
            </a:r>
            <a:endParaRPr lang="en-US" dirty="0"/>
          </a:p>
        </p:txBody>
      </p:sp>
      <p:pic>
        <p:nvPicPr>
          <p:cNvPr id="5129" name="Picture 3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95809" y="1710800"/>
            <a:ext cx="7752381" cy="4304762"/>
          </a:xfrm>
          <a:noFill/>
        </p:spPr>
      </p:pic>
      <p:sp>
        <p:nvSpPr>
          <p:cNvPr id="5127" name="TextBox 35"/>
          <p:cNvSpPr txBox="1">
            <a:spLocks noChangeArrowheads="1"/>
          </p:cNvSpPr>
          <p:nvPr/>
        </p:nvSpPr>
        <p:spPr bwMode="auto">
          <a:xfrm>
            <a:off x="6179252" y="5081919"/>
            <a:ext cx="15263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60-90s per wafer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32970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4536</TotalTime>
  <Words>1345</Words>
  <Application>Microsoft Office PowerPoint</Application>
  <PresentationFormat>On-screen Show (4:3)</PresentationFormat>
  <Paragraphs>270</Paragraphs>
  <Slides>40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Times New Roman</vt:lpstr>
      <vt:lpstr>Wingdings</vt:lpstr>
      <vt:lpstr>Office Theme</vt:lpstr>
      <vt:lpstr>Polishing and bonding</vt:lpstr>
      <vt:lpstr>Grinding vs. polishing</vt:lpstr>
      <vt:lpstr>PowerPoint Presentation</vt:lpstr>
      <vt:lpstr>Polishing needed after grinding ! </vt:lpstr>
      <vt:lpstr>PowerPoint Presentation</vt:lpstr>
      <vt:lpstr>Applications of polishing</vt:lpstr>
      <vt:lpstr>Applications of polishing</vt:lpstr>
      <vt:lpstr>Applications of polishing</vt:lpstr>
      <vt:lpstr>Rotary CMP tool</vt:lpstr>
      <vt:lpstr>CVD oxide roughness</vt:lpstr>
      <vt:lpstr>Results of CMP</vt:lpstr>
      <vt:lpstr>Polish selectivity &amp; polish stop</vt:lpstr>
      <vt:lpstr>Cleaning after polishing</vt:lpstr>
      <vt:lpstr>Bonding</vt:lpstr>
      <vt:lpstr>Activation can lower bonding temperature</vt:lpstr>
      <vt:lpstr>SOI: silicon-on-insulator</vt:lpstr>
      <vt:lpstr>Bonding considerations</vt:lpstr>
      <vt:lpstr>Bonding: materials</vt:lpstr>
      <vt:lpstr>Flatness vs. smoothness</vt:lpstr>
      <vt:lpstr>Mechanics of joining</vt:lpstr>
      <vt:lpstr>Surface water &amp; hydrogen bonds</vt:lpstr>
      <vt:lpstr>Heating to remove water </vt:lpstr>
      <vt:lpstr>High temperature Si-O-Si bonds</vt:lpstr>
      <vt:lpstr>Bond strength = f(T)</vt:lpstr>
      <vt:lpstr>Hydrophobic Si-Si bonding</vt:lpstr>
      <vt:lpstr>Bond interface</vt:lpstr>
      <vt:lpstr> Practical bonding process steps </vt:lpstr>
      <vt:lpstr>PowerPoint Presentation</vt:lpstr>
      <vt:lpstr>Fusion/direct/thermal bonding</vt:lpstr>
      <vt:lpstr>Thermo-Compression Bonding  apply enough heat &amp; pressure</vt:lpstr>
      <vt:lpstr>TLP: Transient Liquid Phase ≈SLID: Solid-Liquid Interdiffusion</vt:lpstr>
      <vt:lpstr>TLP/SLID, example</vt:lpstr>
      <vt:lpstr>Adhesive bonding ≈ gluing</vt:lpstr>
      <vt:lpstr>Adhesive bonding benefits</vt:lpstr>
      <vt:lpstr>Anodic bonding  = Field-assisted thermal bonding</vt:lpstr>
      <vt:lpstr>Anodic bonding</vt:lpstr>
      <vt:lpstr>Polymer thermal bonding</vt:lpstr>
      <vt:lpstr>Polymer bonding (2)</vt:lpstr>
      <vt:lpstr>Problems with particles</vt:lpstr>
      <vt:lpstr>Flatness &amp; microstructures</vt:lpstr>
    </vt:vector>
  </TitlesOfParts>
  <Company>Helsinki University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Organic thin films</dc:title>
  <dc:creator>Franssila Sami</dc:creator>
  <cp:lastModifiedBy>Franssila Sami</cp:lastModifiedBy>
  <cp:revision>57</cp:revision>
  <dcterms:created xsi:type="dcterms:W3CDTF">2010-03-01T08:52:56Z</dcterms:created>
  <dcterms:modified xsi:type="dcterms:W3CDTF">2020-09-22T07:15:58Z</dcterms:modified>
</cp:coreProperties>
</file>