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257" r:id="rId2"/>
    <p:sldId id="411" r:id="rId3"/>
    <p:sldId id="436" r:id="rId4"/>
    <p:sldId id="284" r:id="rId5"/>
    <p:sldId id="431" r:id="rId6"/>
    <p:sldId id="409" r:id="rId7"/>
    <p:sldId id="256" r:id="rId8"/>
    <p:sldId id="427" r:id="rId9"/>
    <p:sldId id="419" r:id="rId10"/>
    <p:sldId id="320" r:id="rId11"/>
    <p:sldId id="425" r:id="rId12"/>
    <p:sldId id="385" r:id="rId13"/>
    <p:sldId id="351" r:id="rId14"/>
    <p:sldId id="440" r:id="rId15"/>
    <p:sldId id="283" r:id="rId16"/>
    <p:sldId id="352" r:id="rId17"/>
    <p:sldId id="439" r:id="rId18"/>
    <p:sldId id="438" r:id="rId19"/>
    <p:sldId id="337" r:id="rId20"/>
    <p:sldId id="370" r:id="rId21"/>
    <p:sldId id="339" r:id="rId22"/>
    <p:sldId id="389" r:id="rId23"/>
    <p:sldId id="381" r:id="rId24"/>
    <p:sldId id="435" r:id="rId25"/>
    <p:sldId id="437" r:id="rId26"/>
    <p:sldId id="366" r:id="rId27"/>
    <p:sldId id="424" r:id="rId28"/>
    <p:sldId id="361" r:id="rId29"/>
    <p:sldId id="422" r:id="rId30"/>
    <p:sldId id="426" r:id="rId31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7">
          <p15:clr>
            <a:srgbClr val="A4A3A4"/>
          </p15:clr>
        </p15:guide>
        <p15:guide id="2" orient="horz" pos="3838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981">
          <p15:clr>
            <a:srgbClr val="A4A3A4"/>
          </p15:clr>
        </p15:guide>
        <p15:guide id="5" orient="horz" pos="1117">
          <p15:clr>
            <a:srgbClr val="A4A3A4"/>
          </p15:clr>
        </p15:guide>
        <p15:guide id="6" orient="horz" pos="4156">
          <p15:clr>
            <a:srgbClr val="A4A3A4"/>
          </p15:clr>
        </p15:guide>
        <p15:guide id="7" pos="2880">
          <p15:clr>
            <a:srgbClr val="A4A3A4"/>
          </p15:clr>
        </p15:guide>
        <p15:guide id="8" pos="5556">
          <p15:clr>
            <a:srgbClr val="A4A3A4"/>
          </p15:clr>
        </p15:guide>
        <p15:guide id="9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FFFF"/>
    <a:srgbClr val="C0C0C0"/>
    <a:srgbClr val="004986"/>
    <a:srgbClr val="000099"/>
    <a:srgbClr val="B33150"/>
    <a:srgbClr val="EAEAE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76"/>
    <p:restoredTop sz="94599"/>
  </p:normalViewPr>
  <p:slideViewPr>
    <p:cSldViewPr>
      <p:cViewPr varScale="1">
        <p:scale>
          <a:sx n="200" d="100"/>
          <a:sy n="200" d="100"/>
        </p:scale>
        <p:origin x="2136" y="160"/>
      </p:cViewPr>
      <p:guideLst>
        <p:guide orient="horz" pos="697"/>
        <p:guide orient="horz" pos="3838"/>
        <p:guide orient="horz" pos="754"/>
        <p:guide orient="horz" pos="981"/>
        <p:guide orient="horz" pos="1117"/>
        <p:guide orient="horz" pos="4156"/>
        <p:guide pos="2880"/>
        <p:guide pos="5556"/>
        <p:guide pos="20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9480"/>
    </p:cViewPr>
  </p:sorterViewPr>
  <p:notesViewPr>
    <p:cSldViewPr>
      <p:cViewPr varScale="1">
        <p:scale>
          <a:sx n="98" d="100"/>
          <a:sy n="98" d="100"/>
        </p:scale>
        <p:origin x="-2016" y="-10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defTabSz="920750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defTabSz="920750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29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 b="0">
                <a:cs typeface="Arial" panose="020B0604020202020204" pitchFamily="34" charset="0"/>
              </a:defRPr>
            </a:lvl1pPr>
          </a:lstStyle>
          <a:p>
            <a:fld id="{CF0540B0-5BAA-4124-9888-CDAD1C0E90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148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defTabSz="920750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defTabSz="920750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29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 b="0">
                <a:cs typeface="Arial" panose="020B0604020202020204" pitchFamily="34" charset="0"/>
              </a:defRPr>
            </a:lvl1pPr>
          </a:lstStyle>
          <a:p>
            <a:fld id="{D1283A41-4E63-464F-AA01-D0EE100A73EF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19870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0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0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0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0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AFA2559-593E-48F6-9CBF-CED863D0AC57}" type="slidenum">
              <a:rPr lang="de-DE" altLang="en-US" sz="1200" b="0"/>
              <a:pPr eaLnBrk="1" hangingPunct="1"/>
              <a:t>1</a:t>
            </a:fld>
            <a:endParaRPr lang="de-DE" altLang="en-US" sz="1200" b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26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2F2756-D20B-D24E-B3AC-35A5A83F26D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ECF9CD-0FBE-F349-BE76-3E7778960310}" type="slidenum">
              <a:rPr lang="en-US" altLang="en-FI"/>
              <a:pPr/>
              <a:t>5</a:t>
            </a:fld>
            <a:endParaRPr lang="en-US" altLang="en-FI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C0D9D147-8BE2-EC4F-AB16-5D94502B2D5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A44B2BAE-3EBE-7244-ACFD-2E583D0AFC9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I" altLang="en-FI"/>
          </a:p>
        </p:txBody>
      </p:sp>
    </p:spTree>
    <p:extLst>
      <p:ext uri="{BB962C8B-B14F-4D97-AF65-F5344CB8AC3E}">
        <p14:creationId xmlns:p14="http://schemas.microsoft.com/office/powerpoint/2010/main" val="50774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5F0050-C415-F842-8CC9-F7CE46CAF8D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A5D9B6-7A32-EF43-9456-50E64F67493E}" type="slidenum">
              <a:rPr lang="en-US" altLang="en-FI"/>
              <a:pPr/>
              <a:t>7</a:t>
            </a:fld>
            <a:endParaRPr lang="en-US" altLang="en-FI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36993475-5195-8449-84B7-28C3EBAAB08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3E5FA46F-A322-AC44-9025-167B39D9267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I" altLang="en-FI"/>
          </a:p>
        </p:txBody>
      </p:sp>
    </p:spTree>
    <p:extLst>
      <p:ext uri="{BB962C8B-B14F-4D97-AF65-F5344CB8AC3E}">
        <p14:creationId xmlns:p14="http://schemas.microsoft.com/office/powerpoint/2010/main" val="1558817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CD50E7-9DD1-1B48-84CC-66AE2CC2F21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42BA4C-D4E6-C24A-84C7-A87DA517D663}" type="slidenum">
              <a:rPr lang="en-US" altLang="en-FI"/>
              <a:pPr/>
              <a:t>8</a:t>
            </a:fld>
            <a:endParaRPr lang="en-US" altLang="en-FI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22590EC0-F040-DB43-B7E0-CB78D87F27A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A025C79D-1EFD-1140-8855-E335C2507E2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I" altLang="en-FI"/>
          </a:p>
        </p:txBody>
      </p:sp>
    </p:spTree>
    <p:extLst>
      <p:ext uri="{BB962C8B-B14F-4D97-AF65-F5344CB8AC3E}">
        <p14:creationId xmlns:p14="http://schemas.microsoft.com/office/powerpoint/2010/main" val="2027857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782A2C-9D40-2744-832E-F6FF5BBF4B4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A36700-9345-964B-81C7-BEA8DE901A5B}" type="slidenum">
              <a:rPr lang="en-US" altLang="en-FI"/>
              <a:pPr/>
              <a:t>11</a:t>
            </a:fld>
            <a:endParaRPr lang="en-US" altLang="en-FI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B97D6B92-7A30-614F-8935-C5578F30862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1EE0830A-454F-4B45-9373-F5E697798E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I" altLang="en-FI"/>
          </a:p>
        </p:txBody>
      </p:sp>
    </p:spTree>
    <p:extLst>
      <p:ext uri="{BB962C8B-B14F-4D97-AF65-F5344CB8AC3E}">
        <p14:creationId xmlns:p14="http://schemas.microsoft.com/office/powerpoint/2010/main" val="2373303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0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0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0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0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7B5B476-1DC0-4F49-B594-88EA4FBFF5A2}" type="slidenum">
              <a:rPr lang="de-DE" altLang="en-US" sz="1200" b="0"/>
              <a:pPr eaLnBrk="1" hangingPunct="1"/>
              <a:t>12</a:t>
            </a:fld>
            <a:endParaRPr lang="de-DE" altLang="en-US" sz="1200" b="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22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42B3C5-5D65-AB4C-BD55-C9D24217ECF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F4310C-F50A-0E49-9442-B04D90DABC46}" type="slidenum">
              <a:rPr lang="en-US" altLang="en-FI"/>
              <a:pPr/>
              <a:t>27</a:t>
            </a:fld>
            <a:endParaRPr lang="en-US" altLang="en-FI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F6932F5E-E1E1-894B-8C5A-764769D485C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0B74DE01-756B-DA40-A4C4-C6B6A04D81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I" altLang="en-FI"/>
          </a:p>
        </p:txBody>
      </p:sp>
    </p:spTree>
    <p:extLst>
      <p:ext uri="{BB962C8B-B14F-4D97-AF65-F5344CB8AC3E}">
        <p14:creationId xmlns:p14="http://schemas.microsoft.com/office/powerpoint/2010/main" val="2329985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9ABF7-142F-EB40-8155-3475F3A5D6F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C4A5C4-7D78-EA4A-8F3E-29DA367E34C3}" type="slidenum">
              <a:rPr lang="en-US" altLang="en-FI"/>
              <a:pPr/>
              <a:t>29</a:t>
            </a:fld>
            <a:endParaRPr lang="en-US" altLang="en-FI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4A8DEA84-C2C0-4540-BF9A-15001CB7DC4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897D5462-D342-0343-9727-6A6AA7619B5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I" altLang="en-FI"/>
          </a:p>
        </p:txBody>
      </p:sp>
    </p:spTree>
    <p:extLst>
      <p:ext uri="{BB962C8B-B14F-4D97-AF65-F5344CB8AC3E}">
        <p14:creationId xmlns:p14="http://schemas.microsoft.com/office/powerpoint/2010/main" val="458662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798E02-16AC-E543-AF7F-7EB453DAADA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287845-4A30-7941-BC26-475110718217}" type="slidenum">
              <a:rPr lang="en-US" altLang="en-FI"/>
              <a:pPr/>
              <a:t>30</a:t>
            </a:fld>
            <a:endParaRPr lang="en-US" altLang="en-FI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59C799E2-A1DB-0A4A-8BB7-19470A2B580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5BA6E1C9-CCEE-A344-AF1A-71D9D4EAA32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I" altLang="en-FI"/>
          </a:p>
        </p:txBody>
      </p:sp>
    </p:spTree>
    <p:extLst>
      <p:ext uri="{BB962C8B-B14F-4D97-AF65-F5344CB8AC3E}">
        <p14:creationId xmlns:p14="http://schemas.microsoft.com/office/powerpoint/2010/main" val="1378026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i-FI" altLang="en-US" sz="1800"/>
          </a:p>
        </p:txBody>
      </p:sp>
      <p:grpSp>
        <p:nvGrpSpPr>
          <p:cNvPr id="5" name="Group 20"/>
          <p:cNvGrpSpPr>
            <a:grpSpLocks/>
          </p:cNvGrpSpPr>
          <p:nvPr userDrawn="1"/>
        </p:nvGrpSpPr>
        <p:grpSpPr bwMode="auto">
          <a:xfrm>
            <a:off x="1835150" y="1951038"/>
            <a:ext cx="7307263" cy="4902200"/>
            <a:chOff x="2422" y="2078"/>
            <a:chExt cx="3337" cy="2239"/>
          </a:xfrm>
        </p:grpSpPr>
        <p:sp>
          <p:nvSpPr>
            <p:cNvPr id="6" name="Freeform 16"/>
            <p:cNvSpPr>
              <a:spLocks/>
            </p:cNvSpPr>
            <p:nvPr userDrawn="1"/>
          </p:nvSpPr>
          <p:spPr bwMode="auto">
            <a:xfrm>
              <a:off x="2422" y="2078"/>
              <a:ext cx="3335" cy="2238"/>
            </a:xfrm>
            <a:custGeom>
              <a:avLst/>
              <a:gdLst>
                <a:gd name="T0" fmla="*/ 0 w 3354"/>
                <a:gd name="T1" fmla="*/ 2238 h 2235"/>
                <a:gd name="T2" fmla="*/ 1526 w 3354"/>
                <a:gd name="T3" fmla="*/ 1026 h 2235"/>
                <a:gd name="T4" fmla="*/ 3335 w 3354"/>
                <a:gd name="T5" fmla="*/ 0 h 2235"/>
                <a:gd name="T6" fmla="*/ 3334 w 3354"/>
                <a:gd name="T7" fmla="*/ 565 h 2235"/>
                <a:gd name="T8" fmla="*/ 1711 w 3354"/>
                <a:gd name="T9" fmla="*/ 1301 h 2235"/>
                <a:gd name="T10" fmla="*/ 303 w 3354"/>
                <a:gd name="T11" fmla="*/ 2237 h 2235"/>
                <a:gd name="T12" fmla="*/ 0 w 3354"/>
                <a:gd name="T13" fmla="*/ 2238 h 22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54" h="2235">
                  <a:moveTo>
                    <a:pt x="0" y="2235"/>
                  </a:moveTo>
                  <a:cubicBezTo>
                    <a:pt x="504" y="1731"/>
                    <a:pt x="976" y="1397"/>
                    <a:pt x="1535" y="1025"/>
                  </a:cubicBezTo>
                  <a:cubicBezTo>
                    <a:pt x="2094" y="653"/>
                    <a:pt x="2846" y="246"/>
                    <a:pt x="3354" y="0"/>
                  </a:cubicBezTo>
                  <a:cubicBezTo>
                    <a:pt x="3354" y="296"/>
                    <a:pt x="3354" y="263"/>
                    <a:pt x="3353" y="564"/>
                  </a:cubicBezTo>
                  <a:cubicBezTo>
                    <a:pt x="2939" y="728"/>
                    <a:pt x="2229" y="1021"/>
                    <a:pt x="1721" y="1299"/>
                  </a:cubicBezTo>
                  <a:cubicBezTo>
                    <a:pt x="1213" y="1577"/>
                    <a:pt x="831" y="1812"/>
                    <a:pt x="305" y="2234"/>
                  </a:cubicBezTo>
                  <a:cubicBezTo>
                    <a:pt x="104" y="2234"/>
                    <a:pt x="158" y="2235"/>
                    <a:pt x="0" y="22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17"/>
            <p:cNvSpPr>
              <a:spLocks/>
            </p:cNvSpPr>
            <p:nvPr userDrawn="1"/>
          </p:nvSpPr>
          <p:spPr bwMode="auto">
            <a:xfrm>
              <a:off x="3456" y="2881"/>
              <a:ext cx="2300" cy="1436"/>
            </a:xfrm>
            <a:custGeom>
              <a:avLst/>
              <a:gdLst>
                <a:gd name="T0" fmla="*/ 0 w 2300"/>
                <a:gd name="T1" fmla="*/ 1435 h 1435"/>
                <a:gd name="T2" fmla="*/ 1042 w 2300"/>
                <a:gd name="T3" fmla="*/ 697 h 1435"/>
                <a:gd name="T4" fmla="*/ 2300 w 2300"/>
                <a:gd name="T5" fmla="*/ 0 h 1435"/>
                <a:gd name="T6" fmla="*/ 2299 w 2300"/>
                <a:gd name="T7" fmla="*/ 579 h 1435"/>
                <a:gd name="T8" fmla="*/ 1321 w 2300"/>
                <a:gd name="T9" fmla="*/ 986 h 1435"/>
                <a:gd name="T10" fmla="*/ 482 w 2300"/>
                <a:gd name="T11" fmla="*/ 1436 h 1435"/>
                <a:gd name="T12" fmla="*/ 0 w 2300"/>
                <a:gd name="T13" fmla="*/ 1435 h 14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00" h="1435">
                  <a:moveTo>
                    <a:pt x="0" y="1434"/>
                  </a:moveTo>
                  <a:cubicBezTo>
                    <a:pt x="346" y="1135"/>
                    <a:pt x="658" y="935"/>
                    <a:pt x="1042" y="697"/>
                  </a:cubicBezTo>
                  <a:cubicBezTo>
                    <a:pt x="1425" y="458"/>
                    <a:pt x="1938" y="180"/>
                    <a:pt x="2300" y="0"/>
                  </a:cubicBezTo>
                  <a:cubicBezTo>
                    <a:pt x="2300" y="175"/>
                    <a:pt x="2300" y="401"/>
                    <a:pt x="2299" y="579"/>
                  </a:cubicBezTo>
                  <a:cubicBezTo>
                    <a:pt x="2015" y="676"/>
                    <a:pt x="1623" y="843"/>
                    <a:pt x="1321" y="985"/>
                  </a:cubicBezTo>
                  <a:cubicBezTo>
                    <a:pt x="1018" y="1128"/>
                    <a:pt x="755" y="1271"/>
                    <a:pt x="482" y="1435"/>
                  </a:cubicBezTo>
                  <a:cubicBezTo>
                    <a:pt x="344" y="1435"/>
                    <a:pt x="108" y="1434"/>
                    <a:pt x="0" y="14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18"/>
            <p:cNvSpPr>
              <a:spLocks/>
            </p:cNvSpPr>
            <p:nvPr userDrawn="1"/>
          </p:nvSpPr>
          <p:spPr bwMode="auto">
            <a:xfrm>
              <a:off x="4635" y="3684"/>
              <a:ext cx="1124" cy="633"/>
            </a:xfrm>
            <a:custGeom>
              <a:avLst/>
              <a:gdLst>
                <a:gd name="T0" fmla="*/ 0 w 1124"/>
                <a:gd name="T1" fmla="*/ 632 h 633"/>
                <a:gd name="T2" fmla="*/ 539 w 1124"/>
                <a:gd name="T3" fmla="*/ 308 h 633"/>
                <a:gd name="T4" fmla="*/ 1124 w 1124"/>
                <a:gd name="T5" fmla="*/ 0 h 633"/>
                <a:gd name="T6" fmla="*/ 1118 w 1124"/>
                <a:gd name="T7" fmla="*/ 599 h 633"/>
                <a:gd name="T8" fmla="*/ 1076 w 1124"/>
                <a:gd name="T9" fmla="*/ 612 h 633"/>
                <a:gd name="T10" fmla="*/ 1042 w 1124"/>
                <a:gd name="T11" fmla="*/ 633 h 633"/>
                <a:gd name="T12" fmla="*/ 0 w 1124"/>
                <a:gd name="T13" fmla="*/ 632 h 6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4" h="633">
                  <a:moveTo>
                    <a:pt x="0" y="632"/>
                  </a:moveTo>
                  <a:cubicBezTo>
                    <a:pt x="432" y="371"/>
                    <a:pt x="352" y="413"/>
                    <a:pt x="539" y="308"/>
                  </a:cubicBezTo>
                  <a:cubicBezTo>
                    <a:pt x="726" y="203"/>
                    <a:pt x="917" y="94"/>
                    <a:pt x="1124" y="0"/>
                  </a:cubicBezTo>
                  <a:cubicBezTo>
                    <a:pt x="1124" y="175"/>
                    <a:pt x="1119" y="421"/>
                    <a:pt x="1118" y="599"/>
                  </a:cubicBezTo>
                  <a:cubicBezTo>
                    <a:pt x="1094" y="603"/>
                    <a:pt x="1089" y="606"/>
                    <a:pt x="1076" y="612"/>
                  </a:cubicBezTo>
                  <a:cubicBezTo>
                    <a:pt x="1063" y="618"/>
                    <a:pt x="1061" y="626"/>
                    <a:pt x="1042" y="633"/>
                  </a:cubicBezTo>
                  <a:cubicBezTo>
                    <a:pt x="904" y="633"/>
                    <a:pt x="108" y="632"/>
                    <a:pt x="0" y="6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Rectangle 10"/>
          <p:cNvSpPr>
            <a:spLocks noChangeArrowheads="1"/>
          </p:cNvSpPr>
          <p:nvPr userDrawn="1"/>
        </p:nvSpPr>
        <p:spPr bwMode="auto">
          <a:xfrm>
            <a:off x="0" y="6019800"/>
            <a:ext cx="9144000" cy="8524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i-FI" altLang="en-US" sz="1800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i-FI" altLang="en-US" sz="180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19088" y="2349500"/>
            <a:ext cx="5765800" cy="1301750"/>
          </a:xfrm>
        </p:spPr>
        <p:txBody>
          <a:bodyPr lIns="91440" rIns="91440" anchor="b"/>
          <a:lstStyle>
            <a:lvl1pPr>
              <a:defRPr sz="3600"/>
            </a:lvl1pPr>
          </a:lstStyle>
          <a:p>
            <a:r>
              <a:rPr lang="en-US"/>
              <a:t>Enter the title of your </a:t>
            </a:r>
            <a:br>
              <a:rPr lang="en-US"/>
            </a:br>
            <a:r>
              <a:rPr lang="en-US"/>
              <a:t>presentation here</a:t>
            </a:r>
            <a:endParaRPr lang="de-DE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19088" y="3651250"/>
            <a:ext cx="4829175" cy="511175"/>
          </a:xfrm>
        </p:spPr>
        <p:txBody>
          <a:bodyPr lIns="91440" rIns="9144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 b="0">
                <a:solidFill>
                  <a:srgbClr val="FFFFFF"/>
                </a:solidFill>
                <a:latin typeface="Trebuchet MS" pitchFamily="34" charset="0"/>
              </a:defRPr>
            </a:lvl1pPr>
          </a:lstStyle>
          <a:p>
            <a:r>
              <a:rPr lang="en-US"/>
              <a:t>Enter your subtitle or main author‘s name here</a:t>
            </a:r>
            <a:endParaRPr lang="de-DE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5309F40B-9FFF-43E9-8FF9-22133DE317F5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46893692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Sivu </a:t>
            </a:r>
            <a:fld id="{6D3DD913-9714-4DD4-8D0E-43C7CE450FA6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734099678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8775" y="119063"/>
            <a:ext cx="2130425" cy="5886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325" y="119063"/>
            <a:ext cx="6242050" cy="5886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Sivu </a:t>
            </a:r>
            <a:fld id="{1C46A6DE-4640-4DBD-9A90-135424E50538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4911904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19063"/>
            <a:ext cx="8520113" cy="962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14325" y="1614488"/>
            <a:ext cx="8524875" cy="4391025"/>
          </a:xfrm>
        </p:spPr>
        <p:txBody>
          <a:bodyPr/>
          <a:lstStyle/>
          <a:p>
            <a:pPr lvl="0"/>
            <a:endParaRPr lang="fi-FI" noProof="0" dirty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Sivu </a:t>
            </a:r>
            <a:fld id="{2EA0D9F6-6A1A-40AF-A7F7-8501AAAD3D66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4601477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30800" y="6274800"/>
            <a:ext cx="1544400" cy="126000"/>
          </a:xfrm>
          <a:prstGeom prst="rect">
            <a:avLst/>
          </a:prstGeom>
        </p:spPr>
        <p:txBody>
          <a:bodyPr/>
          <a:lstStyle/>
          <a:p>
            <a:fld id="{04DA71A5-2DA1-A940-BEA3-32744CA213C4}" type="datetime1">
              <a:rPr lang="fi-FI"/>
              <a:pPr/>
              <a:t>6.10.2020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30800" y="6400800"/>
            <a:ext cx="1544400" cy="126000"/>
          </a:xfrm>
          <a:prstGeom prst="rect">
            <a:avLst/>
          </a:prstGeom>
        </p:spPr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6145200"/>
            <a:ext cx="15372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6145200"/>
            <a:ext cx="17028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8935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90AA2-BB1D-8540-ABFE-9702B32B8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456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xfrm>
            <a:off x="314325" y="6385259"/>
            <a:ext cx="738188" cy="2476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Sivu </a:t>
            </a:r>
            <a:fld id="{E4457CF0-43A1-4407-A005-4300C886A0DF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6147210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Sivu </a:t>
            </a:r>
            <a:fld id="{3120E142-854E-4BAE-8AD2-FADF6476B186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4164089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Sivu </a:t>
            </a:r>
            <a:fld id="{2008396C-2503-481D-AB6C-A98E9516340B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1019343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Sivu </a:t>
            </a:r>
            <a:fld id="{EAB15CFE-C20F-46D6-A04C-134B763A3A24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77417625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Sivu </a:t>
            </a:r>
            <a:fld id="{5FCF5D7F-C30C-4C04-A852-AA099F304BEB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0855750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Sivu </a:t>
            </a:r>
            <a:fld id="{E93791F7-6AFD-46C0-8CB1-6BAD09BE3366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6798295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Sivu </a:t>
            </a:r>
            <a:fld id="{4FD7C8E1-A4D4-4F1B-9C92-3CCD2BDD6F4C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4845848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Sivu </a:t>
            </a:r>
            <a:fld id="{5ADB1396-A569-43F8-9971-4371B928C7FF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5036062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2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i-FI" altLang="en-US" sz="1800"/>
          </a:p>
        </p:txBody>
      </p:sp>
      <p:sp>
        <p:nvSpPr>
          <p:cNvPr id="1027" name="Line 19"/>
          <p:cNvSpPr>
            <a:spLocks noChangeShapeType="1"/>
          </p:cNvSpPr>
          <p:nvPr/>
        </p:nvSpPr>
        <p:spPr bwMode="auto">
          <a:xfrm>
            <a:off x="304800" y="6381750"/>
            <a:ext cx="4267200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8" name="Line 21"/>
          <p:cNvSpPr>
            <a:spLocks noChangeShapeType="1"/>
          </p:cNvSpPr>
          <p:nvPr/>
        </p:nvSpPr>
        <p:spPr bwMode="auto">
          <a:xfrm>
            <a:off x="1042988" y="6453188"/>
            <a:ext cx="0" cy="144462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19063"/>
            <a:ext cx="852011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Enter your own text here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Klicken Sie, um die Formate des Vorlagentextes zu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</p:txBody>
      </p:sp>
      <p:sp>
        <p:nvSpPr>
          <p:cNvPr id="15380" name="Rectangle 2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04800" y="6408738"/>
            <a:ext cx="73818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altLang="en-US"/>
              <a:t> </a:t>
            </a:r>
            <a:fld id="{E8EE84D3-702D-4376-B14B-6C05C79364A4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1032" name="Rectangle 2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i-FI" altLang="en-US" sz="1800"/>
          </a:p>
        </p:txBody>
      </p:sp>
      <p:sp>
        <p:nvSpPr>
          <p:cNvPr id="1033" name="TextBox 10"/>
          <p:cNvSpPr txBox="1">
            <a:spLocks noChangeArrowheads="1"/>
          </p:cNvSpPr>
          <p:nvPr userDrawn="1"/>
        </p:nvSpPr>
        <p:spPr bwMode="auto">
          <a:xfrm>
            <a:off x="1143000" y="6383338"/>
            <a:ext cx="28264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err="1">
                <a:cs typeface="Arial" charset="0"/>
              </a:rPr>
              <a:t>Jari</a:t>
            </a:r>
            <a:r>
              <a:rPr lang="en-US" sz="1200" dirty="0">
                <a:cs typeface="Arial" charset="0"/>
              </a:rPr>
              <a:t> Koskinen, Aalto University 2020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DC0EB2F-ADC1-4E49-9F53-AC9247A724D5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7305657" y="6468633"/>
            <a:ext cx="321850" cy="319534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BB2D4DE-9A35-4F46-B82C-0A39667B007F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7657608" y="6715230"/>
            <a:ext cx="71779" cy="72938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381AE8CB-F7BC-0541-8B80-08E99AAA539D}"/>
              </a:ext>
            </a:extLst>
          </p:cNvPr>
          <p:cNvSpPr>
            <a:spLocks/>
          </p:cNvSpPr>
          <p:nvPr userDrawn="1"/>
        </p:nvSpPr>
        <p:spPr bwMode="black">
          <a:xfrm>
            <a:off x="7655293" y="6468633"/>
            <a:ext cx="76410" cy="221127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4" name="Kuva 65">
            <a:extLst>
              <a:ext uri="{FF2B5EF4-FFF2-40B4-BE49-F238E27FC236}">
                <a16:creationId xmlns:a16="http://schemas.microsoft.com/office/drawing/2014/main" id="{123D5611-2BCC-BF4F-B74E-F4C9AFECA7F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276" y="6468285"/>
            <a:ext cx="884392" cy="102154"/>
          </a:xfrm>
          <a:prstGeom prst="rect">
            <a:avLst/>
          </a:prstGeom>
        </p:spPr>
      </p:pic>
      <p:pic>
        <p:nvPicPr>
          <p:cNvPr id="15" name="Kuva 66">
            <a:extLst>
              <a:ext uri="{FF2B5EF4-FFF2-40B4-BE49-F238E27FC236}">
                <a16:creationId xmlns:a16="http://schemas.microsoft.com/office/drawing/2014/main" id="{31E932A3-069A-6F42-B03D-08821C99860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855503" y="6585030"/>
            <a:ext cx="1063580" cy="2265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32" r:id="rId1"/>
    <p:sldLayoutId id="2147485033" r:id="rId2"/>
    <p:sldLayoutId id="2147485034" r:id="rId3"/>
    <p:sldLayoutId id="2147485035" r:id="rId4"/>
    <p:sldLayoutId id="2147485036" r:id="rId5"/>
    <p:sldLayoutId id="2147485037" r:id="rId6"/>
    <p:sldLayoutId id="2147485038" r:id="rId7"/>
    <p:sldLayoutId id="2147485039" r:id="rId8"/>
    <p:sldLayoutId id="2147485040" r:id="rId9"/>
    <p:sldLayoutId id="2147485041" r:id="rId10"/>
    <p:sldLayoutId id="2147485042" r:id="rId11"/>
    <p:sldLayoutId id="2147485043" r:id="rId12"/>
    <p:sldLayoutId id="2147485045" r:id="rId13"/>
    <p:sldLayoutId id="2147485046" r:id="rId14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+mj-lt"/>
          <a:ea typeface="MS PGothic" panose="020B0600070205080204" pitchFamily="34" charset="-128"/>
          <a:cs typeface="ＭＳ Ｐゴシック" pitchFamily="-111" charset="-128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Trebuchet MS" pitchFamily="34" charset="0"/>
          <a:ea typeface="MS PGothic" panose="020B0600070205080204" pitchFamily="34" charset="-128"/>
          <a:cs typeface="ＭＳ Ｐゴシック" pitchFamily="-111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Trebuchet MS" pitchFamily="34" charset="0"/>
          <a:ea typeface="MS PGothic" panose="020B0600070205080204" pitchFamily="34" charset="-128"/>
          <a:cs typeface="ＭＳ Ｐゴシック" pitchFamily="-111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Trebuchet MS" pitchFamily="34" charset="0"/>
          <a:ea typeface="MS PGothic" panose="020B0600070205080204" pitchFamily="34" charset="-128"/>
          <a:cs typeface="ＭＳ Ｐゴシック" pitchFamily="-111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Trebuchet MS" pitchFamily="34" charset="0"/>
          <a:ea typeface="MS PGothic" panose="020B0600070205080204" pitchFamily="34" charset="-128"/>
          <a:cs typeface="ＭＳ Ｐゴシック" pitchFamily="-111" charset="-128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Trebuchet MS" pitchFamily="3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Trebuchet MS" pitchFamily="3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Trebuchet MS" pitchFamily="3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Trebuchet MS" pitchFamily="34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 b="1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11" charset="-128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1508125" indent="-168275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6pPr>
      <a:lvl7pPr marL="1965325" indent="-168275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7pPr>
      <a:lvl8pPr marL="2422525" indent="-168275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8pPr>
      <a:lvl9pPr marL="2879725" indent="-168275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zenodo.org/record/1133425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" y="6408738"/>
            <a:ext cx="3352800" cy="449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sz="1000" b="0">
                <a:latin typeface="Tahoma" panose="020B0604030504040204" pitchFamily="34" charset="0"/>
              </a:rPr>
              <a:t>Page </a:t>
            </a:r>
            <a:fld id="{E1DC1CBF-8009-4FBD-A403-79F29A35B9B2}" type="slidenum">
              <a:rPr lang="de-DE" altLang="en-US" sz="1000" b="0">
                <a:latin typeface="Tahoma" panose="020B0604030504040204" pitchFamily="34" charset="0"/>
              </a:rPr>
              <a:pPr eaLnBrk="1" hangingPunct="1"/>
              <a:t>1</a:t>
            </a:fld>
            <a:endParaRPr lang="de-DE" altLang="en-US" sz="1000" b="0">
              <a:latin typeface="Tahoma" panose="020B0604030504040204" pitchFamily="34" charset="0"/>
            </a:endParaRPr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52400" y="1676400"/>
            <a:ext cx="8991600" cy="2895600"/>
          </a:xfrm>
        </p:spPr>
        <p:txBody>
          <a:bodyPr/>
          <a:lstStyle/>
          <a:p>
            <a:r>
              <a:rPr lang="en-US" altLang="en-US" sz="2800" dirty="0"/>
              <a:t>Surfaces and Films</a:t>
            </a:r>
            <a:br>
              <a:rPr lang="en-US" altLang="en-US" sz="2800" dirty="0"/>
            </a:br>
            <a:br>
              <a:rPr lang="en-US" altLang="en-US" sz="2800" dirty="0"/>
            </a:br>
            <a:r>
              <a:rPr lang="en-US" altLang="en-US" sz="2800" dirty="0"/>
              <a:t>Session 5A: </a:t>
            </a:r>
            <a:br>
              <a:rPr lang="en-US" altLang="en-US" sz="2800" dirty="0"/>
            </a:br>
            <a:r>
              <a:rPr lang="en-US" altLang="en-US" sz="2800" dirty="0"/>
              <a:t>Ion solid interaction, film growth in PVD</a:t>
            </a:r>
            <a:br>
              <a:rPr lang="en-US" altLang="en-US" sz="2800" dirty="0"/>
            </a:br>
            <a:br>
              <a:rPr lang="en-US" altLang="en-US" sz="2800" dirty="0"/>
            </a:br>
            <a:br>
              <a:rPr lang="en-US" altLang="en-US" sz="2800" dirty="0"/>
            </a:br>
            <a:endParaRPr lang="en-US" altLang="en-US" sz="2800" dirty="0"/>
          </a:p>
        </p:txBody>
      </p:sp>
      <p:sp>
        <p:nvSpPr>
          <p:cNvPr id="17411" name="Rectangle 5"/>
          <p:cNvSpPr txBox="1">
            <a:spLocks noChangeArrowheads="1"/>
          </p:cNvSpPr>
          <p:nvPr/>
        </p:nvSpPr>
        <p:spPr bwMode="gray">
          <a:xfrm>
            <a:off x="152400" y="3657600"/>
            <a:ext cx="533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5000"/>
              </a:lnSpc>
            </a:pPr>
            <a:br>
              <a:rPr lang="en-US" altLang="en-US" sz="3600" dirty="0">
                <a:solidFill>
                  <a:srgbClr val="FFFFFF"/>
                </a:solidFill>
                <a:latin typeface="Trebuchet MS" panose="020B0603020202020204" pitchFamily="34" charset="0"/>
              </a:rPr>
            </a:br>
            <a:br>
              <a:rPr lang="en-US" altLang="en-US" sz="3600" dirty="0">
                <a:solidFill>
                  <a:srgbClr val="FFFFFF"/>
                </a:solidFill>
                <a:latin typeface="Trebuchet MS" panose="020B0603020202020204" pitchFamily="34" charset="0"/>
              </a:rPr>
            </a:br>
            <a:r>
              <a:rPr lang="en-US" altLang="en-US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Jari</a:t>
            </a:r>
            <a:r>
              <a:rPr lang="en-US" altLang="en-US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Koskinen</a:t>
            </a:r>
          </a:p>
          <a:p>
            <a:pPr>
              <a:lnSpc>
                <a:spcPct val="95000"/>
              </a:lnSpc>
            </a:pPr>
            <a:br>
              <a:rPr lang="en-US" altLang="en-US" sz="2000" dirty="0">
                <a:solidFill>
                  <a:schemeClr val="bg1"/>
                </a:solidFill>
              </a:rPr>
            </a:br>
            <a:r>
              <a:rPr lang="en-US" altLang="en-US" sz="2000" dirty="0">
                <a:solidFill>
                  <a:schemeClr val="bg1"/>
                </a:solidFill>
              </a:rPr>
              <a:t>  Aalto University</a:t>
            </a:r>
          </a:p>
          <a:p>
            <a:pPr>
              <a:lnSpc>
                <a:spcPct val="95000"/>
              </a:lnSpc>
            </a:pPr>
            <a:endParaRPr lang="en-US" altLang="en-US" sz="2000" dirty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</a:pPr>
            <a:endParaRPr lang="en-US" altLang="en-US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3"/>
          <p:cNvSpPr>
            <a:spLocks noGrp="1"/>
          </p:cNvSpPr>
          <p:nvPr>
            <p:ph type="sldNum" sz="quarter" idx="4294967295"/>
          </p:nvPr>
        </p:nvSpPr>
        <p:spPr bwMode="gray">
          <a:xfrm>
            <a:off x="304800" y="6408738"/>
            <a:ext cx="738188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82B908B-BB6A-41E4-B075-396A6DDBCACA}" type="slidenum">
              <a:rPr lang="fi-FI" altLang="en-US" sz="1000" b="0">
                <a:latin typeface="Tahoma" panose="020B0604030504040204" pitchFamily="34" charset="0"/>
              </a:rPr>
              <a:pPr eaLnBrk="1" hangingPunct="1"/>
              <a:t>10</a:t>
            </a:fld>
            <a:endParaRPr lang="fi-FI" altLang="en-US" sz="1000" b="0">
              <a:latin typeface="Tahoma" panose="020B0604030504040204" pitchFamily="34" charset="0"/>
            </a:endParaRPr>
          </a:p>
        </p:txBody>
      </p:sp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1066800" y="381000"/>
            <a:ext cx="41873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i-FI" altLang="en-US" sz="2000" dirty="0" err="1">
                <a:solidFill>
                  <a:srgbClr val="F3F3F3"/>
                </a:solidFill>
              </a:rPr>
              <a:t>Sputter</a:t>
            </a:r>
            <a:r>
              <a:rPr lang="fi-FI" altLang="en-US" sz="2000" dirty="0">
                <a:solidFill>
                  <a:srgbClr val="F3F3F3"/>
                </a:solidFill>
              </a:rPr>
              <a:t> </a:t>
            </a:r>
            <a:r>
              <a:rPr lang="fi-FI" altLang="en-US" sz="2000" dirty="0" err="1">
                <a:solidFill>
                  <a:srgbClr val="F3F3F3"/>
                </a:solidFill>
              </a:rPr>
              <a:t>yield</a:t>
            </a:r>
            <a:r>
              <a:rPr lang="fi-FI" altLang="en-US" sz="2000" dirty="0">
                <a:solidFill>
                  <a:srgbClr val="F3F3F3"/>
                </a:solidFill>
              </a:rPr>
              <a:t> </a:t>
            </a:r>
            <a:r>
              <a:rPr lang="fi-FI" altLang="en-US" sz="2000" dirty="0" err="1">
                <a:solidFill>
                  <a:srgbClr val="F3F3F3"/>
                </a:solidFill>
              </a:rPr>
              <a:t>angle</a:t>
            </a:r>
            <a:r>
              <a:rPr lang="fi-FI" altLang="en-US" sz="2000" dirty="0">
                <a:solidFill>
                  <a:srgbClr val="F3F3F3"/>
                </a:solidFill>
              </a:rPr>
              <a:t> </a:t>
            </a:r>
            <a:r>
              <a:rPr lang="fi-FI" altLang="en-US" sz="2000" dirty="0" err="1">
                <a:solidFill>
                  <a:srgbClr val="F3F3F3"/>
                </a:solidFill>
              </a:rPr>
              <a:t>dependence</a:t>
            </a:r>
            <a:r>
              <a:rPr lang="fi-FI" altLang="en-US" sz="2000" dirty="0">
                <a:solidFill>
                  <a:srgbClr val="F3F3F3"/>
                </a:solidFill>
              </a:rPr>
              <a:t> </a:t>
            </a:r>
          </a:p>
        </p:txBody>
      </p:sp>
      <p:pic>
        <p:nvPicPr>
          <p:cNvPr id="46083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67"/>
          <a:stretch/>
        </p:blipFill>
        <p:spPr bwMode="auto">
          <a:xfrm>
            <a:off x="288032" y="1268760"/>
            <a:ext cx="4283968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7147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7C74E2C-956F-9C42-87CA-498909458C90}"/>
              </a:ext>
            </a:extLst>
          </p:cNvPr>
          <p:cNvCxnSpPr/>
          <p:nvPr/>
        </p:nvCxnSpPr>
        <p:spPr bwMode="auto">
          <a:xfrm>
            <a:off x="3635896" y="5733256"/>
            <a:ext cx="2736304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03C51A-6E81-CC48-9BB2-491544B33723}"/>
              </a:ext>
            </a:extLst>
          </p:cNvPr>
          <p:cNvCxnSpPr/>
          <p:nvPr/>
        </p:nvCxnSpPr>
        <p:spPr bwMode="auto">
          <a:xfrm>
            <a:off x="3995936" y="5085184"/>
            <a:ext cx="936104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FF5A6E-234E-B94A-90CF-CB3F21285488}"/>
              </a:ext>
            </a:extLst>
          </p:cNvPr>
          <p:cNvCxnSpPr>
            <a:cxnSpLocks/>
          </p:cNvCxnSpPr>
          <p:nvPr/>
        </p:nvCxnSpPr>
        <p:spPr bwMode="auto">
          <a:xfrm flipV="1">
            <a:off x="4932040" y="5625244"/>
            <a:ext cx="432048" cy="1080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A3974F-3DC9-AE4C-80EE-3933D2576259}"/>
              </a:ext>
            </a:extLst>
          </p:cNvPr>
          <p:cNvCxnSpPr>
            <a:cxnSpLocks/>
          </p:cNvCxnSpPr>
          <p:nvPr/>
        </p:nvCxnSpPr>
        <p:spPr bwMode="auto">
          <a:xfrm flipV="1">
            <a:off x="4932040" y="5481228"/>
            <a:ext cx="432048" cy="252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FEBDE8-62ED-1D45-AC6C-72062FCF3E05}"/>
              </a:ext>
            </a:extLst>
          </p:cNvPr>
          <p:cNvCxnSpPr>
            <a:cxnSpLocks/>
          </p:cNvCxnSpPr>
          <p:nvPr/>
        </p:nvCxnSpPr>
        <p:spPr bwMode="auto">
          <a:xfrm flipV="1">
            <a:off x="4932040" y="5208594"/>
            <a:ext cx="252028" cy="5246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C19B68-1D23-B341-8B6B-20BE1103F141}"/>
              </a:ext>
            </a:extLst>
          </p:cNvPr>
          <p:cNvCxnSpPr/>
          <p:nvPr/>
        </p:nvCxnSpPr>
        <p:spPr bwMode="auto">
          <a:xfrm>
            <a:off x="4932040" y="4559648"/>
            <a:ext cx="0" cy="11736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F97F62D2-9D7A-8A42-92DD-3B71DB2E74C1}"/>
              </a:ext>
            </a:extLst>
          </p:cNvPr>
          <p:cNvSpPr/>
          <p:nvPr/>
        </p:nvSpPr>
        <p:spPr bwMode="auto">
          <a:xfrm>
            <a:off x="4283968" y="5157192"/>
            <a:ext cx="1296144" cy="1152128"/>
          </a:xfrm>
          <a:prstGeom prst="arc">
            <a:avLst>
              <a:gd name="adj1" fmla="val 12862291"/>
              <a:gd name="adj2" fmla="val 16173473"/>
            </a:avLst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I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31061-E8E7-534B-A21C-C525375A9150}"/>
              </a:ext>
            </a:extLst>
          </p:cNvPr>
          <p:cNvSpPr txBox="1"/>
          <p:nvPr/>
        </p:nvSpPr>
        <p:spPr>
          <a:xfrm>
            <a:off x="4353988" y="4522271"/>
            <a:ext cx="364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 b="0" i="1" dirty="0"/>
          </a:p>
          <a:p>
            <a:r>
              <a:rPr lang="en-FI" b="0" i="1" dirty="0"/>
              <a:t>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7D2BDC-E04C-6A45-BA65-443DA40D3F2B}"/>
              </a:ext>
            </a:extLst>
          </p:cNvPr>
          <p:cNvSpPr txBox="1"/>
          <p:nvPr/>
        </p:nvSpPr>
        <p:spPr>
          <a:xfrm rot="16200000">
            <a:off x="5394575" y="2246385"/>
            <a:ext cx="216024" cy="2769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FI" sz="1200" b="0" i="1" dirty="0"/>
              <a:t>Y</a:t>
            </a: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A3CA39B7-EADA-1B4A-B9D5-CA35C9601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492896"/>
            <a:ext cx="1872208" cy="2802948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1100" i="1" baseline="-25000" dirty="0"/>
              <a:t>FIG. 21. Atomic fraction x of process gas particles versus scattering angle </a:t>
            </a:r>
            <a:r>
              <a:rPr lang="en-US" altLang="en-FI" sz="1100" i="1" baseline="-25000" dirty="0" err="1"/>
              <a:t>γ</a:t>
            </a:r>
            <a:r>
              <a:rPr lang="en-US" altLang="en-FI" sz="1100" i="1" baseline="-25000" dirty="0"/>
              <a:t> inside Ge thin films [panels (a) and (b)], </a:t>
            </a:r>
            <a:r>
              <a:rPr lang="en-US" altLang="en-FI" sz="1100" i="1" baseline="-25000" dirty="0" err="1"/>
              <a:t>TiO</a:t>
            </a:r>
            <a:r>
              <a:rPr lang="en-US" altLang="en-FI" sz="1100" i="1" baseline="-25000" dirty="0"/>
              <a:t> 2 thin films [panels (c)–(f)], and </a:t>
            </a:r>
            <a:r>
              <a:rPr lang="en-US" altLang="en-FI" sz="1100" i="1" baseline="-25000" dirty="0" err="1"/>
              <a:t>SiO</a:t>
            </a:r>
            <a:r>
              <a:rPr lang="en-US" altLang="en-FI" sz="1100" i="1" baseline="-25000" dirty="0"/>
              <a:t> 2 thin films [panels (g) and (h)] grown by (reactive) IBSD using </a:t>
            </a:r>
            <a:r>
              <a:rPr lang="en-US" altLang="en-FI" sz="1100" i="1" baseline="-25000" dirty="0" err="1"/>
              <a:t>Ar</a:t>
            </a:r>
            <a:r>
              <a:rPr lang="en-US" altLang="en-FI" sz="1100" i="1" baseline="-25000" dirty="0"/>
              <a:t> ions (blue symbols) or Xe ions (red symbols) and a metallic target (open symbols) or a ceramic target (closed symbols). Symbols of the same shape represent the same set of process parameters ( E Ion, α). Please note the different scales. Reproduced with permission from </a:t>
            </a:r>
            <a:r>
              <a:rPr lang="en-US" altLang="en-FI" sz="1100" i="1" baseline="-25000" dirty="0" err="1"/>
              <a:t>Bundesmann</a:t>
            </a:r>
            <a:r>
              <a:rPr lang="en-US" altLang="en-FI" sz="1100" i="1" baseline="-25000" dirty="0"/>
              <a:t> et al., Thin Solid Films </a:t>
            </a:r>
            <a:r>
              <a:rPr lang="en-US" altLang="en-FI" sz="1100" b="1" i="1" baseline="-25000" dirty="0"/>
              <a:t>589</a:t>
            </a:r>
            <a:r>
              <a:rPr lang="en-US" altLang="en-FI" sz="1100" i="1" baseline="-25000" dirty="0"/>
              <a:t>, 487 (2015). Copyright 2015 Elsevier (Ge films); </a:t>
            </a:r>
            <a:r>
              <a:rPr lang="en-US" altLang="en-FI" sz="1100" i="1" baseline="-25000" dirty="0" err="1"/>
              <a:t>Bundesmann</a:t>
            </a:r>
            <a:r>
              <a:rPr lang="en-US" altLang="en-FI" sz="1100" i="1" baseline="-25000" dirty="0"/>
              <a:t> et al., Appl. Surf. Sci. </a:t>
            </a:r>
            <a:r>
              <a:rPr lang="en-US" altLang="en-FI" sz="1100" b="1" i="1" baseline="-25000" dirty="0"/>
              <a:t>421</a:t>
            </a:r>
            <a:r>
              <a:rPr lang="en-US" altLang="en-FI" sz="1100" i="1" baseline="-25000" dirty="0"/>
              <a:t>, 331 (2017). Copyright 2017 Elsevier (</a:t>
            </a:r>
            <a:r>
              <a:rPr lang="en-US" altLang="en-FI" sz="1100" i="1" baseline="-25000" dirty="0" err="1"/>
              <a:t>TiO</a:t>
            </a:r>
            <a:r>
              <a:rPr lang="en-US" altLang="en-FI" sz="1100" i="1" baseline="-25000" dirty="0"/>
              <a:t> 2 films and </a:t>
            </a:r>
            <a:r>
              <a:rPr lang="en-US" altLang="en-FI" sz="1100" i="1" baseline="-25000" dirty="0" err="1"/>
              <a:t>Ti</a:t>
            </a:r>
            <a:r>
              <a:rPr lang="en-US" altLang="en-FI" sz="1100" i="1" baseline="-25000" dirty="0"/>
              <a:t> target); </a:t>
            </a:r>
            <a:r>
              <a:rPr lang="en-US" altLang="en-FI" sz="1100" i="1" baseline="-25000" dirty="0" err="1"/>
              <a:t>Bundesmann</a:t>
            </a:r>
            <a:r>
              <a:rPr lang="en-US" altLang="en-FI" sz="1100" i="1" baseline="-25000" dirty="0"/>
              <a:t> et al., Eur. Phys. J. B </a:t>
            </a:r>
            <a:r>
              <a:rPr lang="en-US" altLang="en-FI" sz="1100" b="1" i="1" baseline="-25000" dirty="0"/>
              <a:t>90</a:t>
            </a:r>
            <a:r>
              <a:rPr lang="en-US" altLang="en-FI" sz="1100" i="1" baseline="-25000" dirty="0"/>
              <a:t>, 187 (2017). Copyright 2017 Springer (</a:t>
            </a:r>
            <a:r>
              <a:rPr lang="en-US" altLang="en-FI" sz="1100" i="1" baseline="-25000" dirty="0" err="1"/>
              <a:t>TiO</a:t>
            </a:r>
            <a:r>
              <a:rPr lang="en-US" altLang="en-FI" sz="1100" i="1" baseline="-25000" dirty="0"/>
              <a:t> 2 films and </a:t>
            </a:r>
            <a:r>
              <a:rPr lang="en-US" altLang="en-FI" sz="1100" i="1" baseline="-25000" dirty="0" err="1"/>
              <a:t>TiO</a:t>
            </a:r>
            <a:r>
              <a:rPr lang="en-US" altLang="en-FI" sz="1100" i="1" baseline="-25000" dirty="0"/>
              <a:t> 2 target); </a:t>
            </a:r>
            <a:r>
              <a:rPr lang="en-US" altLang="en-FI" sz="1100" i="1" baseline="-25000" dirty="0" err="1"/>
              <a:t>Mateev</a:t>
            </a:r>
            <a:r>
              <a:rPr lang="en-US" altLang="en-FI" sz="1100" i="1" baseline="-25000" dirty="0"/>
              <a:t> et al., Eur. Phys. J. B </a:t>
            </a:r>
            <a:r>
              <a:rPr lang="en-US" altLang="en-FI" sz="1100" b="1" i="1" baseline="-25000" dirty="0"/>
              <a:t>91</a:t>
            </a:r>
            <a:r>
              <a:rPr lang="en-US" altLang="en-FI" sz="1100" i="1" baseline="-25000" dirty="0"/>
              <a:t>, 45 (2018). Copyright 2018 Springer (</a:t>
            </a:r>
            <a:r>
              <a:rPr lang="en-US" altLang="en-FI" sz="1100" i="1" baseline="-25000" dirty="0" err="1"/>
              <a:t>SiO</a:t>
            </a:r>
            <a:r>
              <a:rPr lang="en-US" altLang="en-FI" sz="1100" i="1" baseline="-25000" dirty="0"/>
              <a:t> 2 films).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40003E90-1CC8-8745-A095-A3147FB22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517232"/>
            <a:ext cx="360236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700" dirty="0"/>
              <a:t>Published in: Carsten </a:t>
            </a:r>
            <a:r>
              <a:rPr lang="en-US" altLang="en-FI" sz="700" dirty="0" err="1"/>
              <a:t>Bundesmann</a:t>
            </a:r>
            <a:r>
              <a:rPr lang="en-US" altLang="en-FI" sz="700" dirty="0"/>
              <a:t>; Horst Neumann; </a:t>
            </a:r>
            <a:r>
              <a:rPr lang="en-US" altLang="en-FI" sz="700" i="1" dirty="0"/>
              <a:t>Journal of Applied Physics</a:t>
            </a:r>
            <a:r>
              <a:rPr lang="en-US" altLang="en-FI" sz="700" dirty="0"/>
              <a:t> </a:t>
            </a:r>
            <a:r>
              <a:rPr lang="en-US" altLang="en-FI" sz="700" b="1" dirty="0"/>
              <a:t> 124,</a:t>
            </a:r>
            <a:r>
              <a:rPr lang="en-US" altLang="en-FI" sz="700" dirty="0"/>
              <a:t> 231102 (2018)</a:t>
            </a:r>
          </a:p>
          <a:p>
            <a:r>
              <a:rPr lang="en-US" altLang="en-FI" sz="700" dirty="0"/>
              <a:t>DOI: 10.1063/1.5054046</a:t>
            </a:r>
          </a:p>
          <a:p>
            <a:r>
              <a:rPr lang="en-US" altLang="en-FI" sz="700" dirty="0"/>
              <a:t>Copyright © 2018 Author(s)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AE26EA0C-6DE1-A946-B4B5-80F926BE8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92136"/>
            <a:ext cx="4220443" cy="593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D8C989-5DCD-9A40-80EC-18D569A2A27D}"/>
              </a:ext>
            </a:extLst>
          </p:cNvPr>
          <p:cNvSpPr txBox="1"/>
          <p:nvPr/>
        </p:nvSpPr>
        <p:spPr>
          <a:xfrm>
            <a:off x="467544" y="185221"/>
            <a:ext cx="591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rgbClr val="FFFFFF"/>
                </a:solidFill>
              </a:rPr>
              <a:t>Fraction of Ar sputter ions remain in film (and target)</a:t>
            </a:r>
          </a:p>
        </p:txBody>
      </p:sp>
    </p:spTree>
    <p:extLst>
      <p:ext uri="{BB962C8B-B14F-4D97-AF65-F5344CB8AC3E}">
        <p14:creationId xmlns:p14="http://schemas.microsoft.com/office/powerpoint/2010/main" val="6883813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508EEAF-7790-4D44-83C0-BB3E3C64B11C}" type="slidenum">
              <a:rPr lang="de-DE" altLang="en-US" sz="1000" b="0">
                <a:latin typeface="Tahoma" panose="020B0604030504040204" pitchFamily="34" charset="0"/>
              </a:rPr>
              <a:pPr eaLnBrk="1" hangingPunct="1"/>
              <a:t>12</a:t>
            </a:fld>
            <a:endParaRPr lang="de-DE" altLang="en-US" sz="1000" b="0">
              <a:latin typeface="Tahoma" panose="020B0604030504040204" pitchFamily="34" charset="0"/>
            </a:endParaRP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49155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5656" y="1556792"/>
            <a:ext cx="4608636" cy="662384"/>
          </a:xfrm>
        </p:spPr>
        <p:txBody>
          <a:bodyPr/>
          <a:lstStyle/>
          <a:p>
            <a:pPr defTabSz="962025">
              <a:spcBef>
                <a:spcPct val="0"/>
              </a:spcBef>
              <a:buClrTx/>
              <a:tabLst>
                <a:tab pos="508000" algn="l"/>
              </a:tabLst>
            </a:pPr>
            <a:r>
              <a:rPr lang="en-US" altLang="en-US" sz="2000" dirty="0"/>
              <a:t>Film growth mechanisms</a:t>
            </a:r>
          </a:p>
          <a:p>
            <a:pPr defTabSz="962025">
              <a:spcBef>
                <a:spcPct val="0"/>
              </a:spcBef>
              <a:buClrTx/>
              <a:buFont typeface="Wingdings" panose="05000000000000000000" pitchFamily="2" charset="2"/>
              <a:buNone/>
              <a:tabLst>
                <a:tab pos="508000" algn="l"/>
              </a:tabLst>
            </a:pPr>
            <a:endParaRPr lang="en-US" altLang="en-US" sz="2000" dirty="0"/>
          </a:p>
          <a:p>
            <a:pPr defTabSz="962025">
              <a:spcBef>
                <a:spcPct val="0"/>
              </a:spcBef>
              <a:buClrTx/>
              <a:tabLst>
                <a:tab pos="508000" algn="l"/>
              </a:tabLst>
            </a:pPr>
            <a:endParaRPr lang="en-US" altLang="en-US" sz="2000" dirty="0"/>
          </a:p>
          <a:p>
            <a:pPr lvl="1" defTabSz="962025">
              <a:spcBef>
                <a:spcPct val="0"/>
              </a:spcBef>
              <a:buClrTx/>
              <a:tabLst>
                <a:tab pos="508000" algn="l"/>
              </a:tabLst>
            </a:pPr>
            <a:endParaRPr lang="en-US" altLang="en-US" sz="1200" dirty="0"/>
          </a:p>
          <a:p>
            <a:pPr defTabSz="962025">
              <a:spcBef>
                <a:spcPct val="0"/>
              </a:spcBef>
              <a:buClrTx/>
              <a:tabLst>
                <a:tab pos="508000" algn="l"/>
              </a:tabLst>
            </a:pPr>
            <a:endParaRPr lang="en-US" altLang="en-US" sz="2000" dirty="0"/>
          </a:p>
          <a:p>
            <a:pPr defTabSz="962025">
              <a:spcBef>
                <a:spcPct val="0"/>
              </a:spcBef>
              <a:buClrTx/>
              <a:tabLst>
                <a:tab pos="508000" algn="l"/>
              </a:tabLst>
            </a:pPr>
            <a:endParaRPr lang="en-US" altLang="en-US" sz="2000" dirty="0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835900" cy="1143000"/>
          </a:xfrm>
          <a:noFill/>
        </p:spPr>
        <p:txBody>
          <a:bodyPr/>
          <a:lstStyle/>
          <a:p>
            <a:pPr eaLnBrk="1" hangingPunct="1"/>
            <a:r>
              <a:rPr lang="fi-FI" altLang="en-US">
                <a:solidFill>
                  <a:srgbClr val="EAEAEA"/>
                </a:solidFill>
              </a:rPr>
              <a:t>PVD </a:t>
            </a:r>
            <a:r>
              <a:rPr lang="fi-FI" altLang="en-US" sz="3200">
                <a:solidFill>
                  <a:srgbClr val="EAEAEA"/>
                </a:solidFill>
              </a:rPr>
              <a:t>(Physical Vapour Deposition)</a:t>
            </a:r>
            <a:endParaRPr lang="en-US" altLang="en-US">
              <a:solidFill>
                <a:srgbClr val="EAEAEA"/>
              </a:solidFill>
            </a:endParaRPr>
          </a:p>
        </p:txBody>
      </p:sp>
      <p:pic>
        <p:nvPicPr>
          <p:cNvPr id="5120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690403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6"/>
          <p:cNvSpPr>
            <a:spLocks noChangeArrowheads="1"/>
          </p:cNvSpPr>
          <p:nvPr/>
        </p:nvSpPr>
        <p:spPr bwMode="auto">
          <a:xfrm>
            <a:off x="2743200" y="58674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/>
              <a:t>www.iap.tuwien.ac.at/www/opt/images/parasol.jpg</a:t>
            </a: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228600" y="1447800"/>
            <a:ext cx="2286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fi-FI" altLang="en-US" sz="1800" dirty="0" err="1"/>
              <a:t>Material</a:t>
            </a:r>
            <a:r>
              <a:rPr lang="fi-FI" altLang="en-US" sz="1800" dirty="0"/>
              <a:t> </a:t>
            </a:r>
            <a:r>
              <a:rPr lang="fi-FI" altLang="en-US" sz="1800" dirty="0" err="1"/>
              <a:t>from</a:t>
            </a:r>
            <a:r>
              <a:rPr lang="fi-FI" altLang="en-US" sz="1800" dirty="0"/>
              <a:t> </a:t>
            </a:r>
            <a:r>
              <a:rPr lang="fi-FI" altLang="en-US" sz="1800" dirty="0" err="1"/>
              <a:t>solid</a:t>
            </a:r>
            <a:r>
              <a:rPr lang="fi-FI" altLang="en-US" sz="1800" dirty="0"/>
              <a:t> </a:t>
            </a:r>
            <a:r>
              <a:rPr lang="fi-FI" altLang="en-US" sz="1800" dirty="0" err="1"/>
              <a:t>or</a:t>
            </a:r>
            <a:r>
              <a:rPr lang="fi-FI" altLang="en-US" sz="1800" dirty="0"/>
              <a:t> </a:t>
            </a:r>
            <a:r>
              <a:rPr lang="fi-FI" altLang="en-US" sz="1800" dirty="0" err="1"/>
              <a:t>gas</a:t>
            </a:r>
            <a:endParaRPr lang="fi-FI" altLang="en-US" sz="1800" dirty="0"/>
          </a:p>
          <a:p>
            <a:pPr eaLnBrk="1" hangingPunct="1">
              <a:buFontTx/>
              <a:buChar char="•"/>
            </a:pPr>
            <a:r>
              <a:rPr lang="fi-FI" altLang="en-US" sz="1800" dirty="0"/>
              <a:t>Plasma</a:t>
            </a:r>
          </a:p>
          <a:p>
            <a:pPr eaLnBrk="1" hangingPunct="1">
              <a:buFontTx/>
              <a:buChar char="•"/>
            </a:pPr>
            <a:r>
              <a:rPr lang="fi-FI" altLang="en-US" sz="1800" dirty="0" err="1"/>
              <a:t>Energetic</a:t>
            </a:r>
            <a:r>
              <a:rPr lang="fi-FI" altLang="en-US" sz="1800" dirty="0"/>
              <a:t> </a:t>
            </a:r>
            <a:r>
              <a:rPr lang="fi-FI" altLang="en-US" sz="1800" dirty="0" err="1"/>
              <a:t>ions</a:t>
            </a:r>
            <a:r>
              <a:rPr lang="fi-FI" altLang="en-US" sz="1800" dirty="0"/>
              <a:t> </a:t>
            </a:r>
            <a:r>
              <a:rPr lang="fi-FI" altLang="en-US" sz="1800" dirty="0" err="1"/>
              <a:t>hit</a:t>
            </a:r>
            <a:r>
              <a:rPr lang="fi-FI" altLang="en-US" sz="1800" dirty="0"/>
              <a:t> </a:t>
            </a:r>
            <a:r>
              <a:rPr lang="fi-FI" altLang="en-US" sz="1800" dirty="0" err="1"/>
              <a:t>surface</a:t>
            </a:r>
            <a:endParaRPr lang="fi-FI" altLang="en-US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i-FI" altLang="en-US" sz="1800" dirty="0" err="1"/>
              <a:t>Ions</a:t>
            </a:r>
            <a:r>
              <a:rPr lang="fi-FI" altLang="en-US" sz="1800" dirty="0"/>
              <a:t> and </a:t>
            </a:r>
            <a:r>
              <a:rPr lang="fi-FI" altLang="en-US" sz="1800" dirty="0" err="1"/>
              <a:t>neutrals</a:t>
            </a:r>
            <a:r>
              <a:rPr lang="fi-FI" altLang="en-US" sz="1800" dirty="0"/>
              <a:t> </a:t>
            </a:r>
            <a:r>
              <a:rPr lang="fi-FI" altLang="en-US" sz="1800" dirty="0" err="1"/>
              <a:t>grow</a:t>
            </a:r>
            <a:r>
              <a:rPr lang="fi-FI" altLang="en-US" sz="1800" dirty="0"/>
              <a:t> </a:t>
            </a:r>
            <a:r>
              <a:rPr lang="fi-FI" altLang="en-US" sz="1800" dirty="0" err="1"/>
              <a:t>the</a:t>
            </a:r>
            <a:r>
              <a:rPr lang="fi-FI" altLang="en-US" sz="1800" dirty="0"/>
              <a:t> </a:t>
            </a:r>
            <a:r>
              <a:rPr lang="fi-FI" altLang="en-US" sz="1800" dirty="0" err="1"/>
              <a:t>film</a:t>
            </a:r>
            <a:endParaRPr lang="fi-FI" altLang="en-US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fi-FI" altLang="en-US" sz="1800" dirty="0"/>
          </a:p>
          <a:p>
            <a:pPr eaLnBrk="1" hangingPunct="1"/>
            <a:endParaRPr lang="fi-FI" altLang="en-US" sz="1800" dirty="0"/>
          </a:p>
          <a:p>
            <a:pPr eaLnBrk="1" hangingPunct="1"/>
            <a:endParaRPr lang="fi-FI" altLang="en-US" sz="1800" dirty="0"/>
          </a:p>
          <a:p>
            <a:pPr eaLnBrk="1" hangingPunct="1"/>
            <a:r>
              <a:rPr lang="fi-FI" altLang="en-US" sz="1800" dirty="0"/>
              <a:t> </a:t>
            </a:r>
          </a:p>
          <a:p>
            <a:pPr eaLnBrk="1" hangingPunct="1">
              <a:buFontTx/>
              <a:buChar char="•"/>
            </a:pPr>
            <a:endParaRPr lang="en-US" altLang="en-US" sz="1800" dirty="0"/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24FA-4A65-6449-A668-7149DCDA4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FI" dirty="0"/>
              <a:t>arbon thin films growth MD simulation</a:t>
            </a:r>
            <a:br>
              <a:rPr lang="en-FI" dirty="0"/>
            </a:br>
            <a:r>
              <a:rPr lang="en-FI" dirty="0"/>
              <a:t>50 eV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FBB9C-9378-3C4F-A747-ED7834A02E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/>
              <a:t>Sivu </a:t>
            </a:r>
            <a:fld id="{5FCF5D7F-C30C-4C04-A852-AA099F304BEB}" type="slidenum">
              <a:rPr lang="de-DE" altLang="en-US" smtClean="0"/>
              <a:pPr/>
              <a:t>14</a:t>
            </a:fld>
            <a:endParaRPr lang="de-DE" altLang="en-US"/>
          </a:p>
        </p:txBody>
      </p:sp>
      <p:pic>
        <p:nvPicPr>
          <p:cNvPr id="4" name="ta-C growth on diamond 50eV.mp4" descr="ta-C growth on diamond 50eV.mp4">
            <a:hlinkClick r:id="" action="ppaction://media"/>
            <a:extLst>
              <a:ext uri="{FF2B5EF4-FFF2-40B4-BE49-F238E27FC236}">
                <a16:creationId xmlns:a16="http://schemas.microsoft.com/office/drawing/2014/main" id="{86EEDAFF-803B-7945-AC79-9AC9B4EDE2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8997" y="680864"/>
            <a:ext cx="7328363" cy="54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223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4294967295"/>
          </p:nvPr>
        </p:nvSpPr>
        <p:spPr bwMode="gray">
          <a:xfrm>
            <a:off x="304800" y="6408738"/>
            <a:ext cx="738188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195D33A-3174-46E9-A022-EFC9C5B53E4D}" type="slidenum">
              <a:rPr lang="fi-FI" altLang="en-US" sz="1000" b="0">
                <a:latin typeface="Tahoma" panose="020B0604030504040204" pitchFamily="34" charset="0"/>
              </a:rPr>
              <a:pPr eaLnBrk="1" hangingPunct="1"/>
              <a:t>15</a:t>
            </a:fld>
            <a:endParaRPr lang="fi-FI" altLang="en-US" sz="1000" b="0">
              <a:latin typeface="Tahoma" panose="020B0604030504040204" pitchFamily="34" charset="0"/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en-US"/>
              <a:t>PVD growth process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altLang="en-US" sz="2400"/>
              <a:t>Ion energy E</a:t>
            </a:r>
            <a:r>
              <a:rPr lang="fi-FI" altLang="en-US" sz="2400" baseline="-25000"/>
              <a:t>i</a:t>
            </a:r>
            <a:r>
              <a:rPr lang="fi-FI" altLang="en-US" sz="2400"/>
              <a:t> 10 - 1000 eV</a:t>
            </a:r>
          </a:p>
          <a:p>
            <a:r>
              <a:rPr lang="fi-FI" altLang="en-US" sz="2400"/>
              <a:t>Surface temperature  -190°C - 500°C (normally &lt; 200°C)</a:t>
            </a:r>
          </a:p>
          <a:p>
            <a:r>
              <a:rPr lang="fi-FI" altLang="en-US" sz="2400"/>
              <a:t>incidence angle</a:t>
            </a:r>
          </a:p>
          <a:p>
            <a:r>
              <a:rPr lang="fi-FI" altLang="en-US" sz="2400"/>
              <a:t>Ion density</a:t>
            </a:r>
          </a:p>
          <a:p>
            <a:r>
              <a:rPr lang="fi-FI" altLang="en-US" sz="2400"/>
              <a:t>Gas pressure</a:t>
            </a:r>
          </a:p>
          <a:p>
            <a:r>
              <a:rPr lang="fi-FI" altLang="en-US" sz="2400"/>
              <a:t>Substrate surface</a:t>
            </a:r>
          </a:p>
          <a:p>
            <a:pPr lvl="1"/>
            <a:r>
              <a:rPr lang="fi-FI" altLang="en-US" sz="2000"/>
              <a:t>Chemistry</a:t>
            </a:r>
          </a:p>
          <a:p>
            <a:pPr lvl="1"/>
            <a:r>
              <a:rPr lang="fi-FI" altLang="en-US" sz="2000"/>
              <a:t>Impurities</a:t>
            </a:r>
          </a:p>
          <a:p>
            <a:pPr lvl="1"/>
            <a:r>
              <a:rPr lang="fi-FI" altLang="en-US" sz="2000"/>
              <a:t>Topography</a:t>
            </a:r>
          </a:p>
          <a:p>
            <a:pPr lvl="1"/>
            <a:endParaRPr lang="fi-FI" altLang="en-US" sz="2000"/>
          </a:p>
          <a:p>
            <a:pPr lvl="1"/>
            <a:endParaRPr lang="fi-FI" altLang="en-US" sz="2000"/>
          </a:p>
          <a:p>
            <a:pPr>
              <a:buFontTx/>
              <a:buNone/>
            </a:pPr>
            <a:r>
              <a:rPr lang="fi-FI" altLang="en-US" sz="2400"/>
              <a:t>  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e Placeholder 4"/>
          <p:cNvSpPr>
            <a:spLocks noGrp="1"/>
          </p:cNvSpPr>
          <p:nvPr>
            <p:ph type="dt" sz="quarter" idx="4294967295"/>
          </p:nvPr>
        </p:nvSpPr>
        <p:spPr bwMode="gray">
          <a:xfrm>
            <a:off x="304800" y="6408738"/>
            <a:ext cx="738188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EEB05C5-12CC-4974-99B1-2AB90987BEBF}" type="datetime1">
              <a:rPr lang="en-US" altLang="en-US" sz="1000" b="0">
                <a:latin typeface="Tahoma" panose="020B0604030504040204" pitchFamily="34" charset="0"/>
              </a:rPr>
              <a:pPr eaLnBrk="1" hangingPunct="1"/>
              <a:t>10/6/20</a:t>
            </a:fld>
            <a:endParaRPr lang="en-US" altLang="en-US" sz="1000" b="0">
              <a:latin typeface="Tahoma" panose="020B0604030504040204" pitchFamily="34" charset="0"/>
            </a:endParaRPr>
          </a:p>
        </p:txBody>
      </p:sp>
      <p:sp>
        <p:nvSpPr>
          <p:cNvPr id="54274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0A4B321-50C5-4B82-89CE-AB16E06294C8}" type="slidenum">
              <a:rPr lang="en-US" altLang="en-US" sz="1800"/>
              <a:pPr eaLnBrk="1" hangingPunct="1"/>
              <a:t>16</a:t>
            </a:fld>
            <a:endParaRPr lang="en-US" altLang="en-US" sz="1800"/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Coating structure and plasma parameters</a:t>
            </a:r>
            <a:endParaRPr lang="en-US" altLang="en-US" sz="3200"/>
          </a:p>
        </p:txBody>
      </p:sp>
      <p:pic>
        <p:nvPicPr>
          <p:cNvPr id="54276" name="Picture 7" descr="ZoneMode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1" y="1851818"/>
            <a:ext cx="5153877" cy="4025454"/>
          </a:xfrm>
          <a:noFill/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e Placeholder 4"/>
          <p:cNvSpPr>
            <a:spLocks noGrp="1"/>
          </p:cNvSpPr>
          <p:nvPr>
            <p:ph type="dt" sz="quarter" idx="4294967295"/>
          </p:nvPr>
        </p:nvSpPr>
        <p:spPr bwMode="gray">
          <a:xfrm>
            <a:off x="304800" y="6408738"/>
            <a:ext cx="738188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EEB05C5-12CC-4974-99B1-2AB90987BEBF}" type="datetime1">
              <a:rPr lang="en-US" altLang="en-US" sz="1000" b="0">
                <a:latin typeface="Tahoma" panose="020B0604030504040204" pitchFamily="34" charset="0"/>
              </a:rPr>
              <a:pPr eaLnBrk="1" hangingPunct="1"/>
              <a:t>10/6/20</a:t>
            </a:fld>
            <a:endParaRPr lang="en-US" altLang="en-US" sz="1000" b="0">
              <a:latin typeface="Tahoma" panose="020B0604030504040204" pitchFamily="34" charset="0"/>
            </a:endParaRPr>
          </a:p>
        </p:txBody>
      </p:sp>
      <p:sp>
        <p:nvSpPr>
          <p:cNvPr id="54274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0A4B321-50C5-4B82-89CE-AB16E06294C8}" type="slidenum">
              <a:rPr lang="en-US" altLang="en-US" sz="1800"/>
              <a:pPr eaLnBrk="1" hangingPunct="1"/>
              <a:t>17</a:t>
            </a:fld>
            <a:endParaRPr lang="en-US" altLang="en-US" sz="1800"/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Coating structure and plasma parameters</a:t>
            </a:r>
            <a:endParaRPr lang="en-US" altLang="en-US" sz="3200"/>
          </a:p>
        </p:txBody>
      </p:sp>
      <p:pic>
        <p:nvPicPr>
          <p:cNvPr id="54276" name="Picture 7" descr="ZoneMode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1" y="1851818"/>
            <a:ext cx="5153877" cy="4025454"/>
          </a:xfrm>
          <a:noFill/>
        </p:spPr>
      </p:pic>
      <p:cxnSp>
        <p:nvCxnSpPr>
          <p:cNvPr id="54278" name="Straight Arrow Connector 7"/>
          <p:cNvCxnSpPr>
            <a:cxnSpLocks noChangeShapeType="1"/>
          </p:cNvCxnSpPr>
          <p:nvPr/>
        </p:nvCxnSpPr>
        <p:spPr bwMode="auto">
          <a:xfrm flipV="1">
            <a:off x="4185561" y="3777452"/>
            <a:ext cx="2546679" cy="15734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79" name="TextBox 8"/>
          <p:cNvSpPr txBox="1">
            <a:spLocks noChangeArrowheads="1"/>
          </p:cNvSpPr>
          <p:nvPr/>
        </p:nvSpPr>
        <p:spPr bwMode="auto">
          <a:xfrm>
            <a:off x="6590237" y="3941725"/>
            <a:ext cx="694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FF0000"/>
                </a:solidFill>
              </a:rPr>
              <a:t>hot</a:t>
            </a:r>
          </a:p>
        </p:txBody>
      </p:sp>
      <p:sp>
        <p:nvSpPr>
          <p:cNvPr id="54280" name="TextBox 9"/>
          <p:cNvSpPr txBox="1">
            <a:spLocks noChangeArrowheads="1"/>
          </p:cNvSpPr>
          <p:nvPr/>
        </p:nvSpPr>
        <p:spPr bwMode="auto">
          <a:xfrm>
            <a:off x="4233557" y="5435497"/>
            <a:ext cx="840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00FF"/>
                </a:solidFill>
              </a:rPr>
              <a:t>cold</a:t>
            </a:r>
          </a:p>
        </p:txBody>
      </p:sp>
      <p:cxnSp>
        <p:nvCxnSpPr>
          <p:cNvPr id="54281" name="Straight Arrow Connector 10"/>
          <p:cNvCxnSpPr>
            <a:cxnSpLocks noChangeShapeType="1"/>
          </p:cNvCxnSpPr>
          <p:nvPr/>
        </p:nvCxnSpPr>
        <p:spPr bwMode="auto">
          <a:xfrm>
            <a:off x="2534072" y="4378497"/>
            <a:ext cx="1821904" cy="1078752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82" name="TextBox 13"/>
          <p:cNvSpPr txBox="1">
            <a:spLocks noChangeArrowheads="1"/>
          </p:cNvSpPr>
          <p:nvPr/>
        </p:nvSpPr>
        <p:spPr bwMode="auto">
          <a:xfrm>
            <a:off x="3417748" y="5375556"/>
            <a:ext cx="759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FF0000"/>
                </a:solidFill>
              </a:rPr>
              <a:t>fast</a:t>
            </a:r>
          </a:p>
        </p:txBody>
      </p:sp>
      <p:sp>
        <p:nvSpPr>
          <p:cNvPr id="54283" name="TextBox 14"/>
          <p:cNvSpPr txBox="1">
            <a:spLocks noChangeArrowheads="1"/>
          </p:cNvSpPr>
          <p:nvPr/>
        </p:nvSpPr>
        <p:spPr bwMode="auto">
          <a:xfrm>
            <a:off x="1694584" y="4379523"/>
            <a:ext cx="9076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00FF"/>
                </a:solidFill>
              </a:rPr>
              <a:t>slow</a:t>
            </a:r>
          </a:p>
        </p:txBody>
      </p:sp>
      <p:sp>
        <p:nvSpPr>
          <p:cNvPr id="54284" name="TextBox 15"/>
          <p:cNvSpPr txBox="1">
            <a:spLocks noChangeArrowheads="1"/>
          </p:cNvSpPr>
          <p:nvPr/>
        </p:nvSpPr>
        <p:spPr bwMode="auto">
          <a:xfrm rot="2038857">
            <a:off x="2803265" y="4893433"/>
            <a:ext cx="8407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ions</a:t>
            </a:r>
          </a:p>
        </p:txBody>
      </p:sp>
      <p:sp>
        <p:nvSpPr>
          <p:cNvPr id="54285" name="TextBox 16"/>
          <p:cNvSpPr txBox="1">
            <a:spLocks noChangeArrowheads="1"/>
          </p:cNvSpPr>
          <p:nvPr/>
        </p:nvSpPr>
        <p:spPr bwMode="auto">
          <a:xfrm rot="-1996698">
            <a:off x="4564143" y="4712213"/>
            <a:ext cx="19387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374658701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e Placeholder 4"/>
          <p:cNvSpPr>
            <a:spLocks noGrp="1"/>
          </p:cNvSpPr>
          <p:nvPr>
            <p:ph type="dt" sz="quarter" idx="4294967295"/>
          </p:nvPr>
        </p:nvSpPr>
        <p:spPr bwMode="gray">
          <a:xfrm>
            <a:off x="304800" y="6408738"/>
            <a:ext cx="738188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EEB05C5-12CC-4974-99B1-2AB90987BEBF}" type="datetime1">
              <a:rPr lang="en-US" altLang="en-US" sz="1000" b="0">
                <a:latin typeface="Tahoma" panose="020B0604030504040204" pitchFamily="34" charset="0"/>
              </a:rPr>
              <a:pPr eaLnBrk="1" hangingPunct="1"/>
              <a:t>10/6/20</a:t>
            </a:fld>
            <a:endParaRPr lang="en-US" altLang="en-US" sz="1000" b="0">
              <a:latin typeface="Tahoma" panose="020B0604030504040204" pitchFamily="34" charset="0"/>
            </a:endParaRPr>
          </a:p>
        </p:txBody>
      </p:sp>
      <p:sp>
        <p:nvSpPr>
          <p:cNvPr id="54274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0A4B321-50C5-4B82-89CE-AB16E06294C8}" type="slidenum">
              <a:rPr lang="en-US" altLang="en-US" sz="1800"/>
              <a:pPr eaLnBrk="1" hangingPunct="1"/>
              <a:t>18</a:t>
            </a:fld>
            <a:endParaRPr lang="en-US" altLang="en-US" sz="1800"/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Coating structure and plasma parameters</a:t>
            </a:r>
            <a:endParaRPr lang="en-US" altLang="en-US" sz="3200"/>
          </a:p>
        </p:txBody>
      </p:sp>
      <p:pic>
        <p:nvPicPr>
          <p:cNvPr id="54276" name="Picture 7" descr="ZoneMode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075" y="3016250"/>
            <a:ext cx="4038600" cy="3154363"/>
          </a:xfrm>
          <a:noFill/>
        </p:spPr>
      </p:pic>
      <p:pic>
        <p:nvPicPr>
          <p:cNvPr id="54277" name="Picture 8" descr="Sputtering046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0"/>
          <a:stretch/>
        </p:blipFill>
        <p:spPr>
          <a:xfrm>
            <a:off x="3596878" y="573931"/>
            <a:ext cx="5565512" cy="2861124"/>
          </a:xfrm>
          <a:noFill/>
        </p:spPr>
      </p:pic>
      <p:cxnSp>
        <p:nvCxnSpPr>
          <p:cNvPr id="54278" name="Straight Arrow Connector 7"/>
          <p:cNvCxnSpPr>
            <a:cxnSpLocks noChangeShapeType="1"/>
          </p:cNvCxnSpPr>
          <p:nvPr/>
        </p:nvCxnSpPr>
        <p:spPr bwMode="auto">
          <a:xfrm flipV="1">
            <a:off x="2784475" y="4921250"/>
            <a:ext cx="1447800" cy="9144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79" name="TextBox 8"/>
          <p:cNvSpPr txBox="1">
            <a:spLocks noChangeArrowheads="1"/>
          </p:cNvSpPr>
          <p:nvPr/>
        </p:nvSpPr>
        <p:spPr bwMode="auto">
          <a:xfrm>
            <a:off x="4003675" y="4921250"/>
            <a:ext cx="544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hot</a:t>
            </a:r>
          </a:p>
        </p:txBody>
      </p:sp>
      <p:sp>
        <p:nvSpPr>
          <p:cNvPr id="54280" name="TextBox 9"/>
          <p:cNvSpPr txBox="1">
            <a:spLocks noChangeArrowheads="1"/>
          </p:cNvSpPr>
          <p:nvPr/>
        </p:nvSpPr>
        <p:spPr bwMode="auto">
          <a:xfrm>
            <a:off x="2784475" y="5759450"/>
            <a:ext cx="65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FF"/>
                </a:solidFill>
              </a:rPr>
              <a:t>cold</a:t>
            </a:r>
          </a:p>
        </p:txBody>
      </p:sp>
      <p:cxnSp>
        <p:nvCxnSpPr>
          <p:cNvPr id="54281" name="Straight Arrow Connector 10"/>
          <p:cNvCxnSpPr>
            <a:cxnSpLocks noChangeShapeType="1"/>
          </p:cNvCxnSpPr>
          <p:nvPr/>
        </p:nvCxnSpPr>
        <p:spPr bwMode="auto">
          <a:xfrm>
            <a:off x="803275" y="5226050"/>
            <a:ext cx="1295400" cy="7620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82" name="TextBox 13"/>
          <p:cNvSpPr txBox="1">
            <a:spLocks noChangeArrowheads="1"/>
          </p:cNvSpPr>
          <p:nvPr/>
        </p:nvSpPr>
        <p:spPr bwMode="auto">
          <a:xfrm>
            <a:off x="1260475" y="6064250"/>
            <a:ext cx="595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fast</a:t>
            </a:r>
          </a:p>
        </p:txBody>
      </p:sp>
      <p:sp>
        <p:nvSpPr>
          <p:cNvPr id="54283" name="TextBox 14"/>
          <p:cNvSpPr txBox="1">
            <a:spLocks noChangeArrowheads="1"/>
          </p:cNvSpPr>
          <p:nvPr/>
        </p:nvSpPr>
        <p:spPr bwMode="auto">
          <a:xfrm>
            <a:off x="249749" y="4905247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00FF"/>
                </a:solidFill>
              </a:rPr>
              <a:t>slow</a:t>
            </a:r>
          </a:p>
        </p:txBody>
      </p:sp>
      <p:sp>
        <p:nvSpPr>
          <p:cNvPr id="54284" name="TextBox 15"/>
          <p:cNvSpPr txBox="1">
            <a:spLocks noChangeArrowheads="1"/>
          </p:cNvSpPr>
          <p:nvPr/>
        </p:nvSpPr>
        <p:spPr bwMode="auto">
          <a:xfrm rot="2038857">
            <a:off x="1008063" y="5610225"/>
            <a:ext cx="658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ions</a:t>
            </a:r>
          </a:p>
        </p:txBody>
      </p:sp>
      <p:sp>
        <p:nvSpPr>
          <p:cNvPr id="54285" name="TextBox 16"/>
          <p:cNvSpPr txBox="1">
            <a:spLocks noChangeArrowheads="1"/>
          </p:cNvSpPr>
          <p:nvPr/>
        </p:nvSpPr>
        <p:spPr bwMode="auto">
          <a:xfrm rot="-1996698">
            <a:off x="2863850" y="5303838"/>
            <a:ext cx="151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157754066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sz="1000" b="0">
                <a:latin typeface="Tahoma" panose="020B0604030504040204" pitchFamily="34" charset="0"/>
              </a:rPr>
              <a:t>Sivu </a:t>
            </a:r>
            <a:fld id="{C575B315-9C96-45EE-A476-4E17F688CD81}" type="slidenum">
              <a:rPr lang="de-DE" altLang="en-US" sz="1000" b="0">
                <a:latin typeface="Tahoma" panose="020B0604030504040204" pitchFamily="34" charset="0"/>
              </a:rPr>
              <a:pPr eaLnBrk="1" hangingPunct="1"/>
              <a:t>19</a:t>
            </a:fld>
            <a:endParaRPr lang="de-DE" altLang="en-US" sz="1000" b="0">
              <a:latin typeface="Tahoma" panose="020B0604030504040204" pitchFamily="34" charset="0"/>
            </a:endParaRPr>
          </a:p>
        </p:txBody>
      </p:sp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1447800" y="381000"/>
            <a:ext cx="2919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Subplantation</a:t>
            </a:r>
          </a:p>
        </p:txBody>
      </p:sp>
      <p:pic>
        <p:nvPicPr>
          <p:cNvPr id="563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85" y="1718526"/>
            <a:ext cx="28956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86400"/>
            <a:ext cx="69088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667E2-7668-9E41-AF02-7506532F0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Sputtering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9E7F5D-4969-FD48-89B1-27CEBFA66C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/>
              <a:t>Sivu </a:t>
            </a:r>
            <a:fld id="{5FCF5D7F-C30C-4C04-A852-AA099F304BEB}" type="slidenum">
              <a:rPr lang="de-DE" altLang="en-US" smtClean="0"/>
              <a:pPr/>
              <a:t>2</a:t>
            </a:fld>
            <a:endParaRPr lang="de-DE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A2249-42A2-3E42-91EB-0878679C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1765300"/>
            <a:ext cx="44450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15041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Competition of growing crystals</a:t>
            </a:r>
          </a:p>
        </p:txBody>
      </p:sp>
      <p:sp>
        <p:nvSpPr>
          <p:cNvPr id="53250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sz="1000" b="0">
                <a:latin typeface="Tahoma" panose="020B0604030504040204" pitchFamily="34" charset="0"/>
              </a:rPr>
              <a:t>Sivu </a:t>
            </a:r>
            <a:fld id="{92CB3576-839A-47FC-8781-FBE6E3CB7DB6}" type="slidenum">
              <a:rPr lang="de-DE" altLang="en-US" sz="1000" b="0">
                <a:latin typeface="Tahoma" panose="020B0604030504040204" pitchFamily="34" charset="0"/>
              </a:rPr>
              <a:pPr eaLnBrk="1" hangingPunct="1"/>
              <a:t>20</a:t>
            </a:fld>
            <a:endParaRPr lang="de-DE" altLang="en-US" sz="1000" b="0">
              <a:latin typeface="Tahoma" panose="020B0604030504040204" pitchFamily="34" charset="0"/>
            </a:endParaRPr>
          </a:p>
        </p:txBody>
      </p:sp>
      <p:pic>
        <p:nvPicPr>
          <p:cNvPr id="5325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67691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6"/>
          <p:cNvSpPr>
            <a:spLocks noChangeArrowheads="1"/>
          </p:cNvSpPr>
          <p:nvPr/>
        </p:nvSpPr>
        <p:spPr bwMode="auto">
          <a:xfrm>
            <a:off x="0" y="1143000"/>
            <a:ext cx="487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700"/>
              <a:t>Handbook of Deposition Technologies for Films and Coatings - Science, Applications and Technology (3rd Edition)</a:t>
            </a:r>
          </a:p>
          <a:p>
            <a:pPr eaLnBrk="1" hangingPunct="1"/>
            <a:r>
              <a:rPr lang="en-US" altLang="en-US" sz="700"/>
              <a:t>Edited by: Martin, Peter M. © 2010 William Andrew Publishing</a:t>
            </a: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sz="1000" b="0">
                <a:latin typeface="Tahoma" panose="020B0604030504040204" pitchFamily="34" charset="0"/>
              </a:rPr>
              <a:t>Sivu </a:t>
            </a:r>
            <a:fld id="{BB0584A7-C49B-478C-9518-C2D481319703}" type="slidenum">
              <a:rPr lang="de-DE" altLang="en-US" sz="1000" b="0">
                <a:latin typeface="Tahoma" panose="020B0604030504040204" pitchFamily="34" charset="0"/>
              </a:rPr>
              <a:pPr eaLnBrk="1" hangingPunct="1"/>
              <a:t>21</a:t>
            </a:fld>
            <a:endParaRPr lang="de-DE" altLang="en-US" sz="1000" b="0">
              <a:latin typeface="Tahoma" panose="020B0604030504040204" pitchFamily="34" charset="0"/>
            </a:endParaRPr>
          </a:p>
        </p:txBody>
      </p:sp>
      <p:sp>
        <p:nvSpPr>
          <p:cNvPr id="57346" name="TextBox 3"/>
          <p:cNvSpPr txBox="1">
            <a:spLocks noChangeArrowheads="1"/>
          </p:cNvSpPr>
          <p:nvPr/>
        </p:nvSpPr>
        <p:spPr bwMode="auto">
          <a:xfrm>
            <a:off x="539552" y="253425"/>
            <a:ext cx="84016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bg1"/>
                </a:solidFill>
              </a:rPr>
              <a:t>Subplantation</a:t>
            </a:r>
            <a:r>
              <a:rPr lang="en-US" altLang="en-US" sz="3200" dirty="0">
                <a:solidFill>
                  <a:schemeClr val="bg1"/>
                </a:solidFill>
              </a:rPr>
              <a:t>, in amorphous carbon films</a:t>
            </a:r>
          </a:p>
        </p:txBody>
      </p:sp>
      <p:pic>
        <p:nvPicPr>
          <p:cNvPr id="573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55403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2514600" y="5105400"/>
            <a:ext cx="457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/>
              <a:t>Schematic diagram of densification by subplantation. A fraction of the incident ions penetrate the film and densify it, the remainder end up on the surface to give thickness growth.</a:t>
            </a:r>
          </a:p>
        </p:txBody>
      </p:sp>
      <p:pic>
        <p:nvPicPr>
          <p:cNvPr id="5734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019800"/>
            <a:ext cx="4445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sz="1000" b="0">
                <a:latin typeface="Tahoma" panose="020B0604030504040204" pitchFamily="34" charset="0"/>
              </a:rPr>
              <a:t>Sivu </a:t>
            </a:r>
            <a:fld id="{C575B315-9C96-45EE-A476-4E17F688CD81}" type="slidenum">
              <a:rPr lang="de-DE" altLang="en-US" sz="1000" b="0">
                <a:latin typeface="Tahoma" panose="020B0604030504040204" pitchFamily="34" charset="0"/>
              </a:rPr>
              <a:pPr eaLnBrk="1" hangingPunct="1"/>
              <a:t>22</a:t>
            </a:fld>
            <a:endParaRPr lang="de-DE" altLang="en-US" sz="1000" b="0">
              <a:latin typeface="Tahoma" panose="020B0604030504040204" pitchFamily="34" charset="0"/>
            </a:endParaRPr>
          </a:p>
        </p:txBody>
      </p:sp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1447800" y="381000"/>
            <a:ext cx="58160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bg1"/>
                </a:solidFill>
              </a:rPr>
              <a:t>Subplantation</a:t>
            </a:r>
            <a:r>
              <a:rPr lang="en-US" altLang="en-US" sz="3200" dirty="0">
                <a:solidFill>
                  <a:schemeClr val="bg1"/>
                </a:solidFill>
              </a:rPr>
              <a:t> -&gt; Ion peening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BDFBC-D0DA-8C44-A23C-B679FCDD1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38" y="1198757"/>
            <a:ext cx="4830324" cy="50131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D4FF6C-F930-0A4E-8AF2-A4B3665D3521}"/>
              </a:ext>
            </a:extLst>
          </p:cNvPr>
          <p:cNvSpPr txBox="1"/>
          <p:nvPr/>
        </p:nvSpPr>
        <p:spPr>
          <a:xfrm>
            <a:off x="4572000" y="6211809"/>
            <a:ext cx="388843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Miguel A. Caro, Volker L. Deringer, </a:t>
            </a:r>
          </a:p>
          <a:p>
            <a:r>
              <a:rPr lang="en-US" sz="1050" dirty="0" err="1"/>
              <a:t>Jari</a:t>
            </a:r>
            <a:r>
              <a:rPr lang="en-US" sz="1050" dirty="0"/>
              <a:t> Koskinen, Tomi </a:t>
            </a:r>
            <a:r>
              <a:rPr lang="en-US" sz="1050" dirty="0" err="1"/>
              <a:t>Laurila</a:t>
            </a:r>
            <a:r>
              <a:rPr lang="en-US" sz="1050" dirty="0"/>
              <a:t>, </a:t>
            </a:r>
            <a:r>
              <a:rPr lang="en-US" sz="1050" dirty="0" err="1"/>
              <a:t>Gábor</a:t>
            </a:r>
            <a:r>
              <a:rPr lang="en-US" sz="1050" dirty="0"/>
              <a:t> </a:t>
            </a:r>
            <a:r>
              <a:rPr lang="en-US" sz="1050" dirty="0" err="1"/>
              <a:t>Csányi</a:t>
            </a:r>
            <a:r>
              <a:rPr lang="en-US" sz="1050" dirty="0"/>
              <a:t>,</a:t>
            </a:r>
          </a:p>
          <a:p>
            <a:r>
              <a:rPr lang="en-US" sz="1050" dirty="0"/>
              <a:t> </a:t>
            </a:r>
            <a:r>
              <a:rPr lang="en-US" sz="1000" dirty="0"/>
              <a:t>PHYSICAL REVIEW LETTERS 120, 166101 (2018) </a:t>
            </a:r>
            <a:endParaRPr lang="en-US" sz="500" dirty="0"/>
          </a:p>
          <a:p>
            <a:r>
              <a:rPr lang="en-US" sz="500" dirty="0"/>
              <a:t> 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47646323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sz="1000" b="0">
                <a:latin typeface="Tahoma" panose="020B0604030504040204" pitchFamily="34" charset="0"/>
              </a:rPr>
              <a:t>Sivu </a:t>
            </a:r>
            <a:fld id="{AEF44C6C-1EC6-4118-908C-B91BFDD64D58}" type="slidenum">
              <a:rPr lang="de-DE" altLang="en-US" sz="1000" b="0">
                <a:latin typeface="Tahoma" panose="020B0604030504040204" pitchFamily="34" charset="0"/>
              </a:rPr>
              <a:pPr eaLnBrk="1" hangingPunct="1"/>
              <a:t>23</a:t>
            </a:fld>
            <a:endParaRPr lang="de-DE" altLang="en-US" sz="1000" b="0">
              <a:latin typeface="Tahoma" panose="020B0604030504040204" pitchFamily="34" charset="0"/>
            </a:endParaRPr>
          </a:p>
        </p:txBody>
      </p:sp>
      <p:sp>
        <p:nvSpPr>
          <p:cNvPr id="58370" name="TextBox 3"/>
          <p:cNvSpPr txBox="1">
            <a:spLocks noChangeArrowheads="1"/>
          </p:cNvSpPr>
          <p:nvPr/>
        </p:nvSpPr>
        <p:spPr bwMode="auto">
          <a:xfrm>
            <a:off x="609600" y="304800"/>
            <a:ext cx="7981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Subplantation and experiments -Carbon</a:t>
            </a:r>
          </a:p>
        </p:txBody>
      </p:sp>
      <p:pic>
        <p:nvPicPr>
          <p:cNvPr id="5837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63754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5334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502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867400"/>
            <a:ext cx="1943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43600"/>
            <a:ext cx="5410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73881B-24F7-4E41-8423-D40D14A083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/>
              <a:t>Sivu </a:t>
            </a:r>
            <a:fld id="{E93791F7-6AFD-46C0-8CB1-6BAD09BE3366}" type="slidenum">
              <a:rPr lang="de-DE" altLang="en-US" smtClean="0"/>
              <a:pPr/>
              <a:t>24</a:t>
            </a:fld>
            <a:endParaRPr lang="de-DE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BF08AB-6349-1441-9149-4BC3A7F08715}"/>
              </a:ext>
            </a:extLst>
          </p:cNvPr>
          <p:cNvSpPr txBox="1"/>
          <p:nvPr/>
        </p:nvSpPr>
        <p:spPr>
          <a:xfrm>
            <a:off x="1547664" y="1844824"/>
            <a:ext cx="32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Miguel Caro simulations</a:t>
            </a:r>
          </a:p>
        </p:txBody>
      </p:sp>
      <p:pic>
        <p:nvPicPr>
          <p:cNvPr id="4" name="100eV-1.mp4" descr="100eV-1.mp4">
            <a:hlinkClick r:id="" action="ppaction://media"/>
            <a:extLst>
              <a:ext uri="{FF2B5EF4-FFF2-40B4-BE49-F238E27FC236}">
                <a16:creationId xmlns:a16="http://schemas.microsoft.com/office/drawing/2014/main" id="{6C5A7528-FEC8-8049-A90F-2D36402074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505" y="886363"/>
            <a:ext cx="7808416" cy="5856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1DA01A-0A9A-C84B-A66D-304DEB616710}"/>
              </a:ext>
            </a:extLst>
          </p:cNvPr>
          <p:cNvSpPr txBox="1"/>
          <p:nvPr/>
        </p:nvSpPr>
        <p:spPr>
          <a:xfrm>
            <a:off x="899592" y="251356"/>
            <a:ext cx="5489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FI" dirty="0">
                <a:solidFill>
                  <a:schemeClr val="bg1"/>
                </a:solidFill>
              </a:rPr>
              <a:t>a-C film growth molecular dynamic simulation, </a:t>
            </a:r>
          </a:p>
          <a:p>
            <a:r>
              <a:rPr lang="en-FI" dirty="0">
                <a:solidFill>
                  <a:schemeClr val="bg1"/>
                </a:solidFill>
              </a:rPr>
              <a:t>Miguel Caro</a:t>
            </a:r>
            <a:r>
              <a:rPr lang="en-FI" dirty="0"/>
              <a:t> </a:t>
            </a:r>
            <a:r>
              <a:rPr lang="en-GB" b="0" dirty="0">
                <a:hlinkClick r:id="rId5"/>
              </a:rPr>
              <a:t>https://zenodo.org/record/1133425</a:t>
            </a:r>
            <a:endParaRPr lang="en-FI" dirty="0"/>
          </a:p>
        </p:txBody>
      </p:sp>
      <p:sp>
        <p:nvSpPr>
          <p:cNvPr id="6" name="Line Callout 1 5">
            <a:extLst>
              <a:ext uri="{FF2B5EF4-FFF2-40B4-BE49-F238E27FC236}">
                <a16:creationId xmlns:a16="http://schemas.microsoft.com/office/drawing/2014/main" id="{812D8E2F-DD04-6E43-957D-3B328107033E}"/>
              </a:ext>
            </a:extLst>
          </p:cNvPr>
          <p:cNvSpPr/>
          <p:nvPr/>
        </p:nvSpPr>
        <p:spPr bwMode="auto">
          <a:xfrm>
            <a:off x="251520" y="4293096"/>
            <a:ext cx="1080120" cy="504056"/>
          </a:xfrm>
          <a:prstGeom prst="borderCallout1">
            <a:avLst>
              <a:gd name="adj1" fmla="val 92114"/>
              <a:gd name="adj2" fmla="val 99356"/>
              <a:gd name="adj3" fmla="val 75151"/>
              <a:gd name="adj4" fmla="val 153391"/>
            </a:avLst>
          </a:prstGeom>
          <a:solidFill>
            <a:srgbClr val="00B050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FI" sz="14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charset="0"/>
              </a:rPr>
              <a:t>Growing film</a:t>
            </a:r>
            <a:endParaRPr kumimoji="0" lang="en-FI" sz="1400" b="1" i="0" u="none" strike="noStrike" cap="none" normalizeH="0" baseline="0" dirty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" name="Line Callout 1 6">
            <a:extLst>
              <a:ext uri="{FF2B5EF4-FFF2-40B4-BE49-F238E27FC236}">
                <a16:creationId xmlns:a16="http://schemas.microsoft.com/office/drawing/2014/main" id="{0063D3F6-A9C0-2345-9D70-6E88EC02514F}"/>
              </a:ext>
            </a:extLst>
          </p:cNvPr>
          <p:cNvSpPr/>
          <p:nvPr/>
        </p:nvSpPr>
        <p:spPr bwMode="auto">
          <a:xfrm>
            <a:off x="251520" y="1375083"/>
            <a:ext cx="1080120" cy="576063"/>
          </a:xfrm>
          <a:prstGeom prst="borderCallout1">
            <a:avLst>
              <a:gd name="adj1" fmla="val 92114"/>
              <a:gd name="adj2" fmla="val 99356"/>
              <a:gd name="adj3" fmla="val 79153"/>
              <a:gd name="adj4" fmla="val 247385"/>
            </a:avLst>
          </a:prstGeom>
          <a:solidFill>
            <a:srgbClr val="00B050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I" sz="1000" b="1" i="0" u="none" strike="noStrike" cap="none" normalizeH="0" baseline="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/>
                <a:latin typeface="Arial" charset="0"/>
              </a:rPr>
              <a:t>In coming</a:t>
            </a:r>
          </a:p>
          <a:p>
            <a:r>
              <a:rPr lang="en-FI" sz="1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charset="0"/>
              </a:rPr>
              <a:t>100 eV </a:t>
            </a:r>
            <a:r>
              <a:rPr lang="en-GB" sz="1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charset="0"/>
              </a:rPr>
              <a:t>c</a:t>
            </a:r>
            <a:r>
              <a:rPr lang="en-FI" sz="1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charset="0"/>
              </a:rPr>
              <a:t>arbon ions</a:t>
            </a:r>
            <a:endParaRPr kumimoji="0" lang="en-FI" sz="1000" b="1" i="0" u="none" strike="noStrike" cap="none" normalizeH="0" baseline="0" dirty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466F2F5-15CE-CF43-A25B-B8DB61D9C5AC}"/>
              </a:ext>
            </a:extLst>
          </p:cNvPr>
          <p:cNvSpPr/>
          <p:nvPr/>
        </p:nvSpPr>
        <p:spPr bwMode="auto">
          <a:xfrm>
            <a:off x="3086121" y="1727097"/>
            <a:ext cx="45719" cy="4571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I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F96658-6CFB-7B41-8696-5AD023420BA1}"/>
              </a:ext>
            </a:extLst>
          </p:cNvPr>
          <p:cNvCxnSpPr/>
          <p:nvPr/>
        </p:nvCxnSpPr>
        <p:spPr bwMode="auto">
          <a:xfrm>
            <a:off x="3109754" y="1844824"/>
            <a:ext cx="0" cy="5760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1CFE5C0-C820-814F-A5E7-0631D0039BD5}"/>
              </a:ext>
            </a:extLst>
          </p:cNvPr>
          <p:cNvCxnSpPr/>
          <p:nvPr/>
        </p:nvCxnSpPr>
        <p:spPr bwMode="auto">
          <a:xfrm>
            <a:off x="3613810" y="1563272"/>
            <a:ext cx="0" cy="5760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75E9CFE-1161-0A4C-868A-CA75B6C72E0E}"/>
              </a:ext>
            </a:extLst>
          </p:cNvPr>
          <p:cNvSpPr/>
          <p:nvPr/>
        </p:nvSpPr>
        <p:spPr bwMode="auto">
          <a:xfrm>
            <a:off x="3590177" y="1412776"/>
            <a:ext cx="45719" cy="4571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I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642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C4FD5-E2B8-4244-BD4E-3E8319357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276872"/>
            <a:ext cx="8520113" cy="1512168"/>
          </a:xfrm>
        </p:spPr>
        <p:txBody>
          <a:bodyPr/>
          <a:lstStyle/>
          <a:p>
            <a:r>
              <a:rPr lang="en-FI" dirty="0">
                <a:solidFill>
                  <a:schemeClr val="accent2"/>
                </a:solidFill>
              </a:rPr>
              <a:t>Ion bombardment</a:t>
            </a:r>
            <a:br>
              <a:rPr lang="en-FI" dirty="0">
                <a:solidFill>
                  <a:schemeClr val="accent2"/>
                </a:solidFill>
              </a:rPr>
            </a:br>
            <a:br>
              <a:rPr lang="en-FI" dirty="0">
                <a:solidFill>
                  <a:schemeClr val="accent2"/>
                </a:solidFill>
              </a:rPr>
            </a:br>
            <a:r>
              <a:rPr lang="en-FI" dirty="0">
                <a:solidFill>
                  <a:schemeClr val="accent2"/>
                </a:solidFill>
              </a:rPr>
              <a:t>Effects to thin film properties: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C36A9-BB5D-3142-A28C-30E975F724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/>
              <a:t>Sivu </a:t>
            </a:r>
            <a:fld id="{5FCF5D7F-C30C-4C04-A852-AA099F304BEB}" type="slidenum">
              <a:rPr lang="de-DE" altLang="en-US" smtClean="0"/>
              <a:pPr/>
              <a:t>25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942072358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8" descr="Pictur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7897813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Date Placeholder 3"/>
          <p:cNvSpPr>
            <a:spLocks noGrp="1"/>
          </p:cNvSpPr>
          <p:nvPr>
            <p:ph type="dt" sz="quarter" idx="4294967295"/>
          </p:nvPr>
        </p:nvSpPr>
        <p:spPr bwMode="gray">
          <a:xfrm>
            <a:off x="304800" y="6408738"/>
            <a:ext cx="738188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23BD48C-D0FB-4053-A4CE-E9E0B18EA0DE}" type="datetime1">
              <a:rPr lang="en-US" altLang="en-US" sz="1000" b="0">
                <a:latin typeface="Tahoma" panose="020B0604030504040204" pitchFamily="34" charset="0"/>
              </a:rPr>
              <a:pPr eaLnBrk="1" hangingPunct="1"/>
              <a:t>10/6/20</a:t>
            </a:fld>
            <a:endParaRPr lang="en-US" altLang="en-US" sz="1000" b="0">
              <a:latin typeface="Tahoma" panose="020B0604030504040204" pitchFamily="34" charset="0"/>
            </a:endParaRPr>
          </a:p>
        </p:txBody>
      </p:sp>
      <p:sp>
        <p:nvSpPr>
          <p:cNvPr id="6144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61C2910-5B75-4495-BAEF-084A4914B951}" type="slidenum">
              <a:rPr lang="en-US" altLang="en-US" sz="1800"/>
              <a:pPr eaLnBrk="1" hangingPunct="1"/>
              <a:t>26</a:t>
            </a:fld>
            <a:endParaRPr lang="en-US" altLang="en-US" sz="1800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Stress Control</a:t>
            </a:r>
            <a:endParaRPr lang="en-US" altLang="en-US"/>
          </a:p>
        </p:txBody>
      </p:sp>
      <p:sp>
        <p:nvSpPr>
          <p:cNvPr id="6144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24400" y="1371600"/>
            <a:ext cx="4191000" cy="30480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2000"/>
          </a:p>
          <a:p>
            <a:pPr>
              <a:lnSpc>
                <a:spcPct val="80000"/>
              </a:lnSpc>
            </a:pPr>
            <a:r>
              <a:rPr lang="en-GB" altLang="en-US" sz="2000"/>
              <a:t>Gas pressure /temperature</a:t>
            </a:r>
          </a:p>
          <a:p>
            <a:pPr>
              <a:lnSpc>
                <a:spcPct val="80000"/>
              </a:lnSpc>
            </a:pPr>
            <a:r>
              <a:rPr lang="en-GB" altLang="en-US" sz="2000"/>
              <a:t> Tensile stress due to collapsing of voids</a:t>
            </a:r>
          </a:p>
          <a:p>
            <a:pPr>
              <a:lnSpc>
                <a:spcPct val="80000"/>
              </a:lnSpc>
            </a:pPr>
            <a:r>
              <a:rPr lang="en-GB" altLang="en-US" sz="2000"/>
              <a:t>Higher temperature annealing of structure – low stress</a:t>
            </a:r>
          </a:p>
          <a:p>
            <a:pPr>
              <a:lnSpc>
                <a:spcPct val="80000"/>
              </a:lnSpc>
            </a:pPr>
            <a:r>
              <a:rPr lang="en-GB" altLang="en-US" sz="2000"/>
              <a:t> Compressive stress – subplantation</a:t>
            </a:r>
          </a:p>
          <a:p>
            <a:pPr>
              <a:lnSpc>
                <a:spcPct val="80000"/>
              </a:lnSpc>
            </a:pPr>
            <a:endParaRPr lang="en-GB" altLang="en-US" sz="200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6A56198-89E6-7745-B720-F2AC9D7BA029}"/>
              </a:ext>
            </a:extLst>
          </p:cNvPr>
          <p:cNvCxnSpPr>
            <a:cxnSpLocks/>
          </p:cNvCxnSpPr>
          <p:nvPr/>
        </p:nvCxnSpPr>
        <p:spPr bwMode="auto">
          <a:xfrm flipV="1">
            <a:off x="683568" y="3140968"/>
            <a:ext cx="0" cy="8531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D71FA66-6283-3240-894E-0566E81F15E8}"/>
              </a:ext>
            </a:extLst>
          </p:cNvPr>
          <p:cNvCxnSpPr/>
          <p:nvPr/>
        </p:nvCxnSpPr>
        <p:spPr bwMode="auto">
          <a:xfrm>
            <a:off x="683568" y="4653136"/>
            <a:ext cx="0" cy="864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675DE4-79F2-4C4D-8151-2A396058A0FF}"/>
              </a:ext>
            </a:extLst>
          </p:cNvPr>
          <p:cNvSpPr txBox="1"/>
          <p:nvPr/>
        </p:nvSpPr>
        <p:spPr>
          <a:xfrm rot="16200000">
            <a:off x="41173" y="335166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tensile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5749F-E04D-9641-A442-59F6ED800AD3}"/>
              </a:ext>
            </a:extLst>
          </p:cNvPr>
          <p:cNvSpPr txBox="1"/>
          <p:nvPr/>
        </p:nvSpPr>
        <p:spPr>
          <a:xfrm rot="16200000">
            <a:off x="-298663" y="4888369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compressive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1D8C70-6589-0248-B5BD-AC72445EEA50}"/>
              </a:ext>
            </a:extLst>
          </p:cNvPr>
          <p:cNvSpPr/>
          <p:nvPr/>
        </p:nvSpPr>
        <p:spPr bwMode="auto">
          <a:xfrm>
            <a:off x="4724400" y="4149080"/>
            <a:ext cx="3952056" cy="136815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I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AB475F-5686-A743-912C-2ABAE0B4A7C9}"/>
              </a:ext>
            </a:extLst>
          </p:cNvPr>
          <p:cNvCxnSpPr>
            <a:cxnSpLocks/>
          </p:cNvCxnSpPr>
          <p:nvPr/>
        </p:nvCxnSpPr>
        <p:spPr bwMode="auto">
          <a:xfrm>
            <a:off x="3491880" y="5445224"/>
            <a:ext cx="64807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B10541-03E0-CC4F-8701-0B4B5956CC29}"/>
              </a:ext>
            </a:extLst>
          </p:cNvPr>
          <p:cNvCxnSpPr>
            <a:cxnSpLocks/>
          </p:cNvCxnSpPr>
          <p:nvPr/>
        </p:nvCxnSpPr>
        <p:spPr bwMode="auto">
          <a:xfrm flipH="1">
            <a:off x="1691680" y="5445224"/>
            <a:ext cx="5388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7D870B-401E-1A48-BA9D-FBA51568982C}"/>
              </a:ext>
            </a:extLst>
          </p:cNvPr>
          <p:cNvSpPr txBox="1"/>
          <p:nvPr/>
        </p:nvSpPr>
        <p:spPr>
          <a:xfrm>
            <a:off x="1914975" y="594699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</a:t>
            </a:r>
            <a:r>
              <a:rPr lang="en-FI" dirty="0"/>
              <a:t>on energy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91F384-C2C8-9D4F-B202-B997F5D47889}"/>
              </a:ext>
            </a:extLst>
          </p:cNvPr>
          <p:cNvSpPr txBox="1"/>
          <p:nvPr/>
        </p:nvSpPr>
        <p:spPr>
          <a:xfrm>
            <a:off x="1349825" y="5527898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High &gt; 10eV</a:t>
            </a:r>
            <a:endParaRPr lang="en-FI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61EC93-50DB-0A4B-8A8A-7B45D2B2413C}"/>
              </a:ext>
            </a:extLst>
          </p:cNvPr>
          <p:cNvSpPr txBox="1"/>
          <p:nvPr/>
        </p:nvSpPr>
        <p:spPr>
          <a:xfrm>
            <a:off x="3248475" y="5527898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Low &lt; 1eV</a:t>
            </a:r>
            <a:endParaRPr lang="en-FI" dirty="0"/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2D3A0B0F-53FB-F448-8E7C-CDFAB0E34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501008"/>
            <a:ext cx="2306216" cy="212583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1100" i="1" baseline="-25000" dirty="0"/>
              <a:t>FIG. 22. Surface roughness </a:t>
            </a:r>
            <a:r>
              <a:rPr lang="en-US" altLang="en-FI" sz="1100" i="1" baseline="-25000" dirty="0" err="1"/>
              <a:t>σ</a:t>
            </a:r>
            <a:r>
              <a:rPr lang="en-US" altLang="en-FI" sz="1100" i="1" baseline="-25000" dirty="0"/>
              <a:t> versus scattering angle </a:t>
            </a:r>
            <a:r>
              <a:rPr lang="en-US" altLang="en-FI" sz="1100" i="1" baseline="-25000" dirty="0" err="1"/>
              <a:t>γ</a:t>
            </a:r>
            <a:r>
              <a:rPr lang="en-US" altLang="en-FI" sz="1100" i="1" baseline="-25000" dirty="0"/>
              <a:t> of </a:t>
            </a:r>
            <a:r>
              <a:rPr lang="en-US" altLang="en-FI" sz="1100" i="1" baseline="-25000" dirty="0" err="1"/>
              <a:t>TiO</a:t>
            </a:r>
            <a:r>
              <a:rPr lang="en-US" altLang="en-FI" sz="1100" i="1" baseline="-25000" dirty="0"/>
              <a:t> 2 thin films [panel (a)] and </a:t>
            </a:r>
            <a:r>
              <a:rPr lang="en-US" altLang="en-FI" sz="1100" i="1" baseline="-25000" dirty="0" err="1"/>
              <a:t>SiO</a:t>
            </a:r>
            <a:r>
              <a:rPr lang="en-US" altLang="en-FI" sz="1100" i="1" baseline="-25000" dirty="0"/>
              <a:t> 2 thin films [panel (b)] grown by reactive IBSD using process gas Xe (red symbols), </a:t>
            </a:r>
            <a:r>
              <a:rPr lang="en-US" altLang="en-FI" sz="1100" i="1" baseline="-25000" dirty="0" err="1"/>
              <a:t>Ar</a:t>
            </a:r>
            <a:r>
              <a:rPr lang="en-US" altLang="en-FI" sz="1100" i="1" baseline="-25000" dirty="0"/>
              <a:t> (blue symbols), or O 2 (green symbols) and a metallic target (open symbols) or a ceramic target (closed symbols). The dashed lines serve as a guide to the eye. Reproduced with permission from </a:t>
            </a:r>
            <a:r>
              <a:rPr lang="en-US" altLang="en-FI" sz="1100" i="1" baseline="-25000" dirty="0" err="1"/>
              <a:t>Bundesmann</a:t>
            </a:r>
            <a:r>
              <a:rPr lang="en-US" altLang="en-FI" sz="1100" i="1" baseline="-25000" dirty="0"/>
              <a:t> et al., Eur. Phys. J. B </a:t>
            </a:r>
            <a:r>
              <a:rPr lang="en-US" altLang="en-FI" sz="1100" b="1" i="1" baseline="-25000" dirty="0"/>
              <a:t>90</a:t>
            </a:r>
            <a:r>
              <a:rPr lang="en-US" altLang="en-FI" sz="1100" i="1" baseline="-25000" dirty="0"/>
              <a:t>, 187 (2017). Copyright 2017 Springer (</a:t>
            </a:r>
            <a:r>
              <a:rPr lang="en-US" altLang="en-FI" sz="1100" i="1" baseline="-25000" dirty="0" err="1"/>
              <a:t>TiO</a:t>
            </a:r>
            <a:r>
              <a:rPr lang="en-US" altLang="en-FI" sz="1100" i="1" baseline="-25000" dirty="0"/>
              <a:t> 2 films, </a:t>
            </a:r>
            <a:r>
              <a:rPr lang="en-US" altLang="en-FI" sz="1100" i="1" baseline="-25000" dirty="0" err="1"/>
              <a:t>Ar</a:t>
            </a:r>
            <a:r>
              <a:rPr lang="en-US" altLang="en-FI" sz="1100" i="1" baseline="-25000" dirty="0"/>
              <a:t> and Xe ions, and </a:t>
            </a:r>
            <a:r>
              <a:rPr lang="en-US" altLang="en-FI" sz="1100" i="1" baseline="-25000" dirty="0" err="1"/>
              <a:t>TiO</a:t>
            </a:r>
            <a:r>
              <a:rPr lang="en-US" altLang="en-FI" sz="1100" i="1" baseline="-25000" dirty="0"/>
              <a:t> 2 target); </a:t>
            </a:r>
            <a:r>
              <a:rPr lang="en-US" altLang="en-FI" sz="1100" i="1" baseline="-25000" dirty="0" err="1"/>
              <a:t>Bundesmann</a:t>
            </a:r>
            <a:r>
              <a:rPr lang="en-US" altLang="en-FI" sz="1100" i="1" baseline="-25000" dirty="0"/>
              <a:t> et al., Appl. Surf. Sci. </a:t>
            </a:r>
            <a:r>
              <a:rPr lang="en-US" altLang="en-FI" sz="1100" b="1" i="1" baseline="-25000" dirty="0"/>
              <a:t>421</a:t>
            </a:r>
            <a:r>
              <a:rPr lang="en-US" altLang="en-FI" sz="1100" i="1" baseline="-25000" dirty="0"/>
              <a:t>, 331 (2017). Copyright 2017 Elsevier (</a:t>
            </a:r>
            <a:r>
              <a:rPr lang="en-US" altLang="en-FI" sz="1100" i="1" baseline="-25000" dirty="0" err="1"/>
              <a:t>TiO</a:t>
            </a:r>
            <a:r>
              <a:rPr lang="en-US" altLang="en-FI" sz="1100" i="1" baseline="-25000" dirty="0"/>
              <a:t> 2 films, </a:t>
            </a:r>
            <a:r>
              <a:rPr lang="en-US" altLang="en-FI" sz="1100" i="1" baseline="-25000" dirty="0" err="1"/>
              <a:t>Ar</a:t>
            </a:r>
            <a:r>
              <a:rPr lang="en-US" altLang="en-FI" sz="1100" i="1" baseline="-25000" dirty="0"/>
              <a:t> and Xe ions, and </a:t>
            </a:r>
            <a:r>
              <a:rPr lang="en-US" altLang="en-FI" sz="1100" i="1" baseline="-25000" dirty="0" err="1"/>
              <a:t>Ti</a:t>
            </a:r>
            <a:r>
              <a:rPr lang="en-US" altLang="en-FI" sz="1100" i="1" baseline="-25000" dirty="0"/>
              <a:t> target); </a:t>
            </a:r>
            <a:r>
              <a:rPr lang="en-US" altLang="en-FI" sz="1100" i="1" baseline="-25000" dirty="0" err="1"/>
              <a:t>Pietzonka</a:t>
            </a:r>
            <a:r>
              <a:rPr lang="en-US" altLang="en-FI" sz="1100" i="1" baseline="-25000" dirty="0"/>
              <a:t> et al., Eur. Phys. J. B </a:t>
            </a:r>
            <a:r>
              <a:rPr lang="en-US" altLang="en-FI" sz="1100" b="1" i="1" baseline="-25000" dirty="0"/>
              <a:t>91</a:t>
            </a:r>
            <a:r>
              <a:rPr lang="en-US" altLang="en-FI" sz="1100" i="1" baseline="-25000" dirty="0"/>
              <a:t>, 252 (2018). Copyright 2018 Springer (</a:t>
            </a:r>
            <a:r>
              <a:rPr lang="en-US" altLang="en-FI" sz="1100" i="1" baseline="-25000" dirty="0" err="1"/>
              <a:t>TiO</a:t>
            </a:r>
            <a:r>
              <a:rPr lang="en-US" altLang="en-FI" sz="1100" i="1" baseline="-25000" dirty="0"/>
              <a:t> 2 films, O 2 ions, and </a:t>
            </a:r>
            <a:r>
              <a:rPr lang="en-US" altLang="en-FI" sz="1100" i="1" baseline="-25000" dirty="0" err="1"/>
              <a:t>Ti</a:t>
            </a:r>
            <a:r>
              <a:rPr lang="en-US" altLang="en-FI" sz="1100" i="1" baseline="-25000" dirty="0"/>
              <a:t> and </a:t>
            </a:r>
            <a:r>
              <a:rPr lang="en-US" altLang="en-FI" sz="1100" i="1" baseline="-25000" dirty="0" err="1"/>
              <a:t>TiO</a:t>
            </a:r>
            <a:r>
              <a:rPr lang="en-US" altLang="en-FI" sz="1100" i="1" baseline="-25000" dirty="0"/>
              <a:t> 2 target); </a:t>
            </a:r>
            <a:r>
              <a:rPr lang="en-US" altLang="en-FI" sz="1100" i="1" baseline="-25000" dirty="0" err="1"/>
              <a:t>Mateev</a:t>
            </a:r>
            <a:r>
              <a:rPr lang="en-US" altLang="en-FI" sz="1100" i="1" baseline="-25000" dirty="0"/>
              <a:t> et al., Eur. Phys. J. B </a:t>
            </a:r>
            <a:r>
              <a:rPr lang="en-US" altLang="en-FI" sz="1100" b="1" i="1" baseline="-25000" dirty="0"/>
              <a:t>91</a:t>
            </a:r>
            <a:r>
              <a:rPr lang="en-US" altLang="en-FI" sz="1100" i="1" baseline="-25000" dirty="0"/>
              <a:t>, 45 (2018). Copyright 2018 Springer (</a:t>
            </a:r>
            <a:r>
              <a:rPr lang="en-US" altLang="en-FI" sz="1100" i="1" baseline="-25000" dirty="0" err="1"/>
              <a:t>SiO</a:t>
            </a:r>
            <a:r>
              <a:rPr lang="en-US" altLang="en-FI" sz="1100" i="1" baseline="-25000" dirty="0"/>
              <a:t> 2 films).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37A9B989-9F1C-C74E-9412-19D82FDC9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877272"/>
            <a:ext cx="3170312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600" dirty="0"/>
              <a:t>Published in: Carsten </a:t>
            </a:r>
            <a:r>
              <a:rPr lang="en-US" altLang="en-FI" sz="600" dirty="0" err="1"/>
              <a:t>Bundesmann</a:t>
            </a:r>
            <a:r>
              <a:rPr lang="en-US" altLang="en-FI" sz="600" dirty="0"/>
              <a:t>; Horst Neumann; </a:t>
            </a:r>
            <a:r>
              <a:rPr lang="en-US" altLang="en-FI" sz="600" i="1" dirty="0"/>
              <a:t>Journal of Applied Physics</a:t>
            </a:r>
            <a:r>
              <a:rPr lang="en-US" altLang="en-FI" sz="600" dirty="0"/>
              <a:t> </a:t>
            </a:r>
            <a:r>
              <a:rPr lang="en-US" altLang="en-FI" sz="600" b="1" dirty="0"/>
              <a:t> 124,</a:t>
            </a:r>
            <a:r>
              <a:rPr lang="en-US" altLang="en-FI" sz="600" dirty="0"/>
              <a:t> 231102 (2018)</a:t>
            </a:r>
          </a:p>
          <a:p>
            <a:r>
              <a:rPr lang="en-US" altLang="en-FI" sz="600" dirty="0"/>
              <a:t>DOI: 10.1063/1.5054046</a:t>
            </a:r>
          </a:p>
          <a:p>
            <a:r>
              <a:rPr lang="en-US" altLang="en-FI" sz="600" dirty="0"/>
              <a:t>Copyright © 2018 Author(s)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07854DBD-B581-C947-8DD3-E3164C91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5721"/>
            <a:ext cx="4761533" cy="658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383495-8B75-B043-B478-C10B761D7BF2}"/>
              </a:ext>
            </a:extLst>
          </p:cNvPr>
          <p:cNvSpPr txBox="1"/>
          <p:nvPr/>
        </p:nvSpPr>
        <p:spPr>
          <a:xfrm>
            <a:off x="100318" y="188640"/>
            <a:ext cx="3895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3200" dirty="0">
                <a:solidFill>
                  <a:srgbClr val="FFFFFF"/>
                </a:solidFill>
              </a:rPr>
              <a:t>Surface roughness</a:t>
            </a:r>
          </a:p>
        </p:txBody>
      </p:sp>
    </p:spTree>
    <p:extLst>
      <p:ext uri="{BB962C8B-B14F-4D97-AF65-F5344CB8AC3E}">
        <p14:creationId xmlns:p14="http://schemas.microsoft.com/office/powerpoint/2010/main" val="383021944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4294967295"/>
          </p:nvPr>
        </p:nvSpPr>
        <p:spPr bwMode="gray">
          <a:xfrm flipH="1">
            <a:off x="839788" y="6303963"/>
            <a:ext cx="325437" cy="11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A6F1D0F-EB81-42C7-91B4-12E8363FE74C}" type="slidenum">
              <a:rPr lang="fi-FI" altLang="en-US" sz="1000" b="0">
                <a:latin typeface="Tahoma" panose="020B0604030504040204" pitchFamily="34" charset="0"/>
              </a:rPr>
              <a:pPr eaLnBrk="1" hangingPunct="1"/>
              <a:t>28</a:t>
            </a:fld>
            <a:endParaRPr lang="fi-FI" altLang="en-US" sz="1000" b="0">
              <a:latin typeface="Tahoma" panose="020B0604030504040204" pitchFamily="34" charset="0"/>
            </a:endParaRPr>
          </a:p>
        </p:txBody>
      </p:sp>
      <p:sp>
        <p:nvSpPr>
          <p:cNvPr id="64514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467600" cy="762000"/>
          </a:xfrm>
          <a:noFill/>
        </p:spPr>
        <p:txBody>
          <a:bodyPr/>
          <a:lstStyle/>
          <a:p>
            <a:r>
              <a:rPr lang="fi-FI" altLang="en-US"/>
              <a:t>Ion beam nano roughening</a:t>
            </a:r>
            <a:endParaRPr lang="en-US" altLang="en-US"/>
          </a:p>
        </p:txBody>
      </p:sp>
      <p:pic>
        <p:nvPicPr>
          <p:cNvPr id="6451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47800"/>
            <a:ext cx="46228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9"/>
          <p:cNvSpPr txBox="1">
            <a:spLocks noChangeArrowheads="1"/>
          </p:cNvSpPr>
          <p:nvPr/>
        </p:nvSpPr>
        <p:spPr bwMode="auto">
          <a:xfrm>
            <a:off x="381000" y="1371600"/>
            <a:ext cx="281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2000"/>
              <a:t>Enhanced adhesion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D816D014-C5C1-1443-83EB-2C6D8BA5B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514450"/>
            <a:ext cx="1154088" cy="1561582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1100" i="1" baseline="-25000" dirty="0"/>
              <a:t>FIG. 24. Index of refraction n at </a:t>
            </a:r>
            <a:r>
              <a:rPr lang="en-US" altLang="en-FI" sz="1100" i="1" baseline="-25000" dirty="0" err="1"/>
              <a:t>λ</a:t>
            </a:r>
            <a:r>
              <a:rPr lang="en-US" altLang="en-FI" sz="1100" i="1" baseline="-25000" dirty="0"/>
              <a:t> = 550 nm versus mass density of </a:t>
            </a:r>
            <a:r>
              <a:rPr lang="en-US" altLang="en-FI" sz="1100" i="1" baseline="-25000" dirty="0" err="1"/>
              <a:t>TiO</a:t>
            </a:r>
            <a:r>
              <a:rPr lang="en-US" altLang="en-FI" sz="1100" i="1" baseline="-25000" dirty="0"/>
              <a:t> 2 thin films grown by various PVD techniques.</a:t>
            </a:r>
            <a:r>
              <a:rPr lang="en-US" altLang="en-FI" sz="900" i="1" baseline="15000" dirty="0"/>
              <a:t>42–44,113–115</a:t>
            </a:r>
            <a:r>
              <a:rPr lang="en-US" altLang="en-FI" sz="1100" i="1" baseline="-25000" dirty="0"/>
              <a:t> Reproduced with permission from </a:t>
            </a:r>
            <a:r>
              <a:rPr lang="en-US" altLang="en-FI" sz="1100" i="1" baseline="-25000" dirty="0" err="1"/>
              <a:t>Bundesmann</a:t>
            </a:r>
            <a:r>
              <a:rPr lang="en-US" altLang="en-FI" sz="1100" i="1" baseline="-25000" dirty="0"/>
              <a:t> et al., Appl. Surf. Sci. </a:t>
            </a:r>
            <a:r>
              <a:rPr lang="en-US" altLang="en-FI" sz="1100" b="1" i="1" baseline="-25000" dirty="0"/>
              <a:t>421</a:t>
            </a:r>
            <a:r>
              <a:rPr lang="en-US" altLang="en-FI" sz="1100" i="1" baseline="-25000" dirty="0"/>
              <a:t>, 331 (2017). Copyright 2017 Elsevier.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B2EFA204-9CF3-8643-900F-0D959BD61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445224"/>
            <a:ext cx="3098304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600" dirty="0"/>
              <a:t>Published in: Carsten </a:t>
            </a:r>
            <a:r>
              <a:rPr lang="en-US" altLang="en-FI" sz="600" dirty="0" err="1"/>
              <a:t>Bundesmann</a:t>
            </a:r>
            <a:r>
              <a:rPr lang="en-US" altLang="en-FI" sz="600" dirty="0"/>
              <a:t>; Horst Neumann; </a:t>
            </a:r>
            <a:r>
              <a:rPr lang="en-US" altLang="en-FI" sz="600" i="1" dirty="0"/>
              <a:t>Journal of Applied Physics</a:t>
            </a:r>
            <a:r>
              <a:rPr lang="en-US" altLang="en-FI" sz="600" dirty="0"/>
              <a:t> </a:t>
            </a:r>
            <a:r>
              <a:rPr lang="en-US" altLang="en-FI" sz="600" b="1" dirty="0"/>
              <a:t> 124,</a:t>
            </a:r>
            <a:r>
              <a:rPr lang="en-US" altLang="en-FI" sz="600" dirty="0"/>
              <a:t> 231102 (2018)</a:t>
            </a:r>
          </a:p>
          <a:p>
            <a:r>
              <a:rPr lang="en-US" altLang="en-FI" sz="600" dirty="0"/>
              <a:t>DOI: 10.1063/1.5054046</a:t>
            </a:r>
          </a:p>
          <a:p>
            <a:r>
              <a:rPr lang="en-US" altLang="en-FI" sz="600" dirty="0"/>
              <a:t>Copyright © 2018 Author(s)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BBB9193E-493E-8D45-A680-26E447615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1124744"/>
            <a:ext cx="578500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A15748-200D-134B-92E9-E88FE5342029}"/>
              </a:ext>
            </a:extLst>
          </p:cNvPr>
          <p:cNvSpPr txBox="1"/>
          <p:nvPr/>
        </p:nvSpPr>
        <p:spPr>
          <a:xfrm>
            <a:off x="748903" y="280313"/>
            <a:ext cx="3757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3200" dirty="0">
                <a:solidFill>
                  <a:srgbClr val="FFFFFF"/>
                </a:solidFill>
              </a:rPr>
              <a:t>Index of refraction</a:t>
            </a:r>
          </a:p>
        </p:txBody>
      </p:sp>
    </p:spTree>
    <p:extLst>
      <p:ext uri="{BB962C8B-B14F-4D97-AF65-F5344CB8AC3E}">
        <p14:creationId xmlns:p14="http://schemas.microsoft.com/office/powerpoint/2010/main" val="147584803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2262D-A4BD-8043-9FDD-096BC5B38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-4860"/>
            <a:ext cx="8856984" cy="1057595"/>
          </a:xfrm>
        </p:spPr>
        <p:txBody>
          <a:bodyPr/>
          <a:lstStyle/>
          <a:p>
            <a:r>
              <a:rPr lang="en-FI" sz="2800" dirty="0"/>
              <a:t>5 kV Ar-ion hitting Ni (001) surface MD simulation</a:t>
            </a:r>
            <a:r>
              <a:rPr lang="en-FI" sz="2000" dirty="0"/>
              <a:t> </a:t>
            </a:r>
            <a:br>
              <a:rPr lang="en-FI" sz="2000" dirty="0"/>
            </a:br>
            <a:r>
              <a:rPr lang="en-FI" sz="2000" dirty="0"/>
              <a:t>Kai Nordlund </a:t>
            </a:r>
            <a:r>
              <a:rPr lang="en-GB" sz="2000" dirty="0"/>
              <a:t>http://</a:t>
            </a:r>
            <a:r>
              <a:rPr lang="en-GB" sz="2000" dirty="0" err="1"/>
              <a:t>www.acclab.helsinki.fi</a:t>
            </a:r>
            <a:r>
              <a:rPr lang="en-GB" sz="2000" dirty="0"/>
              <a:t>/~</a:t>
            </a:r>
            <a:r>
              <a:rPr lang="en-GB" sz="2000" dirty="0" err="1"/>
              <a:t>knordlun</a:t>
            </a:r>
            <a:r>
              <a:rPr lang="en-GB" sz="2000" dirty="0"/>
              <a:t>/</a:t>
            </a:r>
            <a:r>
              <a:rPr lang="en-GB" sz="2000" dirty="0" err="1"/>
              <a:t>anims.html</a:t>
            </a:r>
            <a:r>
              <a:rPr lang="en-FI" sz="2000" dirty="0"/>
              <a:t> </a:t>
            </a:r>
            <a:endParaRPr lang="en-FI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01E3FB-B79F-E044-96CE-E11FB7C3C0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/>
              <a:t>Sivu </a:t>
            </a:r>
            <a:fld id="{5FCF5D7F-C30C-4C04-A852-AA099F304BEB}" type="slidenum">
              <a:rPr lang="de-DE" altLang="en-US" smtClean="0"/>
              <a:pPr/>
              <a:t>3</a:t>
            </a:fld>
            <a:endParaRPr lang="de-DE" altLang="en-US"/>
          </a:p>
        </p:txBody>
      </p:sp>
      <p:pic>
        <p:nvPicPr>
          <p:cNvPr id="4" name="arni5keV_topview.mp4" descr="arni5keV_topview.mp4">
            <a:hlinkClick r:id="" action="ppaction://media"/>
            <a:extLst>
              <a:ext uri="{FF2B5EF4-FFF2-40B4-BE49-F238E27FC236}">
                <a16:creationId xmlns:a16="http://schemas.microsoft.com/office/drawing/2014/main" id="{D9D8B81E-776F-BB4D-84A2-42DE468E61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824" y="1232124"/>
            <a:ext cx="7232352" cy="542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970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68BEABF4-52A5-4847-9008-36706A505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3543698"/>
            <a:ext cx="2018184" cy="1335880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1100" i="1" baseline="-25000" dirty="0"/>
              <a:t>FIG. 20. Electrical resistivity </a:t>
            </a:r>
            <a:r>
              <a:rPr lang="en-US" altLang="en-FI" sz="1100" i="1" baseline="-25000" dirty="0" err="1"/>
              <a:t>ρ</a:t>
            </a:r>
            <a:r>
              <a:rPr lang="en-US" altLang="en-FI" sz="1100" i="1" baseline="-25000" dirty="0"/>
              <a:t> versus average grain size of Ag thin films grown by IBSD using </a:t>
            </a:r>
            <a:r>
              <a:rPr lang="en-US" altLang="en-FI" sz="1100" i="1" baseline="-25000" dirty="0" err="1"/>
              <a:t>Ar</a:t>
            </a:r>
            <a:r>
              <a:rPr lang="en-US" altLang="en-FI" sz="1100" i="1" baseline="-25000" dirty="0"/>
              <a:t> ions [panel (a)] or Xe ions [panel (b)]. Please note the different scales. The data are shown for different sets of process parameters ( E Ion, α). The horizontal dashed lines indicate the electrical resistivity of Ag bulk. Reproduced with permission from </a:t>
            </a:r>
            <a:r>
              <a:rPr lang="en-US" altLang="en-FI" sz="1100" i="1" baseline="-25000" dirty="0" err="1"/>
              <a:t>Bundesmann</a:t>
            </a:r>
            <a:r>
              <a:rPr lang="en-US" altLang="en-FI" sz="1100" i="1" baseline="-25000" dirty="0"/>
              <a:t> et al., Thin Solid Films </a:t>
            </a:r>
            <a:r>
              <a:rPr lang="en-US" altLang="en-FI" sz="1100" b="1" i="1" baseline="-25000" dirty="0"/>
              <a:t>551</a:t>
            </a:r>
            <a:r>
              <a:rPr lang="en-US" altLang="en-FI" sz="1100" i="1" baseline="-25000" dirty="0"/>
              <a:t>, 46 (2014). Copyright 2014 Elsevier.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3FFC404E-8101-5041-B41B-CFF0DF956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48" y="5229200"/>
            <a:ext cx="1656184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600" dirty="0"/>
              <a:t>Published in: Carsten </a:t>
            </a:r>
            <a:r>
              <a:rPr lang="en-US" altLang="en-FI" sz="600" dirty="0" err="1"/>
              <a:t>Bundesmann</a:t>
            </a:r>
            <a:r>
              <a:rPr lang="en-US" altLang="en-FI" sz="600" dirty="0"/>
              <a:t>; Horst Neumann; </a:t>
            </a:r>
            <a:r>
              <a:rPr lang="en-US" altLang="en-FI" sz="600" i="1" dirty="0"/>
              <a:t>Journal of Applied Physics</a:t>
            </a:r>
            <a:r>
              <a:rPr lang="en-US" altLang="en-FI" sz="600" dirty="0"/>
              <a:t> </a:t>
            </a:r>
            <a:r>
              <a:rPr lang="en-US" altLang="en-FI" sz="600" b="1" dirty="0"/>
              <a:t> 124,</a:t>
            </a:r>
            <a:r>
              <a:rPr lang="en-US" altLang="en-FI" sz="600" dirty="0"/>
              <a:t> 231102 (2018)</a:t>
            </a:r>
          </a:p>
          <a:p>
            <a:r>
              <a:rPr lang="en-US" altLang="en-FI" sz="600" dirty="0"/>
              <a:t>DOI: 10.1063/1.5054046</a:t>
            </a:r>
          </a:p>
          <a:p>
            <a:r>
              <a:rPr lang="en-US" altLang="en-FI" sz="600" dirty="0"/>
              <a:t>Copyright © 2018 Author(s)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532F9042-8AC9-B74F-A644-7608F56E9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4194770" cy="596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CADE2-0387-D442-A641-1E20D6E06698}"/>
              </a:ext>
            </a:extLst>
          </p:cNvPr>
          <p:cNvSpPr txBox="1"/>
          <p:nvPr/>
        </p:nvSpPr>
        <p:spPr>
          <a:xfrm>
            <a:off x="107504" y="260648"/>
            <a:ext cx="4033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3200" dirty="0">
                <a:solidFill>
                  <a:srgbClr val="FFFFFF"/>
                </a:solidFill>
              </a:rPr>
              <a:t>Electrical resistivity</a:t>
            </a:r>
          </a:p>
        </p:txBody>
      </p:sp>
    </p:spTree>
    <p:extLst>
      <p:ext uri="{BB962C8B-B14F-4D97-AF65-F5344CB8AC3E}">
        <p14:creationId xmlns:p14="http://schemas.microsoft.com/office/powerpoint/2010/main" val="11926471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3"/>
          <p:cNvSpPr>
            <a:spLocks noGrp="1"/>
          </p:cNvSpPr>
          <p:nvPr>
            <p:ph type="sldNum" sz="quarter" idx="4294967295"/>
          </p:nvPr>
        </p:nvSpPr>
        <p:spPr bwMode="gray">
          <a:xfrm>
            <a:off x="304800" y="6408738"/>
            <a:ext cx="738188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F1F0C72-F48F-45DE-BD7F-C93658273D68}" type="slidenum">
              <a:rPr lang="fi-FI" altLang="en-US" sz="1000" b="0">
                <a:latin typeface="Tahoma" panose="020B0604030504040204" pitchFamily="34" charset="0"/>
              </a:rPr>
              <a:pPr eaLnBrk="1" hangingPunct="1"/>
              <a:t>4</a:t>
            </a:fld>
            <a:endParaRPr lang="fi-FI" altLang="en-US" sz="1000" b="0">
              <a:latin typeface="Tahoma" panose="020B0604030504040204" pitchFamily="34" charset="0"/>
            </a:endParaRPr>
          </a:p>
        </p:txBody>
      </p:sp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457200" y="0"/>
            <a:ext cx="75961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i-FI" altLang="en-US">
                <a:solidFill>
                  <a:schemeClr val="tx2"/>
                </a:solidFill>
              </a:rPr>
              <a:t>Energetic ion and surface interactions</a:t>
            </a:r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43011" name="Picture 6" descr="bombard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5376863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1781175" y="6237288"/>
            <a:ext cx="2097088" cy="40005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i-FI" altLang="en-US" sz="2000">
                <a:solidFill>
                  <a:srgbClr val="FF3300"/>
                </a:solidFill>
              </a:rPr>
              <a:t>Kts. simulaatio</a:t>
            </a:r>
            <a:endParaRPr lang="en-US" altLang="en-US" sz="2000">
              <a:solidFill>
                <a:srgbClr val="FF3300"/>
              </a:solidFill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6019800" y="2209800"/>
            <a:ext cx="2743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2000"/>
              <a:t>collision cascade</a:t>
            </a:r>
            <a:br>
              <a:rPr lang="en-GB" altLang="en-US" sz="2000"/>
            </a:br>
            <a:r>
              <a:rPr lang="en-GB" altLang="en-US" sz="2000"/>
              <a:t>  10 </a:t>
            </a:r>
            <a:r>
              <a:rPr lang="en-GB" altLang="en-US" sz="2000" baseline="30000"/>
              <a:t>-14</a:t>
            </a:r>
            <a:r>
              <a:rPr lang="en-GB" altLang="en-US" sz="2000"/>
              <a:t> – 10 </a:t>
            </a:r>
            <a:r>
              <a:rPr lang="en-GB" altLang="en-US" sz="2000" baseline="30000"/>
              <a:t>-13</a:t>
            </a:r>
            <a:r>
              <a:rPr lang="en-GB" altLang="en-US" sz="2000"/>
              <a:t> s</a:t>
            </a:r>
          </a:p>
          <a:p>
            <a:pPr eaLnBrk="1" hangingPunct="1">
              <a:buFontTx/>
              <a:buChar char="•"/>
            </a:pPr>
            <a:r>
              <a:rPr lang="en-GB" altLang="en-US" sz="2000"/>
              <a:t> thermal spike </a:t>
            </a:r>
            <a:br>
              <a:rPr lang="en-GB" altLang="en-US" sz="2000"/>
            </a:br>
            <a:r>
              <a:rPr lang="en-GB" altLang="en-US" sz="2000"/>
              <a:t>  10 </a:t>
            </a:r>
            <a:r>
              <a:rPr lang="en-GB" altLang="en-US" sz="2000" baseline="30000"/>
              <a:t>-13</a:t>
            </a:r>
            <a:r>
              <a:rPr lang="en-GB" altLang="en-US" sz="2000"/>
              <a:t> – 10 </a:t>
            </a:r>
            <a:r>
              <a:rPr lang="en-GB" altLang="en-US" sz="2000" baseline="30000"/>
              <a:t>-12</a:t>
            </a:r>
            <a:r>
              <a:rPr lang="en-GB" altLang="en-US" sz="2000"/>
              <a:t> s</a:t>
            </a:r>
          </a:p>
          <a:p>
            <a:pPr eaLnBrk="1" hangingPunct="1">
              <a:buFontTx/>
              <a:buChar char="•"/>
            </a:pPr>
            <a:r>
              <a:rPr lang="en-GB" altLang="en-US" sz="2000"/>
              <a:t> Fast diffusion</a:t>
            </a:r>
          </a:p>
          <a:p>
            <a:pPr eaLnBrk="1" hangingPunct="1">
              <a:buFontTx/>
              <a:buChar char="•"/>
            </a:pPr>
            <a:r>
              <a:rPr lang="en-GB" altLang="en-US" sz="2000"/>
              <a:t> fast cooling</a:t>
            </a:r>
          </a:p>
          <a:p>
            <a:pPr eaLnBrk="1" hangingPunct="1">
              <a:buFontTx/>
              <a:buChar char="•"/>
            </a:pPr>
            <a:r>
              <a:rPr lang="en-GB" altLang="en-US" sz="2000"/>
              <a:t> relaxation</a:t>
            </a:r>
            <a:endParaRPr lang="en-US" altLang="en-US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4B6C81F0-6880-C04B-BC84-88EEA9B01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15" y="3141976"/>
            <a:ext cx="2738264" cy="771623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1100" i="1" baseline="-25000" dirty="0"/>
              <a:t>FIG. 7. Sputtering yield Y versus target particle mass M Target for sputtering with Xe ions [panel (a), Ref. 60], </a:t>
            </a:r>
            <a:r>
              <a:rPr lang="en-US" altLang="en-FI" sz="1100" i="1" baseline="-25000" dirty="0" err="1"/>
              <a:t>Ar</a:t>
            </a:r>
            <a:r>
              <a:rPr lang="en-US" altLang="en-FI" sz="1100" i="1" baseline="-25000" dirty="0"/>
              <a:t> ions [panel (b), Ref. 64], Ne ions [panel (c), Ref. 64], or He ions [panel (d), Ref. 60]. E Ion = 600 eV and α = 0 °. The vertical lines mark the primary ion mass M Ion. Please note the different scales. Modified after Ref. 20.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9D0E3284-A834-0046-81A5-1EA3E912A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12" y="5190613"/>
            <a:ext cx="3386336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1000" dirty="0"/>
              <a:t>Published in: Carsten </a:t>
            </a:r>
            <a:r>
              <a:rPr lang="en-US" altLang="en-FI" sz="1000" dirty="0" err="1"/>
              <a:t>Bundesmann</a:t>
            </a:r>
            <a:r>
              <a:rPr lang="en-US" altLang="en-FI" sz="1000" dirty="0"/>
              <a:t>; Horst Neumann; </a:t>
            </a:r>
            <a:r>
              <a:rPr lang="en-US" altLang="en-FI" sz="1000" i="1" dirty="0"/>
              <a:t>Journal of Applied Physics</a:t>
            </a:r>
            <a:r>
              <a:rPr lang="en-US" altLang="en-FI" sz="1000" dirty="0"/>
              <a:t> </a:t>
            </a:r>
            <a:r>
              <a:rPr lang="en-US" altLang="en-FI" sz="1000" b="1" dirty="0"/>
              <a:t> 124,</a:t>
            </a:r>
            <a:r>
              <a:rPr lang="en-US" altLang="en-FI" sz="1000" dirty="0"/>
              <a:t> 231102 (2018)</a:t>
            </a:r>
          </a:p>
          <a:p>
            <a:r>
              <a:rPr lang="en-US" altLang="en-FI" sz="1000" dirty="0"/>
              <a:t>DOI: 10.1063/1.5054046</a:t>
            </a:r>
          </a:p>
          <a:p>
            <a:r>
              <a:rPr lang="en-US" altLang="en-FI" sz="1000" dirty="0"/>
              <a:t>Copyright © 2018 Author(s)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3BE88CA8-DE2A-C84E-A5B9-A4A5A4E86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186808" cy="657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78941C-B55F-494A-BF5F-2EB67ACA495C}"/>
              </a:ext>
            </a:extLst>
          </p:cNvPr>
          <p:cNvSpPr txBox="1"/>
          <p:nvPr/>
        </p:nvSpPr>
        <p:spPr>
          <a:xfrm>
            <a:off x="179512" y="1978318"/>
            <a:ext cx="568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Y = (outgoing sputtered atoms)</a:t>
            </a:r>
            <a:r>
              <a:rPr lang="en-FI" baseline="-25000" dirty="0"/>
              <a:t>ave</a:t>
            </a:r>
            <a:r>
              <a:rPr lang="en-FI" dirty="0"/>
              <a:t>/(incoming ions)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84EB3-6F37-0645-9DB5-BF1F0F25BECF}"/>
              </a:ext>
            </a:extLst>
          </p:cNvPr>
          <p:cNvSpPr txBox="1"/>
          <p:nvPr/>
        </p:nvSpPr>
        <p:spPr>
          <a:xfrm>
            <a:off x="539552" y="304064"/>
            <a:ext cx="3660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3200" dirty="0">
                <a:solidFill>
                  <a:srgbClr val="FFFFFF"/>
                </a:solidFill>
              </a:rPr>
              <a:t>Sputtering yield Y</a:t>
            </a:r>
          </a:p>
        </p:txBody>
      </p:sp>
    </p:spTree>
    <p:extLst>
      <p:ext uri="{BB962C8B-B14F-4D97-AF65-F5344CB8AC3E}">
        <p14:creationId xmlns:p14="http://schemas.microsoft.com/office/powerpoint/2010/main" val="200070091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00" y="489600"/>
            <a:ext cx="7988400" cy="577200"/>
          </a:xfrm>
        </p:spPr>
        <p:txBody>
          <a:bodyPr/>
          <a:lstStyle/>
          <a:p>
            <a:r>
              <a:rPr lang="en-US"/>
              <a:t>Sputtering yield of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00" y="990600"/>
            <a:ext cx="7988400" cy="47298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  <a:p>
            <a:endParaRPr lang="en-US" sz="160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  <a:p>
            <a:pPr lvl="1"/>
            <a:endParaRPr lang="en-US" sz="120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19800" y="5105400"/>
            <a:ext cx="17758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Thomas M. Christensen</a:t>
            </a:r>
          </a:p>
          <a:p>
            <a:r>
              <a:rPr lang="en-US" sz="1100"/>
              <a:t>UCCS 2000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7854950" cy="61574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97EE7C-8B20-3C4E-AB55-783400EE5899}"/>
              </a:ext>
            </a:extLst>
          </p:cNvPr>
          <p:cNvSpPr txBox="1"/>
          <p:nvPr/>
        </p:nvSpPr>
        <p:spPr>
          <a:xfrm>
            <a:off x="908050" y="1196752"/>
            <a:ext cx="36849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FI" sz="2400" b="0" i="1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229919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672E43A2-5DFA-1345-A78E-E49CE589E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360863"/>
            <a:ext cx="8077200" cy="284162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1100" i="1" baseline="-25000"/>
              <a:t>FIG. 14. Schematic drawing of an IBSD setup. Reproduced with permission from Bundesmann et al., Thin Solid Films </a:t>
            </a:r>
            <a:r>
              <a:rPr lang="en-US" altLang="en-FI" sz="1100" b="1" i="1" baseline="-25000"/>
              <a:t>589</a:t>
            </a:r>
            <a:r>
              <a:rPr lang="en-US" altLang="en-FI" sz="1100" i="1" baseline="-25000"/>
              <a:t>, 487 (2015). Copyright 2015 Elsevier.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3FB73CD3-98C8-7946-9FE4-622368B89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40425"/>
            <a:ext cx="8640763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1000"/>
              <a:t>Published in: Carsten Bundesmann; Horst Neumann; </a:t>
            </a:r>
            <a:r>
              <a:rPr lang="en-US" altLang="en-FI" sz="1000" i="1"/>
              <a:t>Journal of Applied Physics</a:t>
            </a:r>
            <a:r>
              <a:rPr lang="en-US" altLang="en-FI" sz="1000"/>
              <a:t> </a:t>
            </a:r>
            <a:r>
              <a:rPr lang="en-US" altLang="en-FI" sz="1000" b="1"/>
              <a:t> 124,</a:t>
            </a:r>
            <a:r>
              <a:rPr lang="en-US" altLang="en-FI" sz="1000"/>
              <a:t> 231102 (2018)</a:t>
            </a:r>
          </a:p>
          <a:p>
            <a:r>
              <a:rPr lang="en-US" altLang="en-FI" sz="1000"/>
              <a:t>DOI: 10.1063/1.5054046</a:t>
            </a:r>
          </a:p>
          <a:p>
            <a:r>
              <a:rPr lang="en-US" altLang="en-FI" sz="1000"/>
              <a:t>Copyright © 2018 Author(s)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E9DE29A6-48E9-3E4C-8DA0-137DB9669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01638"/>
            <a:ext cx="58102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26921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8F508807-2736-984B-837D-A4E1F157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360863"/>
            <a:ext cx="3242320" cy="1110177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1100" i="1" baseline="-25000" dirty="0"/>
              <a:t>FIG. 18. Measured energy distributions of sputtered target ions [panels (a), (c), (e), and (g)] and scattered primary ions [panels (b), (d), (f), and (h)] in dependence on the scattering angle </a:t>
            </a:r>
            <a:r>
              <a:rPr lang="en-US" altLang="en-FI" sz="1100" i="1" baseline="-25000" dirty="0" err="1"/>
              <a:t>γ</a:t>
            </a:r>
            <a:r>
              <a:rPr lang="en-US" altLang="en-FI" sz="1100" i="1" baseline="-25000" dirty="0"/>
              <a:t> for the bombardment of an Ag target with </a:t>
            </a:r>
            <a:r>
              <a:rPr lang="en-US" altLang="en-FI" sz="1100" i="1" baseline="-25000" dirty="0" err="1"/>
              <a:t>Ar</a:t>
            </a:r>
            <a:r>
              <a:rPr lang="en-US" altLang="en-FI" sz="1100" i="1" baseline="-25000" dirty="0"/>
              <a:t> ions [panels (a)–(f)] or Xe ions [panels (g) and (h)]. The data are shown for different sets of process parameters ( E Ion, α). The same line color represents the same scattering angle </a:t>
            </a:r>
            <a:r>
              <a:rPr lang="en-US" altLang="en-FI" sz="1100" i="1" baseline="-25000" dirty="0" err="1"/>
              <a:t>γ</a:t>
            </a:r>
            <a:r>
              <a:rPr lang="en-US" altLang="en-FI" sz="1100" i="1" baseline="-25000" dirty="0"/>
              <a:t> (but not necessarily the same scattering angle β). Reproduced with permission from </a:t>
            </a:r>
            <a:r>
              <a:rPr lang="en-US" altLang="en-FI" sz="1100" i="1" baseline="-25000" dirty="0" err="1"/>
              <a:t>Bundesmann</a:t>
            </a:r>
            <a:r>
              <a:rPr lang="en-US" altLang="en-FI" sz="1100" i="1" baseline="-25000" dirty="0"/>
              <a:t> et al., Contrib. Plasma Phys. </a:t>
            </a:r>
            <a:r>
              <a:rPr lang="en-US" altLang="en-FI" sz="1100" b="1" i="1" baseline="-25000" dirty="0"/>
              <a:t>55</a:t>
            </a:r>
            <a:r>
              <a:rPr lang="en-US" altLang="en-FI" sz="1100" i="1" baseline="-25000" dirty="0"/>
              <a:t>, 737 (2015). Copyright 2015 Wiley-VCH.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63A7EBA0-4BA8-3A45-8DBA-94322CC8F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40425"/>
            <a:ext cx="8640763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1000"/>
              <a:t>Published in: Carsten Bundesmann; Horst Neumann; </a:t>
            </a:r>
            <a:r>
              <a:rPr lang="en-US" altLang="en-FI" sz="1000" i="1"/>
              <a:t>Journal of Applied Physics</a:t>
            </a:r>
            <a:r>
              <a:rPr lang="en-US" altLang="en-FI" sz="1000"/>
              <a:t> </a:t>
            </a:r>
            <a:r>
              <a:rPr lang="en-US" altLang="en-FI" sz="1000" b="1"/>
              <a:t> 124,</a:t>
            </a:r>
            <a:r>
              <a:rPr lang="en-US" altLang="en-FI" sz="1000"/>
              <a:t> 231102 (2018)</a:t>
            </a:r>
          </a:p>
          <a:p>
            <a:r>
              <a:rPr lang="en-US" altLang="en-FI" sz="1000"/>
              <a:t>DOI: 10.1063/1.5054046</a:t>
            </a:r>
          </a:p>
          <a:p>
            <a:r>
              <a:rPr lang="en-US" altLang="en-FI" sz="1000"/>
              <a:t>Copyright © 2018 Author(s)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89829342-99AB-1441-AE49-10AB6B4E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741"/>
            <a:ext cx="4176464" cy="603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AEC6C9-58C9-4449-8BB1-C1C7EEF99FF9}"/>
              </a:ext>
            </a:extLst>
          </p:cNvPr>
          <p:cNvSpPr txBox="1"/>
          <p:nvPr/>
        </p:nvSpPr>
        <p:spPr>
          <a:xfrm>
            <a:off x="251520" y="170566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800" dirty="0">
                <a:solidFill>
                  <a:srgbClr val="FFFFFF"/>
                </a:solidFill>
              </a:rPr>
              <a:t>Kinetic energy of sputtered ion</a:t>
            </a:r>
          </a:p>
        </p:txBody>
      </p:sp>
    </p:spTree>
    <p:extLst>
      <p:ext uri="{BB962C8B-B14F-4D97-AF65-F5344CB8AC3E}">
        <p14:creationId xmlns:p14="http://schemas.microsoft.com/office/powerpoint/2010/main" val="30624015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FCEE-2B35-0645-B820-0CA7AAA15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74913C-6706-594D-8192-83E286E676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/>
              <a:t>Sivu </a:t>
            </a:r>
            <a:fld id="{5FCF5D7F-C30C-4C04-A852-AA099F304BEB}" type="slidenum">
              <a:rPr lang="de-DE" altLang="en-US" smtClean="0"/>
              <a:pPr/>
              <a:t>9</a:t>
            </a:fld>
            <a:endParaRPr lang="de-DE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B4330F-CFCF-2448-95A9-247404AD4197}"/>
              </a:ext>
            </a:extLst>
          </p:cNvPr>
          <p:cNvSpPr/>
          <p:nvPr/>
        </p:nvSpPr>
        <p:spPr>
          <a:xfrm>
            <a:off x="3310971" y="565212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b="0" dirty="0">
                <a:solidFill>
                  <a:srgbClr val="000000"/>
                </a:solidFill>
                <a:latin typeface="Montserrat"/>
              </a:rPr>
              <a:t>Examples of calculated angular distributions according to Eq. </a:t>
            </a:r>
            <a:r>
              <a:rPr lang="en-GB" sz="1100" b="0" dirty="0">
                <a:solidFill>
                  <a:srgbClr val="00AEEF"/>
                </a:solidFill>
                <a:latin typeface="Montserrat"/>
              </a:rPr>
              <a:t>(9)</a:t>
            </a:r>
            <a:r>
              <a:rPr lang="en-GB" sz="1100" b="0" dirty="0">
                <a:solidFill>
                  <a:srgbClr val="000000"/>
                </a:solidFill>
                <a:latin typeface="Montserrat"/>
              </a:rPr>
              <a:t> [panel (a)] or Eq. </a:t>
            </a:r>
            <a:r>
              <a:rPr lang="en-GB" sz="1100" b="0" dirty="0">
                <a:solidFill>
                  <a:srgbClr val="00AEEF"/>
                </a:solidFill>
                <a:latin typeface="Montserrat"/>
              </a:rPr>
              <a:t>(10)</a:t>
            </a:r>
            <a:r>
              <a:rPr lang="en-GB" sz="1100" b="0" dirty="0">
                <a:solidFill>
                  <a:srgbClr val="000000"/>
                </a:solidFill>
                <a:latin typeface="Montserrat"/>
              </a:rPr>
              <a:t> [panel (b)]. The parameters are given below each panel</a:t>
            </a:r>
            <a:endParaRPr lang="en-FI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81171-591C-DA48-BF5D-D46F8EBBB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332656"/>
            <a:ext cx="4118586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9494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Weißer Hintergrund">
  <a:themeElements>
    <a:clrScheme name="1_Weißer Hintergrund 2">
      <a:dk1>
        <a:srgbClr val="000000"/>
      </a:dk1>
      <a:lt1>
        <a:srgbClr val="EAEAEA"/>
      </a:lt1>
      <a:dk2>
        <a:srgbClr val="DFAA00"/>
      </a:dk2>
      <a:lt2>
        <a:srgbClr val="814A9A"/>
      </a:lt2>
      <a:accent1>
        <a:srgbClr val="0041AD"/>
      </a:accent1>
      <a:accent2>
        <a:srgbClr val="0069D5"/>
      </a:accent2>
      <a:accent3>
        <a:srgbClr val="F3F3F3"/>
      </a:accent3>
      <a:accent4>
        <a:srgbClr val="000000"/>
      </a:accent4>
      <a:accent5>
        <a:srgbClr val="AAB0D3"/>
      </a:accent5>
      <a:accent6>
        <a:srgbClr val="005EC1"/>
      </a:accent6>
      <a:hlink>
        <a:srgbClr val="93C5E9"/>
      </a:hlink>
      <a:folHlink>
        <a:srgbClr val="BBEDFF"/>
      </a:folHlink>
    </a:clrScheme>
    <a:fontScheme name="1_Weißer Hintergrund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eißer Hintergrund 1">
        <a:dk1>
          <a:srgbClr val="000000"/>
        </a:dk1>
        <a:lt1>
          <a:srgbClr val="EAE8E8"/>
        </a:lt1>
        <a:dk2>
          <a:srgbClr val="DFAA00"/>
        </a:dk2>
        <a:lt2>
          <a:srgbClr val="814A9A"/>
        </a:lt2>
        <a:accent1>
          <a:srgbClr val="BE1F24"/>
        </a:accent1>
        <a:accent2>
          <a:srgbClr val="E6474C"/>
        </a:accent2>
        <a:accent3>
          <a:srgbClr val="F3F2F2"/>
        </a:accent3>
        <a:accent4>
          <a:srgbClr val="000000"/>
        </a:accent4>
        <a:accent5>
          <a:srgbClr val="DBABAC"/>
        </a:accent5>
        <a:accent6>
          <a:srgbClr val="D03F44"/>
        </a:accent6>
        <a:hlink>
          <a:srgbClr val="FF6F74"/>
        </a:hlink>
        <a:folHlink>
          <a:srgbClr val="FF97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eißer Hintergrund 2">
        <a:dk1>
          <a:srgbClr val="000000"/>
        </a:dk1>
        <a:lt1>
          <a:srgbClr val="EAEAEA"/>
        </a:lt1>
        <a:dk2>
          <a:srgbClr val="DFAA00"/>
        </a:dk2>
        <a:lt2>
          <a:srgbClr val="814A9A"/>
        </a:lt2>
        <a:accent1>
          <a:srgbClr val="0041AD"/>
        </a:accent1>
        <a:accent2>
          <a:srgbClr val="0069D5"/>
        </a:accent2>
        <a:accent3>
          <a:srgbClr val="F3F3F3"/>
        </a:accent3>
        <a:accent4>
          <a:srgbClr val="000000"/>
        </a:accent4>
        <a:accent5>
          <a:srgbClr val="AAB0D3"/>
        </a:accent5>
        <a:accent6>
          <a:srgbClr val="005EC1"/>
        </a:accent6>
        <a:hlink>
          <a:srgbClr val="93C5E9"/>
        </a:hlink>
        <a:folHlink>
          <a:srgbClr val="BBE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eißer Hintergrund 3">
        <a:dk1>
          <a:srgbClr val="333333"/>
        </a:dk1>
        <a:lt1>
          <a:srgbClr val="EAE8E8"/>
        </a:lt1>
        <a:dk2>
          <a:srgbClr val="93C5E9"/>
        </a:dk2>
        <a:lt2>
          <a:srgbClr val="0041AD"/>
        </a:lt2>
        <a:accent1>
          <a:srgbClr val="7C7A7A"/>
        </a:accent1>
        <a:accent2>
          <a:srgbClr val="A4A2A2"/>
        </a:accent2>
        <a:accent3>
          <a:srgbClr val="F3F2F2"/>
        </a:accent3>
        <a:accent4>
          <a:srgbClr val="2A2A2A"/>
        </a:accent4>
        <a:accent5>
          <a:srgbClr val="BFBEBE"/>
        </a:accent5>
        <a:accent6>
          <a:srgbClr val="949292"/>
        </a:accent6>
        <a:hlink>
          <a:srgbClr val="CCCACA"/>
        </a:hlink>
        <a:folHlink>
          <a:srgbClr val="EAE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eißer Hintergrund 4">
        <a:dk1>
          <a:srgbClr val="000000"/>
        </a:dk1>
        <a:lt1>
          <a:srgbClr val="EAE8E8"/>
        </a:lt1>
        <a:dk2>
          <a:srgbClr val="93C5E9"/>
        </a:dk2>
        <a:lt2>
          <a:srgbClr val="0041AD"/>
        </a:lt2>
        <a:accent1>
          <a:srgbClr val="333333"/>
        </a:accent1>
        <a:accent2>
          <a:srgbClr val="565656"/>
        </a:accent2>
        <a:accent3>
          <a:srgbClr val="F3F2F2"/>
        </a:accent3>
        <a:accent4>
          <a:srgbClr val="000000"/>
        </a:accent4>
        <a:accent5>
          <a:srgbClr val="ADADAD"/>
        </a:accent5>
        <a:accent6>
          <a:srgbClr val="4D4D4D"/>
        </a:accent6>
        <a:hlink>
          <a:srgbClr val="828282"/>
        </a:hlink>
        <a:folHlink>
          <a:srgbClr val="D0D0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14550</TotalTime>
  <Words>1602</Words>
  <Application>Microsoft Macintosh PowerPoint</Application>
  <PresentationFormat>On-screen Show (4:3)</PresentationFormat>
  <Paragraphs>167</Paragraphs>
  <Slides>30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Montserrat</vt:lpstr>
      <vt:lpstr>Symbol</vt:lpstr>
      <vt:lpstr>Tahoma</vt:lpstr>
      <vt:lpstr>Trebuchet MS</vt:lpstr>
      <vt:lpstr>Verdana</vt:lpstr>
      <vt:lpstr>Wingdings</vt:lpstr>
      <vt:lpstr>1_Weißer Hintergrund</vt:lpstr>
      <vt:lpstr>Surfaces and Films  Session 5A:  Ion solid interaction, film growth in PVD   </vt:lpstr>
      <vt:lpstr>Sputtering</vt:lpstr>
      <vt:lpstr>5 kV Ar-ion hitting Ni (001) surface MD simulation  Kai Nordlund http://www.acclab.helsinki.fi/~knordlun/anims.html </vt:lpstr>
      <vt:lpstr>PowerPoint Presentation</vt:lpstr>
      <vt:lpstr>PowerPoint Presentation</vt:lpstr>
      <vt:lpstr>Sputtering yield of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PVD (Physical Vapour Deposition)</vt:lpstr>
      <vt:lpstr>Carbon thin films growth MD simulation 50 eV</vt:lpstr>
      <vt:lpstr>PVD growth process</vt:lpstr>
      <vt:lpstr>Coating structure and plasma parameters</vt:lpstr>
      <vt:lpstr>Coating structure and plasma parameters</vt:lpstr>
      <vt:lpstr>Coating structure and plasma parameters</vt:lpstr>
      <vt:lpstr>PowerPoint Presentation</vt:lpstr>
      <vt:lpstr>Competition of growing crystals</vt:lpstr>
      <vt:lpstr>PowerPoint Presentation</vt:lpstr>
      <vt:lpstr>PowerPoint Presentation</vt:lpstr>
      <vt:lpstr>PowerPoint Presentation</vt:lpstr>
      <vt:lpstr>PowerPoint Presentation</vt:lpstr>
      <vt:lpstr>Ion bombardment  Effects to thin film properties: </vt:lpstr>
      <vt:lpstr>Stress Control</vt:lpstr>
      <vt:lpstr>PowerPoint Presentation</vt:lpstr>
      <vt:lpstr>Ion beam nano roughening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the title of your  presentation here</dc:title>
  <dc:creator>Helsinki University of Technology - TKK</dc:creator>
  <cp:lastModifiedBy>Koskinen Jari</cp:lastModifiedBy>
  <cp:revision>635</cp:revision>
  <cp:lastPrinted>2019-01-11T14:01:24Z</cp:lastPrinted>
  <dcterms:created xsi:type="dcterms:W3CDTF">2011-10-28T11:01:29Z</dcterms:created>
  <dcterms:modified xsi:type="dcterms:W3CDTF">2020-10-06T09:02:48Z</dcterms:modified>
</cp:coreProperties>
</file>