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89" r:id="rId3"/>
    <p:sldId id="290" r:id="rId4"/>
    <p:sldId id="323" r:id="rId5"/>
    <p:sldId id="324" r:id="rId6"/>
    <p:sldId id="291" r:id="rId7"/>
    <p:sldId id="426" r:id="rId8"/>
    <p:sldId id="293" r:id="rId9"/>
    <p:sldId id="425" r:id="rId10"/>
    <p:sldId id="294" r:id="rId11"/>
    <p:sldId id="380" r:id="rId12"/>
    <p:sldId id="394" r:id="rId13"/>
    <p:sldId id="287" r:id="rId14"/>
    <p:sldId id="282" r:id="rId15"/>
    <p:sldId id="283" r:id="rId16"/>
    <p:sldId id="284" r:id="rId17"/>
    <p:sldId id="285" r:id="rId18"/>
    <p:sldId id="286" r:id="rId19"/>
    <p:sldId id="274" r:id="rId20"/>
    <p:sldId id="288" r:id="rId21"/>
    <p:sldId id="275" r:id="rId22"/>
    <p:sldId id="276" r:id="rId23"/>
    <p:sldId id="277" r:id="rId24"/>
    <p:sldId id="278" r:id="rId25"/>
    <p:sldId id="260" r:id="rId26"/>
    <p:sldId id="267" r:id="rId27"/>
    <p:sldId id="258" r:id="rId28"/>
    <p:sldId id="269" r:id="rId29"/>
    <p:sldId id="266" r:id="rId30"/>
    <p:sldId id="259" r:id="rId31"/>
    <p:sldId id="270" r:id="rId32"/>
    <p:sldId id="279" r:id="rId33"/>
    <p:sldId id="271" r:id="rId34"/>
    <p:sldId id="272" r:id="rId35"/>
    <p:sldId id="281" r:id="rId36"/>
    <p:sldId id="273" r:id="rId37"/>
    <p:sldId id="421" r:id="rId38"/>
    <p:sldId id="398" r:id="rId39"/>
    <p:sldId id="423" r:id="rId40"/>
    <p:sldId id="422" r:id="rId41"/>
    <p:sldId id="396" r:id="rId42"/>
    <p:sldId id="397" r:id="rId43"/>
    <p:sldId id="303" r:id="rId44"/>
    <p:sldId id="304" r:id="rId45"/>
    <p:sldId id="413" r:id="rId46"/>
    <p:sldId id="414" r:id="rId47"/>
    <p:sldId id="42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CF6EE-5B76-4404-A188-320659BF7005}" type="datetimeFigureOut">
              <a:rPr lang="LID4096" smtClean="0"/>
              <a:t>10/13/2020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3687-B11A-4ECA-8AB4-07F3B6E3DDC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756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FBE1-5C86-E24B-90C2-3510AD318CA8}" type="slidenum">
              <a:rPr lang="en-US"/>
              <a:pPr/>
              <a:t>38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FBE1-5C86-E24B-90C2-3510AD318CA8}" type="slidenum">
              <a:rPr lang="en-US"/>
              <a:pPr/>
              <a:t>39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0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FB828-5E2C-804F-93B0-6CF6B5B433DA}" type="slidenum">
              <a:rPr lang="en-US"/>
              <a:pPr/>
              <a:t>40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FB828-5E2C-804F-93B0-6CF6B5B433DA}" type="slidenum">
              <a:rPr lang="en-US"/>
              <a:pPr/>
              <a:t>41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7C339-E549-8E41-B2D5-DBE8AEBF4507}" type="slidenum">
              <a:rPr lang="en-US"/>
              <a:pPr/>
              <a:t>42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4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5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44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64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75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3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56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2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4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75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22DF-009F-4C94-A019-B9BBB081E7F2}" type="datetimeFigureOut">
              <a:rPr lang="fi-FI" smtClean="0"/>
              <a:t>13.10.2020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AD19-6E62-47C5-8D66-8945E8913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71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F28AB4-86E2-47D5-B424-A0B4A653202A}"/>
              </a:ext>
            </a:extLst>
          </p:cNvPr>
          <p:cNvSpPr/>
          <p:nvPr/>
        </p:nvSpPr>
        <p:spPr>
          <a:xfrm>
            <a:off x="395287" y="754063"/>
            <a:ext cx="8353425" cy="5424487"/>
          </a:xfrm>
          <a:prstGeom prst="rect">
            <a:avLst/>
          </a:prstGeom>
          <a:solidFill>
            <a:srgbClr val="F5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982" y="185420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Thin </a:t>
            </a:r>
            <a:r>
              <a:rPr lang="fi-FI" dirty="0" err="1"/>
              <a:t>film</a:t>
            </a:r>
            <a:r>
              <a:rPr lang="fi-FI" dirty="0"/>
              <a:t> deposition on </a:t>
            </a:r>
            <a:r>
              <a:rPr lang="fi-FI" dirty="0" err="1"/>
              <a:t>polymers</a:t>
            </a:r>
            <a:r>
              <a:rPr lang="fi-FI" dirty="0"/>
              <a:t> and deposition of </a:t>
            </a:r>
            <a:r>
              <a:rPr lang="fi-FI" dirty="0" err="1"/>
              <a:t>polymer</a:t>
            </a:r>
            <a:r>
              <a:rPr lang="fi-FI" dirty="0"/>
              <a:t> </a:t>
            </a:r>
            <a:r>
              <a:rPr lang="fi-FI" dirty="0" err="1"/>
              <a:t>thin</a:t>
            </a:r>
            <a:r>
              <a:rPr lang="fi-FI" dirty="0"/>
              <a:t> </a:t>
            </a:r>
            <a:r>
              <a:rPr lang="fi-FI" dirty="0" err="1"/>
              <a:t>films</a:t>
            </a:r>
            <a:r>
              <a:rPr lang="fi-FI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954588"/>
            <a:ext cx="6858000" cy="511175"/>
          </a:xfrm>
        </p:spPr>
        <p:txBody>
          <a:bodyPr/>
          <a:lstStyle/>
          <a:p>
            <a:r>
              <a:rPr lang="fi-FI" dirty="0"/>
              <a:t>sami.franssila@aalto.fi</a:t>
            </a:r>
          </a:p>
        </p:txBody>
      </p:sp>
    </p:spTree>
    <p:extLst>
      <p:ext uri="{BB962C8B-B14F-4D97-AF65-F5344CB8AC3E}">
        <p14:creationId xmlns:p14="http://schemas.microsoft.com/office/powerpoint/2010/main" val="87826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Sputtered</a:t>
            </a:r>
            <a:r>
              <a:rPr lang="fi-FI" dirty="0"/>
              <a:t> Teflon as </a:t>
            </a:r>
            <a:r>
              <a:rPr lang="fi-FI" dirty="0" err="1"/>
              <a:t>etch</a:t>
            </a:r>
            <a:r>
              <a:rPr lang="fi-FI" dirty="0"/>
              <a:t> </a:t>
            </a:r>
            <a:r>
              <a:rPr lang="fi-FI" dirty="0" err="1"/>
              <a:t>mask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4" y="2340962"/>
            <a:ext cx="3733241" cy="2989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6511" y="6444218"/>
            <a:ext cx="4700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Bodas</a:t>
            </a:r>
            <a:r>
              <a:rPr lang="fi-FI" sz="1200" dirty="0"/>
              <a:t> &amp; </a:t>
            </a:r>
            <a:r>
              <a:rPr lang="fi-FI" sz="1200" dirty="0" err="1"/>
              <a:t>Gangal</a:t>
            </a:r>
            <a:r>
              <a:rPr lang="fi-FI" sz="1200" dirty="0"/>
              <a:t>: </a:t>
            </a:r>
            <a:r>
              <a:rPr lang="nl-NL" sz="1200" dirty="0"/>
              <a:t>J. Micromech. Microeng. </a:t>
            </a:r>
            <a:r>
              <a:rPr lang="nl-NL" sz="1200" b="1" dirty="0"/>
              <a:t>15 </a:t>
            </a:r>
            <a:r>
              <a:rPr lang="nl-NL" sz="1200" dirty="0"/>
              <a:t>(2005) 1102–1113</a:t>
            </a:r>
            <a:endParaRPr lang="fi-FI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9F445-B257-4FE3-BBE2-20E6FB29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16" y="2606878"/>
            <a:ext cx="3708591" cy="2921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C72BC-DCA3-4D35-831B-7280E1715C4D}"/>
              </a:ext>
            </a:extLst>
          </p:cNvPr>
          <p:cNvSpPr txBox="1"/>
          <p:nvPr/>
        </p:nvSpPr>
        <p:spPr>
          <a:xfrm>
            <a:off x="628650" y="1690689"/>
            <a:ext cx="32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attacked by hot KOH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3840-61D1-4F24-9C94-74762C40284C}"/>
              </a:ext>
            </a:extLst>
          </p:cNvPr>
          <p:cNvSpPr txBox="1"/>
          <p:nvPr/>
        </p:nvSpPr>
        <p:spPr>
          <a:xfrm>
            <a:off x="5286777" y="1690689"/>
            <a:ext cx="314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good adhesion to Si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790A2-C819-41A8-AA4A-A1822B5D9BE7}"/>
              </a:ext>
            </a:extLst>
          </p:cNvPr>
          <p:cNvSpPr txBox="1"/>
          <p:nvPr/>
        </p:nvSpPr>
        <p:spPr>
          <a:xfrm>
            <a:off x="843566" y="5482951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Si: rate PTFE = </a:t>
            </a:r>
          </a:p>
          <a:p>
            <a:r>
              <a:rPr lang="en-US" dirty="0"/>
              <a:t>1 µm/min:0.0006 µm/min = 1700:1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93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19A0C37-BE98-4052-934F-43B50CF5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Film effects on substrate</a:t>
            </a:r>
          </a:p>
        </p:txBody>
      </p:sp>
      <p:grpSp>
        <p:nvGrpSpPr>
          <p:cNvPr id="43011" name="Group 19">
            <a:extLst>
              <a:ext uri="{FF2B5EF4-FFF2-40B4-BE49-F238E27FC236}">
                <a16:creationId xmlns:a16="http://schemas.microsoft.com/office/drawing/2014/main" id="{BE92CD5D-23E1-4AA0-BBFB-BB5BBB3C977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44675"/>
            <a:ext cx="3311525" cy="2305050"/>
            <a:chOff x="755576" y="2492896"/>
            <a:chExt cx="4176464" cy="30243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65E1E1-E504-465A-874E-7B98647E3F12}"/>
                </a:ext>
              </a:extLst>
            </p:cNvPr>
            <p:cNvSpPr/>
            <p:nvPr/>
          </p:nvSpPr>
          <p:spPr>
            <a:xfrm>
              <a:off x="755576" y="2996952"/>
              <a:ext cx="4176464" cy="25202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7944C63-6592-4E0B-A507-4F0233E2EBAF}"/>
                </a:ext>
              </a:extLst>
            </p:cNvPr>
            <p:cNvCxnSpPr/>
            <p:nvPr/>
          </p:nvCxnSpPr>
          <p:spPr>
            <a:xfrm>
              <a:off x="1115961" y="2565797"/>
              <a:ext cx="0" cy="57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E7990D8-32B7-4E11-9DEA-62AA032E8FE0}"/>
                </a:ext>
              </a:extLst>
            </p:cNvPr>
            <p:cNvCxnSpPr/>
            <p:nvPr/>
          </p:nvCxnSpPr>
          <p:spPr>
            <a:xfrm>
              <a:off x="1548423" y="2565797"/>
              <a:ext cx="0" cy="57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EAF368-F51C-435E-9A88-F2A20FF4C652}"/>
                </a:ext>
              </a:extLst>
            </p:cNvPr>
            <p:cNvCxnSpPr/>
            <p:nvPr/>
          </p:nvCxnSpPr>
          <p:spPr>
            <a:xfrm>
              <a:off x="2123037" y="2709515"/>
              <a:ext cx="0" cy="57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F9AA53-6277-482C-9BC7-4B191E64F0C9}"/>
                </a:ext>
              </a:extLst>
            </p:cNvPr>
            <p:cNvCxnSpPr/>
            <p:nvPr/>
          </p:nvCxnSpPr>
          <p:spPr>
            <a:xfrm>
              <a:off x="3348347" y="2492896"/>
              <a:ext cx="0" cy="576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A15438-A1BE-4FC8-88D8-4D67AB811982}"/>
                </a:ext>
              </a:extLst>
            </p:cNvPr>
            <p:cNvCxnSpPr/>
            <p:nvPr/>
          </p:nvCxnSpPr>
          <p:spPr>
            <a:xfrm>
              <a:off x="4499578" y="2636615"/>
              <a:ext cx="0" cy="5769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1C0165E-59E7-4BD8-881F-E15B215CA37D}"/>
                </a:ext>
              </a:extLst>
            </p:cNvPr>
            <p:cNvCxnSpPr/>
            <p:nvPr/>
          </p:nvCxnSpPr>
          <p:spPr>
            <a:xfrm>
              <a:off x="3922961" y="2565797"/>
              <a:ext cx="0" cy="57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BBC26F-2086-4756-978C-DA10AABFE587}"/>
                </a:ext>
              </a:extLst>
            </p:cNvPr>
            <p:cNvCxnSpPr/>
            <p:nvPr/>
          </p:nvCxnSpPr>
          <p:spPr>
            <a:xfrm>
              <a:off x="2699653" y="2565797"/>
              <a:ext cx="0" cy="574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2" name="TextBox 16">
            <a:extLst>
              <a:ext uri="{FF2B5EF4-FFF2-40B4-BE49-F238E27FC236}">
                <a16:creationId xmlns:a16="http://schemas.microsoft.com/office/drawing/2014/main" id="{DA1F680F-70E6-475A-B7EA-F64E265E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73238"/>
            <a:ext cx="50403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Sputtering</a:t>
            </a:r>
            <a:r>
              <a:rPr lang="fi-FI" altLang="en-US" sz="2400" dirty="0"/>
              <a:t> (and PECVD and </a:t>
            </a:r>
            <a:r>
              <a:rPr lang="fi-FI" altLang="en-US" sz="2400" dirty="0" err="1"/>
              <a:t>other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energetic</a:t>
            </a:r>
            <a:r>
              <a:rPr lang="fi-FI" altLang="en-US" sz="2400" dirty="0"/>
              <a:t> deposition </a:t>
            </a:r>
            <a:r>
              <a:rPr lang="fi-FI" altLang="en-US" sz="2400" dirty="0" err="1"/>
              <a:t>process</a:t>
            </a:r>
            <a:r>
              <a:rPr lang="fi-FI" altLang="en-US" sz="2400" dirty="0"/>
              <a:t>)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implant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atoms</a:t>
            </a:r>
            <a:r>
              <a:rPr lang="fi-FI" altLang="en-US" sz="2400" dirty="0"/>
              <a:t> into </a:t>
            </a:r>
            <a:r>
              <a:rPr lang="fi-FI" altLang="en-US" sz="2400" dirty="0" err="1"/>
              <a:t>substrate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Penetration</a:t>
            </a:r>
            <a:r>
              <a:rPr lang="fi-FI" altLang="en-US" sz="2400" dirty="0"/>
              <a:t> of </a:t>
            </a:r>
            <a:r>
              <a:rPr lang="fi-FI" altLang="en-US" sz="2400" dirty="0" err="1"/>
              <a:t>sputtered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atoms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can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be</a:t>
            </a:r>
            <a:r>
              <a:rPr lang="fi-FI" altLang="en-US" sz="2400" dirty="0"/>
              <a:t> 50 </a:t>
            </a:r>
            <a:r>
              <a:rPr lang="fi-FI" altLang="en-US" sz="2400" dirty="0" err="1"/>
              <a:t>nm</a:t>
            </a:r>
            <a:r>
              <a:rPr lang="fi-FI" altLang="en-US" sz="2400" dirty="0"/>
              <a:t> in </a:t>
            </a:r>
            <a:r>
              <a:rPr lang="fi-FI" altLang="en-US" sz="2400" dirty="0" err="1"/>
              <a:t>polymers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This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improves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adhesion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which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important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since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polymers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do</a:t>
            </a:r>
            <a:r>
              <a:rPr lang="fi-FI" altLang="en-US" sz="2400" dirty="0"/>
              <a:t> </a:t>
            </a:r>
            <a:r>
              <a:rPr lang="fi-FI" altLang="en-US" sz="2400" dirty="0" err="1"/>
              <a:t>not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readily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form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bonds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with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deposited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metals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ceramics</a:t>
            </a:r>
            <a:r>
              <a:rPr lang="fi-FI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2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EDAA1CD-93FB-46DE-B714-915429BEE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Interphase layer on polycarbonate</a:t>
            </a:r>
            <a:endParaRPr lang="en-US" altLang="en-US" sz="4000"/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CDE772EE-32E9-40E0-9CDB-5C886BB06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25727"/>
            <a:ext cx="4560887" cy="3735235"/>
          </a:xfrm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9317D1CB-8907-438B-96E5-184DFB71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53276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LcParenBoth"/>
            </a:pPr>
            <a:r>
              <a:rPr lang="en-GB" altLang="en-US" sz="1800"/>
              <a:t>plasma pretreatment (cross linked polymer)</a:t>
            </a:r>
          </a:p>
          <a:p>
            <a:pPr eaLnBrk="1" hangingPunct="1">
              <a:spcBef>
                <a:spcPct val="50000"/>
              </a:spcBef>
              <a:buFontTx/>
              <a:buAutoNum type="romanLcParenBoth"/>
            </a:pPr>
            <a:r>
              <a:rPr lang="en-GB" altLang="en-US" sz="1800"/>
              <a:t>mixed polymer-nitride material </a:t>
            </a:r>
            <a:endParaRPr lang="en-US" altLang="en-US" sz="1800"/>
          </a:p>
        </p:txBody>
      </p:sp>
      <p:pic>
        <p:nvPicPr>
          <p:cNvPr id="44037" name="Picture 6">
            <a:extLst>
              <a:ext uri="{FF2B5EF4-FFF2-40B4-BE49-F238E27FC236}">
                <a16:creationId xmlns:a16="http://schemas.microsoft.com/office/drawing/2014/main" id="{8620CFDA-C207-4683-8EF2-9C907193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49950"/>
            <a:ext cx="21701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7">
            <a:extLst>
              <a:ext uri="{FF2B5EF4-FFF2-40B4-BE49-F238E27FC236}">
                <a16:creationId xmlns:a16="http://schemas.microsoft.com/office/drawing/2014/main" id="{430D7E63-20AF-4A33-A765-A804E66C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00213"/>
            <a:ext cx="28082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Plasma effects generally: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2400"/>
              <a:t>cleaning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2400"/>
              <a:t>etching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2400"/>
              <a:t>cross linking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2400"/>
              <a:t>functionalization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1505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1" y="287382"/>
            <a:ext cx="8183156" cy="460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154" y="4890407"/>
            <a:ext cx="696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Active </a:t>
            </a:r>
            <a:r>
              <a:rPr lang="fi-FI" sz="4000" dirty="0" err="1"/>
              <a:t>channel</a:t>
            </a:r>
            <a:r>
              <a:rPr lang="fi-FI" sz="4000" dirty="0"/>
              <a:t> </a:t>
            </a:r>
            <a:r>
              <a:rPr lang="fi-FI" sz="4000" dirty="0" err="1"/>
              <a:t>material</a:t>
            </a:r>
            <a:r>
              <a:rPr lang="fi-FI" sz="4000" dirty="0"/>
              <a:t> in </a:t>
            </a:r>
            <a:r>
              <a:rPr lang="fi-FI" sz="4000" dirty="0" err="1"/>
              <a:t>polymer</a:t>
            </a:r>
            <a:r>
              <a:rPr lang="fi-FI" sz="4000" dirty="0"/>
              <a:t> </a:t>
            </a:r>
            <a:r>
              <a:rPr lang="fi-FI" sz="4000" dirty="0" err="1"/>
              <a:t>electronics</a:t>
            </a:r>
            <a:endParaRPr lang="fi-FI" sz="4000" dirty="0"/>
          </a:p>
        </p:txBody>
      </p:sp>
      <p:sp>
        <p:nvSpPr>
          <p:cNvPr id="7" name="Rectangle 6"/>
          <p:cNvSpPr/>
          <p:nvPr/>
        </p:nvSpPr>
        <p:spPr>
          <a:xfrm>
            <a:off x="3468614" y="3557842"/>
            <a:ext cx="199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dirty="0">
                <a:latin typeface="Times-Roman"/>
              </a:rPr>
              <a:t>(C</a:t>
            </a:r>
            <a:r>
              <a:rPr lang="fi-FI" dirty="0">
                <a:latin typeface="Times-Roman"/>
              </a:rPr>
              <a:t>14</a:t>
            </a:r>
            <a:r>
              <a:rPr lang="fi-FI" sz="4800" dirty="0">
                <a:latin typeface="Times-Roman"/>
              </a:rPr>
              <a:t>H</a:t>
            </a:r>
            <a:r>
              <a:rPr lang="fi-FI" dirty="0">
                <a:latin typeface="Times-Roman"/>
              </a:rPr>
              <a:t>22</a:t>
            </a:r>
            <a:r>
              <a:rPr lang="fi-FI" sz="4800" dirty="0">
                <a:latin typeface="Times-Roman"/>
              </a:rPr>
              <a:t>)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81530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Evaporator</a:t>
            </a:r>
            <a:r>
              <a:rPr lang="fi-FI" dirty="0"/>
              <a:t> for </a:t>
            </a:r>
            <a:r>
              <a:rPr lang="fi-FI" dirty="0" err="1"/>
              <a:t>pentacene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2" y="1481684"/>
            <a:ext cx="6314412" cy="48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Knudsen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 for </a:t>
            </a:r>
            <a:r>
              <a:rPr lang="fi-FI" dirty="0" err="1"/>
              <a:t>pentacene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1" y="1690689"/>
            <a:ext cx="5030302" cy="4407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1900239"/>
            <a:ext cx="3511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Knudsen</a:t>
            </a:r>
            <a:r>
              <a:rPr lang="fi-FI" sz="2400" dirty="0"/>
              <a:t> c</a:t>
            </a:r>
            <a:r>
              <a:rPr lang="en-US" sz="2400" dirty="0"/>
              <a:t>ell is an isothermal enclosure </a:t>
            </a:r>
          </a:p>
          <a:p>
            <a:r>
              <a:rPr lang="en-US" sz="2400" dirty="0"/>
              <a:t>with a small</a:t>
            </a:r>
          </a:p>
          <a:p>
            <a:r>
              <a:rPr lang="fi-FI" sz="2400" dirty="0" err="1"/>
              <a:t>orifice</a:t>
            </a:r>
            <a:r>
              <a:rPr lang="fi-FI" sz="2400" dirty="0"/>
              <a:t> (</a:t>
            </a:r>
            <a:r>
              <a:rPr lang="fi-FI" sz="2400" dirty="0" err="1"/>
              <a:t>whereas</a:t>
            </a:r>
            <a:r>
              <a:rPr lang="fi-FI" sz="2400" dirty="0"/>
              <a:t> </a:t>
            </a:r>
            <a:r>
              <a:rPr lang="fi-FI" sz="2400" dirty="0" err="1"/>
              <a:t>thermal</a:t>
            </a:r>
            <a:r>
              <a:rPr lang="fi-FI" sz="2400" dirty="0"/>
              <a:t> </a:t>
            </a:r>
            <a:r>
              <a:rPr lang="fi-FI" sz="2400" dirty="0" err="1"/>
              <a:t>evaporator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open </a:t>
            </a:r>
            <a:r>
              <a:rPr lang="fi-FI" sz="2400" dirty="0" err="1"/>
              <a:t>crucible</a:t>
            </a:r>
            <a:r>
              <a:rPr lang="fi-FI" sz="2400" dirty="0"/>
              <a:t>).</a:t>
            </a:r>
          </a:p>
          <a:p>
            <a:endParaRPr lang="fi-FI" sz="2400" dirty="0"/>
          </a:p>
          <a:p>
            <a:r>
              <a:rPr lang="fi-FI" sz="2400" dirty="0" err="1"/>
              <a:t>Vapor</a:t>
            </a:r>
            <a:r>
              <a:rPr lang="fi-FI" sz="2400" dirty="0"/>
              <a:t> </a:t>
            </a:r>
            <a:r>
              <a:rPr lang="fi-FI" sz="2400" dirty="0" err="1"/>
              <a:t>emerges</a:t>
            </a:r>
            <a:r>
              <a:rPr lang="fi-FI" sz="2400" dirty="0"/>
              <a:t> in a </a:t>
            </a:r>
            <a:r>
              <a:rPr lang="fi-FI" sz="2400" dirty="0" err="1"/>
              <a:t>thermal</a:t>
            </a:r>
            <a:r>
              <a:rPr lang="fi-FI" sz="2400" dirty="0"/>
              <a:t> </a:t>
            </a:r>
            <a:r>
              <a:rPr lang="fi-FI" sz="2400" dirty="0" err="1"/>
              <a:t>equilibrium</a:t>
            </a:r>
            <a:r>
              <a:rPr lang="fi-FI" sz="2400" dirty="0"/>
              <a:t> </a:t>
            </a:r>
            <a:r>
              <a:rPr lang="fi-FI" sz="2400" dirty="0" err="1"/>
              <a:t>process</a:t>
            </a:r>
            <a:r>
              <a:rPr lang="fi-FI" sz="24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A3C730-9011-43DF-89FE-923A40B217CE}"/>
              </a:ext>
            </a:extLst>
          </p:cNvPr>
          <p:cNvSpPr/>
          <p:nvPr/>
        </p:nvSpPr>
        <p:spPr>
          <a:xfrm>
            <a:off x="3556000" y="3225800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F8103C-01F6-45DC-9700-92A54A5DD065}"/>
              </a:ext>
            </a:extLst>
          </p:cNvPr>
          <p:cNvSpPr/>
          <p:nvPr/>
        </p:nvSpPr>
        <p:spPr>
          <a:xfrm>
            <a:off x="3708400" y="3378200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16FC2-C9EC-41AA-BE50-15D435E24DEF}"/>
              </a:ext>
            </a:extLst>
          </p:cNvPr>
          <p:cNvSpPr/>
          <p:nvPr/>
        </p:nvSpPr>
        <p:spPr>
          <a:xfrm>
            <a:off x="3860800" y="3530600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72969F-1301-4504-BD5C-55EA3086E88F}"/>
              </a:ext>
            </a:extLst>
          </p:cNvPr>
          <p:cNvSpPr/>
          <p:nvPr/>
        </p:nvSpPr>
        <p:spPr>
          <a:xfrm>
            <a:off x="3778250" y="2768601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4869C6-F2C1-436B-B595-282AB657DFCF}"/>
              </a:ext>
            </a:extLst>
          </p:cNvPr>
          <p:cNvSpPr/>
          <p:nvPr/>
        </p:nvSpPr>
        <p:spPr>
          <a:xfrm>
            <a:off x="3565525" y="2006600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BEE82D-44D6-422D-A743-E4059BB5D2D5}"/>
              </a:ext>
            </a:extLst>
          </p:cNvPr>
          <p:cNvSpPr/>
          <p:nvPr/>
        </p:nvSpPr>
        <p:spPr>
          <a:xfrm>
            <a:off x="3600450" y="2952752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6F66AD-5A54-4F4C-A6E9-517FA07C565B}"/>
              </a:ext>
            </a:extLst>
          </p:cNvPr>
          <p:cNvSpPr/>
          <p:nvPr/>
        </p:nvSpPr>
        <p:spPr>
          <a:xfrm>
            <a:off x="3667125" y="2226471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292926-845E-43A6-9A9C-FA30EFB2B7BE}"/>
              </a:ext>
            </a:extLst>
          </p:cNvPr>
          <p:cNvSpPr/>
          <p:nvPr/>
        </p:nvSpPr>
        <p:spPr>
          <a:xfrm>
            <a:off x="3486150" y="3467098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F80841-F4CC-4A45-B50D-4FB2B5F87550}"/>
              </a:ext>
            </a:extLst>
          </p:cNvPr>
          <p:cNvSpPr/>
          <p:nvPr/>
        </p:nvSpPr>
        <p:spPr>
          <a:xfrm>
            <a:off x="3632200" y="1648622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CAF652-3276-42F7-B6E4-64DDB0B85802}"/>
              </a:ext>
            </a:extLst>
          </p:cNvPr>
          <p:cNvSpPr/>
          <p:nvPr/>
        </p:nvSpPr>
        <p:spPr>
          <a:xfrm>
            <a:off x="3784600" y="1801022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72906C-3FC3-4C4B-B824-FF4BC9F43D6B}"/>
              </a:ext>
            </a:extLst>
          </p:cNvPr>
          <p:cNvSpPr/>
          <p:nvPr/>
        </p:nvSpPr>
        <p:spPr>
          <a:xfrm flipH="1">
            <a:off x="3527425" y="2747173"/>
            <a:ext cx="69850" cy="6350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1DCDC4-D760-4D55-A9E1-031138EE67DA}"/>
              </a:ext>
            </a:extLst>
          </p:cNvPr>
          <p:cNvSpPr/>
          <p:nvPr/>
        </p:nvSpPr>
        <p:spPr>
          <a:xfrm>
            <a:off x="3749675" y="2899574"/>
            <a:ext cx="69850" cy="63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9F0E5-F417-4847-9FAB-A3566CB864D0}"/>
              </a:ext>
            </a:extLst>
          </p:cNvPr>
          <p:cNvSpPr/>
          <p:nvPr/>
        </p:nvSpPr>
        <p:spPr>
          <a:xfrm>
            <a:off x="3638551" y="2552699"/>
            <a:ext cx="69850" cy="203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11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Pentacene</a:t>
            </a:r>
            <a:r>
              <a:rPr lang="fi-FI" dirty="0"/>
              <a:t> TFT </a:t>
            </a:r>
            <a:r>
              <a:rPr lang="fi-FI" dirty="0" err="1"/>
              <a:t>process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6757"/>
            <a:ext cx="7770767" cy="5105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46F0F-F6DF-417A-A5AB-058C4DA5BA0A}"/>
              </a:ext>
            </a:extLst>
          </p:cNvPr>
          <p:cNvSpPr txBox="1"/>
          <p:nvPr/>
        </p:nvSpPr>
        <p:spPr>
          <a:xfrm>
            <a:off x="744583" y="2557654"/>
            <a:ext cx="22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 polyimide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509E-8F14-4AD9-A68F-84406DB912DB}"/>
              </a:ext>
            </a:extLst>
          </p:cNvPr>
          <p:cNvSpPr txBox="1"/>
          <p:nvPr/>
        </p:nvSpPr>
        <p:spPr>
          <a:xfrm>
            <a:off x="804931" y="4401217"/>
            <a:ext cx="335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Lithography</a:t>
            </a:r>
          </a:p>
          <a:p>
            <a:r>
              <a:rPr lang="en-US" dirty="0"/>
              <a:t>Gold evaporation &amp; lift-off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CA12F-4B7D-4959-A5FC-EC7223C4B3DD}"/>
              </a:ext>
            </a:extLst>
          </p:cNvPr>
          <p:cNvSpPr txBox="1"/>
          <p:nvPr/>
        </p:nvSpPr>
        <p:spPr>
          <a:xfrm>
            <a:off x="953037" y="6259132"/>
            <a:ext cx="165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PECVD oxide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BFFD-6BE0-41BD-81B2-B2B837D4AF85}"/>
              </a:ext>
            </a:extLst>
          </p:cNvPr>
          <p:cNvSpPr txBox="1"/>
          <p:nvPr/>
        </p:nvSpPr>
        <p:spPr>
          <a:xfrm>
            <a:off x="6729211" y="2854111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Lithography</a:t>
            </a:r>
          </a:p>
          <a:p>
            <a:r>
              <a:rPr lang="en-US" dirty="0"/>
              <a:t>Gold evaporation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33064-462F-4AD3-9EB5-56D690717D86}"/>
              </a:ext>
            </a:extLst>
          </p:cNvPr>
          <p:cNvSpPr txBox="1"/>
          <p:nvPr/>
        </p:nvSpPr>
        <p:spPr>
          <a:xfrm>
            <a:off x="6870879" y="4401217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Lift-off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0AEB6-8243-4CF2-961B-8F18D1A4D2EB}"/>
              </a:ext>
            </a:extLst>
          </p:cNvPr>
          <p:cNvSpPr txBox="1"/>
          <p:nvPr/>
        </p:nvSpPr>
        <p:spPr>
          <a:xfrm>
            <a:off x="6536030" y="5499014"/>
            <a:ext cx="256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Lithography</a:t>
            </a:r>
          </a:p>
          <a:p>
            <a:r>
              <a:rPr lang="en-US" dirty="0"/>
              <a:t>Pentacene evaporation</a:t>
            </a:r>
          </a:p>
          <a:p>
            <a:r>
              <a:rPr lang="en-US" dirty="0"/>
              <a:t>Lift-off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0561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Flexible</a:t>
            </a:r>
            <a:r>
              <a:rPr lang="fi-FI" dirty="0"/>
              <a:t> TFT: </a:t>
            </a:r>
            <a:r>
              <a:rPr lang="fi-FI" dirty="0" err="1"/>
              <a:t>parylene</a:t>
            </a:r>
            <a:r>
              <a:rPr lang="fi-FI" dirty="0"/>
              <a:t> </a:t>
            </a:r>
            <a:r>
              <a:rPr lang="fi-FI" dirty="0" err="1"/>
              <a:t>passivation</a:t>
            </a:r>
            <a:r>
              <a:rPr lang="fi-FI" dirty="0"/>
              <a:t>,</a:t>
            </a:r>
            <a:br>
              <a:rPr lang="fi-FI" dirty="0"/>
            </a:br>
            <a:r>
              <a:rPr lang="fi-FI" dirty="0" err="1"/>
              <a:t>silicon</a:t>
            </a:r>
            <a:r>
              <a:rPr lang="fi-FI" dirty="0"/>
              <a:t> </a:t>
            </a:r>
            <a:r>
              <a:rPr lang="fi-FI" dirty="0" err="1"/>
              <a:t>substrate</a:t>
            </a:r>
            <a:r>
              <a:rPr lang="fi-FI" dirty="0"/>
              <a:t> </a:t>
            </a:r>
            <a:r>
              <a:rPr lang="fi-FI" dirty="0" err="1"/>
              <a:t>detachment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0" y="2022489"/>
            <a:ext cx="7160820" cy="4001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19" y="6270171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Feili</a:t>
            </a:r>
            <a:r>
              <a:rPr lang="fi-FI" dirty="0"/>
              <a:t> et </a:t>
            </a:r>
            <a:r>
              <a:rPr lang="fi-FI" dirty="0" err="1"/>
              <a:t>al</a:t>
            </a:r>
            <a:r>
              <a:rPr lang="fi-FI" dirty="0"/>
              <a:t>:  </a:t>
            </a:r>
            <a:r>
              <a:rPr lang="nl-NL" dirty="0"/>
              <a:t>J. Micromech. Microeng. </a:t>
            </a:r>
            <a:r>
              <a:rPr lang="nl-NL" b="1" dirty="0"/>
              <a:t>16 </a:t>
            </a:r>
            <a:r>
              <a:rPr lang="nl-NL" dirty="0"/>
              <a:t>(2006) 1555–1561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7171509" y="4023360"/>
            <a:ext cx="248194" cy="50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16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Evaporation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lift-off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8" y="2063932"/>
            <a:ext cx="8012403" cy="398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00" y="6049802"/>
            <a:ext cx="805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Goettling</a:t>
            </a:r>
            <a:r>
              <a:rPr lang="fi-FI" sz="1200" dirty="0"/>
              <a:t> et </a:t>
            </a:r>
            <a:r>
              <a:rPr lang="fi-FI" sz="1200" dirty="0" err="1"/>
              <a:t>al</a:t>
            </a:r>
            <a:r>
              <a:rPr lang="fi-FI" sz="1200" dirty="0"/>
              <a:t>: </a:t>
            </a:r>
            <a:r>
              <a:rPr lang="en-US" sz="1200" dirty="0"/>
              <a:t>JOURNAL OF DISPLAY TECHNOLOGY, VOL. 4, NO. 3, SEPTEMBER 2008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426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Parylene</a:t>
            </a:r>
            <a:r>
              <a:rPr lang="fi-FI" dirty="0"/>
              <a:t> CVD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69" y="1478474"/>
            <a:ext cx="6661939" cy="51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Sputter</a:t>
            </a:r>
            <a:r>
              <a:rPr lang="fi-FI" dirty="0"/>
              <a:t> deposition of </a:t>
            </a:r>
            <a:r>
              <a:rPr lang="fi-FI" dirty="0" err="1"/>
              <a:t>polymers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Need</a:t>
            </a:r>
            <a:r>
              <a:rPr lang="fi-FI" dirty="0"/>
              <a:t> RF-</a:t>
            </a:r>
            <a:r>
              <a:rPr lang="fi-FI" dirty="0" err="1"/>
              <a:t>sputter</a:t>
            </a:r>
            <a:r>
              <a:rPr lang="fi-FI" dirty="0"/>
              <a:t>,</a:t>
            </a:r>
          </a:p>
          <a:p>
            <a:pPr marL="0" indent="0">
              <a:buNone/>
            </a:pP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</a:t>
            </a:r>
          </a:p>
          <a:p>
            <a:pPr marL="0" indent="0">
              <a:buNone/>
            </a:pPr>
            <a:r>
              <a:rPr lang="fi-FI" dirty="0"/>
              <a:t>no </a:t>
            </a:r>
            <a:r>
              <a:rPr lang="fi-FI" dirty="0" err="1"/>
              <a:t>charging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target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20" y="1376490"/>
            <a:ext cx="3760024" cy="4496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177" y="6311899"/>
            <a:ext cx="8582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</a:rPr>
              <a:t>Hynek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Biederman</a:t>
            </a:r>
            <a:r>
              <a:rPr lang="en-US" sz="1600" dirty="0">
                <a:latin typeface="Arial" panose="020B0604020202020204" pitchFamily="34" charset="0"/>
              </a:rPr>
              <a:t>: Organic films prepared by polymer sputtering, JVST A 2000</a:t>
            </a:r>
            <a:endParaRPr lang="fi-FI" sz="1600" dirty="0"/>
          </a:p>
        </p:txBody>
      </p:sp>
      <p:sp>
        <p:nvSpPr>
          <p:cNvPr id="6" name="Rectangle 5"/>
          <p:cNvSpPr/>
          <p:nvPr/>
        </p:nvSpPr>
        <p:spPr>
          <a:xfrm>
            <a:off x="628650" y="4454827"/>
            <a:ext cx="44726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/>
              <a:t>Deposition </a:t>
            </a:r>
            <a:r>
              <a:rPr lang="fi-FI" sz="2800" dirty="0" err="1"/>
              <a:t>rates</a:t>
            </a:r>
            <a:r>
              <a:rPr lang="fi-FI" sz="2800" dirty="0"/>
              <a:t> ~0.6 </a:t>
            </a:r>
            <a:r>
              <a:rPr lang="fi-FI" sz="2800" dirty="0" err="1"/>
              <a:t>nm</a:t>
            </a:r>
            <a:r>
              <a:rPr lang="fi-FI" sz="2800" dirty="0"/>
              <a:t>/s</a:t>
            </a:r>
          </a:p>
          <a:p>
            <a:r>
              <a:rPr lang="fi-FI" sz="2800" dirty="0"/>
              <a:t>(</a:t>
            </a:r>
            <a:r>
              <a:rPr lang="fi-FI" sz="2800" dirty="0" err="1"/>
              <a:t>slightly</a:t>
            </a:r>
            <a:r>
              <a:rPr lang="fi-FI" sz="2800" dirty="0"/>
              <a:t> </a:t>
            </a:r>
            <a:r>
              <a:rPr lang="fi-FI" sz="2800" dirty="0" err="1"/>
              <a:t>lower</a:t>
            </a:r>
            <a:r>
              <a:rPr lang="fi-FI" sz="2800" dirty="0"/>
              <a:t> </a:t>
            </a:r>
            <a:r>
              <a:rPr lang="fi-FI" sz="2800" dirty="0" err="1"/>
              <a:t>than</a:t>
            </a:r>
            <a:r>
              <a:rPr lang="fi-FI" sz="2800" dirty="0"/>
              <a:t> </a:t>
            </a:r>
            <a:r>
              <a:rPr lang="fi-FI" sz="2800" dirty="0" err="1"/>
              <a:t>metals</a:t>
            </a:r>
            <a:r>
              <a:rPr lang="fi-FI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977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7" y="0"/>
            <a:ext cx="7490141" cy="6404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9406" y="6404786"/>
            <a:ext cx="5603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Helvetica-Bold"/>
              </a:rPr>
              <a:t>Jia</a:t>
            </a:r>
            <a:r>
              <a:rPr lang="en-US" sz="1400" dirty="0">
                <a:latin typeface="Helvetica-Bold"/>
              </a:rPr>
              <a:t> </a:t>
            </a:r>
            <a:r>
              <a:rPr lang="en-US" sz="1400" i="1" dirty="0">
                <a:latin typeface="Helvetica-BoldOblique"/>
              </a:rPr>
              <a:t>et al.</a:t>
            </a:r>
            <a:r>
              <a:rPr lang="en-US" sz="1400" dirty="0">
                <a:latin typeface="Helvetica-Bold"/>
              </a:rPr>
              <a:t>: Laboratory </a:t>
            </a:r>
            <a:r>
              <a:rPr lang="en-US" sz="1400" dirty="0" err="1">
                <a:latin typeface="Helvetica-Bold"/>
              </a:rPr>
              <a:t>pentacene</a:t>
            </a:r>
            <a:r>
              <a:rPr lang="en-US" sz="1400" dirty="0">
                <a:latin typeface="Helvetica-Bold"/>
              </a:rPr>
              <a:t> and </a:t>
            </a:r>
            <a:r>
              <a:rPr lang="en-US" sz="1400" dirty="0" err="1">
                <a:latin typeface="Helvetica-Bold"/>
              </a:rPr>
              <a:t>parylene</a:t>
            </a:r>
            <a:r>
              <a:rPr lang="en-US" sz="1400" dirty="0">
                <a:latin typeface="Helvetica-Bold"/>
              </a:rPr>
              <a:t> evaporation systems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7349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01841" cy="1325563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Parylene</a:t>
            </a:r>
            <a:r>
              <a:rPr lang="fi-FI" dirty="0"/>
              <a:t> CVD: </a:t>
            </a:r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temperature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!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Arrhenius</a:t>
            </a:r>
            <a:r>
              <a:rPr lang="fi-FI" dirty="0"/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4" y="1690689"/>
            <a:ext cx="6753752" cy="4549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6F6A72-44C8-4BF0-B9D6-A4ACCFD857CE}"/>
              </a:ext>
            </a:extLst>
          </p:cNvPr>
          <p:cNvSpPr/>
          <p:nvPr/>
        </p:nvSpPr>
        <p:spPr>
          <a:xfrm>
            <a:off x="3409406" y="6404786"/>
            <a:ext cx="5603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Helvetica-Bold"/>
              </a:rPr>
              <a:t>Jia</a:t>
            </a:r>
            <a:r>
              <a:rPr lang="en-US" sz="1400" dirty="0">
                <a:latin typeface="Helvetica-Bold"/>
              </a:rPr>
              <a:t> </a:t>
            </a:r>
            <a:r>
              <a:rPr lang="en-US" sz="1400" i="1" dirty="0">
                <a:latin typeface="Helvetica-BoldOblique"/>
              </a:rPr>
              <a:t>et al.</a:t>
            </a:r>
            <a:r>
              <a:rPr lang="en-US" sz="1400" dirty="0">
                <a:latin typeface="Helvetica-Bold"/>
              </a:rPr>
              <a:t>: Laboratory </a:t>
            </a:r>
            <a:r>
              <a:rPr lang="en-US" sz="1400" dirty="0" err="1">
                <a:latin typeface="Helvetica-Bold"/>
              </a:rPr>
              <a:t>pentacene</a:t>
            </a:r>
            <a:r>
              <a:rPr lang="en-US" sz="1400" dirty="0">
                <a:latin typeface="Helvetica-Bold"/>
              </a:rPr>
              <a:t> and </a:t>
            </a:r>
            <a:r>
              <a:rPr lang="en-US" sz="1400" dirty="0" err="1">
                <a:latin typeface="Helvetica-Bold"/>
              </a:rPr>
              <a:t>parylene</a:t>
            </a:r>
            <a:r>
              <a:rPr lang="en-US" sz="1400" dirty="0">
                <a:latin typeface="Helvetica-Bold"/>
              </a:rPr>
              <a:t> evaporation systems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6383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limiting</a:t>
            </a:r>
            <a:r>
              <a:rPr lang="fi-FI" dirty="0"/>
              <a:t> </a:t>
            </a:r>
            <a:r>
              <a:rPr lang="fi-FI" dirty="0" err="1"/>
              <a:t>step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83986" y="1741489"/>
            <a:ext cx="8123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</a:rPr>
              <a:t>This apparent negative activation energy is the signature that surface adsorption of a reactive species is the rate-limiting step.</a:t>
            </a:r>
          </a:p>
          <a:p>
            <a:endParaRPr lang="en-US" sz="2800" dirty="0">
              <a:solidFill>
                <a:srgbClr val="231F20"/>
              </a:solidFill>
            </a:endParaRPr>
          </a:p>
          <a:p>
            <a:r>
              <a:rPr lang="en-US" sz="2800" dirty="0">
                <a:solidFill>
                  <a:srgbClr val="231F20"/>
                </a:solidFill>
              </a:rPr>
              <a:t>In the adsorption-limited regime, increased substrate temperature reduces adsorption onto the surface, leading to lower deposition rates, but often thickness uniformity is </a:t>
            </a:r>
            <a:r>
              <a:rPr lang="fi-FI" sz="2800" dirty="0" err="1">
                <a:solidFill>
                  <a:srgbClr val="231F20"/>
                </a:solidFill>
              </a:rPr>
              <a:t>improved</a:t>
            </a:r>
            <a:r>
              <a:rPr lang="fi-FI" sz="2800" dirty="0">
                <a:solidFill>
                  <a:srgbClr val="231F20"/>
                </a:solidFill>
              </a:rPr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144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Sticking</a:t>
            </a:r>
            <a:r>
              <a:rPr lang="fi-FI" dirty="0"/>
              <a:t> </a:t>
            </a:r>
            <a:r>
              <a:rPr lang="fi-FI" dirty="0" err="1"/>
              <a:t>coefficient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28650" y="1690689"/>
            <a:ext cx="8267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Reactive sticking coefficient (g), is defined as the probability of a precursor species adsorbing/reacting each time it strikes the surface.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r>
              <a:rPr lang="en-US" sz="2400" dirty="0">
                <a:solidFill>
                  <a:srgbClr val="231F20"/>
                </a:solidFill>
              </a:rPr>
              <a:t>As g increases, species increasingly stick to the surface on impact, leading to a faster deposition at the trench opening and poor step coverage. 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r>
              <a:rPr lang="en-US" sz="2400" dirty="0">
                <a:solidFill>
                  <a:srgbClr val="231F20"/>
                </a:solidFill>
              </a:rPr>
              <a:t>Conversely, low values of g lead to multiple collisions before sticking, allowing for deposition deep inside high aspect </a:t>
            </a:r>
            <a:r>
              <a:rPr lang="fi-FI" sz="2400" dirty="0" err="1">
                <a:solidFill>
                  <a:srgbClr val="231F20"/>
                </a:solidFill>
              </a:rPr>
              <a:t>ratio</a:t>
            </a:r>
            <a:r>
              <a:rPr lang="fi-FI" sz="2400" dirty="0">
                <a:solidFill>
                  <a:srgbClr val="231F20"/>
                </a:solidFill>
              </a:rPr>
              <a:t> </a:t>
            </a:r>
            <a:r>
              <a:rPr lang="fi-FI" sz="2400" dirty="0" err="1">
                <a:solidFill>
                  <a:srgbClr val="231F20"/>
                </a:solidFill>
              </a:rPr>
              <a:t>features</a:t>
            </a:r>
            <a:r>
              <a:rPr lang="fi-FI" sz="2400" dirty="0">
                <a:solidFill>
                  <a:srgbClr val="231F20"/>
                </a:solidFill>
              </a:rPr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77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Parylene</a:t>
            </a:r>
            <a:r>
              <a:rPr lang="fi-FI" dirty="0"/>
              <a:t> </a:t>
            </a:r>
            <a:r>
              <a:rPr lang="fi-FI" dirty="0" err="1"/>
              <a:t>step</a:t>
            </a:r>
            <a:r>
              <a:rPr lang="fi-FI" dirty="0"/>
              <a:t> </a:t>
            </a:r>
            <a:r>
              <a:rPr lang="fi-FI" dirty="0" err="1"/>
              <a:t>coverage</a:t>
            </a:r>
            <a:r>
              <a:rPr lang="fi-FI" dirty="0"/>
              <a:t>: </a:t>
            </a:r>
            <a:r>
              <a:rPr lang="fi-FI" dirty="0" err="1"/>
              <a:t>excellent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496387" y="1873568"/>
            <a:ext cx="50161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</a:rPr>
              <a:t>Monomer first </a:t>
            </a:r>
            <a:r>
              <a:rPr lang="en-US" sz="2800" dirty="0" err="1">
                <a:solidFill>
                  <a:srgbClr val="231F20"/>
                </a:solidFill>
              </a:rPr>
              <a:t>physisorbs</a:t>
            </a:r>
            <a:r>
              <a:rPr lang="en-US" sz="2800" dirty="0">
                <a:solidFill>
                  <a:srgbClr val="231F20"/>
                </a:solidFill>
              </a:rPr>
              <a:t> and chemisorbs only after overcoming an energy barrier.</a:t>
            </a:r>
          </a:p>
          <a:p>
            <a:endParaRPr lang="en-US" sz="2800" dirty="0">
              <a:solidFill>
                <a:srgbClr val="231F20"/>
              </a:solidFill>
            </a:endParaRPr>
          </a:p>
          <a:p>
            <a:r>
              <a:rPr lang="en-US" sz="2800" dirty="0">
                <a:solidFill>
                  <a:srgbClr val="231F20"/>
                </a:solidFill>
              </a:rPr>
              <a:t>For the chemisorbed monomer, sticking coefficient  was 2.0*10</a:t>
            </a:r>
            <a:r>
              <a:rPr lang="en-US" sz="2800" baseline="30000" dirty="0">
                <a:solidFill>
                  <a:srgbClr val="231F20"/>
                </a:solidFill>
              </a:rPr>
              <a:t>-5</a:t>
            </a:r>
            <a:r>
              <a:rPr lang="en-US" sz="2800" dirty="0">
                <a:solidFill>
                  <a:srgbClr val="231F20"/>
                </a:solidFill>
              </a:rPr>
              <a:t> at 60</a:t>
            </a:r>
            <a:r>
              <a:rPr lang="en-US" sz="2800" baseline="30000" dirty="0">
                <a:solidFill>
                  <a:srgbClr val="231F20"/>
                </a:solidFill>
              </a:rPr>
              <a:t>o</a:t>
            </a:r>
            <a:r>
              <a:rPr lang="en-US" sz="2800" dirty="0">
                <a:solidFill>
                  <a:srgbClr val="231F20"/>
                </a:solidFill>
              </a:rPr>
              <a:t>C and </a:t>
            </a:r>
            <a:r>
              <a:rPr lang="en-US" sz="2800" dirty="0"/>
              <a:t>increased to 1.4*10</a:t>
            </a:r>
            <a:r>
              <a:rPr lang="en-US" sz="2800" baseline="30000" dirty="0"/>
              <a:t>-3</a:t>
            </a:r>
            <a:r>
              <a:rPr lang="en-US" sz="2800" dirty="0"/>
              <a:t> at -60</a:t>
            </a:r>
            <a:r>
              <a:rPr lang="en-US" sz="2800" baseline="30000" dirty="0"/>
              <a:t>o</a:t>
            </a:r>
            <a:r>
              <a:rPr lang="en-US" sz="2800" dirty="0"/>
              <a:t>C. </a:t>
            </a: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39" y="1833088"/>
            <a:ext cx="3302724" cy="36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CVD </a:t>
            </a:r>
            <a:r>
              <a:rPr lang="fi-FI" dirty="0" err="1"/>
              <a:t>polymer</a:t>
            </a:r>
            <a:r>
              <a:rPr lang="fi-FI" dirty="0"/>
              <a:t> </a:t>
            </a:r>
            <a:r>
              <a:rPr lang="fi-FI" dirty="0" err="1"/>
              <a:t>step</a:t>
            </a:r>
            <a:r>
              <a:rPr lang="fi-FI" dirty="0"/>
              <a:t> </a:t>
            </a:r>
            <a:r>
              <a:rPr lang="fi-FI" dirty="0" err="1"/>
              <a:t>coverage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2675"/>
            <a:ext cx="6026480" cy="502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2259" y="1415485"/>
            <a:ext cx="2245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300nm deep trench </a:t>
            </a:r>
            <a:r>
              <a:rPr lang="en-US" sz="2400" dirty="0" err="1"/>
              <a:t>conformally</a:t>
            </a:r>
            <a:r>
              <a:rPr lang="en-US" sz="2400" dirty="0"/>
              <a:t> coated with poly(p-</a:t>
            </a:r>
            <a:r>
              <a:rPr lang="en-US" sz="2400" dirty="0" err="1"/>
              <a:t>xylylene</a:t>
            </a:r>
            <a:r>
              <a:rPr lang="en-US" sz="2400" dirty="0"/>
              <a:t>)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parylene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fi-FI" sz="2400" dirty="0" err="1"/>
              <a:t>iCVD</a:t>
            </a:r>
            <a:r>
              <a:rPr lang="fi-FI" sz="2400" dirty="0"/>
              <a:t> </a:t>
            </a:r>
            <a:r>
              <a:rPr lang="fi-FI" sz="2400" dirty="0" err="1"/>
              <a:t>poly</a:t>
            </a:r>
            <a:r>
              <a:rPr lang="fi-FI" sz="2400" dirty="0"/>
              <a:t>(</a:t>
            </a:r>
            <a:r>
              <a:rPr lang="fi-FI" sz="2400" dirty="0" err="1"/>
              <a:t>tetrafluoroethylene</a:t>
            </a:r>
            <a:r>
              <a:rPr lang="fi-FI" sz="2400" dirty="0"/>
              <a:t>) (PTFE)</a:t>
            </a:r>
          </a:p>
        </p:txBody>
      </p:sp>
    </p:spTree>
    <p:extLst>
      <p:ext uri="{BB962C8B-B14F-4D97-AF65-F5344CB8AC3E}">
        <p14:creationId xmlns:p14="http://schemas.microsoft.com/office/powerpoint/2010/main" val="148789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Polymer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activation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Organic substrates can be chemically activated using a plasma glow discharge.</a:t>
            </a:r>
          </a:p>
          <a:p>
            <a:r>
              <a:rPr lang="en-US" dirty="0"/>
              <a:t>This activation generates free-radical species on the substrate that can initiate polymerization when contacted with gas-phase polymer precursors.</a:t>
            </a:r>
          </a:p>
          <a:p>
            <a:r>
              <a:rPr lang="en-US" dirty="0"/>
              <a:t>Alternatively, inorganic substrates can be chemically activated using a piranha solution or oxygen plasma pretreatment to create a high density of surface hydroxyl groups.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51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PECVD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In </a:t>
            </a:r>
            <a:r>
              <a:rPr lang="en-US" dirty="0"/>
              <a:t>PECVD, plasma excitation of the vapor phase creates the radical species.[11] </a:t>
            </a:r>
          </a:p>
          <a:p>
            <a:r>
              <a:rPr lang="en-US" dirty="0"/>
              <a:t>However, the degree to which organic functionality is preserved often improves by decreasing the plasma power through strategies such as </a:t>
            </a:r>
          </a:p>
          <a:p>
            <a:r>
              <a:rPr lang="en-US" dirty="0"/>
              <a:t>pulsing the plasma excitation[12–20] or</a:t>
            </a:r>
          </a:p>
          <a:p>
            <a:r>
              <a:rPr lang="en-US" dirty="0"/>
              <a:t>performing the deposition downstream of the active plasma </a:t>
            </a:r>
            <a:r>
              <a:rPr lang="fi-FI" dirty="0" err="1"/>
              <a:t>region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3D149-0057-4AC5-8392-3D611BD23F43}"/>
              </a:ext>
            </a:extLst>
          </p:cNvPr>
          <p:cNvSpPr/>
          <p:nvPr/>
        </p:nvSpPr>
        <p:spPr>
          <a:xfrm>
            <a:off x="4758744" y="5988733"/>
            <a:ext cx="3174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6436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44" y="418012"/>
            <a:ext cx="7858277" cy="4584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749" y="5209688"/>
            <a:ext cx="782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Too</a:t>
            </a:r>
            <a:r>
              <a:rPr lang="fi-FI" sz="2800" dirty="0"/>
              <a:t> long and/</a:t>
            </a:r>
            <a:r>
              <a:rPr lang="fi-FI" sz="2800" dirty="0" err="1"/>
              <a:t>or</a:t>
            </a:r>
            <a:r>
              <a:rPr lang="fi-FI" sz="2800" dirty="0"/>
              <a:t> </a:t>
            </a:r>
            <a:r>
              <a:rPr lang="fi-FI" sz="2800" dirty="0" err="1"/>
              <a:t>high</a:t>
            </a:r>
            <a:r>
              <a:rPr lang="fi-FI" sz="2800" dirty="0"/>
              <a:t> </a:t>
            </a:r>
            <a:r>
              <a:rPr lang="fi-FI" sz="2800" dirty="0" err="1"/>
              <a:t>energy</a:t>
            </a:r>
            <a:r>
              <a:rPr lang="fi-FI" sz="2800" dirty="0"/>
              <a:t> </a:t>
            </a:r>
            <a:r>
              <a:rPr lang="fi-FI" sz="2800" dirty="0" err="1"/>
              <a:t>pulses</a:t>
            </a:r>
            <a:r>
              <a:rPr lang="fi-FI" sz="2800" dirty="0"/>
              <a:t> </a:t>
            </a:r>
            <a:r>
              <a:rPr lang="fi-FI" sz="2800" dirty="0" err="1"/>
              <a:t>destroy</a:t>
            </a:r>
            <a:r>
              <a:rPr lang="fi-FI" sz="2800" dirty="0"/>
              <a:t> </a:t>
            </a:r>
            <a:r>
              <a:rPr lang="fi-FI" sz="2800" dirty="0" err="1"/>
              <a:t>polymer</a:t>
            </a:r>
            <a:r>
              <a:rPr lang="fi-FI" sz="2800" dirty="0"/>
              <a:t> </a:t>
            </a:r>
            <a:r>
              <a:rPr lang="fi-FI" sz="2800" dirty="0" err="1"/>
              <a:t>functionality</a:t>
            </a:r>
            <a:endParaRPr lang="fi-FI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5FE42-BCB0-439E-9663-876F0265109B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29330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Hydrogels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PECVD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40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Hydrogel</a:t>
            </a:r>
            <a:r>
              <a:rPr lang="fi-FI" dirty="0"/>
              <a:t> </a:t>
            </a:r>
            <a:r>
              <a:rPr lang="fi-FI" dirty="0" err="1"/>
              <a:t>poly</a:t>
            </a:r>
            <a:r>
              <a:rPr lang="fi-FI" dirty="0"/>
              <a:t>(2-hydroxyethyl </a:t>
            </a:r>
            <a:r>
              <a:rPr lang="fi-FI" dirty="0" err="1"/>
              <a:t>methacrylate</a:t>
            </a:r>
            <a:r>
              <a:rPr lang="fi-FI" dirty="0"/>
              <a:t>) (PHEMA)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deposited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pulsed</a:t>
            </a:r>
            <a:r>
              <a:rPr lang="fi-FI" dirty="0"/>
              <a:t> PECVD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en-US" dirty="0"/>
              <a:t>preserving the functionality and biocompatibility of the film.</a:t>
            </a:r>
          </a:p>
          <a:p>
            <a:pPr marL="0" indent="0">
              <a:buNone/>
            </a:pPr>
            <a:r>
              <a:rPr lang="en-US" dirty="0"/>
              <a:t>Approximately 80% retention of the surface hydroxyl groups, resulting in a sessile drop contact angle of 17</a:t>
            </a:r>
            <a:r>
              <a:rPr lang="en-US" baseline="30000" dirty="0"/>
              <a:t>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at a deposition rate of 13.4nm/min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EA86A-5422-4906-8770-985C61BA3880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378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Self-sputtering</a:t>
            </a:r>
            <a:r>
              <a:rPr lang="fi-FI" dirty="0"/>
              <a:t> of PTFE (CF</a:t>
            </a:r>
            <a:r>
              <a:rPr lang="fi-FI" baseline="-25000" dirty="0"/>
              <a:t>2</a:t>
            </a:r>
            <a:r>
              <a:rPr lang="fi-FI" dirty="0"/>
              <a:t>)</a:t>
            </a:r>
            <a:r>
              <a:rPr lang="fi-FI" baseline="-250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07" y="17922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Organic films that can be best described as </a:t>
            </a:r>
            <a:r>
              <a:rPr lang="en-US" i="1" dirty="0">
                <a:solidFill>
                  <a:srgbClr val="FF0000"/>
                </a:solidFill>
              </a:rPr>
              <a:t>fluorocarbon plasma polymers (Teflon-like) </a:t>
            </a:r>
            <a:r>
              <a:rPr lang="en-US" dirty="0"/>
              <a:t>were prepared in the so called self-sputtering mode. </a:t>
            </a:r>
          </a:p>
          <a:p>
            <a:pPr marL="0" indent="0">
              <a:buNone/>
            </a:pPr>
            <a:r>
              <a:rPr lang="en-US" dirty="0"/>
              <a:t>In this case argon was used to initiate the discharge that continued to be maintained by the volatile fragments when the argon supply was shut off. </a:t>
            </a:r>
          </a:p>
          <a:p>
            <a:pPr marL="0" indent="0">
              <a:buNone/>
            </a:pPr>
            <a:r>
              <a:rPr lang="en-US" dirty="0"/>
              <a:t>RF sputtering of PTFE was also performed in argon.</a:t>
            </a:r>
          </a:p>
          <a:p>
            <a:pPr marL="0" indent="0">
              <a:buNone/>
            </a:pPr>
            <a:r>
              <a:rPr lang="en-US" dirty="0"/>
              <a:t>Because sputtered fluorocarbon films were found deficient in fluorine, RF sputtering of PTFE in </a:t>
            </a:r>
          </a:p>
          <a:p>
            <a:pPr marL="0" indent="0">
              <a:buNone/>
            </a:pPr>
            <a:r>
              <a:rPr lang="en-US" dirty="0"/>
              <a:t>a CF</a:t>
            </a:r>
            <a:r>
              <a:rPr lang="en-US" baseline="-25000" dirty="0"/>
              <a:t>4</a:t>
            </a:r>
            <a:r>
              <a:rPr lang="en-US" dirty="0"/>
              <a:t>–</a:t>
            </a:r>
            <a:r>
              <a:rPr lang="en-US" dirty="0" err="1"/>
              <a:t>Ar</a:t>
            </a:r>
            <a:r>
              <a:rPr lang="en-US" dirty="0"/>
              <a:t> mixture was used and shown to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stoichiometric</a:t>
            </a:r>
            <a:r>
              <a:rPr lang="fi-FI" dirty="0"/>
              <a:t> </a:t>
            </a:r>
            <a:r>
              <a:rPr lang="fi-FI" dirty="0" err="1"/>
              <a:t>films</a:t>
            </a:r>
            <a:r>
              <a:rPr lang="fi-FI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9FC66-6097-4911-80B3-539633CF1434}"/>
              </a:ext>
            </a:extLst>
          </p:cNvPr>
          <p:cNvSpPr/>
          <p:nvPr/>
        </p:nvSpPr>
        <p:spPr>
          <a:xfrm>
            <a:off x="464177" y="6311899"/>
            <a:ext cx="8582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</a:rPr>
              <a:t>Hynek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Biederman</a:t>
            </a:r>
            <a:r>
              <a:rPr lang="en-US" sz="1600" dirty="0">
                <a:latin typeface="Arial" panose="020B0604020202020204" pitchFamily="34" charset="0"/>
              </a:rPr>
              <a:t>: Organic films prepared by polymer sputtering, JVST A 2000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942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Dangling</a:t>
            </a:r>
            <a:r>
              <a:rPr lang="fi-FI" dirty="0"/>
              <a:t> </a:t>
            </a:r>
            <a:r>
              <a:rPr lang="fi-FI" dirty="0" err="1"/>
              <a:t>bonds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these species are not fully reacted during CVD growth, the resultant polymer film contains so-called dangling bond defects. </a:t>
            </a:r>
          </a:p>
          <a:p>
            <a:r>
              <a:rPr lang="en-US" dirty="0"/>
              <a:t>Once exposed to the air, these defects can further react with oxygen and water, altering the film properties from </a:t>
            </a:r>
            <a:r>
              <a:rPr lang="fi-FI" dirty="0" err="1"/>
              <a:t>their</a:t>
            </a:r>
            <a:r>
              <a:rPr lang="fi-FI" dirty="0"/>
              <a:t> as-</a:t>
            </a:r>
            <a:r>
              <a:rPr lang="fi-FI" dirty="0" err="1"/>
              <a:t>deposited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31430-39CC-4ED3-8FBE-68FC34BAE222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33960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iCVD</a:t>
            </a:r>
            <a:r>
              <a:rPr lang="fi-FI" dirty="0"/>
              <a:t> (</a:t>
            </a:r>
            <a:r>
              <a:rPr lang="fi-FI" dirty="0" err="1"/>
              <a:t>initiator</a:t>
            </a:r>
            <a:r>
              <a:rPr lang="fi-FI" dirty="0"/>
              <a:t> CVD)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0" y="1795192"/>
            <a:ext cx="8168960" cy="3403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09050-C4B1-4F40-AFD9-C00F35C386E4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8014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iCVD</a:t>
            </a:r>
            <a:r>
              <a:rPr lang="fi-FI" dirty="0"/>
              <a:t> </a:t>
            </a:r>
            <a:r>
              <a:rPr lang="fi-FI" dirty="0" err="1"/>
              <a:t>reactor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8621"/>
            <a:ext cx="7839867" cy="4762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CF9E5E-3EF6-4020-A843-55387DDB28CE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68143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916760"/>
            <a:ext cx="8472304" cy="45304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069F3D-D297-4674-A1F0-01FD41AE258C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8539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3" y="585759"/>
            <a:ext cx="8361550" cy="5450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9BFE7-D180-4D67-8991-AAA5E739EB79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29354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1" y="1499327"/>
            <a:ext cx="6880169" cy="50582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 </a:t>
            </a:r>
            <a:r>
              <a:rPr lang="fi-FI" dirty="0" err="1"/>
              <a:t>nanotubes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C99C4-3E7A-4026-9FFD-34D02F63126C}"/>
              </a:ext>
            </a:extLst>
          </p:cNvPr>
          <p:cNvSpPr txBox="1"/>
          <p:nvPr/>
        </p:nvSpPr>
        <p:spPr>
          <a:xfrm>
            <a:off x="2882899" y="1587500"/>
            <a:ext cx="61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Anodic Aluminum Oxide (AAO) template</a:t>
            </a:r>
            <a:endParaRPr lang="LID4096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F4191-04EB-4382-96B3-E8E09C72EF39}"/>
              </a:ext>
            </a:extLst>
          </p:cNvPr>
          <p:cNvSpPr/>
          <p:nvPr/>
        </p:nvSpPr>
        <p:spPr>
          <a:xfrm>
            <a:off x="2427668" y="6262041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5843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1774647"/>
            <a:ext cx="8307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Filament temperature strongly </a:t>
            </a:r>
            <a:r>
              <a:rPr lang="fi-FI" sz="2400" dirty="0" err="1">
                <a:solidFill>
                  <a:srgbClr val="231F20"/>
                </a:solidFill>
              </a:rPr>
              <a:t>influences</a:t>
            </a:r>
            <a:r>
              <a:rPr lang="fi-FI" sz="2400" dirty="0">
                <a:solidFill>
                  <a:srgbClr val="231F20"/>
                </a:solidFill>
              </a:rPr>
              <a:t> deposition </a:t>
            </a:r>
            <a:r>
              <a:rPr lang="fi-FI" sz="2400" dirty="0" err="1">
                <a:solidFill>
                  <a:srgbClr val="231F20"/>
                </a:solidFill>
              </a:rPr>
              <a:t>rate</a:t>
            </a:r>
            <a:r>
              <a:rPr lang="fi-FI" sz="2400" dirty="0">
                <a:solidFill>
                  <a:srgbClr val="231F20"/>
                </a:solidFill>
              </a:rPr>
              <a:t>. </a:t>
            </a:r>
          </a:p>
          <a:p>
            <a:endParaRPr lang="fi-FI" sz="2400" dirty="0">
              <a:solidFill>
                <a:srgbClr val="231F20"/>
              </a:solidFill>
            </a:endParaRPr>
          </a:p>
          <a:p>
            <a:r>
              <a:rPr lang="fi-FI" sz="2400" dirty="0">
                <a:solidFill>
                  <a:srgbClr val="231F20"/>
                </a:solidFill>
              </a:rPr>
              <a:t>At </a:t>
            </a:r>
            <a:r>
              <a:rPr lang="fi-FI" sz="2400" dirty="0" err="1">
                <a:solidFill>
                  <a:srgbClr val="231F20"/>
                </a:solidFill>
              </a:rPr>
              <a:t>low</a:t>
            </a:r>
            <a:r>
              <a:rPr lang="fi-FI" sz="2400" dirty="0">
                <a:solidFill>
                  <a:srgbClr val="231F20"/>
                </a:solidFill>
              </a:rPr>
              <a:t> </a:t>
            </a:r>
            <a:r>
              <a:rPr lang="fi-FI" sz="2400" dirty="0" err="1">
                <a:solidFill>
                  <a:srgbClr val="231F20"/>
                </a:solidFill>
              </a:rPr>
              <a:t>filament</a:t>
            </a:r>
            <a:r>
              <a:rPr lang="fi-FI" sz="2400" dirty="0">
                <a:solidFill>
                  <a:srgbClr val="231F20"/>
                </a:solidFill>
              </a:rPr>
              <a:t> </a:t>
            </a:r>
            <a:r>
              <a:rPr lang="fi-FI" sz="2400" dirty="0" err="1">
                <a:solidFill>
                  <a:srgbClr val="231F20"/>
                </a:solidFill>
              </a:rPr>
              <a:t>temperatures</a:t>
            </a:r>
            <a:r>
              <a:rPr lang="fi-FI" sz="2400" dirty="0">
                <a:solidFill>
                  <a:srgbClr val="231F20"/>
                </a:solidFill>
              </a:rPr>
              <a:t>, t</a:t>
            </a:r>
            <a:r>
              <a:rPr lang="en-US" sz="2400" dirty="0">
                <a:solidFill>
                  <a:srgbClr val="231F20"/>
                </a:solidFill>
              </a:rPr>
              <a:t>he radical</a:t>
            </a:r>
          </a:p>
          <a:p>
            <a:r>
              <a:rPr lang="en-US" sz="2400" dirty="0">
                <a:solidFill>
                  <a:srgbClr val="231F20"/>
                </a:solidFill>
              </a:rPr>
              <a:t>formation from the initiator is the rate-limiting step. </a:t>
            </a:r>
          </a:p>
          <a:p>
            <a:endParaRPr lang="en-US" sz="2400" dirty="0">
              <a:solidFill>
                <a:srgbClr val="231F20"/>
              </a:solidFill>
            </a:endParaRPr>
          </a:p>
          <a:p>
            <a:r>
              <a:rPr lang="en-US" sz="2400" dirty="0">
                <a:solidFill>
                  <a:srgbClr val="231F20"/>
                </a:solidFill>
              </a:rPr>
              <a:t>At higher filament temperatures, there is a weaker dependence between decomposition rate and filament temperature, suggesting that mass transport of the radical species to the surface becomes the </a:t>
            </a:r>
            <a:r>
              <a:rPr lang="fi-FI" sz="2400" dirty="0" err="1">
                <a:solidFill>
                  <a:srgbClr val="231F20"/>
                </a:solidFill>
              </a:rPr>
              <a:t>rate-limiting</a:t>
            </a:r>
            <a:r>
              <a:rPr lang="fi-FI" sz="2400" dirty="0">
                <a:solidFill>
                  <a:srgbClr val="231F20"/>
                </a:solidFill>
              </a:rPr>
              <a:t> </a:t>
            </a:r>
            <a:r>
              <a:rPr lang="fi-FI" sz="2400" dirty="0" err="1">
                <a:solidFill>
                  <a:srgbClr val="231F20"/>
                </a:solidFill>
              </a:rPr>
              <a:t>mechanism</a:t>
            </a:r>
            <a:r>
              <a:rPr lang="fi-FI" sz="2400" dirty="0">
                <a:solidFill>
                  <a:srgbClr val="231F20"/>
                </a:solidFill>
              </a:rPr>
              <a:t>.</a:t>
            </a:r>
            <a:endParaRPr lang="fi-FI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limiting</a:t>
            </a:r>
            <a:r>
              <a:rPr lang="fi-FI" dirty="0"/>
              <a:t> </a:t>
            </a:r>
            <a:r>
              <a:rPr lang="fi-FI" dirty="0" err="1"/>
              <a:t>step</a:t>
            </a:r>
            <a:r>
              <a:rPr lang="fi-FI" dirty="0"/>
              <a:t> </a:t>
            </a:r>
            <a:r>
              <a:rPr lang="fi-FI" dirty="0" err="1"/>
              <a:t>iCVD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91AD9-6FF9-4D82-958C-F69ABA2E5985}"/>
              </a:ext>
            </a:extLst>
          </p:cNvPr>
          <p:cNvSpPr/>
          <p:nvPr/>
        </p:nvSpPr>
        <p:spPr>
          <a:xfrm>
            <a:off x="5525037" y="6138589"/>
            <a:ext cx="264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Alf &amp; </a:t>
            </a:r>
            <a:r>
              <a:rPr lang="fi-FI" sz="1200" dirty="0" err="1"/>
              <a:t>Gleason</a:t>
            </a:r>
            <a:r>
              <a:rPr lang="fi-FI" sz="1200" dirty="0"/>
              <a:t> </a:t>
            </a:r>
            <a:r>
              <a:rPr lang="fi-FI" sz="1200" dirty="0" err="1"/>
              <a:t>article</a:t>
            </a:r>
            <a:endParaRPr lang="fi-FI" sz="1200" dirty="0"/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Adv.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. 2010, 22, 1993–2027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986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A7D23-9238-4734-BCB3-071EC495193D}"/>
              </a:ext>
            </a:extLst>
          </p:cNvPr>
          <p:cNvSpPr/>
          <p:nvPr/>
        </p:nvSpPr>
        <p:spPr>
          <a:xfrm>
            <a:off x="434126" y="2521059"/>
            <a:ext cx="6483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Dip coating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Langmuir-Blodgett films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layer-by-layer 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spin coating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15642-4A98-4C56-9017-D63DC2A1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Organic thin films: </a:t>
            </a:r>
            <a:br>
              <a:rPr lang="en-US" dirty="0"/>
            </a:br>
            <a:r>
              <a:rPr lang="en-US" dirty="0"/>
              <a:t>wet deposition techniques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3207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35998" y="3926383"/>
            <a:ext cx="817935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i-FI" sz="2000" dirty="0" err="1"/>
              <a:t>Dippings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substrates</a:t>
            </a:r>
            <a:r>
              <a:rPr lang="fi-FI" sz="2000" dirty="0"/>
              <a:t> (</a:t>
            </a:r>
            <a:r>
              <a:rPr lang="fi-FI" sz="2000" dirty="0" err="1"/>
              <a:t>glass</a:t>
            </a:r>
            <a:r>
              <a:rPr lang="fi-FI" sz="2000" dirty="0"/>
              <a:t>, </a:t>
            </a:r>
            <a:r>
              <a:rPr lang="fi-FI" sz="2000" dirty="0" err="1"/>
              <a:t>silica</a:t>
            </a:r>
            <a:r>
              <a:rPr lang="fi-FI" sz="2000" dirty="0"/>
              <a:t> </a:t>
            </a:r>
            <a:r>
              <a:rPr lang="fi-FI" sz="2000" dirty="0" err="1"/>
              <a:t>wafer</a:t>
            </a:r>
            <a:r>
              <a:rPr lang="fi-FI" sz="2000" dirty="0"/>
              <a:t> </a:t>
            </a:r>
            <a:r>
              <a:rPr lang="fi-FI" sz="2000" dirty="0" err="1"/>
              <a:t>etc</a:t>
            </a:r>
            <a:r>
              <a:rPr lang="fi-FI" sz="2000" dirty="0"/>
              <a:t>) into </a:t>
            </a:r>
            <a:r>
              <a:rPr lang="fi-FI" sz="2000" dirty="0" err="1"/>
              <a:t>liquid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contains</a:t>
            </a:r>
            <a:r>
              <a:rPr lang="fi-FI" sz="2000" dirty="0"/>
              <a:t> </a:t>
            </a:r>
            <a:r>
              <a:rPr lang="fi-FI" sz="2000" dirty="0" err="1"/>
              <a:t>organic</a:t>
            </a:r>
            <a:r>
              <a:rPr lang="fi-FI" sz="2000" dirty="0"/>
              <a:t> </a:t>
            </a:r>
            <a:r>
              <a:rPr lang="fi-FI" sz="2000" dirty="0" err="1"/>
              <a:t>molcules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sol-precursors</a:t>
            </a:r>
            <a:endParaRPr lang="fi-FI" sz="20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i-FI" sz="2000" dirty="0"/>
              <a:t>One </a:t>
            </a:r>
            <a:r>
              <a:rPr lang="fi-FI" sz="2000" dirty="0" err="1"/>
              <a:t>dipping</a:t>
            </a:r>
            <a:r>
              <a:rPr lang="fi-FI" sz="2000" dirty="0"/>
              <a:t>: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layer</a:t>
            </a:r>
            <a:endParaRPr lang="fi-FI" sz="20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i-FI" sz="2000" dirty="0"/>
              <a:t>More </a:t>
            </a:r>
            <a:r>
              <a:rPr lang="fi-FI" sz="2000" dirty="0" err="1"/>
              <a:t>dippings</a:t>
            </a:r>
            <a:r>
              <a:rPr lang="fi-FI" sz="2000" dirty="0"/>
              <a:t>: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layers</a:t>
            </a:r>
            <a:endParaRPr lang="fi-FI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i-FI" sz="2000" dirty="0" err="1"/>
              <a:t>Two-dimensional</a:t>
            </a:r>
            <a:r>
              <a:rPr lang="fi-FI" sz="2000" dirty="0"/>
              <a:t> </a:t>
            </a:r>
            <a:r>
              <a:rPr lang="fi-FI" sz="2000" dirty="0" err="1"/>
              <a:t>nanometer</a:t>
            </a:r>
            <a:r>
              <a:rPr lang="fi-FI" sz="2000" dirty="0"/>
              <a:t> </a:t>
            </a:r>
            <a:r>
              <a:rPr lang="fi-FI" sz="2000" dirty="0" err="1"/>
              <a:t>thickness</a:t>
            </a:r>
            <a:r>
              <a:rPr lang="fi-FI" sz="2000" dirty="0"/>
              <a:t> </a:t>
            </a:r>
            <a:r>
              <a:rPr lang="fi-FI" sz="2000" dirty="0" err="1"/>
              <a:t>films</a:t>
            </a:r>
            <a:endParaRPr lang="fi-FI" sz="2000" dirty="0"/>
          </a:p>
        </p:txBody>
      </p:sp>
      <p:pic>
        <p:nvPicPr>
          <p:cNvPr id="5" name="Picture 4" descr="A picture containing glass&#10;&#10;Description automatically generated">
            <a:extLst>
              <a:ext uri="{FF2B5EF4-FFF2-40B4-BE49-F238E27FC236}">
                <a16:creationId xmlns:a16="http://schemas.microsoft.com/office/drawing/2014/main" id="{94C81873-87BD-4098-9E71-93ACF8A7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98" y="626014"/>
            <a:ext cx="5086902" cy="2916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D5AC5-F102-44E9-84AA-60C32BB8A763}"/>
              </a:ext>
            </a:extLst>
          </p:cNvPr>
          <p:cNvSpPr txBox="1"/>
          <p:nvPr/>
        </p:nvSpPr>
        <p:spPr>
          <a:xfrm>
            <a:off x="562527" y="6062443"/>
            <a:ext cx="739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Ana </a:t>
            </a:r>
            <a:r>
              <a:rPr lang="fi-FI" sz="1200" dirty="0" err="1"/>
              <a:t>Isabel</a:t>
            </a:r>
            <a:r>
              <a:rPr lang="fi-FI" sz="1200" dirty="0"/>
              <a:t> </a:t>
            </a:r>
            <a:r>
              <a:rPr lang="fi-FI" sz="1200" dirty="0" err="1"/>
              <a:t>Gómez</a:t>
            </a:r>
            <a:r>
              <a:rPr lang="fi-FI" sz="1200" dirty="0"/>
              <a:t> </a:t>
            </a:r>
            <a:r>
              <a:rPr lang="fi-FI" sz="1200" dirty="0" err="1"/>
              <a:t>Varela</a:t>
            </a:r>
            <a:r>
              <a:rPr lang="fi-FI" sz="1200" dirty="0"/>
              <a:t> et </a:t>
            </a:r>
            <a:r>
              <a:rPr lang="fi-FI" sz="1200" dirty="0" err="1"/>
              <a:t>al</a:t>
            </a:r>
            <a:r>
              <a:rPr lang="fi-FI" sz="1200" dirty="0"/>
              <a:t>: </a:t>
            </a:r>
          </a:p>
          <a:p>
            <a:r>
              <a:rPr lang="fi-FI" sz="1200" dirty="0" err="1"/>
              <a:t>Sol-Gel</a:t>
            </a:r>
            <a:r>
              <a:rPr lang="fi-FI" sz="1200" dirty="0"/>
              <a:t> </a:t>
            </a:r>
            <a:r>
              <a:rPr lang="fi-FI" sz="1200" dirty="0" err="1"/>
              <a:t>Glass</a:t>
            </a:r>
            <a:r>
              <a:rPr lang="fi-FI" sz="1200" dirty="0"/>
              <a:t> </a:t>
            </a:r>
            <a:r>
              <a:rPr lang="fi-FI" sz="1200" dirty="0" err="1"/>
              <a:t>Coating</a:t>
            </a:r>
            <a:r>
              <a:rPr lang="fi-FI" sz="1200" dirty="0"/>
              <a:t> </a:t>
            </a:r>
            <a:r>
              <a:rPr lang="fi-FI" sz="1200" dirty="0" err="1"/>
              <a:t>Synthesis</a:t>
            </a:r>
            <a:r>
              <a:rPr lang="fi-FI" sz="1200" dirty="0"/>
              <a:t> for </a:t>
            </a:r>
            <a:r>
              <a:rPr lang="fi-FI" sz="1200" dirty="0" err="1"/>
              <a:t>Different</a:t>
            </a:r>
            <a:r>
              <a:rPr lang="fi-FI" sz="1200" dirty="0"/>
              <a:t> Applications: Active </a:t>
            </a:r>
            <a:r>
              <a:rPr lang="fi-FI" sz="1200" dirty="0" err="1"/>
              <a:t>Gradient</a:t>
            </a:r>
            <a:r>
              <a:rPr lang="fi-FI" sz="1200" dirty="0"/>
              <a:t>-Index </a:t>
            </a:r>
            <a:r>
              <a:rPr lang="fi-FI" sz="1200" dirty="0" err="1"/>
              <a:t>Materials</a:t>
            </a:r>
            <a:r>
              <a:rPr lang="fi-FI" sz="1200" dirty="0"/>
              <a:t>, </a:t>
            </a:r>
            <a:r>
              <a:rPr lang="fi-FI" sz="1200" dirty="0" err="1"/>
              <a:t>Microlens</a:t>
            </a:r>
            <a:r>
              <a:rPr lang="fi-FI" sz="1200" dirty="0"/>
              <a:t> </a:t>
            </a:r>
            <a:r>
              <a:rPr lang="fi-FI" sz="1200" dirty="0" err="1"/>
              <a:t>Arrays</a:t>
            </a:r>
            <a:r>
              <a:rPr lang="fi-FI" sz="1200" dirty="0"/>
              <a:t> and </a:t>
            </a:r>
            <a:r>
              <a:rPr lang="fi-FI" sz="1200" dirty="0" err="1"/>
              <a:t>Biocompatible</a:t>
            </a:r>
            <a:r>
              <a:rPr lang="fi-FI" sz="1200" dirty="0"/>
              <a:t> </a:t>
            </a:r>
            <a:r>
              <a:rPr lang="fi-FI" sz="1200" dirty="0" err="1"/>
              <a:t>Channels</a:t>
            </a:r>
            <a:r>
              <a:rPr lang="fi-FI" sz="1200" dirty="0"/>
              <a:t>, </a:t>
            </a:r>
            <a:r>
              <a:rPr lang="fi-FI" sz="1200" dirty="0" err="1"/>
              <a:t>Intech</a:t>
            </a:r>
            <a:r>
              <a:rPr lang="fi-FI" sz="1200" dirty="0"/>
              <a:t> Open 2017</a:t>
            </a:r>
            <a:endParaRPr lang="LID4096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8C0B0-86D0-4BAA-B939-C0D90889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 coating</a:t>
            </a:r>
            <a:endParaRPr lang="LID4096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4" descr="Hornyak_622.jpg"/>
          <p:cNvPicPr>
            <a:picLocks noChangeAspect="1"/>
          </p:cNvPicPr>
          <p:nvPr/>
        </p:nvPicPr>
        <p:blipFill rotWithShape="1">
          <a:blip r:embed="rId3"/>
          <a:srcRect l="40323" t="21694" r="1186" b="6835"/>
          <a:stretch/>
        </p:blipFill>
        <p:spPr bwMode="auto">
          <a:xfrm>
            <a:off x="548481" y="2101850"/>
            <a:ext cx="536427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930400" y="6305550"/>
            <a:ext cx="1879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200" dirty="0"/>
              <a:t>Hall: </a:t>
            </a:r>
            <a:r>
              <a:rPr lang="fi-FI" sz="1200" dirty="0" err="1"/>
              <a:t>The</a:t>
            </a:r>
            <a:r>
              <a:rPr lang="fi-FI" sz="1200" dirty="0"/>
              <a:t> New </a:t>
            </a:r>
            <a:r>
              <a:rPr lang="fi-FI" sz="1200" dirty="0" err="1"/>
              <a:t>Chemistry</a:t>
            </a:r>
            <a:endParaRPr lang="fi-FI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8C0B0-86D0-4BAA-B939-C0D90889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Langmuir-Blodgett: advanced dip coating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3A55B-202C-401D-A324-FD1FF350B17C}"/>
              </a:ext>
            </a:extLst>
          </p:cNvPr>
          <p:cNvSpPr txBox="1"/>
          <p:nvPr/>
        </p:nvSpPr>
        <p:spPr>
          <a:xfrm>
            <a:off x="6280150" y="2305050"/>
            <a:ext cx="248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Amphiphilic molecules organize at water-air interface.</a:t>
            </a:r>
          </a:p>
          <a:p>
            <a:endParaRPr lang="en-US" sz="2000" dirty="0"/>
          </a:p>
          <a:p>
            <a:r>
              <a:rPr lang="en-US" sz="2000" dirty="0"/>
              <a:t>Pressure control.</a:t>
            </a:r>
          </a:p>
          <a:p>
            <a:endParaRPr lang="en-US" sz="2000" dirty="0"/>
          </a:p>
          <a:p>
            <a:r>
              <a:rPr lang="en-US" sz="2000" dirty="0"/>
              <a:t>Motorized lowering and raising.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88226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11EA-BA2E-482E-9697-2A055ECF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FTIR-analysis of PTFE film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BBC5E-FBD3-45B0-8DBA-A4538E99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1" y="1546113"/>
            <a:ext cx="6382078" cy="4362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41BAC-FC57-4E7D-A674-BA000C78100E}"/>
              </a:ext>
            </a:extLst>
          </p:cNvPr>
          <p:cNvSpPr txBox="1"/>
          <p:nvPr/>
        </p:nvSpPr>
        <p:spPr>
          <a:xfrm>
            <a:off x="1663700" y="6349611"/>
            <a:ext cx="732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Biederman: J. Vac. Sci. Technol. A 18.4., Jul/Aug 2000, p. 1642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929016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58763" y="1609725"/>
            <a:ext cx="8782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i-FI" sz="2000" dirty="0"/>
              <a:t>To </a:t>
            </a:r>
            <a:r>
              <a:rPr lang="fi-FI" sz="2000" dirty="0" err="1"/>
              <a:t>form</a:t>
            </a:r>
            <a:r>
              <a:rPr lang="fi-FI" sz="2000" dirty="0"/>
              <a:t> the </a:t>
            </a:r>
            <a:r>
              <a:rPr lang="fi-FI" sz="2000" dirty="0" err="1"/>
              <a:t>film</a:t>
            </a:r>
            <a:r>
              <a:rPr lang="fi-FI" sz="2000" dirty="0"/>
              <a:t> on the </a:t>
            </a:r>
            <a:r>
              <a:rPr lang="fi-FI" sz="2000" dirty="0" err="1"/>
              <a:t>water</a:t>
            </a:r>
            <a:r>
              <a:rPr lang="fi-FI" sz="2000" dirty="0"/>
              <a:t> </a:t>
            </a:r>
            <a:r>
              <a:rPr lang="fi-FI" sz="2000" dirty="0" err="1"/>
              <a:t>surface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molecules</a:t>
            </a:r>
            <a:r>
              <a:rPr lang="fi-FI" sz="2000" dirty="0"/>
              <a:t> </a:t>
            </a:r>
            <a:r>
              <a:rPr lang="fi-FI" sz="2000" dirty="0" err="1"/>
              <a:t>need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surface</a:t>
            </a:r>
            <a:r>
              <a:rPr lang="fi-FI" sz="2000" dirty="0"/>
              <a:t> </a:t>
            </a:r>
            <a:r>
              <a:rPr lang="fi-FI" sz="2000" dirty="0" err="1"/>
              <a:t>active</a:t>
            </a:r>
            <a:r>
              <a:rPr lang="fi-FI" sz="2000" dirty="0"/>
              <a:t>, i.e.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hydrophobic</a:t>
            </a:r>
            <a:r>
              <a:rPr lang="fi-FI" sz="2000" dirty="0"/>
              <a:t> and </a:t>
            </a:r>
            <a:r>
              <a:rPr lang="fi-FI" sz="2000" dirty="0" err="1"/>
              <a:t>hydropilic</a:t>
            </a:r>
            <a:r>
              <a:rPr lang="fi-FI" sz="2000" dirty="0"/>
              <a:t> </a:t>
            </a:r>
            <a:r>
              <a:rPr lang="fi-FI" sz="2000" dirty="0" err="1"/>
              <a:t>parts</a:t>
            </a:r>
            <a:endParaRPr lang="fi-FI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i-FI" sz="2000" dirty="0"/>
              <a:t>For </a:t>
            </a:r>
            <a:r>
              <a:rPr lang="fi-FI" sz="2000" dirty="0" err="1"/>
              <a:t>example</a:t>
            </a:r>
            <a:r>
              <a:rPr lang="fi-FI" sz="2000" dirty="0"/>
              <a:t> </a:t>
            </a:r>
            <a:r>
              <a:rPr lang="fi-FI" sz="2000" dirty="0" err="1"/>
              <a:t>hydrophobic</a:t>
            </a:r>
            <a:r>
              <a:rPr lang="fi-FI" sz="2000" dirty="0"/>
              <a:t> </a:t>
            </a:r>
            <a:r>
              <a:rPr lang="fi-FI" sz="2000" dirty="0" err="1"/>
              <a:t>polymers</a:t>
            </a:r>
            <a:r>
              <a:rPr lang="fi-FI" sz="2000" dirty="0"/>
              <a:t> to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hydrophilic</a:t>
            </a:r>
            <a:r>
              <a:rPr lang="fi-FI" sz="2000" dirty="0"/>
              <a:t> side </a:t>
            </a:r>
            <a:r>
              <a:rPr lang="fi-FI" sz="2000" dirty="0" err="1"/>
              <a:t>chains</a:t>
            </a:r>
            <a:r>
              <a:rPr lang="fi-FI" sz="2000" dirty="0"/>
              <a:t>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i-FI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58750" y="6492875"/>
            <a:ext cx="4535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Times" charset="0"/>
              </a:rPr>
              <a:t>d</a:t>
            </a:r>
            <a:endParaRPr lang="en-US" sz="1200" baseline="30000">
              <a:solidFill>
                <a:schemeClr val="accent2"/>
              </a:solidFill>
            </a:endParaRPr>
          </a:p>
        </p:txBody>
      </p:sp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263" y="2944812"/>
            <a:ext cx="523658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2039938" y="5435600"/>
            <a:ext cx="2789237" cy="239713"/>
          </a:xfrm>
          <a:custGeom>
            <a:avLst/>
            <a:gdLst>
              <a:gd name="connsiteX0" fmla="*/ 0 w 2789499"/>
              <a:gd name="connsiteY0" fmla="*/ 192912 h 239210"/>
              <a:gd name="connsiteX1" fmla="*/ 370390 w 2789499"/>
              <a:gd name="connsiteY1" fmla="*/ 19291 h 239210"/>
              <a:gd name="connsiteX2" fmla="*/ 752355 w 2789499"/>
              <a:gd name="connsiteY2" fmla="*/ 77165 h 239210"/>
              <a:gd name="connsiteX3" fmla="*/ 1122744 w 2789499"/>
              <a:gd name="connsiteY3" fmla="*/ 216061 h 239210"/>
              <a:gd name="connsiteX4" fmla="*/ 1574157 w 2789499"/>
              <a:gd name="connsiteY4" fmla="*/ 216061 h 239210"/>
              <a:gd name="connsiteX5" fmla="*/ 1921398 w 2789499"/>
              <a:gd name="connsiteY5" fmla="*/ 77165 h 239210"/>
              <a:gd name="connsiteX6" fmla="*/ 2569580 w 2789499"/>
              <a:gd name="connsiteY6" fmla="*/ 54016 h 239210"/>
              <a:gd name="connsiteX7" fmla="*/ 2789499 w 2789499"/>
              <a:gd name="connsiteY7" fmla="*/ 204486 h 239210"/>
              <a:gd name="connsiteX8" fmla="*/ 2789499 w 2789499"/>
              <a:gd name="connsiteY8" fmla="*/ 204486 h 2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9499" h="239210">
                <a:moveTo>
                  <a:pt x="0" y="192912"/>
                </a:moveTo>
                <a:cubicBezTo>
                  <a:pt x="122499" y="115747"/>
                  <a:pt x="244998" y="38582"/>
                  <a:pt x="370390" y="19291"/>
                </a:cubicBezTo>
                <a:cubicBezTo>
                  <a:pt x="495782" y="0"/>
                  <a:pt x="626963" y="44370"/>
                  <a:pt x="752355" y="77165"/>
                </a:cubicBezTo>
                <a:cubicBezTo>
                  <a:pt x="877747" y="109960"/>
                  <a:pt x="985777" y="192912"/>
                  <a:pt x="1122744" y="216061"/>
                </a:cubicBezTo>
                <a:cubicBezTo>
                  <a:pt x="1259711" y="239210"/>
                  <a:pt x="1441048" y="239210"/>
                  <a:pt x="1574157" y="216061"/>
                </a:cubicBezTo>
                <a:cubicBezTo>
                  <a:pt x="1707266" y="192912"/>
                  <a:pt x="1755494" y="104172"/>
                  <a:pt x="1921398" y="77165"/>
                </a:cubicBezTo>
                <a:cubicBezTo>
                  <a:pt x="2087302" y="50158"/>
                  <a:pt x="2424897" y="32796"/>
                  <a:pt x="2569580" y="54016"/>
                </a:cubicBezTo>
                <a:cubicBezTo>
                  <a:pt x="2714263" y="75236"/>
                  <a:pt x="2789499" y="204486"/>
                  <a:pt x="2789499" y="204486"/>
                </a:cubicBezTo>
                <a:lnTo>
                  <a:pt x="2789499" y="20448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" name="Freeform 15"/>
          <p:cNvSpPr/>
          <p:nvPr/>
        </p:nvSpPr>
        <p:spPr>
          <a:xfrm>
            <a:off x="2063750" y="5199063"/>
            <a:ext cx="150813" cy="346075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7" name="Freeform 16"/>
          <p:cNvSpPr/>
          <p:nvPr/>
        </p:nvSpPr>
        <p:spPr>
          <a:xfrm>
            <a:off x="2368550" y="5438775"/>
            <a:ext cx="228600" cy="381000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" name="Freeform 17"/>
          <p:cNvSpPr/>
          <p:nvPr/>
        </p:nvSpPr>
        <p:spPr>
          <a:xfrm>
            <a:off x="2597150" y="5133975"/>
            <a:ext cx="150813" cy="347663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Freeform 18"/>
          <p:cNvSpPr/>
          <p:nvPr/>
        </p:nvSpPr>
        <p:spPr>
          <a:xfrm>
            <a:off x="2901950" y="5514975"/>
            <a:ext cx="228600" cy="381000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" name="Freeform 19"/>
          <p:cNvSpPr/>
          <p:nvPr/>
        </p:nvSpPr>
        <p:spPr>
          <a:xfrm>
            <a:off x="3359150" y="5316538"/>
            <a:ext cx="150813" cy="347662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" name="Freeform 20"/>
          <p:cNvSpPr/>
          <p:nvPr/>
        </p:nvSpPr>
        <p:spPr>
          <a:xfrm>
            <a:off x="3663950" y="5591175"/>
            <a:ext cx="228600" cy="381000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" name="Freeform 21"/>
          <p:cNvSpPr/>
          <p:nvPr/>
        </p:nvSpPr>
        <p:spPr>
          <a:xfrm>
            <a:off x="3892550" y="5181600"/>
            <a:ext cx="150813" cy="347663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" name="Freeform 22"/>
          <p:cNvSpPr/>
          <p:nvPr/>
        </p:nvSpPr>
        <p:spPr>
          <a:xfrm>
            <a:off x="4359275" y="5446713"/>
            <a:ext cx="228600" cy="381000"/>
          </a:xfrm>
          <a:custGeom>
            <a:avLst/>
            <a:gdLst>
              <a:gd name="connsiteX0" fmla="*/ 150471 w 150471"/>
              <a:gd name="connsiteY0" fmla="*/ 347240 h 347240"/>
              <a:gd name="connsiteX1" fmla="*/ 46299 w 150471"/>
              <a:gd name="connsiteY1" fmla="*/ 300942 h 347240"/>
              <a:gd name="connsiteX2" fmla="*/ 92597 w 150471"/>
              <a:gd name="connsiteY2" fmla="*/ 173620 h 347240"/>
              <a:gd name="connsiteX3" fmla="*/ 81023 w 150471"/>
              <a:gd name="connsiteY3" fmla="*/ 92597 h 347240"/>
              <a:gd name="connsiteX4" fmla="*/ 11575 w 150471"/>
              <a:gd name="connsiteY4" fmla="*/ 57873 h 347240"/>
              <a:gd name="connsiteX5" fmla="*/ 11575 w 150471"/>
              <a:gd name="connsiteY5" fmla="*/ 0 h 347240"/>
              <a:gd name="connsiteX6" fmla="*/ 11575 w 150471"/>
              <a:gd name="connsiteY6" fmla="*/ 0 h 347240"/>
              <a:gd name="connsiteX7" fmla="*/ 11575 w 150471"/>
              <a:gd name="connsiteY7" fmla="*/ 34724 h 3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1" h="347240">
                <a:moveTo>
                  <a:pt x="150471" y="347240"/>
                </a:moveTo>
                <a:cubicBezTo>
                  <a:pt x="103208" y="338559"/>
                  <a:pt x="55945" y="329879"/>
                  <a:pt x="46299" y="300942"/>
                </a:cubicBezTo>
                <a:cubicBezTo>
                  <a:pt x="36653" y="272005"/>
                  <a:pt x="86810" y="208344"/>
                  <a:pt x="92597" y="173620"/>
                </a:cubicBezTo>
                <a:cubicBezTo>
                  <a:pt x="98384" y="138896"/>
                  <a:pt x="94527" y="111888"/>
                  <a:pt x="81023" y="92597"/>
                </a:cubicBezTo>
                <a:cubicBezTo>
                  <a:pt x="67519" y="73306"/>
                  <a:pt x="23150" y="73306"/>
                  <a:pt x="11575" y="57873"/>
                </a:cubicBezTo>
                <a:cubicBezTo>
                  <a:pt x="0" y="42440"/>
                  <a:pt x="11575" y="0"/>
                  <a:pt x="11575" y="0"/>
                </a:cubicBezTo>
                <a:lnTo>
                  <a:pt x="11575" y="0"/>
                </a:lnTo>
                <a:lnTo>
                  <a:pt x="11575" y="34724"/>
                </a:lnTo>
              </a:path>
            </a:pathLst>
          </a:custGeom>
          <a:ln w="317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526" name="TextBox 23"/>
          <p:cNvSpPr txBox="1">
            <a:spLocks noChangeArrowheads="1"/>
          </p:cNvSpPr>
          <p:nvPr/>
        </p:nvSpPr>
        <p:spPr bwMode="auto">
          <a:xfrm>
            <a:off x="2824450" y="5995988"/>
            <a:ext cx="181104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i-FI" sz="1200" dirty="0" err="1"/>
              <a:t>Hydrophilic</a:t>
            </a:r>
            <a:r>
              <a:rPr lang="fi-FI" sz="1200" dirty="0"/>
              <a:t> </a:t>
            </a:r>
            <a:r>
              <a:rPr lang="fi-FI" sz="1200" dirty="0" err="1"/>
              <a:t>sidechains</a:t>
            </a:r>
            <a:endParaRPr lang="fi-FI" sz="1200" dirty="0"/>
          </a:p>
        </p:txBody>
      </p:sp>
      <p:sp>
        <p:nvSpPr>
          <p:cNvPr id="21527" name="TextBox 24"/>
          <p:cNvSpPr txBox="1">
            <a:spLocks noChangeArrowheads="1"/>
          </p:cNvSpPr>
          <p:nvPr/>
        </p:nvSpPr>
        <p:spPr bwMode="auto">
          <a:xfrm>
            <a:off x="4883150" y="5362575"/>
            <a:ext cx="319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i-FI" sz="1200" dirty="0" err="1"/>
              <a:t>Hydrophobic</a:t>
            </a:r>
            <a:r>
              <a:rPr lang="fi-FI" sz="1200" dirty="0"/>
              <a:t> </a:t>
            </a:r>
            <a:r>
              <a:rPr lang="fi-FI" sz="1200" dirty="0" err="1"/>
              <a:t>backbone</a:t>
            </a:r>
            <a:endParaRPr lang="fi-FI" sz="1200" dirty="0"/>
          </a:p>
        </p:txBody>
      </p:sp>
      <p:sp>
        <p:nvSpPr>
          <p:cNvPr id="21528" name="TextBox 25"/>
          <p:cNvSpPr txBox="1">
            <a:spLocks noChangeArrowheads="1"/>
          </p:cNvSpPr>
          <p:nvPr/>
        </p:nvSpPr>
        <p:spPr bwMode="auto">
          <a:xfrm>
            <a:off x="7620000" y="6581775"/>
            <a:ext cx="1047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200"/>
              <a:t>Kontturi et 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82286-021E-4C9D-BA03-C5D2836E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84162"/>
            <a:ext cx="7886700" cy="1325563"/>
          </a:xfrm>
        </p:spPr>
        <p:txBody>
          <a:bodyPr/>
          <a:lstStyle/>
          <a:p>
            <a:r>
              <a:rPr lang="en-US" dirty="0"/>
              <a:t>LB films (2)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72178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8750" y="1395079"/>
            <a:ext cx="8680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i-FI" sz="2000" dirty="0" err="1"/>
              <a:t>Langmuir-Blodgett</a:t>
            </a:r>
            <a:r>
              <a:rPr lang="fi-FI" sz="2000" dirty="0"/>
              <a:t> </a:t>
            </a:r>
            <a:r>
              <a:rPr lang="fi-FI" sz="2000" dirty="0" err="1"/>
              <a:t>technique</a:t>
            </a:r>
            <a:r>
              <a:rPr lang="fi-FI" sz="2000" dirty="0"/>
              <a:t> is </a:t>
            </a:r>
            <a:r>
              <a:rPr lang="fi-FI" sz="2000" dirty="0" err="1"/>
              <a:t>based</a:t>
            </a:r>
            <a:r>
              <a:rPr lang="fi-FI" sz="2000" dirty="0"/>
              <a:t> on </a:t>
            </a:r>
            <a:r>
              <a:rPr lang="fi-FI" sz="2000" dirty="0" err="1"/>
              <a:t>formation</a:t>
            </a:r>
            <a:r>
              <a:rPr lang="fi-FI" sz="2000" dirty="0"/>
              <a:t> of ”</a:t>
            </a:r>
            <a:r>
              <a:rPr lang="fi-FI" sz="2000" dirty="0" err="1"/>
              <a:t>floating</a:t>
            </a:r>
            <a:r>
              <a:rPr lang="fi-FI" sz="2000" dirty="0"/>
              <a:t>” </a:t>
            </a:r>
            <a:r>
              <a:rPr lang="fi-FI" sz="2000" dirty="0" err="1"/>
              <a:t>film</a:t>
            </a:r>
            <a:r>
              <a:rPr lang="fi-FI" sz="2000" dirty="0"/>
              <a:t> on </a:t>
            </a:r>
            <a:r>
              <a:rPr lang="fi-FI" sz="2000" dirty="0" err="1"/>
              <a:t>water</a:t>
            </a:r>
            <a:r>
              <a:rPr lang="fi-FI" sz="2000" dirty="0"/>
              <a:t>,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compaction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”</a:t>
            </a:r>
            <a:r>
              <a:rPr lang="fi-FI" sz="2000" dirty="0" err="1"/>
              <a:t>squeezing</a:t>
            </a:r>
            <a:r>
              <a:rPr lang="fi-FI" sz="2000" dirty="0"/>
              <a:t>” to </a:t>
            </a:r>
            <a:r>
              <a:rPr lang="fi-FI" sz="2000" dirty="0" err="1"/>
              <a:t>make</a:t>
            </a:r>
            <a:r>
              <a:rPr lang="fi-FI" sz="2000" dirty="0"/>
              <a:t> </a:t>
            </a:r>
            <a:r>
              <a:rPr lang="fi-FI" sz="2000" dirty="0" err="1"/>
              <a:t>densified</a:t>
            </a:r>
            <a:r>
              <a:rPr lang="fi-FI" sz="2000" dirty="0"/>
              <a:t> 2-dimensional </a:t>
            </a:r>
            <a:r>
              <a:rPr lang="fi-FI" sz="2000" dirty="0" err="1"/>
              <a:t>solid-like</a:t>
            </a:r>
            <a:r>
              <a:rPr lang="fi-FI" sz="2000" dirty="0"/>
              <a:t> </a:t>
            </a:r>
            <a:r>
              <a:rPr lang="fi-FI" sz="2000" dirty="0" err="1"/>
              <a:t>film</a:t>
            </a:r>
            <a:r>
              <a:rPr lang="fi-FI" sz="2000" dirty="0"/>
              <a:t> on </a:t>
            </a:r>
            <a:r>
              <a:rPr lang="fi-FI" sz="2000" dirty="0" err="1"/>
              <a:t>water</a:t>
            </a:r>
            <a:r>
              <a:rPr lang="fi-FI" sz="2000" dirty="0"/>
              <a:t> </a:t>
            </a:r>
            <a:r>
              <a:rPr lang="fi-FI" sz="2000" dirty="0" err="1"/>
              <a:t>surface</a:t>
            </a:r>
            <a:r>
              <a:rPr lang="fi-FI" sz="2000" dirty="0"/>
              <a:t>, and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transfer</a:t>
            </a:r>
            <a:r>
              <a:rPr lang="fi-FI" sz="2000" dirty="0"/>
              <a:t> on a </a:t>
            </a:r>
            <a:r>
              <a:rPr lang="fi-FI" sz="2000" dirty="0" err="1"/>
              <a:t>substrate</a:t>
            </a:r>
            <a:endParaRPr lang="fi-FI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i-FI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58750" y="6492875"/>
            <a:ext cx="4535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Times" charset="0"/>
              </a:rPr>
              <a:t>d</a:t>
            </a:r>
            <a:endParaRPr lang="en-US" sz="1200" baseline="30000">
              <a:solidFill>
                <a:schemeClr val="accent2"/>
              </a:solidFill>
            </a:endParaRPr>
          </a:p>
        </p:txBody>
      </p:sp>
      <p:pic>
        <p:nvPicPr>
          <p:cNvPr id="21510" name="Picture 10"/>
          <p:cNvPicPr>
            <a:picLocks noChangeAspect="1" noChangeArrowheads="1"/>
          </p:cNvPicPr>
          <p:nvPr/>
        </p:nvPicPr>
        <p:blipFill rotWithShape="1">
          <a:blip r:embed="rId3"/>
          <a:srcRect t="10409"/>
          <a:stretch/>
        </p:blipFill>
        <p:spPr bwMode="auto">
          <a:xfrm>
            <a:off x="1458118" y="2584449"/>
            <a:ext cx="501253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TextBox 25"/>
          <p:cNvSpPr txBox="1">
            <a:spLocks noChangeArrowheads="1"/>
          </p:cNvSpPr>
          <p:nvPr/>
        </p:nvSpPr>
        <p:spPr bwMode="auto">
          <a:xfrm>
            <a:off x="7620000" y="6581775"/>
            <a:ext cx="1047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200"/>
              <a:t>Kontturi et 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2B601-D187-4923-B889-A0F8AF1E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4" y="169862"/>
            <a:ext cx="7886700" cy="1325563"/>
          </a:xfrm>
        </p:spPr>
        <p:txBody>
          <a:bodyPr/>
          <a:lstStyle/>
          <a:p>
            <a:r>
              <a:rPr lang="fi-FI" dirty="0" err="1"/>
              <a:t>Langmuir-Blodgett</a:t>
            </a:r>
            <a:r>
              <a:rPr lang="fi-FI" dirty="0"/>
              <a:t> </a:t>
            </a:r>
            <a:r>
              <a:rPr lang="fi-FI" dirty="0" err="1"/>
              <a:t>through</a:t>
            </a:r>
            <a:endParaRPr lang="LID4096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36E23E-918B-4B9E-8884-23CD2AE9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LB: </a:t>
            </a:r>
            <a:r>
              <a:rPr lang="fi-FI" dirty="0" err="1"/>
              <a:t>Pressurization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LID4096" dirty="0"/>
          </a:p>
        </p:txBody>
      </p:sp>
      <p:pic>
        <p:nvPicPr>
          <p:cNvPr id="22533" name="Picture 4" descr="Hornyak_6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816894"/>
            <a:ext cx="4850805" cy="32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ornyak_622.jpg">
            <a:extLst>
              <a:ext uri="{FF2B5EF4-FFF2-40B4-BE49-F238E27FC236}">
                <a16:creationId xmlns:a16="http://schemas.microsoft.com/office/drawing/2014/main" id="{07D0C8B5-D9D4-4910-919C-154851541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" t="9807" r="59504" b="6091"/>
          <a:stretch/>
        </p:blipFill>
        <p:spPr bwMode="auto">
          <a:xfrm>
            <a:off x="5562600" y="2249727"/>
            <a:ext cx="3321050" cy="424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A4FA4-B6A2-461E-887C-0EDAE4A36432}"/>
              </a:ext>
            </a:extLst>
          </p:cNvPr>
          <p:cNvSpPr txBox="1"/>
          <p:nvPr/>
        </p:nvSpPr>
        <p:spPr>
          <a:xfrm>
            <a:off x="5588000" y="169068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Multiple layers</a:t>
            </a:r>
            <a:endParaRPr lang="LID4096" sz="24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C39737-6F23-4531-A43F-79820FD4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6305550"/>
            <a:ext cx="1879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200" dirty="0"/>
              <a:t>Hall: </a:t>
            </a:r>
            <a:r>
              <a:rPr lang="fi-FI" sz="1200" dirty="0" err="1"/>
              <a:t>The</a:t>
            </a:r>
            <a:r>
              <a:rPr lang="fi-FI" sz="1200" dirty="0"/>
              <a:t> New </a:t>
            </a:r>
            <a:r>
              <a:rPr lang="fi-FI" sz="1200" dirty="0" err="1"/>
              <a:t>Chemistry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A382-4F87-463D-831B-0F8024A6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Polyelectrolytes/Layer-by-layer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F5DEB-51FB-47AA-9A4C-1952BA8B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52038"/>
            <a:ext cx="8515350" cy="3353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56C15-6D1C-4ED5-9D4F-B057CCE7EA6C}"/>
              </a:ext>
            </a:extLst>
          </p:cNvPr>
          <p:cNvSpPr txBox="1"/>
          <p:nvPr/>
        </p:nvSpPr>
        <p:spPr>
          <a:xfrm>
            <a:off x="5770879" y="587248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Matsusaki</a:t>
            </a:r>
            <a:r>
              <a:rPr lang="en-US" sz="1200" dirty="0"/>
              <a:t> et al: </a:t>
            </a:r>
            <a:r>
              <a:rPr lang="fi-FI" sz="1200" i="1" dirty="0"/>
              <a:t>Adv. </a:t>
            </a:r>
            <a:r>
              <a:rPr lang="fi-FI" sz="1200" i="1" dirty="0" err="1"/>
              <a:t>Mater</a:t>
            </a:r>
            <a:r>
              <a:rPr lang="fi-FI" sz="1200" i="1" dirty="0"/>
              <a:t>. </a:t>
            </a:r>
            <a:r>
              <a:rPr lang="fi-FI" sz="1200" b="1" dirty="0"/>
              <a:t>2012</a:t>
            </a:r>
            <a:r>
              <a:rPr lang="fi-FI" sz="1200" dirty="0"/>
              <a:t>,</a:t>
            </a:r>
          </a:p>
          <a:p>
            <a:r>
              <a:rPr lang="fi-FI" sz="1200" dirty="0"/>
              <a:t>DOI: 10.1002/adma.201103698</a:t>
            </a:r>
            <a:endParaRPr lang="LID4096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36889-ED24-4D83-BDBD-13147ECEEC5E}"/>
              </a:ext>
            </a:extLst>
          </p:cNvPr>
          <p:cNvSpPr txBox="1"/>
          <p:nvPr/>
        </p:nvSpPr>
        <p:spPr>
          <a:xfrm>
            <a:off x="533400" y="527231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films are random, while LB films are highly organized.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22036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50B4-BEB2-47E9-B105-E77C55DA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Polyelectrolytes (</a:t>
            </a:r>
            <a:r>
              <a:rPr lang="en-US" dirty="0" err="1"/>
              <a:t>LbL</a:t>
            </a:r>
            <a:r>
              <a:rPr lang="en-US" dirty="0"/>
              <a:t> 2)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89598-717C-43B9-8F02-F6579A31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" y="1419121"/>
            <a:ext cx="9119069" cy="4019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EF861-2697-479D-B4F1-83937682F21D}"/>
              </a:ext>
            </a:extLst>
          </p:cNvPr>
          <p:cNvSpPr txBox="1"/>
          <p:nvPr/>
        </p:nvSpPr>
        <p:spPr>
          <a:xfrm>
            <a:off x="5865706" y="5926667"/>
            <a:ext cx="269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Matsusaki</a:t>
            </a:r>
            <a:r>
              <a:rPr lang="en-US" sz="1200" dirty="0"/>
              <a:t> et al: </a:t>
            </a:r>
            <a:r>
              <a:rPr lang="fi-FI" sz="1200" i="1" dirty="0"/>
              <a:t>Adv. </a:t>
            </a:r>
            <a:r>
              <a:rPr lang="fi-FI" sz="1200" i="1" dirty="0" err="1"/>
              <a:t>Mater</a:t>
            </a:r>
            <a:r>
              <a:rPr lang="fi-FI" sz="1200" i="1" dirty="0"/>
              <a:t>. </a:t>
            </a:r>
            <a:r>
              <a:rPr lang="fi-FI" sz="1200" b="1" dirty="0"/>
              <a:t>2012</a:t>
            </a:r>
            <a:r>
              <a:rPr lang="fi-FI" sz="1200" dirty="0"/>
              <a:t>,</a:t>
            </a:r>
          </a:p>
          <a:p>
            <a:r>
              <a:rPr lang="fi-FI" sz="1200" dirty="0"/>
              <a:t>DOI: 10.1002/adma.201103698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219193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Spin coating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925" y="4177930"/>
            <a:ext cx="8058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Film thickness is largely a balance between the force applied to shear the fluid towards the edge of the substrate and the drying rate which affects the solids content and thus viscosity. </a:t>
            </a:r>
          </a:p>
          <a:p>
            <a:endParaRPr lang="en-US"/>
          </a:p>
          <a:p>
            <a:r>
              <a:rPr lang="en-US"/>
              <a:t>As the film dries, the viscosity increases until the radial force of the spin process can no longer appreciably move the liquid over the surface.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C5824-90FB-40F2-901A-78EBBE7F184C}"/>
              </a:ext>
            </a:extLst>
          </p:cNvPr>
          <p:cNvSpPr txBox="1"/>
          <p:nvPr/>
        </p:nvSpPr>
        <p:spPr>
          <a:xfrm>
            <a:off x="533400" y="6283540"/>
            <a:ext cx="479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Franssila: Introduction to Microfabrication</a:t>
            </a:r>
            <a:endParaRPr lang="LID4096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22EB6F-4BEE-472C-A354-8B287A9F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0670"/>
            <a:ext cx="5461000" cy="2178799"/>
          </a:xfrm>
          <a:prstGeom prst="rect">
            <a:avLst/>
          </a:prstGeom>
        </p:spPr>
      </p:pic>
      <p:pic>
        <p:nvPicPr>
          <p:cNvPr id="17" name="Picture 16" descr="A picture containing sitting, small, meter, standing&#10;&#10;Description automatically generated">
            <a:extLst>
              <a:ext uri="{FF2B5EF4-FFF2-40B4-BE49-F238E27FC236}">
                <a16:creationId xmlns:a16="http://schemas.microsoft.com/office/drawing/2014/main" id="{0396F291-6F4E-4F63-980D-0CCE81003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06" y="1204096"/>
            <a:ext cx="2258677" cy="26225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Thickness in spin coating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250" y="1693388"/>
            <a:ext cx="573065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two main factors affecting film thickness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viscosity </a:t>
            </a:r>
            <a:r>
              <a:rPr lang="el-GR" sz="2400" dirty="0">
                <a:cs typeface="Times New Roman" panose="02020603050405020304" pitchFamily="18" charset="0"/>
              </a:rPr>
              <a:t>η</a:t>
            </a:r>
            <a:r>
              <a:rPr lang="en-US" sz="2400" dirty="0">
                <a:cs typeface="Times New Roman" panose="02020603050405020304" pitchFamily="18" charset="0"/>
              </a:rPr>
              <a:t> (which depends on s</a:t>
            </a:r>
            <a:r>
              <a:rPr lang="en-US" sz="2400" dirty="0"/>
              <a:t>olid content and solvent)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spinning speed </a:t>
            </a:r>
            <a:r>
              <a:rPr lang="el-GR" sz="2400" dirty="0">
                <a:cs typeface="Times New Roman" panose="02020603050405020304" pitchFamily="18" charset="0"/>
              </a:rPr>
              <a:t>ω</a:t>
            </a:r>
            <a:r>
              <a:rPr lang="en-US" sz="2400" dirty="0"/>
              <a:t> (faster </a:t>
            </a:r>
            <a:r>
              <a:rPr lang="en-US" sz="2400" dirty="0">
                <a:sym typeface="Wingdings" panose="05000000000000000000" pitchFamily="2" charset="2"/>
              </a:rPr>
              <a:t> thinner)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F3CF69-6E72-48D5-822A-3EDDE3C5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154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C5C999-986C-4DD1-B1AD-5E0E084B6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4353"/>
              </p:ext>
            </p:extLst>
          </p:nvPr>
        </p:nvGraphicFramePr>
        <p:xfrm>
          <a:off x="6845300" y="1911372"/>
          <a:ext cx="1670964" cy="146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3" imgW="507780" imgH="444307" progId="Equation.3">
                  <p:embed/>
                </p:oleObj>
              </mc:Choice>
              <mc:Fallback>
                <p:oleObj r:id="rId3" imgW="507780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1911372"/>
                        <a:ext cx="1670964" cy="1462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5EFCCE-F760-42AA-911F-BA0D1C2951FF}"/>
              </a:ext>
            </a:extLst>
          </p:cNvPr>
          <p:cNvSpPr txBox="1"/>
          <p:nvPr/>
        </p:nvSpPr>
        <p:spPr>
          <a:xfrm>
            <a:off x="765655" y="4010450"/>
            <a:ext cx="7091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speed can be used to tailor thickness over one decade, e.g. 0.5-5 µm, but beyond that a new formulation with different viscosity must be used. </a:t>
            </a:r>
          </a:p>
          <a:p>
            <a:r>
              <a:rPr lang="en-US" dirty="0"/>
              <a:t>Viscosity is dependent on solid content (which can vary from 20-80%) and temperature. </a:t>
            </a:r>
          </a:p>
          <a:p>
            <a:r>
              <a:rPr lang="en-US" dirty="0"/>
              <a:t>Solvent evaporation rate depends on ambient environment, and a closed spinner bowl with saturated solvent vapor and adjustable exhaust from spinner bowl can both be used to control evaporation. </a:t>
            </a:r>
            <a:endParaRPr lang="LID4096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47EB-FC05-4D85-B85F-7F35D38C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coating pros and cons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CAC7-D839-4C37-98D7-DC261A0E0A57}"/>
              </a:ext>
            </a:extLst>
          </p:cNvPr>
          <p:cNvSpPr txBox="1"/>
          <p:nvPr/>
        </p:nvSpPr>
        <p:spPr>
          <a:xfrm>
            <a:off x="628650" y="1576078"/>
            <a:ext cx="5757939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-short coating time (&lt; 1 min)</a:t>
            </a:r>
          </a:p>
          <a:p>
            <a:r>
              <a:rPr lang="en-US" dirty="0"/>
              <a:t>-reliable</a:t>
            </a:r>
          </a:p>
          <a:p>
            <a:r>
              <a:rPr lang="en-US" dirty="0"/>
              <a:t>-cheap</a:t>
            </a:r>
          </a:p>
          <a:p>
            <a:r>
              <a:rPr lang="en-US" dirty="0"/>
              <a:t>-uniform film thickness in case of Newtonian liquids</a:t>
            </a:r>
          </a:p>
          <a:p>
            <a:r>
              <a:rPr lang="en-US" dirty="0"/>
              <a:t> (=viscosity remains constant with shear rate)</a:t>
            </a:r>
          </a:p>
          <a:p>
            <a:r>
              <a:rPr lang="en-US" dirty="0"/>
              <a:t>-Various film thicknesses possible (0.1 µm to 500 µm)</a:t>
            </a:r>
          </a:p>
          <a:p>
            <a:r>
              <a:rPr lang="en-US" dirty="0"/>
              <a:t>-always requires baking step afterwards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B2224-A0BA-45F7-9AC4-4E8F2D6D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14325"/>
            <a:ext cx="3005480" cy="2335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67E3A-CFD7-4E16-AAA1-4C447D841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42" y="1576078"/>
            <a:ext cx="2362623" cy="1336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374ABB-D6B6-41DF-8C52-0722A3EE6258}"/>
              </a:ext>
            </a:extLst>
          </p:cNvPr>
          <p:cNvSpPr txBox="1"/>
          <p:nvPr/>
        </p:nvSpPr>
        <p:spPr>
          <a:xfrm>
            <a:off x="6512102" y="2834761"/>
            <a:ext cx="2178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Topography on  surface </a:t>
            </a:r>
            <a:r>
              <a:rPr lang="en-US" dirty="0">
                <a:sym typeface="Wingdings" panose="05000000000000000000" pitchFamily="2" charset="2"/>
              </a:rPr>
              <a:t> non-uniform film thickness because liquid-like resist partly conforms and partly tries to flatten out.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F2A06-A53C-432D-8AC1-1068424F35D1}"/>
              </a:ext>
            </a:extLst>
          </p:cNvPr>
          <p:cNvSpPr txBox="1"/>
          <p:nvPr/>
        </p:nvSpPr>
        <p:spPr>
          <a:xfrm>
            <a:off x="3693190" y="4111201"/>
            <a:ext cx="1674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Particles can become “sources” of defects: liquid does not spread evenly behind an obstacle.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171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04CD-D98F-4F44-BFD8-6665B1B2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XPS-analysis of PTFE-film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9DBE-1D68-419E-81D3-C816F13D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4" y="1731471"/>
            <a:ext cx="8338511" cy="3395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89186-CDE7-43F7-851C-1F9DF35C7161}"/>
              </a:ext>
            </a:extLst>
          </p:cNvPr>
          <p:cNvSpPr txBox="1"/>
          <p:nvPr/>
        </p:nvSpPr>
        <p:spPr>
          <a:xfrm>
            <a:off x="1663700" y="6349611"/>
            <a:ext cx="732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Biederman: J. Vac. Sci. Technol. A 18.4., Jul/Aug 2000, p. 1642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54684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Film </a:t>
            </a:r>
            <a:r>
              <a:rPr lang="fi-FI" dirty="0" err="1"/>
              <a:t>structure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5" y="1649224"/>
            <a:ext cx="7886700" cy="4351338"/>
          </a:xfrm>
        </p:spPr>
        <p:txBody>
          <a:bodyPr/>
          <a:lstStyle/>
          <a:p>
            <a:r>
              <a:rPr lang="en-US" dirty="0"/>
              <a:t>These F-rich fluorocarbon plasma polymer films were stable at 450°C for 4 h.</a:t>
            </a:r>
          </a:p>
          <a:p>
            <a:r>
              <a:rPr lang="en-US" dirty="0"/>
              <a:t>Even after 24 h at 450°C no crystalline structures were observed by x-ray diffraction, i.e., the films appeared to be amorphous. 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C8D0F-FB02-4AB4-8FB2-9B565A972C76}"/>
              </a:ext>
            </a:extLst>
          </p:cNvPr>
          <p:cNvSpPr txBox="1"/>
          <p:nvPr/>
        </p:nvSpPr>
        <p:spPr>
          <a:xfrm>
            <a:off x="6845300" y="600056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Biederman: J. Vac. Sci. Technol. A 18.4., Jul/Aug 2000, p. 1642</a:t>
            </a:r>
            <a:endParaRPr lang="LID4096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2535C-9BC1-4190-8496-D8D546C8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5" y="4083701"/>
            <a:ext cx="3430692" cy="261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F276B-63FA-402F-BA40-E2B15A60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22" y="5071895"/>
            <a:ext cx="2142428" cy="2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A78-4078-4403-BB19-51B2E095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PTFE sputter process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C0310-2DA4-4BAF-B172-84FF6BB9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2" y="1663884"/>
            <a:ext cx="5064466" cy="3530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9AE3B-3CDE-4FDB-A7DA-3E5CDE794CF4}"/>
              </a:ext>
            </a:extLst>
          </p:cNvPr>
          <p:cNvSpPr txBox="1"/>
          <p:nvPr/>
        </p:nvSpPr>
        <p:spPr>
          <a:xfrm>
            <a:off x="966651" y="6048103"/>
            <a:ext cx="739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Bodas</a:t>
            </a:r>
            <a:r>
              <a:rPr lang="fi-FI" sz="1200" dirty="0"/>
              <a:t> &amp; </a:t>
            </a:r>
            <a:r>
              <a:rPr lang="fi-FI" sz="1200" dirty="0" err="1"/>
              <a:t>Gangal</a:t>
            </a:r>
            <a:r>
              <a:rPr lang="fi-FI" sz="1200" dirty="0"/>
              <a:t>: </a:t>
            </a:r>
            <a:r>
              <a:rPr lang="nl-NL" sz="1200" dirty="0"/>
              <a:t>J. Micromech. Microeng. </a:t>
            </a:r>
            <a:r>
              <a:rPr lang="nl-NL" sz="1200" b="1" dirty="0"/>
              <a:t>15 </a:t>
            </a:r>
            <a:r>
              <a:rPr lang="nl-NL" sz="1200" dirty="0"/>
              <a:t>(2005) 1102–1113</a:t>
            </a:r>
            <a:endParaRPr lang="fi-FI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EC2C6-DCE0-43E7-BE6F-136250874BEF}"/>
              </a:ext>
            </a:extLst>
          </p:cNvPr>
          <p:cNvSpPr txBox="1"/>
          <p:nvPr/>
        </p:nvSpPr>
        <p:spPr>
          <a:xfrm>
            <a:off x="6013919" y="4122977"/>
            <a:ext cx="2616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“Negligible increase in thickness beyond a certain time duration</a:t>
            </a:r>
          </a:p>
          <a:p>
            <a:r>
              <a:rPr lang="en-US" dirty="0"/>
              <a:t>may be because of the possible equilibrium established</a:t>
            </a:r>
          </a:p>
          <a:p>
            <a:r>
              <a:rPr lang="en-US" dirty="0"/>
              <a:t>between deposition and etching of the film.”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F9342-F1B6-48CF-BE64-6BAF005F4BA0}"/>
              </a:ext>
            </a:extLst>
          </p:cNvPr>
          <p:cNvSpPr txBox="1"/>
          <p:nvPr/>
        </p:nvSpPr>
        <p:spPr>
          <a:xfrm>
            <a:off x="6013919" y="1737228"/>
            <a:ext cx="2891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Thickness @ 30 min </a:t>
            </a:r>
            <a:r>
              <a:rPr lang="en-US" dirty="0">
                <a:cs typeface="Times New Roman" panose="02020603050405020304" pitchFamily="18" charset="0"/>
              </a:rPr>
              <a:t>≈</a:t>
            </a:r>
            <a:r>
              <a:rPr lang="en-US" dirty="0"/>
              <a:t> 1000 Å</a:t>
            </a:r>
          </a:p>
          <a:p>
            <a:r>
              <a:rPr lang="en-US" dirty="0"/>
              <a:t>Thickness @ 90 min </a:t>
            </a:r>
            <a:r>
              <a:rPr lang="en-US" dirty="0">
                <a:cs typeface="Times New Roman" panose="02020603050405020304" pitchFamily="18" charset="0"/>
              </a:rPr>
              <a:t>≈ 2000 Å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If linear deposition rate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should be </a:t>
            </a:r>
            <a:r>
              <a:rPr lang="en-US" dirty="0">
                <a:cs typeface="Times New Roman" panose="02020603050405020304" pitchFamily="18" charset="0"/>
              </a:rPr>
              <a:t>3000 Å 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9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XPS analysis of PTFE film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966651" y="6048103"/>
            <a:ext cx="739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Bodas</a:t>
            </a:r>
            <a:r>
              <a:rPr lang="fi-FI" sz="1200" dirty="0"/>
              <a:t> &amp; </a:t>
            </a:r>
            <a:r>
              <a:rPr lang="fi-FI" sz="1200" dirty="0" err="1"/>
              <a:t>Gangal</a:t>
            </a:r>
            <a:r>
              <a:rPr lang="fi-FI" sz="1200" dirty="0"/>
              <a:t>: </a:t>
            </a:r>
            <a:r>
              <a:rPr lang="nl-NL" sz="1200" dirty="0"/>
              <a:t>J. Micromech. Microeng. </a:t>
            </a:r>
            <a:r>
              <a:rPr lang="nl-NL" sz="1200" b="1" dirty="0"/>
              <a:t>15 </a:t>
            </a:r>
            <a:r>
              <a:rPr lang="nl-NL" sz="1200" dirty="0"/>
              <a:t>(2005) 1102–1113</a:t>
            </a:r>
            <a:endParaRPr lang="fi-FI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777ED-52CB-4252-98BE-D1F4D74F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76" y="1690689"/>
            <a:ext cx="7165537" cy="35149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A0D927-6CEE-4DD4-8469-2469C1AD0196}"/>
              </a:ext>
            </a:extLst>
          </p:cNvPr>
          <p:cNvSpPr/>
          <p:nvPr/>
        </p:nvSpPr>
        <p:spPr>
          <a:xfrm>
            <a:off x="186745" y="4851779"/>
            <a:ext cx="7347396" cy="444321"/>
          </a:xfrm>
          <a:prstGeom prst="ellipse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66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0C11B-15ED-4A02-BBF6-0E8E1B0E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XPS vs. sputtering power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65036-5078-4356-810E-AE20DFF2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77616"/>
            <a:ext cx="7182171" cy="36448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05ABF4B-4E11-4B7B-A790-89F9428245D3}"/>
              </a:ext>
            </a:extLst>
          </p:cNvPr>
          <p:cNvSpPr/>
          <p:nvPr/>
        </p:nvSpPr>
        <p:spPr>
          <a:xfrm>
            <a:off x="412125" y="5178158"/>
            <a:ext cx="7347396" cy="444321"/>
          </a:xfrm>
          <a:prstGeom prst="ellipse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B6C48-54C2-476C-849D-3062C83FD1BA}"/>
              </a:ext>
            </a:extLst>
          </p:cNvPr>
          <p:cNvSpPr txBox="1"/>
          <p:nvPr/>
        </p:nvSpPr>
        <p:spPr>
          <a:xfrm>
            <a:off x="966651" y="6048103"/>
            <a:ext cx="739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Bodas</a:t>
            </a:r>
            <a:r>
              <a:rPr lang="fi-FI" sz="1200" dirty="0"/>
              <a:t> &amp; </a:t>
            </a:r>
            <a:r>
              <a:rPr lang="fi-FI" sz="1200" dirty="0" err="1"/>
              <a:t>Gangal</a:t>
            </a:r>
            <a:r>
              <a:rPr lang="fi-FI" sz="1200" dirty="0"/>
              <a:t>: </a:t>
            </a:r>
            <a:r>
              <a:rPr lang="nl-NL" sz="1200" dirty="0"/>
              <a:t>J. Micromech. Microeng. </a:t>
            </a:r>
            <a:r>
              <a:rPr lang="nl-NL" sz="1200" b="1" dirty="0"/>
              <a:t>15 </a:t>
            </a:r>
            <a:r>
              <a:rPr lang="nl-NL" sz="1200" dirty="0"/>
              <a:t>(2005) 1102–1113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672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1820</Words>
  <Application>Microsoft Office PowerPoint</Application>
  <PresentationFormat>On-screen Show (4:3)</PresentationFormat>
  <Paragraphs>224</Paragraphs>
  <Slides>47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Helvetica-Bold</vt:lpstr>
      <vt:lpstr>Helvetica-BoldOblique</vt:lpstr>
      <vt:lpstr>Times</vt:lpstr>
      <vt:lpstr>Times-Roman</vt:lpstr>
      <vt:lpstr>Office Theme</vt:lpstr>
      <vt:lpstr>Equation.3</vt:lpstr>
      <vt:lpstr>Thin film deposition on polymers and deposition of polymer thin films </vt:lpstr>
      <vt:lpstr>Sputter deposition of polymers</vt:lpstr>
      <vt:lpstr>Self-sputtering of PTFE (CF2)n</vt:lpstr>
      <vt:lpstr>FTIR-analysis of PTFE film</vt:lpstr>
      <vt:lpstr>XPS-analysis of PTFE-film</vt:lpstr>
      <vt:lpstr>Film structure</vt:lpstr>
      <vt:lpstr>Another PTFE sputter process</vt:lpstr>
      <vt:lpstr>XPS analysis of PTFE film</vt:lpstr>
      <vt:lpstr>XPS vs. sputtering power</vt:lpstr>
      <vt:lpstr>Sputtered Teflon as etch mask</vt:lpstr>
      <vt:lpstr>Film effects on substrate</vt:lpstr>
      <vt:lpstr>Interphase layer on polycarbonate</vt:lpstr>
      <vt:lpstr>PowerPoint Presentation</vt:lpstr>
      <vt:lpstr>Evaporator for pentacene</vt:lpstr>
      <vt:lpstr>Knudsen cell for pentacene</vt:lpstr>
      <vt:lpstr>Pentacene TFT process</vt:lpstr>
      <vt:lpstr>Flexible TFT: parylene passivation, silicon substrate detachment</vt:lpstr>
      <vt:lpstr>Evaporation good for lift-off</vt:lpstr>
      <vt:lpstr>Parylene CVD</vt:lpstr>
      <vt:lpstr>PowerPoint Presentation</vt:lpstr>
      <vt:lpstr>Parylene CVD: rate up when temperature down ! Not Arrhenius!</vt:lpstr>
      <vt:lpstr>Rate limiting step</vt:lpstr>
      <vt:lpstr>Sticking coefficient</vt:lpstr>
      <vt:lpstr>Parylene step coverage: excellent</vt:lpstr>
      <vt:lpstr>CVD polymer step coverage</vt:lpstr>
      <vt:lpstr>Polymer surface activation</vt:lpstr>
      <vt:lpstr>PECVD</vt:lpstr>
      <vt:lpstr>PowerPoint Presentation</vt:lpstr>
      <vt:lpstr>Hydrogels by PECVD</vt:lpstr>
      <vt:lpstr>Dangling bonds</vt:lpstr>
      <vt:lpstr>iCVD (initiator CVD)</vt:lpstr>
      <vt:lpstr>iCVD reactor</vt:lpstr>
      <vt:lpstr>PowerPoint Presentation</vt:lpstr>
      <vt:lpstr>PowerPoint Presentation</vt:lpstr>
      <vt:lpstr>PAN nanotubes</vt:lpstr>
      <vt:lpstr>Rate limiting step iCVD</vt:lpstr>
      <vt:lpstr>Organic thin films:  wet deposition techniques</vt:lpstr>
      <vt:lpstr>Dip coating</vt:lpstr>
      <vt:lpstr>Langmuir-Blodgett: advanced dip coating</vt:lpstr>
      <vt:lpstr>LB films (2)</vt:lpstr>
      <vt:lpstr>Langmuir-Blodgett through</vt:lpstr>
      <vt:lpstr>LB: Pressurization curve</vt:lpstr>
      <vt:lpstr>Polyelectrolytes/Layer-by-layer</vt:lpstr>
      <vt:lpstr>Polyelectrolytes (LbL 2)</vt:lpstr>
      <vt:lpstr>Spin coating</vt:lpstr>
      <vt:lpstr>Thickness in spin coating</vt:lpstr>
      <vt:lpstr>Spin coating pros and cons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 thin films by CVD and PVD</dc:title>
  <dc:creator>Franssila Sami</dc:creator>
  <cp:lastModifiedBy>Franssila Sami</cp:lastModifiedBy>
  <cp:revision>54</cp:revision>
  <dcterms:created xsi:type="dcterms:W3CDTF">2018-10-13T16:17:17Z</dcterms:created>
  <dcterms:modified xsi:type="dcterms:W3CDTF">2020-10-13T08:04:11Z</dcterms:modified>
</cp:coreProperties>
</file>