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401" r:id="rId3"/>
    <p:sldId id="402" r:id="rId4"/>
    <p:sldId id="367" r:id="rId5"/>
    <p:sldId id="388" r:id="rId6"/>
    <p:sldId id="404" r:id="rId7"/>
    <p:sldId id="400" r:id="rId8"/>
    <p:sldId id="376" r:id="rId9"/>
    <p:sldId id="372" r:id="rId10"/>
    <p:sldId id="440" r:id="rId11"/>
    <p:sldId id="368" r:id="rId12"/>
    <p:sldId id="371" r:id="rId13"/>
    <p:sldId id="353" r:id="rId14"/>
    <p:sldId id="357" r:id="rId15"/>
    <p:sldId id="393" r:id="rId16"/>
    <p:sldId id="354" r:id="rId17"/>
    <p:sldId id="373" r:id="rId18"/>
    <p:sldId id="385" r:id="rId19"/>
    <p:sldId id="386" r:id="rId20"/>
    <p:sldId id="355" r:id="rId21"/>
    <p:sldId id="396" r:id="rId22"/>
    <p:sldId id="397" r:id="rId23"/>
    <p:sldId id="391" r:id="rId24"/>
    <p:sldId id="374" r:id="rId25"/>
    <p:sldId id="370" r:id="rId26"/>
    <p:sldId id="375" r:id="rId27"/>
    <p:sldId id="398" r:id="rId28"/>
    <p:sldId id="379" r:id="rId29"/>
    <p:sldId id="369" r:id="rId30"/>
    <p:sldId id="387" r:id="rId31"/>
    <p:sldId id="403" r:id="rId32"/>
    <p:sldId id="392" r:id="rId33"/>
    <p:sldId id="378" r:id="rId34"/>
    <p:sldId id="381" r:id="rId35"/>
    <p:sldId id="382" r:id="rId36"/>
    <p:sldId id="383" r:id="rId37"/>
    <p:sldId id="390" r:id="rId38"/>
    <p:sldId id="429" r:id="rId39"/>
    <p:sldId id="430" r:id="rId40"/>
    <p:sldId id="432" r:id="rId41"/>
    <p:sldId id="366" r:id="rId42"/>
    <p:sldId id="433" r:id="rId43"/>
    <p:sldId id="434" r:id="rId44"/>
    <p:sldId id="435" r:id="rId45"/>
    <p:sldId id="425" r:id="rId46"/>
    <p:sldId id="408" r:id="rId47"/>
    <p:sldId id="409" r:id="rId48"/>
    <p:sldId id="410" r:id="rId49"/>
    <p:sldId id="344" r:id="rId50"/>
    <p:sldId id="438" r:id="rId5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60B"/>
    <a:srgbClr val="FDA1BB"/>
    <a:srgbClr val="FCBEA2"/>
    <a:srgbClr val="BBE0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>
      <p:cViewPr varScale="1">
        <p:scale>
          <a:sx n="99" d="100"/>
          <a:sy n="99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198AFAC-D5C9-4D7F-8030-6CE996FE1C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6B0F60E-22E1-4A6A-A0C7-9C2EFD4258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D1A20D5B-48CD-47A1-A78B-3DB4DAAFEC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9C7DC61F-1EB4-49A5-979F-0DDE6B0192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D9D030-E90B-4E17-AB59-CDDB8A44A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7EBCB-ACE4-438D-953D-B1A57972E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6FB51-2170-4EBA-B839-BCC7FF780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47D07-02EA-4361-A060-5C39CE82A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1B9B-6F0E-40D4-B1A6-AAAA3E68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3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147A7-A626-413D-894B-DD7674EE3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F09549-42D3-458E-AD05-9C8C73E00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11CEC-C8D8-4446-B841-677A3F814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367F-85BC-4A9B-8975-DE8517297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0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48AD3-935C-4232-B096-2280CC2D9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55B2F5-E02A-49EF-A82C-62E6D345B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D606AD-8038-4E12-A8FE-813841A89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385F-FA36-4F60-91EB-C152B1FC0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24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303603-7546-46B5-8220-926996D26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84987-D79B-4695-9873-42EA33B55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A61C1D-DBFE-47E9-B846-39B7769E3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E4FC-8B06-4699-8FB4-602947F06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AA52E2-EE61-44C9-8EDE-B85E88057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78271E-6F21-4B8A-9EC7-FDD3D89B1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B6C5C-A5D0-46AE-AE35-CC89A0BC0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8B75-1C2F-4250-B188-47F8B34CA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15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47405-D09B-4DC9-A7CA-73D0567EE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255B6-13A0-4062-9FA5-727C6387E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8DE9D-AEBE-4888-9F31-C37348ED8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0B87-2854-401B-8DC0-72037019C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49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7CD26C9-6CE5-42C8-B909-F7B54A83A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7A8368-DE16-48D1-B5C2-5BB6C3EC0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34C2A9-2D69-4D49-95B1-A1D707952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A8DB-48E5-43D6-ACE3-70524D1FA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96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C68ACA-698D-49DC-9953-14249F924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F94995-0DCA-4ABE-A4DD-8ECA066A2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3CE758-0E09-4A24-9D3B-E10739DE3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E093-17BB-4CAE-8486-B16EE3B13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065423-658C-4D2C-80BD-15944EA86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74DD6B-4B61-4B47-A889-31073185E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D66EF2-0D36-4347-B5CB-E6A487E17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4E44-1063-4F80-BB1A-2BC84812D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40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2ECA5-7F50-4266-B041-B10BD63FC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62DA6-B7F7-4A7C-9CC6-55FB08F67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3F84F-310B-48D3-BB8A-D8D9E7253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C4E8-5AD3-4B6D-84B6-8B36E7B66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56B3CB-606D-458E-9B7D-95C48C552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6A31A-DF2F-4A16-87F6-E10E8E3F7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A6B04-74CE-4CA3-8B4A-01A5F7656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5155-10EF-46F5-BCF3-81F89CC24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77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FB14AA-8C13-4EE1-9FF2-2910B1D31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A3C390-57F9-45A6-AC0A-380DAC47D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555E93-D523-4FFF-997C-E7F7E4EC6F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E784E9-10F3-41C7-B0E5-89B0C42F66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01CB15-128F-47F6-ADF4-DAD3F4E8F4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E11D245-1077-4E88-8A45-80C6E4DAF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E0988-EAE7-42B0-8834-C4D45899EC2F}"/>
              </a:ext>
            </a:extLst>
          </p:cNvPr>
          <p:cNvSpPr/>
          <p:nvPr/>
        </p:nvSpPr>
        <p:spPr>
          <a:xfrm>
            <a:off x="539750" y="1916113"/>
            <a:ext cx="8353425" cy="4465637"/>
          </a:xfrm>
          <a:prstGeom prst="rect">
            <a:avLst/>
          </a:prstGeom>
          <a:solidFill>
            <a:srgbClr val="F58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FF984E6-355C-4DDA-88A8-8CF2AF5D5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800" dirty="0"/>
              <a:t>Multilayers and interfaces</a:t>
            </a:r>
            <a:endParaRPr lang="en-US" altLang="en-US" sz="4800" dirty="0"/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2849CF53-FB8B-4A10-9172-18E18819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944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ubtitle 5">
            <a:extLst>
              <a:ext uri="{FF2B5EF4-FFF2-40B4-BE49-F238E27FC236}">
                <a16:creationId xmlns:a16="http://schemas.microsoft.com/office/drawing/2014/main" id="{4BF41270-8413-4AE7-955D-23FE1F4E5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</p:spPr>
        <p:txBody>
          <a:bodyPr/>
          <a:lstStyle/>
          <a:p>
            <a:r>
              <a:rPr lang="en-GB" altLang="en-US"/>
              <a:t>sami.franssila@aalto.fi</a:t>
            </a: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A3C7-77E0-4A15-BB23-A0A9D34E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PSG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7752C-8595-4664-ACF2-6F4611822D79}"/>
              </a:ext>
            </a:extLst>
          </p:cNvPr>
          <p:cNvSpPr txBox="1"/>
          <p:nvPr/>
        </p:nvSpPr>
        <p:spPr>
          <a:xfrm>
            <a:off x="539552" y="1427223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CVD oxides have unfortunately many names:</a:t>
            </a:r>
          </a:p>
          <a:p>
            <a:endParaRPr lang="en-US" sz="2400" dirty="0"/>
          </a:p>
          <a:p>
            <a:r>
              <a:rPr lang="en-US" sz="2400" dirty="0"/>
              <a:t>USG = undoped silica glass (=CVD </a:t>
            </a:r>
            <a:r>
              <a:rPr lang="en-US" sz="2400" dirty="0" err="1"/>
              <a:t>SiOx</a:t>
            </a:r>
            <a:r>
              <a:rPr lang="en-US" sz="2400" dirty="0"/>
              <a:t>, 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≈2)</a:t>
            </a:r>
            <a:endParaRPr 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PSG = phosphorous doped silica glass (=CVD oxide, which had P2O5 flow during deposition </a:t>
            </a:r>
            <a:r>
              <a:rPr lang="en-GB" altLang="en-US" sz="2400" dirty="0">
                <a:sym typeface="Wingdings" panose="05000000000000000000" pitchFamily="2" charset="2"/>
              </a:rPr>
              <a:t> phosphorous incorporated into film)</a:t>
            </a:r>
          </a:p>
          <a:p>
            <a:pPr eaLnBrk="1" hangingPunct="1"/>
            <a:endParaRPr lang="en-GB" altLang="en-US" sz="2400" dirty="0">
              <a:sym typeface="Wingdings" panose="05000000000000000000" pitchFamily="2" charset="2"/>
            </a:endParaRPr>
          </a:p>
          <a:p>
            <a:pPr eaLnBrk="1" hangingPunct="1"/>
            <a:r>
              <a:rPr lang="en-GB" altLang="en-US" sz="2400" dirty="0">
                <a:sym typeface="Wingdings" panose="05000000000000000000" pitchFamily="2" charset="2"/>
              </a:rPr>
              <a:t>PSG typical: </a:t>
            </a:r>
            <a:r>
              <a:rPr lang="en-GB" altLang="en-US" sz="2400" dirty="0"/>
              <a:t>5 </a:t>
            </a:r>
            <a:r>
              <a:rPr lang="en-GB" altLang="en-US" sz="2400" dirty="0" err="1"/>
              <a:t>wt</a:t>
            </a:r>
            <a:r>
              <a:rPr lang="en-GB" altLang="en-US" sz="2400" dirty="0"/>
              <a:t>% phosphorous</a:t>
            </a:r>
          </a:p>
          <a:p>
            <a:pPr eaLnBrk="1" hangingPunct="1"/>
            <a:r>
              <a:rPr lang="en-GB" altLang="en-US" sz="2400" dirty="0"/>
              <a:t>		excellent gettering agent for Na+ ions</a:t>
            </a:r>
          </a:p>
          <a:p>
            <a:pPr eaLnBrk="1" hangingPunct="1"/>
            <a:r>
              <a:rPr lang="en-GB" altLang="en-US" sz="2400" dirty="0"/>
              <a:t>		hygroscopic if too much P</a:t>
            </a:r>
          </a:p>
          <a:p>
            <a:pPr eaLnBrk="1" hangingPunct="1">
              <a:buFontTx/>
              <a:buNone/>
            </a:pPr>
            <a:r>
              <a:rPr lang="en-GB" altLang="en-US" sz="2400" dirty="0"/>
              <a:t>Note: 	in metals and oxides: 1-5% dopant/alloying element</a:t>
            </a:r>
          </a:p>
          <a:p>
            <a:pPr eaLnBrk="1" hangingPunct="1">
              <a:buFontTx/>
              <a:buNone/>
            </a:pPr>
            <a:r>
              <a:rPr lang="en-GB" altLang="en-US" sz="2400" dirty="0"/>
              <a:t>	in </a:t>
            </a:r>
            <a:r>
              <a:rPr lang="en-GB" altLang="en-US" sz="2400" dirty="0" err="1"/>
              <a:t>semiconducotrs</a:t>
            </a:r>
            <a:r>
              <a:rPr lang="en-GB" altLang="en-US" sz="2400" dirty="0"/>
              <a:t> parts per million (10</a:t>
            </a:r>
            <a:r>
              <a:rPr lang="en-GB" altLang="en-US" sz="2400" baseline="30000" dirty="0"/>
              <a:t>-6</a:t>
            </a:r>
            <a:r>
              <a:rPr lang="en-GB" altLang="en-US" sz="2400" dirty="0"/>
              <a:t>) dopant</a:t>
            </a:r>
          </a:p>
          <a:p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8126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ACF140C-8864-445A-84D2-E01F32DFE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Interfaces</a:t>
            </a:r>
            <a:endParaRPr lang="en-US" altLang="en-US"/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E74CFCC3-6E5A-46D9-B204-2DBA2FFDD7A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1628775"/>
            <a:ext cx="9024937" cy="2341563"/>
          </a:xfrm>
        </p:spPr>
      </p:pic>
      <p:sp>
        <p:nvSpPr>
          <p:cNvPr id="12292" name="TextBox 3">
            <a:extLst>
              <a:ext uri="{FF2B5EF4-FFF2-40B4-BE49-F238E27FC236}">
                <a16:creationId xmlns:a16="http://schemas.microsoft.com/office/drawing/2014/main" id="{526C2B81-3A07-4BDF-BE06-6ACE9E59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741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Stability of interface in subsequent processing and during use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Barrier layers: extra films to stabilize interfaces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56C2D4E-CA73-4E4A-B3D9-841831B4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Al-Si phase diagram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A082167-B1E8-4C52-9360-812C5453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4176712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>
            <a:extLst>
              <a:ext uri="{FF2B5EF4-FFF2-40B4-BE49-F238E27FC236}">
                <a16:creationId xmlns:a16="http://schemas.microsoft.com/office/drawing/2014/main" id="{84249578-D0FE-4280-BCBF-57DED9A24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916113"/>
            <a:ext cx="3095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A little silicon is soluble in aluminum at 400</a:t>
            </a:r>
            <a:r>
              <a:rPr lang="fi-FI" altLang="en-US" sz="2400" baseline="30000"/>
              <a:t>o</a:t>
            </a:r>
            <a:r>
              <a:rPr lang="fi-FI" altLang="en-US" sz="2400"/>
              <a:t>C, ca. 0.3 at%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ym typeface="Wingdings" panose="05000000000000000000" pitchFamily="2" charset="2"/>
              </a:rPr>
              <a:t> Al to Si interface is unstable at </a:t>
            </a:r>
            <a:r>
              <a:rPr lang="fi-FI" altLang="en-US" sz="2400"/>
              <a:t>400</a:t>
            </a:r>
            <a:r>
              <a:rPr lang="fi-FI" altLang="en-US" sz="2400" baseline="30000"/>
              <a:t>o</a:t>
            </a:r>
            <a:r>
              <a:rPr lang="fi-FI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90D8FC-9A98-4781-AAAF-9018E48A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Junction pitting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2E711FEB-73A5-4510-B172-1A23B2920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49658" r="7673"/>
          <a:stretch/>
        </p:blipFill>
        <p:spPr bwMode="auto">
          <a:xfrm>
            <a:off x="202280" y="1772816"/>
            <a:ext cx="4369720" cy="345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>
            <a:extLst>
              <a:ext uri="{FF2B5EF4-FFF2-40B4-BE49-F238E27FC236}">
                <a16:creationId xmlns:a16="http://schemas.microsoft.com/office/drawing/2014/main" id="{F29477B7-DABB-46F0-8119-32694A746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060575"/>
            <a:ext cx="39608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Silicon dissolves into aluminum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Aluminum diffuses into silicon via the vacancies left by removed silicon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If aluminum diffusion deep, it will extend to pn-junction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ym typeface="Wingdings" panose="05000000000000000000" pitchFamily="2" charset="2"/>
              </a:rPr>
              <a:t> No pn-junction anymore</a:t>
            </a:r>
            <a:endParaRPr lang="fi-FI" altLang="en-US" sz="2400"/>
          </a:p>
        </p:txBody>
      </p:sp>
      <p:sp>
        <p:nvSpPr>
          <p:cNvPr id="14341" name="TextBox 4">
            <a:extLst>
              <a:ext uri="{FF2B5EF4-FFF2-40B4-BE49-F238E27FC236}">
                <a16:creationId xmlns:a16="http://schemas.microsoft.com/office/drawing/2014/main" id="{039218DC-7D21-4E2C-B22D-DCB3B36A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3087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/>
              <a:t>Ohring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F6C73-56D3-439B-BFB5-4C20A555DF8E}"/>
              </a:ext>
            </a:extLst>
          </p:cNvPr>
          <p:cNvSpPr txBox="1"/>
          <p:nvPr/>
        </p:nvSpPr>
        <p:spPr>
          <a:xfrm>
            <a:off x="3025337" y="4405244"/>
            <a:ext cx="28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endParaRPr lang="LID4096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5AB3B-1D54-434C-A4B8-48E3C06B5677}"/>
              </a:ext>
            </a:extLst>
          </p:cNvPr>
          <p:cNvSpPr txBox="1"/>
          <p:nvPr/>
        </p:nvSpPr>
        <p:spPr>
          <a:xfrm>
            <a:off x="3529393" y="4589910"/>
            <a:ext cx="35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endParaRPr lang="LID4096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0928F5-BEF8-438F-ACC8-23E99375DF36}"/>
              </a:ext>
            </a:extLst>
          </p:cNvPr>
          <p:cNvSpPr/>
          <p:nvPr/>
        </p:nvSpPr>
        <p:spPr>
          <a:xfrm rot="1578733">
            <a:off x="2956232" y="4494166"/>
            <a:ext cx="1008112" cy="539844"/>
          </a:xfrm>
          <a:prstGeom prst="ellipse">
            <a:avLst/>
          </a:prstGeom>
          <a:solidFill>
            <a:srgbClr val="FDA1BB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A5F3E-264E-40B0-BCFF-D74CA57E5A37}"/>
              </a:ext>
            </a:extLst>
          </p:cNvPr>
          <p:cNvSpPr txBox="1"/>
          <p:nvPr/>
        </p:nvSpPr>
        <p:spPr>
          <a:xfrm>
            <a:off x="2960992" y="5078723"/>
            <a:ext cx="146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junction</a:t>
            </a:r>
            <a:endParaRPr lang="LID4096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BFA9B6B-D43B-4D0F-8414-92AEDAB0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fi-FI" altLang="en-US" dirty="0" err="1"/>
              <a:t>Interface</a:t>
            </a:r>
            <a:r>
              <a:rPr lang="fi-FI" altLang="en-US" dirty="0"/>
              <a:t> </a:t>
            </a:r>
            <a:r>
              <a:rPr lang="fi-FI" altLang="en-US" dirty="0" err="1"/>
              <a:t>stability</a:t>
            </a:r>
            <a:r>
              <a:rPr lang="fi-FI" altLang="en-US" dirty="0"/>
              <a:t>: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i-FI" altLang="en-US" dirty="0"/>
              <a:t> 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22E59C43-6B64-46C0-A50D-212BB11F9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611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Change in Gibbs free energy is given by:	</a:t>
            </a:r>
            <a:endParaRPr lang="en-US" altLang="en-US"/>
          </a:p>
        </p:txBody>
      </p:sp>
      <p:graphicFrame>
        <p:nvGraphicFramePr>
          <p:cNvPr id="16388" name="Object 3">
            <a:extLst>
              <a:ext uri="{FF2B5EF4-FFF2-40B4-BE49-F238E27FC236}">
                <a16:creationId xmlns:a16="http://schemas.microsoft.com/office/drawing/2014/main" id="{0CD75A62-6A3D-4B7A-9CD9-C33A9A128B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2276475"/>
          <a:ext cx="34337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" imgW="1422400" imgH="241300" progId="Equation.3">
                  <p:embed/>
                </p:oleObj>
              </mc:Choice>
              <mc:Fallback>
                <p:oleObj name="Equation" r:id="rId3" imgW="14224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6475"/>
                        <a:ext cx="34337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5">
            <a:extLst>
              <a:ext uri="{FF2B5EF4-FFF2-40B4-BE49-F238E27FC236}">
                <a16:creationId xmlns:a16="http://schemas.microsoft.com/office/drawing/2014/main" id="{525AAB36-3F9F-435E-BCD0-7B88DB708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141663"/>
            <a:ext cx="68405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itchFamily="18" charset="0"/>
                <a:sym typeface="Symbol" pitchFamily="18" charset="2"/>
              </a:rPr>
              <a:t>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G positive = stable pair; </a:t>
            </a:r>
            <a:r>
              <a:rPr lang="en-US" sz="2000" b="1" dirty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</a:t>
            </a:r>
            <a:r>
              <a:rPr lang="en-US" sz="2000" b="1" dirty="0">
                <a:solidFill>
                  <a:srgbClr val="FF0000"/>
                </a:solidFill>
                <a:ea typeface="Times New Roman" pitchFamily="18" charset="0"/>
              </a:rPr>
              <a:t>G negative = films react</a:t>
            </a:r>
          </a:p>
          <a:p>
            <a:pPr>
              <a:defRPr/>
            </a:pPr>
            <a:endParaRPr lang="en-US" sz="2000" dirty="0">
              <a:latin typeface="+mj-lt"/>
              <a:ea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+mj-lt"/>
                <a:ea typeface="Times New Roman" pitchFamily="18" charset="0"/>
              </a:rPr>
              <a:t>For reaction titanium reaction with silicon dioxide:</a:t>
            </a:r>
          </a:p>
          <a:p>
            <a:pPr>
              <a:defRPr/>
            </a:pPr>
            <a:endParaRPr lang="en-US" sz="2000" dirty="0">
              <a:latin typeface="+mj-lt"/>
              <a:ea typeface="Times New Roman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Ti + SiO</a:t>
            </a:r>
            <a:r>
              <a:rPr lang="en-US" sz="2000" baseline="-30000" dirty="0">
                <a:latin typeface="+mj-lt"/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  </a:t>
            </a:r>
            <a:r>
              <a:rPr lang="en-US" sz="2000" dirty="0">
                <a:latin typeface="+mj-lt"/>
                <a:ea typeface="Times New Roman" pitchFamily="18" charset="0"/>
                <a:sym typeface="Wingdings" pitchFamily="2" charset="2"/>
              </a:rPr>
              <a:t></a:t>
            </a: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 TiO</a:t>
            </a:r>
            <a:r>
              <a:rPr lang="en-US" sz="2000" baseline="-30000" dirty="0">
                <a:latin typeface="+mj-lt"/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 + Si </a:t>
            </a:r>
            <a:endParaRPr lang="fi-FI" sz="1100" dirty="0">
              <a:latin typeface="+mj-lt"/>
              <a:sym typeface="Symbol" pitchFamily="18" charset="2"/>
            </a:endParaRPr>
          </a:p>
          <a:p>
            <a:pPr>
              <a:defRPr/>
            </a:pPr>
            <a:endParaRPr lang="en-US" sz="2000" dirty="0">
              <a:latin typeface="+mj-lt"/>
              <a:ea typeface="Times New Roman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dirty="0">
                <a:latin typeface="+mj-lt"/>
                <a:ea typeface="Times New Roman" pitchFamily="18" charset="0"/>
              </a:rPr>
              <a:t>G = G</a:t>
            </a:r>
            <a:r>
              <a:rPr lang="en-US" sz="2000" baseline="-30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TiO2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- G</a:t>
            </a:r>
            <a:r>
              <a:rPr lang="en-US" sz="2000" baseline="-30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SiO2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aseline="-30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000" baseline="-30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(160 – 165) Kcal = -5 Kcal, indicative that the reaction can take place. </a:t>
            </a:r>
          </a:p>
          <a:p>
            <a:pPr>
              <a:defRPr/>
            </a:pPr>
            <a:endParaRPr lang="en-US" sz="2000" dirty="0">
              <a:latin typeface="+mj-lt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For Co + SiO</a:t>
            </a:r>
            <a:r>
              <a:rPr lang="en-US" sz="2000" baseline="-30000" dirty="0">
                <a:latin typeface="+mj-lt"/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  </a:t>
            </a:r>
            <a:r>
              <a:rPr lang="en-US" sz="2000" dirty="0">
                <a:latin typeface="+mj-lt"/>
                <a:ea typeface="Times New Roman" pitchFamily="18" charset="0"/>
                <a:sym typeface="Wingdings" pitchFamily="2" charset="2"/>
              </a:rPr>
              <a:t></a:t>
            </a: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 CoSi</a:t>
            </a:r>
            <a:r>
              <a:rPr lang="en-US" sz="2000" baseline="-30000" dirty="0">
                <a:latin typeface="+mj-lt"/>
                <a:ea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ea typeface="Times New Roman" pitchFamily="18" charset="0"/>
                <a:sym typeface="Symbol" pitchFamily="18" charset="2"/>
              </a:rPr>
              <a:t> + Si 	</a:t>
            </a:r>
            <a:r>
              <a:rPr lang="en-US" sz="2000" dirty="0">
                <a:latin typeface="+mj-lt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dirty="0">
                <a:latin typeface="+mj-lt"/>
                <a:ea typeface="Times New Roman" pitchFamily="18" charset="0"/>
              </a:rPr>
              <a:t>G&gt; 0, no reaction.</a:t>
            </a:r>
            <a:endParaRPr lang="en-US" sz="2000" dirty="0">
              <a:latin typeface="+mj-lt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659FBDC-ECDE-4E31-8213-A7697FBBE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Reaction </a:t>
            </a:r>
            <a:r>
              <a:rPr lang="en-GB" altLang="en-US" dirty="0" err="1"/>
              <a:t>Co+Si</a:t>
            </a:r>
            <a:endParaRPr lang="en-US" altLang="en-US" baseline="-25000" dirty="0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6C1B1CD7-C3EC-4146-88BB-534673CD25E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" y="2305067"/>
            <a:ext cx="6408712" cy="4347190"/>
          </a:xfrm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31377EBE-88A8-4FDB-B968-41DD6A2D7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3087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Murarka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EA148-F259-483C-A525-200552F9D61F}"/>
              </a:ext>
            </a:extLst>
          </p:cNvPr>
          <p:cNvSpPr txBox="1"/>
          <p:nvPr/>
        </p:nvSpPr>
        <p:spPr>
          <a:xfrm>
            <a:off x="6328584" y="2886555"/>
            <a:ext cx="2375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high enough temperature the native oxide breaks down, and </a:t>
            </a:r>
            <a:r>
              <a:rPr lang="en-US" sz="2400" dirty="0" err="1"/>
              <a:t>Co+Si</a:t>
            </a:r>
            <a:r>
              <a:rPr lang="en-US" sz="2400" dirty="0"/>
              <a:t> reaction can take place.</a:t>
            </a:r>
            <a:endParaRPr lang="LID4096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400CF-75C7-4FDA-A7B6-7562265F8F4A}"/>
              </a:ext>
            </a:extLst>
          </p:cNvPr>
          <p:cNvSpPr txBox="1"/>
          <p:nvPr/>
        </p:nvSpPr>
        <p:spPr>
          <a:xfrm>
            <a:off x="5036604" y="2924944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native oxide delays reaction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8C03B5-E82C-4F83-B70C-055888F0A546}"/>
              </a:ext>
            </a:extLst>
          </p:cNvPr>
          <p:cNvSpPr/>
          <p:nvPr/>
        </p:nvSpPr>
        <p:spPr>
          <a:xfrm>
            <a:off x="2766251" y="2846657"/>
            <a:ext cx="1877757" cy="539844"/>
          </a:xfrm>
          <a:prstGeom prst="ellipse">
            <a:avLst/>
          </a:prstGeom>
          <a:solidFill>
            <a:srgbClr val="FDA1BB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9CE2E-D98D-48EB-BEDC-C63B1BA1974A}"/>
              </a:ext>
            </a:extLst>
          </p:cNvPr>
          <p:cNvSpPr txBox="1"/>
          <p:nvPr/>
        </p:nvSpPr>
        <p:spPr>
          <a:xfrm>
            <a:off x="1115615" y="1268760"/>
            <a:ext cx="7145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 + Si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 err="1">
                <a:sym typeface="Wingdings" panose="05000000000000000000" pitchFamily="2" charset="2"/>
              </a:rPr>
              <a:t>CoSi</a:t>
            </a: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err="1">
                <a:sym typeface="Wingdings" panose="05000000000000000000" pitchFamily="2" charset="2"/>
              </a:rPr>
              <a:t>CoSi</a:t>
            </a:r>
            <a:r>
              <a:rPr lang="en-US" sz="2800" dirty="0">
                <a:sym typeface="Wingdings" panose="05000000000000000000" pitchFamily="2" charset="2"/>
              </a:rPr>
              <a:t> + Si  CoSi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at higher temperature</a:t>
            </a:r>
            <a:endParaRPr lang="LID4096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FD7B7DC1-0E83-4ECD-A86E-5F6EE271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3671887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3">
            <a:extLst>
              <a:ext uri="{FF2B5EF4-FFF2-40B4-BE49-F238E27FC236}">
                <a16:creationId xmlns:a16="http://schemas.microsoft.com/office/drawing/2014/main" id="{1427826C-63F0-4681-9978-DFEA76F6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88950"/>
            <a:ext cx="3673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4000"/>
              <a:t>Nickel silicide formation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82B0E4B9-16C1-4E4B-8147-DD8DD32DC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2338388"/>
            <a:ext cx="39592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It is </a:t>
            </a:r>
            <a:r>
              <a:rPr lang="fi-FI" altLang="en-US" sz="2400" dirty="0" err="1"/>
              <a:t>not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always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case </a:t>
            </a:r>
            <a:r>
              <a:rPr lang="fi-FI" altLang="en-US" sz="2400" dirty="0" err="1"/>
              <a:t>that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silicide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that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form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technologically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interesting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one</a:t>
            </a:r>
            <a:r>
              <a:rPr lang="fi-FI" altLang="en-US" sz="2400" dirty="0"/>
              <a:t>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NiSi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desired</a:t>
            </a:r>
            <a:r>
              <a:rPr lang="fi-FI" altLang="en-US" sz="2400" dirty="0"/>
              <a:t> </a:t>
            </a:r>
            <a:r>
              <a:rPr lang="fi-FI" altLang="en-US" sz="2400" dirty="0" err="1"/>
              <a:t>low</a:t>
            </a:r>
            <a:r>
              <a:rPr lang="fi-FI" altLang="en-US" sz="2400" dirty="0"/>
              <a:t> </a:t>
            </a:r>
            <a:r>
              <a:rPr lang="fi-FI" altLang="en-US" sz="2400" dirty="0" err="1"/>
              <a:t>resistivity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material</a:t>
            </a:r>
            <a:r>
              <a:rPr lang="fi-FI" altLang="en-US" sz="2400" dirty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NiSi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stable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phase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that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tends</a:t>
            </a:r>
            <a:r>
              <a:rPr lang="fi-FI" altLang="en-US" sz="2400" dirty="0"/>
              <a:t> to </a:t>
            </a:r>
            <a:r>
              <a:rPr lang="fi-FI" altLang="en-US" sz="2400" dirty="0" err="1"/>
              <a:t>form</a:t>
            </a:r>
            <a:r>
              <a:rPr lang="fi-FI" altLang="en-US" sz="2400" dirty="0"/>
              <a:t>. 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CC24983D-E618-4FBA-8993-F1AEFBEF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307138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/>
              <a:t>Ohring</a:t>
            </a:r>
          </a:p>
        </p:txBody>
      </p:sp>
    </p:spTree>
    <p:extLst>
      <p:ext uri="{BB962C8B-B14F-4D97-AF65-F5344CB8AC3E}">
        <p14:creationId xmlns:p14="http://schemas.microsoft.com/office/powerpoint/2010/main" val="839678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AB2BBE3-1275-41E3-BC54-0C2135C8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From substrate into</a:t>
            </a:r>
            <a:r>
              <a:rPr lang="fi-FI" altLang="en-US">
                <a:sym typeface="Wingdings" panose="05000000000000000000" pitchFamily="2" charset="2"/>
              </a:rPr>
              <a:t> film</a:t>
            </a:r>
            <a:endParaRPr lang="fi-FI" altLang="en-US"/>
          </a:p>
        </p:txBody>
      </p:sp>
      <p:grpSp>
        <p:nvGrpSpPr>
          <p:cNvPr id="18435" name="Group 29">
            <a:extLst>
              <a:ext uri="{FF2B5EF4-FFF2-40B4-BE49-F238E27FC236}">
                <a16:creationId xmlns:a16="http://schemas.microsoft.com/office/drawing/2014/main" id="{8CB0C3C6-56DC-4A7E-B4E3-23E176CE59E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700213"/>
            <a:ext cx="3095625" cy="2592387"/>
            <a:chOff x="4575" y="7027"/>
            <a:chExt cx="2853" cy="2583"/>
          </a:xfrm>
        </p:grpSpPr>
        <p:sp>
          <p:nvSpPr>
            <p:cNvPr id="18447" name="Rectangle 30">
              <a:extLst>
                <a:ext uri="{FF2B5EF4-FFF2-40B4-BE49-F238E27FC236}">
                  <a16:creationId xmlns:a16="http://schemas.microsoft.com/office/drawing/2014/main" id="{D040F9AE-D7BC-4D16-B4FC-99AAB038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88"/>
              <a:ext cx="2853" cy="2522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18448" name="Rectangle 31">
              <a:extLst>
                <a:ext uri="{FF2B5EF4-FFF2-40B4-BE49-F238E27FC236}">
                  <a16:creationId xmlns:a16="http://schemas.microsoft.com/office/drawing/2014/main" id="{AF0C1EBE-CAE0-46AA-AE59-ADCFE1EE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27"/>
              <a:ext cx="2853" cy="53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18449" name="Text Box 32">
              <a:extLst>
                <a:ext uri="{FF2B5EF4-FFF2-40B4-BE49-F238E27FC236}">
                  <a16:creationId xmlns:a16="http://schemas.microsoft.com/office/drawing/2014/main" id="{78C18A35-AC69-403B-8A13-B7989E937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8209"/>
              <a:ext cx="2139" cy="87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1100"/>
                <a:t>substrate</a:t>
              </a:r>
              <a:endParaRPr lang="fi-FI" altLang="en-US" sz="1800"/>
            </a:p>
          </p:txBody>
        </p:sp>
        <p:sp>
          <p:nvSpPr>
            <p:cNvPr id="18450" name="Text Box 33">
              <a:extLst>
                <a:ext uri="{FF2B5EF4-FFF2-40B4-BE49-F238E27FC236}">
                  <a16:creationId xmlns:a16="http://schemas.microsoft.com/office/drawing/2014/main" id="{88C7EB69-5020-4192-B3A5-1AD0B6EDE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7088"/>
              <a:ext cx="170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1100"/>
                <a:t>thin film</a:t>
              </a:r>
              <a:endParaRPr lang="fi-FI" altLang="en-US" sz="1800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DF84FA-8615-4A45-9DA5-F7F7C511EF5C}"/>
              </a:ext>
            </a:extLst>
          </p:cNvPr>
          <p:cNvCxnSpPr/>
          <p:nvPr/>
        </p:nvCxnSpPr>
        <p:spPr>
          <a:xfrm flipV="1">
            <a:off x="1835150" y="1989138"/>
            <a:ext cx="0" cy="28082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10">
            <a:extLst>
              <a:ext uri="{FF2B5EF4-FFF2-40B4-BE49-F238E27FC236}">
                <a16:creationId xmlns:a16="http://schemas.microsoft.com/office/drawing/2014/main" id="{91B4F13D-048F-4EA3-9C13-53FC2575C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557338"/>
            <a:ext cx="50419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 dirty="0"/>
              <a:t>Steel </a:t>
            </a:r>
            <a:r>
              <a:rPr lang="fi-FI" altLang="en-US" sz="2000" dirty="0" err="1"/>
              <a:t>substrates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are</a:t>
            </a:r>
            <a:r>
              <a:rPr lang="fi-FI" altLang="en-US" sz="2000" dirty="0"/>
              <a:t> a </a:t>
            </a:r>
            <a:r>
              <a:rPr lang="fi-FI" altLang="en-US" sz="2000" dirty="0" err="1"/>
              <a:t>source</a:t>
            </a:r>
            <a:r>
              <a:rPr lang="fi-FI" altLang="en-US" sz="2000" dirty="0"/>
              <a:t> of </a:t>
            </a:r>
            <a:r>
              <a:rPr lang="fi-FI" altLang="en-US" sz="2000" dirty="0" err="1"/>
              <a:t>metals</a:t>
            </a:r>
            <a:endParaRPr lang="fi-FI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 dirty="0" err="1"/>
              <a:t>Glass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substrates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are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sources</a:t>
            </a:r>
            <a:r>
              <a:rPr lang="fi-FI" altLang="en-US" sz="2000" dirty="0"/>
              <a:t> of </a:t>
            </a:r>
            <a:r>
              <a:rPr lang="fi-FI" altLang="en-US" sz="2000" dirty="0" err="1"/>
              <a:t>sodium</a:t>
            </a:r>
            <a:r>
              <a:rPr lang="fi-FI" altLang="en-US" sz="2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 dirty="0" err="1"/>
              <a:t>Polymer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substrates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are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permeable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water</a:t>
            </a:r>
            <a:r>
              <a:rPr lang="fi-FI" altLang="en-US" sz="2000" dirty="0"/>
              <a:t> </a:t>
            </a:r>
            <a:r>
              <a:rPr lang="fi-FI" altLang="en-US" sz="2000" dirty="0" err="1"/>
              <a:t>vapor</a:t>
            </a:r>
            <a:r>
              <a:rPr lang="fi-FI" altLang="en-US" sz="2000" dirty="0"/>
              <a:t> and </a:t>
            </a:r>
            <a:r>
              <a:rPr lang="fi-FI" altLang="en-US" sz="2000" dirty="0" err="1"/>
              <a:t>oxygen</a:t>
            </a:r>
            <a:endParaRPr lang="fi-FI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 dirty="0">
                <a:sym typeface="Wingdings" panose="05000000000000000000" pitchFamily="2" charset="2"/>
              </a:rPr>
              <a:t> </a:t>
            </a:r>
            <a:r>
              <a:rPr lang="fi-FI" altLang="en-US" sz="2000" dirty="0" err="1">
                <a:sym typeface="Wingdings" panose="05000000000000000000" pitchFamily="2" charset="2"/>
              </a:rPr>
              <a:t>Need</a:t>
            </a:r>
            <a:r>
              <a:rPr lang="fi-FI" altLang="en-US" sz="2000" dirty="0">
                <a:sym typeface="Wingdings" panose="05000000000000000000" pitchFamily="2" charset="2"/>
              </a:rPr>
              <a:t> </a:t>
            </a:r>
            <a:r>
              <a:rPr lang="fi-FI" altLang="en-US" sz="2000" dirty="0" err="1">
                <a:sym typeface="Wingdings" panose="05000000000000000000" pitchFamily="2" charset="2"/>
              </a:rPr>
              <a:t>barrier</a:t>
            </a:r>
            <a:r>
              <a:rPr lang="fi-FI" altLang="en-US" sz="2000" dirty="0">
                <a:sym typeface="Wingdings" panose="05000000000000000000" pitchFamily="2" charset="2"/>
              </a:rPr>
              <a:t>(s) </a:t>
            </a:r>
            <a:endParaRPr lang="fi-FI" altLang="en-US" sz="2000" dirty="0"/>
          </a:p>
        </p:txBody>
      </p:sp>
      <p:grpSp>
        <p:nvGrpSpPr>
          <p:cNvPr id="18438" name="Group 18">
            <a:extLst>
              <a:ext uri="{FF2B5EF4-FFF2-40B4-BE49-F238E27FC236}">
                <a16:creationId xmlns:a16="http://schemas.microsoft.com/office/drawing/2014/main" id="{4E1EAFE8-C31F-4A01-82DE-1441C63FBB71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4652963"/>
            <a:ext cx="2879725" cy="2016125"/>
            <a:chOff x="5076056" y="4725144"/>
            <a:chExt cx="2160240" cy="1512168"/>
          </a:xfrm>
        </p:grpSpPr>
        <p:grpSp>
          <p:nvGrpSpPr>
            <p:cNvPr id="18440" name="Group 29">
              <a:extLst>
                <a:ext uri="{FF2B5EF4-FFF2-40B4-BE49-F238E27FC236}">
                  <a16:creationId xmlns:a16="http://schemas.microsoft.com/office/drawing/2014/main" id="{77BAB467-C7F2-4073-8B01-CC6CE99AC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4725144"/>
              <a:ext cx="2160240" cy="1467544"/>
              <a:chOff x="4575" y="7027"/>
              <a:chExt cx="2853" cy="2583"/>
            </a:xfrm>
          </p:grpSpPr>
          <p:sp>
            <p:nvSpPr>
              <p:cNvPr id="18443" name="Rectangle 30">
                <a:extLst>
                  <a:ext uri="{FF2B5EF4-FFF2-40B4-BE49-F238E27FC236}">
                    <a16:creationId xmlns:a16="http://schemas.microsoft.com/office/drawing/2014/main" id="{9D4B5AFF-B463-4057-8E91-50488905F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" y="7088"/>
                <a:ext cx="2853" cy="2522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18444" name="Rectangle 31">
                <a:extLst>
                  <a:ext uri="{FF2B5EF4-FFF2-40B4-BE49-F238E27FC236}">
                    <a16:creationId xmlns:a16="http://schemas.microsoft.com/office/drawing/2014/main" id="{46929A0F-D1CA-48B5-971B-7148905EC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" y="7027"/>
                <a:ext cx="2853" cy="539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18445" name="Text Box 32">
                <a:extLst>
                  <a:ext uri="{FF2B5EF4-FFF2-40B4-BE49-F238E27FC236}">
                    <a16:creationId xmlns:a16="http://schemas.microsoft.com/office/drawing/2014/main" id="{3967150E-EBD9-44CB-9FA7-7DEAAE4C9A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" y="8209"/>
                <a:ext cx="2139" cy="87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GB" altLang="en-US" sz="1100"/>
                  <a:t>substrate</a:t>
                </a:r>
                <a:endParaRPr lang="fi-FI" altLang="en-US" sz="1800"/>
              </a:p>
            </p:txBody>
          </p:sp>
          <p:sp>
            <p:nvSpPr>
              <p:cNvPr id="18446" name="Text Box 33">
                <a:extLst>
                  <a:ext uri="{FF2B5EF4-FFF2-40B4-BE49-F238E27FC236}">
                    <a16:creationId xmlns:a16="http://schemas.microsoft.com/office/drawing/2014/main" id="{2B211CF7-CD0E-4BA1-9F31-6D66859B79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" y="7088"/>
                <a:ext cx="1703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GB" altLang="en-US" sz="1100"/>
                  <a:t>thin film</a:t>
                </a:r>
                <a:endParaRPr lang="fi-FI" altLang="en-US" sz="180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1F951E-E183-4D6B-B6B8-E05320060D39}"/>
                </a:ext>
              </a:extLst>
            </p:cNvPr>
            <p:cNvSpPr/>
            <p:nvPr/>
          </p:nvSpPr>
          <p:spPr>
            <a:xfrm>
              <a:off x="5076056" y="5013289"/>
              <a:ext cx="2160240" cy="71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96F830-D45D-4F41-AD43-3A22511CDA92}"/>
                </a:ext>
              </a:extLst>
            </p:cNvPr>
            <p:cNvSpPr/>
            <p:nvPr/>
          </p:nvSpPr>
          <p:spPr>
            <a:xfrm>
              <a:off x="5076056" y="6165871"/>
              <a:ext cx="2160240" cy="7144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21CE12-7FC1-4C91-8DB5-664659C83766}"/>
              </a:ext>
            </a:extLst>
          </p:cNvPr>
          <p:cNvCxnSpPr/>
          <p:nvPr/>
        </p:nvCxnSpPr>
        <p:spPr>
          <a:xfrm flipV="1">
            <a:off x="2555875" y="1989138"/>
            <a:ext cx="0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5766B6-4C49-4577-9097-F9DE47358DDF}"/>
              </a:ext>
            </a:extLst>
          </p:cNvPr>
          <p:cNvSpPr txBox="1"/>
          <p:nvPr/>
        </p:nvSpPr>
        <p:spPr>
          <a:xfrm>
            <a:off x="6444208" y="4869160"/>
            <a:ext cx="128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barrier</a:t>
            </a:r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CE7FA25-0EA2-4A9E-B290-6ED58296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Barriers</a:t>
            </a:r>
          </a:p>
        </p:txBody>
      </p:sp>
      <p:grpSp>
        <p:nvGrpSpPr>
          <p:cNvPr id="19459" name="Group 4">
            <a:extLst>
              <a:ext uri="{FF2B5EF4-FFF2-40B4-BE49-F238E27FC236}">
                <a16:creationId xmlns:a16="http://schemas.microsoft.com/office/drawing/2014/main" id="{390B302D-FD3D-4DF4-BDF9-4726CC7E10F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628775"/>
            <a:ext cx="2881312" cy="2016125"/>
            <a:chOff x="5076056" y="4725144"/>
            <a:chExt cx="2160240" cy="1512168"/>
          </a:xfrm>
        </p:grpSpPr>
        <p:grpSp>
          <p:nvGrpSpPr>
            <p:cNvPr id="19462" name="Group 29">
              <a:extLst>
                <a:ext uri="{FF2B5EF4-FFF2-40B4-BE49-F238E27FC236}">
                  <a16:creationId xmlns:a16="http://schemas.microsoft.com/office/drawing/2014/main" id="{732E2F89-E0DF-47F1-A390-66DD6E1C0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4725144"/>
              <a:ext cx="2160240" cy="1467544"/>
              <a:chOff x="4575" y="7027"/>
              <a:chExt cx="2853" cy="2583"/>
            </a:xfrm>
          </p:grpSpPr>
          <p:sp>
            <p:nvSpPr>
              <p:cNvPr id="19465" name="Rectangle 30">
                <a:extLst>
                  <a:ext uri="{FF2B5EF4-FFF2-40B4-BE49-F238E27FC236}">
                    <a16:creationId xmlns:a16="http://schemas.microsoft.com/office/drawing/2014/main" id="{450FBDD2-E855-48D8-A456-D3D56AC23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" y="7088"/>
                <a:ext cx="2853" cy="2522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19466" name="Rectangle 31">
                <a:extLst>
                  <a:ext uri="{FF2B5EF4-FFF2-40B4-BE49-F238E27FC236}">
                    <a16:creationId xmlns:a16="http://schemas.microsoft.com/office/drawing/2014/main" id="{596A3A83-181A-4DA3-86A2-43D072DA6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5" y="7027"/>
                <a:ext cx="2853" cy="539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19467" name="Text Box 32">
                <a:extLst>
                  <a:ext uri="{FF2B5EF4-FFF2-40B4-BE49-F238E27FC236}">
                    <a16:creationId xmlns:a16="http://schemas.microsoft.com/office/drawing/2014/main" id="{BA53CE18-E36A-45AC-AC58-5F6684EBF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" y="8209"/>
                <a:ext cx="2139" cy="87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GB" altLang="en-US" sz="1100"/>
                  <a:t>substrate</a:t>
                </a:r>
                <a:endParaRPr lang="fi-FI" altLang="en-US" sz="1800"/>
              </a:p>
            </p:txBody>
          </p:sp>
          <p:sp>
            <p:nvSpPr>
              <p:cNvPr id="19468" name="Text Box 33">
                <a:extLst>
                  <a:ext uri="{FF2B5EF4-FFF2-40B4-BE49-F238E27FC236}">
                    <a16:creationId xmlns:a16="http://schemas.microsoft.com/office/drawing/2014/main" id="{7A1C37F2-839C-43F7-91F2-BD354E187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" y="7088"/>
                <a:ext cx="1703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1000"/>
                  </a:spcAft>
                  <a:buFontTx/>
                  <a:buNone/>
                </a:pPr>
                <a:r>
                  <a:rPr lang="en-GB" altLang="en-US" sz="1100"/>
                  <a:t>thin film</a:t>
                </a:r>
                <a:endParaRPr lang="fi-FI" altLang="en-US" sz="18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987E8B-187E-4D11-BFA7-89827424FBA6}"/>
                </a:ext>
              </a:extLst>
            </p:cNvPr>
            <p:cNvSpPr/>
            <p:nvPr/>
          </p:nvSpPr>
          <p:spPr>
            <a:xfrm>
              <a:off x="5076056" y="5013289"/>
              <a:ext cx="2160240" cy="714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6E128-AA22-4883-A60A-5FBA074C9E00}"/>
                </a:ext>
              </a:extLst>
            </p:cNvPr>
            <p:cNvSpPr/>
            <p:nvPr/>
          </p:nvSpPr>
          <p:spPr>
            <a:xfrm>
              <a:off x="5076056" y="6165871"/>
              <a:ext cx="2160240" cy="7144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</p:grpSp>
      <p:sp>
        <p:nvSpPr>
          <p:cNvPr id="19460" name="TextBox 12">
            <a:extLst>
              <a:ext uri="{FF2B5EF4-FFF2-40B4-BE49-F238E27FC236}">
                <a16:creationId xmlns:a16="http://schemas.microsoft.com/office/drawing/2014/main" id="{5D1F7E91-4D3A-4103-BBD7-50EDADBBD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57338"/>
            <a:ext cx="42481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Atom barrier: blocks atom movements.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Ion barrier: blocks 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Total barrier: no atoms, no electrons pass thru.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3C455-14EF-4FA5-B774-79F3568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3816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Barrier can simultaneously act as smoothing layer. This is important if e.g. stainless steel is used.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Spin-on glasses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DF5B2F5-5667-431C-B12C-89585F7A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Examples of </a:t>
            </a:r>
            <a:r>
              <a:rPr lang="fi-FI" altLang="en-US">
                <a:solidFill>
                  <a:srgbClr val="FF0000"/>
                </a:solidFill>
              </a:rPr>
              <a:t>barriers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7D9B983B-1C61-4D0D-9B47-3CDABAB4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3518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Diffusion barrier: &lt;Si&gt;/</a:t>
            </a:r>
            <a:r>
              <a:rPr lang="fi-FI" altLang="en-US" sz="2400">
                <a:solidFill>
                  <a:srgbClr val="FF0000"/>
                </a:solidFill>
              </a:rPr>
              <a:t>TiW</a:t>
            </a:r>
            <a:r>
              <a:rPr lang="fi-FI" altLang="en-US" sz="2400"/>
              <a:t>/Al  in IC metallization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Improved diffusion barrier, stuffing: &lt;Si&gt;/</a:t>
            </a:r>
            <a:r>
              <a:rPr lang="fi-FI" altLang="en-US" sz="2400">
                <a:solidFill>
                  <a:srgbClr val="FF0000"/>
                </a:solidFill>
              </a:rPr>
              <a:t>TiW:N</a:t>
            </a:r>
            <a:r>
              <a:rPr lang="fi-FI" altLang="en-US" sz="2400"/>
              <a:t>/Al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Dielectric barrier: SiO</a:t>
            </a:r>
            <a:r>
              <a:rPr lang="fi-FI" altLang="en-US" sz="2400" baseline="-25000"/>
              <a:t>2</a:t>
            </a:r>
            <a:r>
              <a:rPr lang="fi-FI" altLang="en-US" sz="2400"/>
              <a:t>/</a:t>
            </a:r>
            <a:r>
              <a:rPr lang="fi-FI" altLang="en-US" sz="2400">
                <a:solidFill>
                  <a:srgbClr val="FF0000"/>
                </a:solidFill>
              </a:rPr>
              <a:t>SiN</a:t>
            </a:r>
            <a:r>
              <a:rPr lang="fi-FI" altLang="en-US" sz="2400" baseline="-25000">
                <a:solidFill>
                  <a:srgbClr val="FF0000"/>
                </a:solidFill>
              </a:rPr>
              <a:t>x</a:t>
            </a:r>
            <a:r>
              <a:rPr lang="fi-FI" altLang="en-US" sz="2400"/>
              <a:t>/Cu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Ion barrier: glass/</a:t>
            </a:r>
            <a:r>
              <a:rPr lang="fi-FI" altLang="en-US" sz="2400">
                <a:solidFill>
                  <a:srgbClr val="FF0000"/>
                </a:solidFill>
              </a:rPr>
              <a:t>Al</a:t>
            </a:r>
            <a:r>
              <a:rPr lang="fi-FI" altLang="en-US" sz="2400" baseline="-25000">
                <a:solidFill>
                  <a:srgbClr val="FF0000"/>
                </a:solidFill>
              </a:rPr>
              <a:t>2</a:t>
            </a:r>
            <a:r>
              <a:rPr lang="fi-FI" altLang="en-US" sz="2400">
                <a:solidFill>
                  <a:srgbClr val="FF0000"/>
                </a:solidFill>
              </a:rPr>
              <a:t>O</a:t>
            </a:r>
            <a:r>
              <a:rPr lang="fi-FI" altLang="en-US" sz="2400" baseline="-25000">
                <a:solidFill>
                  <a:srgbClr val="FF0000"/>
                </a:solidFill>
              </a:rPr>
              <a:t>3</a:t>
            </a:r>
            <a:r>
              <a:rPr lang="fi-FI" altLang="en-US" sz="2400"/>
              <a:t>/ZnS in electroluminescent displays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337B6B9A-C429-4D70-9A4D-B68C4B2F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Why multilayers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A962D-CC53-4B6E-A59C-670C5EF9D2EF}"/>
              </a:ext>
            </a:extLst>
          </p:cNvPr>
          <p:cNvSpPr txBox="1"/>
          <p:nvPr/>
        </p:nvSpPr>
        <p:spPr>
          <a:xfrm>
            <a:off x="827088" y="1484313"/>
            <a:ext cx="8229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i-FI" sz="3200" dirty="0">
                <a:latin typeface="Arial" charset="0"/>
              </a:rPr>
              <a:t>More functionality and performance</a:t>
            </a:r>
          </a:p>
          <a:p>
            <a:pPr eaLnBrk="1" hangingPunct="1">
              <a:defRPr/>
            </a:pPr>
            <a:r>
              <a:rPr lang="fi-FI" sz="2000" dirty="0">
                <a:latin typeface="Arial" charset="0"/>
              </a:rPr>
              <a:t>Single layer ARC vs. </a:t>
            </a:r>
            <a:r>
              <a:rPr lang="el-GR" sz="2000" dirty="0">
                <a:latin typeface="Times New Roman"/>
                <a:cs typeface="Times New Roman"/>
              </a:rPr>
              <a:t>λ</a:t>
            </a:r>
            <a:r>
              <a:rPr lang="fi-FI" sz="2000" dirty="0">
                <a:latin typeface="+mj-lt"/>
                <a:cs typeface="Times New Roman"/>
              </a:rPr>
              <a:t>/4 filter</a:t>
            </a:r>
          </a:p>
          <a:p>
            <a:pPr eaLnBrk="1" hangingPunct="1">
              <a:defRPr/>
            </a:pPr>
            <a:r>
              <a:rPr lang="fi-FI" sz="2000" dirty="0">
                <a:latin typeface="+mj-lt"/>
                <a:cs typeface="Times New Roman"/>
              </a:rPr>
              <a:t>Grain size and </a:t>
            </a:r>
            <a:r>
              <a:rPr lang="fi-FI" sz="2000" dirty="0" err="1">
                <a:latin typeface="+mj-lt"/>
                <a:cs typeface="Times New Roman"/>
              </a:rPr>
              <a:t>orientation</a:t>
            </a:r>
            <a:r>
              <a:rPr lang="fi-FI" sz="2000" dirty="0">
                <a:latin typeface="+mj-lt"/>
                <a:cs typeface="Times New Roman"/>
              </a:rPr>
              <a:t> </a:t>
            </a:r>
            <a:r>
              <a:rPr lang="fi-FI" sz="2000" dirty="0" err="1">
                <a:latin typeface="+mj-lt"/>
                <a:cs typeface="Times New Roman"/>
              </a:rPr>
              <a:t>are</a:t>
            </a:r>
            <a:r>
              <a:rPr lang="fi-FI" sz="2000" dirty="0">
                <a:latin typeface="+mj-lt"/>
                <a:cs typeface="Times New Roman"/>
              </a:rPr>
              <a:t> </a:t>
            </a:r>
            <a:r>
              <a:rPr lang="fi-FI" sz="2000" dirty="0" err="1">
                <a:latin typeface="+mj-lt"/>
                <a:cs typeface="Times New Roman"/>
              </a:rPr>
              <a:t>affected</a:t>
            </a:r>
            <a:r>
              <a:rPr lang="fi-FI" sz="2000" dirty="0">
                <a:latin typeface="+mj-lt"/>
                <a:cs typeface="Times New Roman"/>
              </a:rPr>
              <a:t> by underlayer</a:t>
            </a:r>
            <a:endParaRPr lang="fi-FI" sz="2000" dirty="0">
              <a:latin typeface="+mj-lt"/>
            </a:endParaRPr>
          </a:p>
          <a:p>
            <a:pPr eaLnBrk="1" hangingPunct="1">
              <a:defRPr/>
            </a:pPr>
            <a:endParaRPr lang="fi-FI" sz="2000" dirty="0">
              <a:latin typeface="Arial" charset="0"/>
            </a:endParaRPr>
          </a:p>
          <a:p>
            <a:pPr eaLnBrk="1" hangingPunct="1">
              <a:defRPr/>
            </a:pPr>
            <a:r>
              <a:rPr lang="fi-FI" sz="3200" dirty="0">
                <a:latin typeface="Arial" charset="0"/>
              </a:rPr>
              <a:t>More reliability</a:t>
            </a:r>
          </a:p>
          <a:p>
            <a:pPr eaLnBrk="1" hangingPunct="1">
              <a:defRPr/>
            </a:pPr>
            <a:r>
              <a:rPr lang="fi-FI" sz="2000" dirty="0">
                <a:latin typeface="Arial" charset="0"/>
              </a:rPr>
              <a:t>If </a:t>
            </a:r>
            <a:r>
              <a:rPr lang="fi-FI" sz="2000" dirty="0" err="1">
                <a:latin typeface="Arial" charset="0"/>
              </a:rPr>
              <a:t>aluminum</a:t>
            </a:r>
            <a:r>
              <a:rPr lang="fi-FI" sz="2000" dirty="0">
                <a:latin typeface="Arial" charset="0"/>
              </a:rPr>
              <a:t> broken because of electromigration, but TiN conducts still</a:t>
            </a:r>
          </a:p>
          <a:p>
            <a:pPr eaLnBrk="1" hangingPunct="1">
              <a:defRPr/>
            </a:pPr>
            <a:r>
              <a:rPr lang="fi-FI" sz="2000" dirty="0">
                <a:latin typeface="Arial" charset="0"/>
              </a:rPr>
              <a:t>Adhesion layers &amp; barriers</a:t>
            </a:r>
          </a:p>
          <a:p>
            <a:pPr eaLnBrk="1" hangingPunct="1">
              <a:defRPr/>
            </a:pPr>
            <a:r>
              <a:rPr lang="fi-FI" sz="2000" dirty="0">
                <a:latin typeface="Arial" charset="0"/>
                <a:sym typeface="Wingdings" pitchFamily="2" charset="2"/>
              </a:rPr>
              <a:t>SiO</a:t>
            </a:r>
            <a:r>
              <a:rPr lang="fi-FI" sz="2000" baseline="-25000" dirty="0">
                <a:latin typeface="Arial" charset="0"/>
                <a:sym typeface="Wingdings" pitchFamily="2" charset="2"/>
              </a:rPr>
              <a:t>x</a:t>
            </a:r>
            <a:r>
              <a:rPr lang="fi-FI" sz="2000" dirty="0">
                <a:latin typeface="Arial" charset="0"/>
                <a:sym typeface="Wingdings" pitchFamily="2" charset="2"/>
              </a:rPr>
              <a:t>/</a:t>
            </a:r>
            <a:r>
              <a:rPr lang="fi-FI" sz="2000" dirty="0" err="1">
                <a:latin typeface="Arial" charset="0"/>
                <a:sym typeface="Wingdings" pitchFamily="2" charset="2"/>
              </a:rPr>
              <a:t>SiN</a:t>
            </a:r>
            <a:r>
              <a:rPr lang="fi-FI" sz="2000" baseline="-25000" dirty="0" err="1">
                <a:latin typeface="Arial" charset="0"/>
                <a:sym typeface="Wingdings" pitchFamily="2" charset="2"/>
              </a:rPr>
              <a:t>x</a:t>
            </a:r>
            <a:r>
              <a:rPr lang="fi-FI" sz="2000" dirty="0">
                <a:latin typeface="Arial" charset="0"/>
                <a:sym typeface="Wingdings" pitchFamily="2" charset="2"/>
              </a:rPr>
              <a:t> </a:t>
            </a:r>
            <a:r>
              <a:rPr lang="fi-FI" sz="2000" dirty="0" err="1">
                <a:latin typeface="Arial" charset="0"/>
                <a:sym typeface="Wingdings" pitchFamily="2" charset="2"/>
              </a:rPr>
              <a:t>passivation</a:t>
            </a:r>
            <a:r>
              <a:rPr lang="fi-FI" sz="2000" dirty="0">
                <a:latin typeface="Arial" charset="0"/>
                <a:sym typeface="Wingdings" pitchFamily="2" charset="2"/>
              </a:rPr>
              <a:t>: </a:t>
            </a:r>
            <a:r>
              <a:rPr lang="fi-FI" sz="2000" dirty="0" err="1">
                <a:latin typeface="Arial" charset="0"/>
                <a:sym typeface="Wingdings" pitchFamily="2" charset="2"/>
              </a:rPr>
              <a:t>films</a:t>
            </a:r>
            <a:r>
              <a:rPr lang="fi-FI" sz="2000" dirty="0">
                <a:latin typeface="Arial" charset="0"/>
                <a:sym typeface="Wingdings" pitchFamily="2" charset="2"/>
              </a:rPr>
              <a:t> </a:t>
            </a:r>
            <a:r>
              <a:rPr lang="fi-FI" sz="2000" dirty="0" err="1">
                <a:latin typeface="Arial" charset="0"/>
                <a:sym typeface="Wingdings" pitchFamily="2" charset="2"/>
              </a:rPr>
              <a:t>complement</a:t>
            </a:r>
            <a:r>
              <a:rPr lang="fi-FI" sz="2000" dirty="0">
                <a:latin typeface="Arial" charset="0"/>
                <a:sym typeface="Wingdings" pitchFamily="2" charset="2"/>
              </a:rPr>
              <a:t> </a:t>
            </a:r>
            <a:r>
              <a:rPr lang="fi-FI" sz="2000" dirty="0" err="1">
                <a:latin typeface="Arial" charset="0"/>
                <a:sym typeface="Wingdings" pitchFamily="2" charset="2"/>
              </a:rPr>
              <a:t>each</a:t>
            </a:r>
            <a:r>
              <a:rPr lang="fi-FI" sz="2000" dirty="0">
                <a:latin typeface="Arial" charset="0"/>
                <a:sym typeface="Wingdings" pitchFamily="2" charset="2"/>
              </a:rPr>
              <a:t> </a:t>
            </a:r>
            <a:r>
              <a:rPr lang="fi-FI" sz="2000" dirty="0" err="1">
                <a:latin typeface="Arial" charset="0"/>
                <a:sym typeface="Wingdings" pitchFamily="2" charset="2"/>
              </a:rPr>
              <a:t>other</a:t>
            </a:r>
            <a:endParaRPr lang="fi-FI" sz="2000" dirty="0">
              <a:latin typeface="Arial" charset="0"/>
            </a:endParaRPr>
          </a:p>
          <a:p>
            <a:pPr eaLnBrk="1" hangingPunct="1">
              <a:defRPr/>
            </a:pPr>
            <a:endParaRPr lang="fi-FI" sz="3200" dirty="0">
              <a:latin typeface="Arial" charset="0"/>
            </a:endParaRPr>
          </a:p>
          <a:p>
            <a:pPr eaLnBrk="1" hangingPunct="1">
              <a:defRPr/>
            </a:pPr>
            <a:r>
              <a:rPr lang="fi-FI" sz="3200" dirty="0">
                <a:latin typeface="Arial" charset="0"/>
              </a:rPr>
              <a:t>More process robustness</a:t>
            </a:r>
          </a:p>
          <a:p>
            <a:pPr eaLnBrk="1" hangingPunct="1">
              <a:defRPr/>
            </a:pPr>
            <a:r>
              <a:rPr lang="fi-FI" sz="2000" dirty="0">
                <a:latin typeface="Arial" charset="0"/>
              </a:rPr>
              <a:t>Etch stop layer,</a:t>
            </a:r>
            <a:r>
              <a:rPr lang="fi-FI" sz="2000" dirty="0">
                <a:latin typeface="Arial" charset="0"/>
                <a:sym typeface="Wingdings" pitchFamily="2" charset="2"/>
              </a:rPr>
              <a:t> no timed etching needed</a:t>
            </a:r>
          </a:p>
          <a:p>
            <a:pPr eaLnBrk="1" hangingPunct="1">
              <a:defRPr/>
            </a:pPr>
            <a:r>
              <a:rPr lang="fi-FI" sz="2000" dirty="0">
                <a:latin typeface="Arial" charset="0"/>
                <a:sym typeface="Wingdings" pitchFamily="2" charset="2"/>
              </a:rPr>
              <a:t>TiN on Al reduces reflectivity and eases lithography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C9164CD-F69C-425B-87B0-2769BB2A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Solder joint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DB9CF17E-4A03-4F0C-80C7-C571BDA4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1" y="1278880"/>
            <a:ext cx="73898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ED1B748D-9B92-4243-B27F-578A9CDF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616585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/>
              <a:t>Ohring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9A60BABC-5647-4B69-9143-64A747BF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13325"/>
            <a:ext cx="6624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Pb</a:t>
            </a:r>
            <a:r>
              <a:rPr lang="fi-FI" altLang="en-US" sz="2400" dirty="0"/>
              <a:t>-Sn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react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with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aluminum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therefore</a:t>
            </a:r>
            <a:r>
              <a:rPr lang="fi-FI" altLang="en-US" sz="2400" dirty="0"/>
              <a:t> a </a:t>
            </a:r>
            <a:r>
              <a:rPr lang="fi-FI" altLang="en-US" sz="2400" dirty="0" err="1"/>
              <a:t>barrier</a:t>
            </a:r>
            <a:r>
              <a:rPr lang="fi-FI" altLang="en-US" sz="2400" dirty="0"/>
              <a:t> (</a:t>
            </a:r>
            <a:r>
              <a:rPr lang="fi-FI" altLang="en-US" sz="2400" dirty="0" err="1"/>
              <a:t>Cr</a:t>
            </a:r>
            <a:r>
              <a:rPr lang="fi-FI" altLang="en-US" sz="2400" dirty="0"/>
              <a:t>/</a:t>
            </a:r>
            <a:r>
              <a:rPr lang="fi-FI" altLang="en-US" sz="2400" dirty="0" err="1"/>
              <a:t>Cu</a:t>
            </a:r>
            <a:r>
              <a:rPr lang="fi-FI" altLang="en-US" sz="2400" dirty="0"/>
              <a:t>/Au) is </a:t>
            </a:r>
            <a:r>
              <a:rPr lang="fi-FI" altLang="en-US" sz="2400" dirty="0" err="1"/>
              <a:t>needed</a:t>
            </a:r>
            <a:r>
              <a:rPr lang="fi-FI" altLang="en-US" sz="24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alternative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strategy</a:t>
            </a:r>
            <a:r>
              <a:rPr lang="fi-FI" altLang="en-US" sz="2400" dirty="0"/>
              <a:t> of </a:t>
            </a:r>
            <a:r>
              <a:rPr lang="fi-FI" altLang="en-US" sz="2400" dirty="0" err="1"/>
              <a:t>lower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temperature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does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not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work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because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solder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has</a:t>
            </a:r>
            <a:r>
              <a:rPr lang="fi-FI" altLang="en-US" sz="2400" dirty="0"/>
              <a:t> to </a:t>
            </a:r>
            <a:r>
              <a:rPr lang="fi-FI" altLang="en-US" sz="2400" dirty="0" err="1"/>
              <a:t>flow</a:t>
            </a:r>
            <a:r>
              <a:rPr lang="fi-FI" altLang="en-US" sz="24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89B77-870F-4CB9-A61F-DD8023D90C49}"/>
              </a:ext>
            </a:extLst>
          </p:cNvPr>
          <p:cNvSpPr/>
          <p:nvPr/>
        </p:nvSpPr>
        <p:spPr>
          <a:xfrm>
            <a:off x="7235825" y="2565400"/>
            <a:ext cx="936625" cy="719138"/>
          </a:xfrm>
          <a:prstGeom prst="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AAA97D-F131-4505-8708-C9AF9ECD482F}"/>
              </a:ext>
            </a:extLst>
          </p:cNvPr>
          <p:cNvGrpSpPr/>
          <p:nvPr/>
        </p:nvGrpSpPr>
        <p:grpSpPr>
          <a:xfrm>
            <a:off x="395536" y="1268760"/>
            <a:ext cx="6101856" cy="3424486"/>
            <a:chOff x="395536" y="1268760"/>
            <a:chExt cx="6101856" cy="342448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AB97A8B-BA11-45CF-8878-B76DBD205380}"/>
                </a:ext>
              </a:extLst>
            </p:cNvPr>
            <p:cNvSpPr/>
            <p:nvPr/>
          </p:nvSpPr>
          <p:spPr>
            <a:xfrm>
              <a:off x="1964028" y="2884868"/>
              <a:ext cx="4533364" cy="154546"/>
            </a:xfrm>
            <a:custGeom>
              <a:avLst/>
              <a:gdLst>
                <a:gd name="connsiteX0" fmla="*/ 0 w 4533364"/>
                <a:gd name="connsiteY0" fmla="*/ 115909 h 154546"/>
                <a:gd name="connsiteX1" fmla="*/ 1352282 w 4533364"/>
                <a:gd name="connsiteY1" fmla="*/ 128788 h 154546"/>
                <a:gd name="connsiteX2" fmla="*/ 2073499 w 4533364"/>
                <a:gd name="connsiteY2" fmla="*/ 154546 h 154546"/>
                <a:gd name="connsiteX3" fmla="*/ 2202287 w 4533364"/>
                <a:gd name="connsiteY3" fmla="*/ 0 h 154546"/>
                <a:gd name="connsiteX4" fmla="*/ 3528811 w 4533364"/>
                <a:gd name="connsiteY4" fmla="*/ 12878 h 154546"/>
                <a:gd name="connsiteX5" fmla="*/ 3625403 w 4533364"/>
                <a:gd name="connsiteY5" fmla="*/ 122349 h 154546"/>
                <a:gd name="connsiteX6" fmla="*/ 4301544 w 4533364"/>
                <a:gd name="connsiteY6" fmla="*/ 148107 h 154546"/>
                <a:gd name="connsiteX7" fmla="*/ 4533364 w 4533364"/>
                <a:gd name="connsiteY7" fmla="*/ 141667 h 1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364" h="154546">
                  <a:moveTo>
                    <a:pt x="0" y="115909"/>
                  </a:moveTo>
                  <a:lnTo>
                    <a:pt x="1352282" y="128788"/>
                  </a:lnTo>
                  <a:lnTo>
                    <a:pt x="2073499" y="154546"/>
                  </a:lnTo>
                  <a:lnTo>
                    <a:pt x="2202287" y="0"/>
                  </a:lnTo>
                  <a:lnTo>
                    <a:pt x="3528811" y="12878"/>
                  </a:lnTo>
                  <a:lnTo>
                    <a:pt x="3625403" y="122349"/>
                  </a:lnTo>
                  <a:lnTo>
                    <a:pt x="4301544" y="148107"/>
                  </a:lnTo>
                  <a:lnTo>
                    <a:pt x="4533364" y="14166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ABEF8DE8-2085-42C9-9BC6-557BC308A069}"/>
                </a:ext>
              </a:extLst>
            </p:cNvPr>
            <p:cNvSpPr/>
            <p:nvPr/>
          </p:nvSpPr>
          <p:spPr>
            <a:xfrm>
              <a:off x="2195736" y="1268760"/>
              <a:ext cx="432048" cy="1656184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D515CB5-C805-46EB-B844-56D04FBE3CA6}"/>
                </a:ext>
              </a:extLst>
            </p:cNvPr>
            <p:cNvSpPr/>
            <p:nvPr/>
          </p:nvSpPr>
          <p:spPr>
            <a:xfrm>
              <a:off x="2119168" y="3037062"/>
              <a:ext cx="432048" cy="1656184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87C965-3269-4653-B42E-916AF8BA2C80}"/>
                </a:ext>
              </a:extLst>
            </p:cNvPr>
            <p:cNvSpPr txBox="1"/>
            <p:nvPr/>
          </p:nvSpPr>
          <p:spPr>
            <a:xfrm>
              <a:off x="395536" y="3501008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Circuit board side</a:t>
              </a:r>
              <a:endParaRPr lang="LID4096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B7B373-3F1D-41AB-85DF-91F04CF007DC}"/>
                </a:ext>
              </a:extLst>
            </p:cNvPr>
            <p:cNvSpPr txBox="1"/>
            <p:nvPr/>
          </p:nvSpPr>
          <p:spPr>
            <a:xfrm>
              <a:off x="395536" y="2421880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Integrated circuit side</a:t>
              </a:r>
              <a:endParaRPr lang="LID4096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CFD577F-00A3-4EF8-BE74-306EBA71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Stability of metallization</a:t>
            </a:r>
            <a:endParaRPr lang="en-US" altLang="en-US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949840D3-78F6-4CB2-99DB-AA08CE40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56007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>
            <a:extLst>
              <a:ext uri="{FF2B5EF4-FFF2-40B4-BE49-F238E27FC236}">
                <a16:creationId xmlns:a16="http://schemas.microsoft.com/office/drawing/2014/main" id="{4EC81FC7-070F-4F1B-8590-26F7E239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86500"/>
            <a:ext cx="5248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>
            <a:extLst>
              <a:ext uri="{FF2B5EF4-FFF2-40B4-BE49-F238E27FC236}">
                <a16:creationId xmlns:a16="http://schemas.microsoft.com/office/drawing/2014/main" id="{B61FEBEF-E216-44C7-86AB-131CBC71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995613"/>
            <a:ext cx="250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+mn-lt"/>
              </a:rPr>
              <a:t>Ti</a:t>
            </a:r>
            <a:r>
              <a:rPr lang="en-GB" altLang="en-US" sz="2400" dirty="0">
                <a:latin typeface="+mn-lt"/>
              </a:rPr>
              <a:t> barrier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+mn-lt"/>
              </a:rPr>
              <a:t>Ti</a:t>
            </a:r>
            <a:r>
              <a:rPr lang="en-GB" altLang="en-US" sz="2400" dirty="0">
                <a:latin typeface="+mn-lt"/>
              </a:rPr>
              <a:t>/</a:t>
            </a:r>
            <a:r>
              <a:rPr lang="en-GB" altLang="en-US" sz="2400" dirty="0" err="1">
                <a:latin typeface="+mn-lt"/>
              </a:rPr>
              <a:t>TiN</a:t>
            </a:r>
            <a:r>
              <a:rPr lang="en-GB" altLang="en-US" sz="2400" dirty="0">
                <a:latin typeface="+mn-lt"/>
              </a:rPr>
              <a:t> barrier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37894" name="Picture 4">
            <a:extLst>
              <a:ext uri="{FF2B5EF4-FFF2-40B4-BE49-F238E27FC236}">
                <a16:creationId xmlns:a16="http://schemas.microsoft.com/office/drawing/2014/main" id="{070EA347-B7D7-4506-AD39-BB8BAB7B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2514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5">
            <a:extLst>
              <a:ext uri="{FF2B5EF4-FFF2-40B4-BE49-F238E27FC236}">
                <a16:creationId xmlns:a16="http://schemas.microsoft.com/office/drawing/2014/main" id="{49C9775C-BF23-49F1-97B2-17504BC80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4907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D46A4DF-99A9-4669-9DD7-D287B52C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Alloying effect</a:t>
            </a:r>
            <a:endParaRPr lang="en-US" altLang="en-US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21B988C-5E89-49C4-84FE-934B4C46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1077"/>
            <a:ext cx="4572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5A6A12B4-8774-495B-8EB8-2611B500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285875"/>
            <a:ext cx="37131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D3EBC10D-D787-4668-8341-51B2643A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048125"/>
            <a:ext cx="37147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id="{C391AAF1-7563-45A9-B684-60D92850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92068"/>
            <a:ext cx="41497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>
            <a:extLst>
              <a:ext uri="{FF2B5EF4-FFF2-40B4-BE49-F238E27FC236}">
                <a16:creationId xmlns:a16="http://schemas.microsoft.com/office/drawing/2014/main" id="{11C01EC4-730F-4F1D-AAF1-F0D777A39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784" y="1484784"/>
            <a:ext cx="4071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Zirconium at grain boundaries acts as an extra barrier, preventing formation of high resistivity Cu</a:t>
            </a:r>
            <a:r>
              <a:rPr lang="en-GB" altLang="en-US" sz="2000" baseline="-25000" dirty="0">
                <a:latin typeface="+mn-lt"/>
              </a:rPr>
              <a:t>3</a:t>
            </a:r>
            <a:r>
              <a:rPr lang="en-GB" altLang="en-US" sz="2000" dirty="0">
                <a:latin typeface="+mn-lt"/>
              </a:rPr>
              <a:t>Si</a:t>
            </a:r>
            <a:endParaRPr lang="en-US" alt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4B30EB-A125-405E-A893-FDDA1929B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Copper for IC metallization</a:t>
            </a: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1B448CCA-9007-4BE4-BC2B-515741E5C3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088" y="1412875"/>
            <a:ext cx="7561262" cy="5060950"/>
            <a:chOff x="2015" y="-2206"/>
            <a:chExt cx="7658" cy="5119"/>
          </a:xfrm>
        </p:grpSpPr>
        <p:sp>
          <p:nvSpPr>
            <p:cNvPr id="22532" name="AutoShape 5">
              <a:extLst>
                <a:ext uri="{FF2B5EF4-FFF2-40B4-BE49-F238E27FC236}">
                  <a16:creationId xmlns:a16="http://schemas.microsoft.com/office/drawing/2014/main" id="{DB72EE8C-C464-420C-AA9F-D1226A7683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5" y="-2206"/>
              <a:ext cx="7658" cy="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22533" name="Text Box 6">
              <a:extLst>
                <a:ext uri="{FF2B5EF4-FFF2-40B4-BE49-F238E27FC236}">
                  <a16:creationId xmlns:a16="http://schemas.microsoft.com/office/drawing/2014/main" id="{2CC23F93-99AB-4D3B-9052-DC5ADD02A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" y="1167"/>
              <a:ext cx="2759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General: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low variation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low particle generation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large process window</a:t>
              </a:r>
              <a:endParaRPr lang="en-GB" altLang="en-US" sz="2400"/>
            </a:p>
          </p:txBody>
        </p:sp>
        <p:sp>
          <p:nvSpPr>
            <p:cNvPr id="22534" name="Text Box 7">
              <a:extLst>
                <a:ext uri="{FF2B5EF4-FFF2-40B4-BE49-F238E27FC236}">
                  <a16:creationId xmlns:a16="http://schemas.microsoft.com/office/drawing/2014/main" id="{64567401-1E92-44F3-A66A-3D35F7689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-1636"/>
              <a:ext cx="1998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Barrier: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t &lt; 10 nm thick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ρ &lt; 500 µΩ-cm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Cl conc. &lt; 2%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unif. &lt; 2%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step coverage &gt;90%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rate &gt; 3 nm/min</a:t>
              </a:r>
              <a:endParaRPr lang="en-GB" altLang="en-US" sz="2400"/>
            </a:p>
          </p:txBody>
        </p:sp>
        <p:sp>
          <p:nvSpPr>
            <p:cNvPr id="22535" name="Text Box 8">
              <a:extLst>
                <a:ext uri="{FF2B5EF4-FFF2-40B4-BE49-F238E27FC236}">
                  <a16:creationId xmlns:a16="http://schemas.microsoft.com/office/drawing/2014/main" id="{7C60FAB8-1302-43AF-94A4-BB36F29B5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1072"/>
              <a:ext cx="2173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Low-k: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CMP compatible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T</a:t>
              </a:r>
              <a:r>
                <a:rPr lang="en-GB" altLang="en-US" sz="1600" baseline="-25000"/>
                <a:t>depo</a:t>
              </a:r>
              <a:r>
                <a:rPr lang="en-GB" altLang="en-US" sz="1600"/>
                <a:t> &lt; 400</a:t>
              </a:r>
              <a:r>
                <a:rPr lang="en-GB" altLang="en-US" sz="1600" baseline="30000"/>
                <a:t>o</a:t>
              </a:r>
              <a:r>
                <a:rPr lang="en-GB" altLang="en-US" sz="1600"/>
                <a:t>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adhesion on etch stopper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2536" name="Text Box 9">
              <a:extLst>
                <a:ext uri="{FF2B5EF4-FFF2-40B4-BE49-F238E27FC236}">
                  <a16:creationId xmlns:a16="http://schemas.microsoft.com/office/drawing/2014/main" id="{70CCD4D1-2352-4FBE-8A74-D0BF8F8F6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7" y="-1636"/>
              <a:ext cx="2236" cy="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Copper seed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t &gt; 2 nm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unif. &lt; 2%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step coverage ~100%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rate &gt; 10 nm/min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growth and adhesion on etch stopper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grpSp>
          <p:nvGrpSpPr>
            <p:cNvPr id="22537" name="Group 10">
              <a:extLst>
                <a:ext uri="{FF2B5EF4-FFF2-40B4-BE49-F238E27FC236}">
                  <a16:creationId xmlns:a16="http://schemas.microsoft.com/office/drawing/2014/main" id="{2B494F66-1B09-448D-BBBE-F8B84CA2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" y="-1533"/>
              <a:ext cx="2949" cy="2469"/>
              <a:chOff x="3412" y="-1968"/>
              <a:chExt cx="6023" cy="4512"/>
            </a:xfrm>
          </p:grpSpPr>
          <p:grpSp>
            <p:nvGrpSpPr>
              <p:cNvPr id="22543" name="Group 11">
                <a:extLst>
                  <a:ext uri="{FF2B5EF4-FFF2-40B4-BE49-F238E27FC236}">
                    <a16:creationId xmlns:a16="http://schemas.microsoft.com/office/drawing/2014/main" id="{2CC18A44-104E-4A86-AB38-915481281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2" y="-1968"/>
                <a:ext cx="6023" cy="4512"/>
                <a:chOff x="3412" y="-1968"/>
                <a:chExt cx="6023" cy="4512"/>
              </a:xfrm>
            </p:grpSpPr>
            <p:sp>
              <p:nvSpPr>
                <p:cNvPr id="22548" name="Rectangle 12">
                  <a:extLst>
                    <a:ext uri="{FF2B5EF4-FFF2-40B4-BE49-F238E27FC236}">
                      <a16:creationId xmlns:a16="http://schemas.microsoft.com/office/drawing/2014/main" id="{F4709614-EEC3-43A2-9B70-7F67D2DEC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1341"/>
                  <a:ext cx="6023" cy="1203"/>
                </a:xfrm>
                <a:prstGeom prst="rect">
                  <a:avLst/>
                </a:prstGeom>
                <a:solidFill>
                  <a:srgbClr val="C0C0C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49" name="Rectangle 13" descr="Narrow horizontal">
                  <a:extLst>
                    <a:ext uri="{FF2B5EF4-FFF2-40B4-BE49-F238E27FC236}">
                      <a16:creationId xmlns:a16="http://schemas.microsoft.com/office/drawing/2014/main" id="{C102E659-2F9B-4E43-BDBE-B7F594994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1191"/>
                  <a:ext cx="6023" cy="15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0" name="Rectangle 14">
                  <a:extLst>
                    <a:ext uri="{FF2B5EF4-FFF2-40B4-BE49-F238E27FC236}">
                      <a16:creationId xmlns:a16="http://schemas.microsoft.com/office/drawing/2014/main" id="{A7A464AC-1F14-41F7-8CA0-2D027B7D1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288"/>
                  <a:ext cx="2309" cy="903"/>
                </a:xfrm>
                <a:prstGeom prst="rect">
                  <a:avLst/>
                </a:prstGeom>
                <a:solidFill>
                  <a:srgbClr val="80808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1" name="Rectangle 15" descr="75%">
                  <a:extLst>
                    <a:ext uri="{FF2B5EF4-FFF2-40B4-BE49-F238E27FC236}">
                      <a16:creationId xmlns:a16="http://schemas.microsoft.com/office/drawing/2014/main" id="{F5FC3198-4F2D-4F4F-8A22-0B72035DB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1" y="288"/>
                  <a:ext cx="3714" cy="90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2" name="Rectangle 16" descr="90%">
                  <a:extLst>
                    <a:ext uri="{FF2B5EF4-FFF2-40B4-BE49-F238E27FC236}">
                      <a16:creationId xmlns:a16="http://schemas.microsoft.com/office/drawing/2014/main" id="{71036C5A-B4C3-4BEB-A5C7-A38ED9817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8" y="438"/>
                  <a:ext cx="3544" cy="602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3" name="Rectangle 17" descr="75%">
                  <a:extLst>
                    <a:ext uri="{FF2B5EF4-FFF2-40B4-BE49-F238E27FC236}">
                      <a16:creationId xmlns:a16="http://schemas.microsoft.com/office/drawing/2014/main" id="{614F75A0-7458-4921-9C9D-FB8C04303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1" y="288"/>
                  <a:ext cx="3961" cy="15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4" name="Rectangle 18" descr="75%">
                  <a:extLst>
                    <a:ext uri="{FF2B5EF4-FFF2-40B4-BE49-F238E27FC236}">
                      <a16:creationId xmlns:a16="http://schemas.microsoft.com/office/drawing/2014/main" id="{4247D687-F4A2-4FC8-B8CB-977121094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1" y="-915"/>
                  <a:ext cx="168" cy="120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5" name="Rectangle 19" descr="75%">
                  <a:extLst>
                    <a:ext uri="{FF2B5EF4-FFF2-40B4-BE49-F238E27FC236}">
                      <a16:creationId xmlns:a16="http://schemas.microsoft.com/office/drawing/2014/main" id="{37F2F5DA-D5D7-4199-A060-DDE2DDD10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0" y="-915"/>
                  <a:ext cx="166" cy="120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6" name="Rectangle 20" descr="Narrow horizontal">
                  <a:extLst>
                    <a:ext uri="{FF2B5EF4-FFF2-40B4-BE49-F238E27FC236}">
                      <a16:creationId xmlns:a16="http://schemas.microsoft.com/office/drawing/2014/main" id="{19584BB6-3EBC-45F6-9554-3B4829F5F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138"/>
                  <a:ext cx="2059" cy="15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7" name="Rectangle 21" descr="Narrow horizontal">
                  <a:extLst>
                    <a:ext uri="{FF2B5EF4-FFF2-40B4-BE49-F238E27FC236}">
                      <a16:creationId xmlns:a16="http://schemas.microsoft.com/office/drawing/2014/main" id="{9B342982-6211-4B09-949A-B4AB09D20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86" y="138"/>
                  <a:ext cx="2846" cy="15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8" name="Rectangle 22">
                  <a:extLst>
                    <a:ext uri="{FF2B5EF4-FFF2-40B4-BE49-F238E27FC236}">
                      <a16:creationId xmlns:a16="http://schemas.microsoft.com/office/drawing/2014/main" id="{23E29B4B-7D4E-49E2-B6EE-26E2931D9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86" y="-765"/>
                  <a:ext cx="2846" cy="903"/>
                </a:xfrm>
                <a:prstGeom prst="rect">
                  <a:avLst/>
                </a:prstGeom>
                <a:solidFill>
                  <a:srgbClr val="80808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59" name="Rectangle 23">
                  <a:extLst>
                    <a:ext uri="{FF2B5EF4-FFF2-40B4-BE49-F238E27FC236}">
                      <a16:creationId xmlns:a16="http://schemas.microsoft.com/office/drawing/2014/main" id="{277E17AC-28BD-465D-9535-B90678D0D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-765"/>
                  <a:ext cx="2059" cy="903"/>
                </a:xfrm>
                <a:prstGeom prst="rect">
                  <a:avLst/>
                </a:prstGeom>
                <a:solidFill>
                  <a:srgbClr val="80808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0" name="Rectangle 24" descr="75%">
                  <a:extLst>
                    <a:ext uri="{FF2B5EF4-FFF2-40B4-BE49-F238E27FC236}">
                      <a16:creationId xmlns:a16="http://schemas.microsoft.com/office/drawing/2014/main" id="{09CB35EB-56EB-42F1-89E1-CF5B02EB4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0" y="-1065"/>
                  <a:ext cx="457" cy="15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1" name="Rectangle 25" descr="75%">
                  <a:extLst>
                    <a:ext uri="{FF2B5EF4-FFF2-40B4-BE49-F238E27FC236}">
                      <a16:creationId xmlns:a16="http://schemas.microsoft.com/office/drawing/2014/main" id="{B59DD840-BF26-4B45-9191-2B5AF61BB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5" y="-1065"/>
                  <a:ext cx="494" cy="15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2" name="Rectangle 26" descr="Narrow horizontal">
                  <a:extLst>
                    <a:ext uri="{FF2B5EF4-FFF2-40B4-BE49-F238E27FC236}">
                      <a16:creationId xmlns:a16="http://schemas.microsoft.com/office/drawing/2014/main" id="{0F1A28C6-79B7-41FA-B230-F045FCCDD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88" y="-915"/>
                  <a:ext cx="2847" cy="15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3" name="Rectangle 27" descr="Narrow horizontal">
                  <a:extLst>
                    <a:ext uri="{FF2B5EF4-FFF2-40B4-BE49-F238E27FC236}">
                      <a16:creationId xmlns:a16="http://schemas.microsoft.com/office/drawing/2014/main" id="{92801ABA-FFF9-4D81-8F1C-5959E57A7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-915"/>
                  <a:ext cx="2059" cy="15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4" name="Rectangle 28">
                  <a:extLst>
                    <a:ext uri="{FF2B5EF4-FFF2-40B4-BE49-F238E27FC236}">
                      <a16:creationId xmlns:a16="http://schemas.microsoft.com/office/drawing/2014/main" id="{4A501C88-61B8-49B2-8C37-F5D284BFA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7" y="-1818"/>
                  <a:ext cx="2555" cy="903"/>
                </a:xfrm>
                <a:prstGeom prst="rect">
                  <a:avLst/>
                </a:prstGeom>
                <a:solidFill>
                  <a:srgbClr val="80808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5" name="Rectangle 29">
                  <a:extLst>
                    <a:ext uri="{FF2B5EF4-FFF2-40B4-BE49-F238E27FC236}">
                      <a16:creationId xmlns:a16="http://schemas.microsoft.com/office/drawing/2014/main" id="{85907D1D-381B-4811-A93B-0AFA76140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-1818"/>
                  <a:ext cx="1733" cy="903"/>
                </a:xfrm>
                <a:prstGeom prst="rect">
                  <a:avLst/>
                </a:prstGeom>
                <a:solidFill>
                  <a:srgbClr val="80808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6" name="Rectangle 30" descr="75%">
                  <a:extLst>
                    <a:ext uri="{FF2B5EF4-FFF2-40B4-BE49-F238E27FC236}">
                      <a16:creationId xmlns:a16="http://schemas.microsoft.com/office/drawing/2014/main" id="{A7C464F2-5392-45D5-929D-BD7FDDF4B2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5" y="-1968"/>
                  <a:ext cx="168" cy="90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7" name="Rectangle 31" descr="75%">
                  <a:extLst>
                    <a:ext uri="{FF2B5EF4-FFF2-40B4-BE49-F238E27FC236}">
                      <a16:creationId xmlns:a16="http://schemas.microsoft.com/office/drawing/2014/main" id="{49B7373D-CB1B-44D7-9DB3-B4C10C1F5A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0" y="-1968"/>
                  <a:ext cx="167" cy="90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8" name="Rectangle 32" descr="75%">
                  <a:extLst>
                    <a:ext uri="{FF2B5EF4-FFF2-40B4-BE49-F238E27FC236}">
                      <a16:creationId xmlns:a16="http://schemas.microsoft.com/office/drawing/2014/main" id="{11055357-EA8C-4023-925E-4D1DB1916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7" y="-1968"/>
                  <a:ext cx="2555" cy="15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22569" name="Rectangle 33" descr="75%">
                  <a:extLst>
                    <a:ext uri="{FF2B5EF4-FFF2-40B4-BE49-F238E27FC236}">
                      <a16:creationId xmlns:a16="http://schemas.microsoft.com/office/drawing/2014/main" id="{96A2FDEC-7C53-4523-BECA-37EC6262A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-1968"/>
                  <a:ext cx="1733" cy="15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</p:grpSp>
          <p:grpSp>
            <p:nvGrpSpPr>
              <p:cNvPr id="22544" name="Group 34">
                <a:extLst>
                  <a:ext uri="{FF2B5EF4-FFF2-40B4-BE49-F238E27FC236}">
                    <a16:creationId xmlns:a16="http://schemas.microsoft.com/office/drawing/2014/main" id="{915DAC5B-F6F0-4CB8-A98C-9AAB12C65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2" y="-1968"/>
                <a:ext cx="6019" cy="2257"/>
                <a:chOff x="3412" y="-1968"/>
                <a:chExt cx="6019" cy="2257"/>
              </a:xfrm>
            </p:grpSpPr>
            <p:sp>
              <p:nvSpPr>
                <p:cNvPr id="22545" name="Freeform 35">
                  <a:extLst>
                    <a:ext uri="{FF2B5EF4-FFF2-40B4-BE49-F238E27FC236}">
                      <a16:creationId xmlns:a16="http://schemas.microsoft.com/office/drawing/2014/main" id="{D0A7307F-9F43-485B-9558-85B1D00F5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2" y="-1968"/>
                  <a:ext cx="2228" cy="2198"/>
                </a:xfrm>
                <a:custGeom>
                  <a:avLst/>
                  <a:gdLst>
                    <a:gd name="T0" fmla="*/ 0 w 2582"/>
                    <a:gd name="T1" fmla="*/ 0 h 2721"/>
                    <a:gd name="T2" fmla="*/ 214 w 2582"/>
                    <a:gd name="T3" fmla="*/ 0 h 2721"/>
                    <a:gd name="T4" fmla="*/ 214 w 2582"/>
                    <a:gd name="T5" fmla="*/ 37 h 2721"/>
                    <a:gd name="T6" fmla="*/ 245 w 2582"/>
                    <a:gd name="T7" fmla="*/ 37 h 2721"/>
                    <a:gd name="T8" fmla="*/ 245 w 2582"/>
                    <a:gd name="T9" fmla="*/ 90 h 27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2"/>
                    <a:gd name="T16" fmla="*/ 0 h 2721"/>
                    <a:gd name="T17" fmla="*/ 2582 w 2582"/>
                    <a:gd name="T18" fmla="*/ 2721 h 27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2" h="2721">
                      <a:moveTo>
                        <a:pt x="0" y="0"/>
                      </a:moveTo>
                      <a:lnTo>
                        <a:pt x="2260" y="0"/>
                      </a:lnTo>
                      <a:lnTo>
                        <a:pt x="2260" y="1140"/>
                      </a:lnTo>
                      <a:lnTo>
                        <a:pt x="2582" y="1140"/>
                      </a:lnTo>
                      <a:lnTo>
                        <a:pt x="2582" y="2721"/>
                      </a:lnTo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2546" name="Freeform 36">
                  <a:extLst>
                    <a:ext uri="{FF2B5EF4-FFF2-40B4-BE49-F238E27FC236}">
                      <a16:creationId xmlns:a16="http://schemas.microsoft.com/office/drawing/2014/main" id="{85E046D6-EE4C-4465-AD86-89CD9BB40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0" y="-1955"/>
                  <a:ext cx="3791" cy="2244"/>
                </a:xfrm>
                <a:custGeom>
                  <a:avLst/>
                  <a:gdLst>
                    <a:gd name="T0" fmla="*/ 0 w 4239"/>
                    <a:gd name="T1" fmla="*/ 92 h 2778"/>
                    <a:gd name="T2" fmla="*/ 146 w 4239"/>
                    <a:gd name="T3" fmla="*/ 92 h 2778"/>
                    <a:gd name="T4" fmla="*/ 146 w 4239"/>
                    <a:gd name="T5" fmla="*/ 36 h 2778"/>
                    <a:gd name="T6" fmla="*/ 200 w 4239"/>
                    <a:gd name="T7" fmla="*/ 36 h 2778"/>
                    <a:gd name="T8" fmla="*/ 200 w 4239"/>
                    <a:gd name="T9" fmla="*/ 0 h 2778"/>
                    <a:gd name="T10" fmla="*/ 710 w 4239"/>
                    <a:gd name="T11" fmla="*/ 0 h 2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39"/>
                    <a:gd name="T19" fmla="*/ 0 h 2778"/>
                    <a:gd name="T20" fmla="*/ 4239 w 4239"/>
                    <a:gd name="T21" fmla="*/ 2778 h 2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39" h="2778">
                      <a:moveTo>
                        <a:pt x="0" y="2778"/>
                      </a:moveTo>
                      <a:lnTo>
                        <a:pt x="872" y="2778"/>
                      </a:lnTo>
                      <a:lnTo>
                        <a:pt x="872" y="1083"/>
                      </a:lnTo>
                      <a:lnTo>
                        <a:pt x="1196" y="1083"/>
                      </a:lnTo>
                      <a:lnTo>
                        <a:pt x="1196" y="0"/>
                      </a:lnTo>
                      <a:lnTo>
                        <a:pt x="4239" y="0"/>
                      </a:lnTo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22547" name="Line 37">
                  <a:extLst>
                    <a:ext uri="{FF2B5EF4-FFF2-40B4-BE49-F238E27FC236}">
                      <a16:creationId xmlns:a16="http://schemas.microsoft.com/office/drawing/2014/main" id="{189EA52A-EDF2-4C4F-80C2-38A00D512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0" y="138"/>
                  <a:ext cx="0" cy="151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</p:grpSp>
        <p:sp>
          <p:nvSpPr>
            <p:cNvPr id="22538" name="Text Box 38">
              <a:extLst>
                <a:ext uri="{FF2B5EF4-FFF2-40B4-BE49-F238E27FC236}">
                  <a16:creationId xmlns:a16="http://schemas.microsoft.com/office/drawing/2014/main" id="{45762B3A-21A5-4A63-B96A-57651555B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4" y="1091"/>
              <a:ext cx="2205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Etch stopper: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growth and adhesion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on dielectric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growth and adhesion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600"/>
                <a:t>on barrier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sp>
          <p:nvSpPr>
            <p:cNvPr id="22539" name="Freeform 39">
              <a:extLst>
                <a:ext uri="{FF2B5EF4-FFF2-40B4-BE49-F238E27FC236}">
                  <a16:creationId xmlns:a16="http://schemas.microsoft.com/office/drawing/2014/main" id="{6F95B494-B231-44F5-9937-63FC01167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-1433"/>
              <a:ext cx="2039" cy="319"/>
            </a:xfrm>
            <a:custGeom>
              <a:avLst/>
              <a:gdLst>
                <a:gd name="T0" fmla="*/ 0 w 2444"/>
                <a:gd name="T1" fmla="*/ 0 h 383"/>
                <a:gd name="T2" fmla="*/ 57 w 2444"/>
                <a:gd name="T3" fmla="*/ 18 h 383"/>
                <a:gd name="T4" fmla="*/ 135 w 2444"/>
                <a:gd name="T5" fmla="*/ 17 h 383"/>
                <a:gd name="T6" fmla="*/ 0 60000 65536"/>
                <a:gd name="T7" fmla="*/ 0 60000 65536"/>
                <a:gd name="T8" fmla="*/ 0 60000 65536"/>
                <a:gd name="T9" fmla="*/ 0 w 2444"/>
                <a:gd name="T10" fmla="*/ 0 h 383"/>
                <a:gd name="T11" fmla="*/ 2444 w 2444"/>
                <a:gd name="T12" fmla="*/ 383 h 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4" h="383">
                  <a:moveTo>
                    <a:pt x="0" y="0"/>
                  </a:moveTo>
                  <a:cubicBezTo>
                    <a:pt x="318" y="138"/>
                    <a:pt x="637" y="277"/>
                    <a:pt x="1044" y="330"/>
                  </a:cubicBezTo>
                  <a:cubicBezTo>
                    <a:pt x="1451" y="383"/>
                    <a:pt x="1947" y="350"/>
                    <a:pt x="2444" y="31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  <p:sp>
          <p:nvSpPr>
            <p:cNvPr id="22540" name="Freeform 40">
              <a:extLst>
                <a:ext uri="{FF2B5EF4-FFF2-40B4-BE49-F238E27FC236}">
                  <a16:creationId xmlns:a16="http://schemas.microsoft.com/office/drawing/2014/main" id="{6A9FE864-7C09-434F-93FC-4860954D8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-1907"/>
              <a:ext cx="1411" cy="287"/>
            </a:xfrm>
            <a:custGeom>
              <a:avLst/>
              <a:gdLst>
                <a:gd name="T0" fmla="*/ 93 w 1691"/>
                <a:gd name="T1" fmla="*/ 19 h 344"/>
                <a:gd name="T2" fmla="*/ 37 w 1691"/>
                <a:gd name="T3" fmla="*/ 0 h 344"/>
                <a:gd name="T4" fmla="*/ 0 w 1691"/>
                <a:gd name="T5" fmla="*/ 19 h 344"/>
                <a:gd name="T6" fmla="*/ 0 60000 65536"/>
                <a:gd name="T7" fmla="*/ 0 60000 65536"/>
                <a:gd name="T8" fmla="*/ 0 60000 65536"/>
                <a:gd name="T9" fmla="*/ 0 w 1691"/>
                <a:gd name="T10" fmla="*/ 0 h 344"/>
                <a:gd name="T11" fmla="*/ 1691 w 1691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1" h="344">
                  <a:moveTo>
                    <a:pt x="1691" y="344"/>
                  </a:moveTo>
                  <a:cubicBezTo>
                    <a:pt x="1317" y="172"/>
                    <a:pt x="943" y="0"/>
                    <a:pt x="661" y="0"/>
                  </a:cubicBezTo>
                  <a:cubicBezTo>
                    <a:pt x="379" y="0"/>
                    <a:pt x="189" y="172"/>
                    <a:pt x="0" y="34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  <p:sp>
          <p:nvSpPr>
            <p:cNvPr id="22541" name="Freeform 41">
              <a:extLst>
                <a:ext uri="{FF2B5EF4-FFF2-40B4-BE49-F238E27FC236}">
                  <a16:creationId xmlns:a16="http://schemas.microsoft.com/office/drawing/2014/main" id="{96B89D94-A059-4BF0-868F-9A0858EB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-156"/>
              <a:ext cx="1929" cy="1365"/>
            </a:xfrm>
            <a:custGeom>
              <a:avLst/>
              <a:gdLst>
                <a:gd name="T0" fmla="*/ 0 w 2312"/>
                <a:gd name="T1" fmla="*/ 89 h 1638"/>
                <a:gd name="T2" fmla="*/ 103 w 2312"/>
                <a:gd name="T3" fmla="*/ 44 h 1638"/>
                <a:gd name="T4" fmla="*/ 128 w 2312"/>
                <a:gd name="T5" fmla="*/ 0 h 1638"/>
                <a:gd name="T6" fmla="*/ 0 60000 65536"/>
                <a:gd name="T7" fmla="*/ 0 60000 65536"/>
                <a:gd name="T8" fmla="*/ 0 60000 65536"/>
                <a:gd name="T9" fmla="*/ 0 w 2312"/>
                <a:gd name="T10" fmla="*/ 0 h 1638"/>
                <a:gd name="T11" fmla="*/ 2312 w 2312"/>
                <a:gd name="T12" fmla="*/ 1638 h 16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2" h="1638">
                  <a:moveTo>
                    <a:pt x="0" y="1638"/>
                  </a:moveTo>
                  <a:cubicBezTo>
                    <a:pt x="745" y="1358"/>
                    <a:pt x="1491" y="1079"/>
                    <a:pt x="1876" y="806"/>
                  </a:cubicBezTo>
                  <a:cubicBezTo>
                    <a:pt x="2261" y="533"/>
                    <a:pt x="2286" y="266"/>
                    <a:pt x="231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  <p:sp>
          <p:nvSpPr>
            <p:cNvPr id="22542" name="Freeform 42">
              <a:extLst>
                <a:ext uri="{FF2B5EF4-FFF2-40B4-BE49-F238E27FC236}">
                  <a16:creationId xmlns:a16="http://schemas.microsoft.com/office/drawing/2014/main" id="{A20BC758-825C-4E91-B5CE-2FF18E2A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307"/>
              <a:ext cx="1257" cy="627"/>
            </a:xfrm>
            <a:custGeom>
              <a:avLst/>
              <a:gdLst>
                <a:gd name="T0" fmla="*/ 83 w 1506"/>
                <a:gd name="T1" fmla="*/ 40 h 753"/>
                <a:gd name="T2" fmla="*/ 19 w 1506"/>
                <a:gd name="T3" fmla="*/ 16 h 753"/>
                <a:gd name="T4" fmla="*/ 0 w 1506"/>
                <a:gd name="T5" fmla="*/ 0 h 753"/>
                <a:gd name="T6" fmla="*/ 0 60000 65536"/>
                <a:gd name="T7" fmla="*/ 0 60000 65536"/>
                <a:gd name="T8" fmla="*/ 0 60000 65536"/>
                <a:gd name="T9" fmla="*/ 0 w 1506"/>
                <a:gd name="T10" fmla="*/ 0 h 753"/>
                <a:gd name="T11" fmla="*/ 1506 w 1506"/>
                <a:gd name="T12" fmla="*/ 753 h 7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6" h="753">
                  <a:moveTo>
                    <a:pt x="1506" y="753"/>
                  </a:moveTo>
                  <a:cubicBezTo>
                    <a:pt x="1043" y="590"/>
                    <a:pt x="581" y="428"/>
                    <a:pt x="330" y="303"/>
                  </a:cubicBezTo>
                  <a:cubicBezTo>
                    <a:pt x="79" y="178"/>
                    <a:pt x="39" y="89"/>
                    <a:pt x="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1FB25B5-3F63-4BBA-BEA8-1274078E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Inert annealing changes in film</a:t>
            </a:r>
          </a:p>
        </p:txBody>
      </p:sp>
      <p:grpSp>
        <p:nvGrpSpPr>
          <p:cNvPr id="23555" name="Group 29">
            <a:extLst>
              <a:ext uri="{FF2B5EF4-FFF2-40B4-BE49-F238E27FC236}">
                <a16:creationId xmlns:a16="http://schemas.microsoft.com/office/drawing/2014/main" id="{AD04F141-09A9-4405-9134-3BAD49E399F1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700213"/>
            <a:ext cx="3095625" cy="2592387"/>
            <a:chOff x="4575" y="7027"/>
            <a:chExt cx="2853" cy="2583"/>
          </a:xfrm>
        </p:grpSpPr>
        <p:sp>
          <p:nvSpPr>
            <p:cNvPr id="23558" name="Rectangle 30">
              <a:extLst>
                <a:ext uri="{FF2B5EF4-FFF2-40B4-BE49-F238E27FC236}">
                  <a16:creationId xmlns:a16="http://schemas.microsoft.com/office/drawing/2014/main" id="{04E3C8A2-853C-4596-B0D8-C58F106CC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88"/>
              <a:ext cx="2853" cy="2522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23559" name="Rectangle 31">
              <a:extLst>
                <a:ext uri="{FF2B5EF4-FFF2-40B4-BE49-F238E27FC236}">
                  <a16:creationId xmlns:a16="http://schemas.microsoft.com/office/drawing/2014/main" id="{0B2FB933-5E5E-4586-BBA3-982AE116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27"/>
              <a:ext cx="2853" cy="53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23560" name="Text Box 32">
              <a:extLst>
                <a:ext uri="{FF2B5EF4-FFF2-40B4-BE49-F238E27FC236}">
                  <a16:creationId xmlns:a16="http://schemas.microsoft.com/office/drawing/2014/main" id="{DF4C0712-944A-4496-8ECD-1D9BB133D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8209"/>
              <a:ext cx="2139" cy="87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2000"/>
                <a:t>substrate</a:t>
              </a:r>
              <a:endParaRPr lang="fi-FI" altLang="en-US" sz="3600"/>
            </a:p>
          </p:txBody>
        </p:sp>
        <p:sp>
          <p:nvSpPr>
            <p:cNvPr id="23561" name="Text Box 33">
              <a:extLst>
                <a:ext uri="{FF2B5EF4-FFF2-40B4-BE49-F238E27FC236}">
                  <a16:creationId xmlns:a16="http://schemas.microsoft.com/office/drawing/2014/main" id="{68BB16F1-EC92-4F2E-A1C9-CE7D9D891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7088"/>
              <a:ext cx="170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2000"/>
                <a:t>thin film</a:t>
              </a:r>
              <a:endParaRPr lang="fi-FI" altLang="en-US" sz="3600"/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0A949AF5-3494-4C23-8861-F6850767F040}"/>
              </a:ext>
            </a:extLst>
          </p:cNvPr>
          <p:cNvSpPr/>
          <p:nvPr/>
        </p:nvSpPr>
        <p:spPr>
          <a:xfrm>
            <a:off x="2124075" y="1773238"/>
            <a:ext cx="361950" cy="325437"/>
          </a:xfrm>
          <a:custGeom>
            <a:avLst/>
            <a:gdLst>
              <a:gd name="connsiteX0" fmla="*/ 0 w 362267"/>
              <a:gd name="connsiteY0" fmla="*/ 137653 h 325020"/>
              <a:gd name="connsiteX1" fmla="*/ 36576 w 362267"/>
              <a:gd name="connsiteY1" fmla="*/ 46213 h 325020"/>
              <a:gd name="connsiteX2" fmla="*/ 64008 w 362267"/>
              <a:gd name="connsiteY2" fmla="*/ 27925 h 325020"/>
              <a:gd name="connsiteX3" fmla="*/ 137160 w 362267"/>
              <a:gd name="connsiteY3" fmla="*/ 9637 h 325020"/>
              <a:gd name="connsiteX4" fmla="*/ 310896 w 362267"/>
              <a:gd name="connsiteY4" fmla="*/ 37069 h 325020"/>
              <a:gd name="connsiteX5" fmla="*/ 338328 w 362267"/>
              <a:gd name="connsiteY5" fmla="*/ 64501 h 325020"/>
              <a:gd name="connsiteX6" fmla="*/ 301752 w 362267"/>
              <a:gd name="connsiteY6" fmla="*/ 274813 h 325020"/>
              <a:gd name="connsiteX7" fmla="*/ 274320 w 362267"/>
              <a:gd name="connsiteY7" fmla="*/ 283957 h 325020"/>
              <a:gd name="connsiteX8" fmla="*/ 246888 w 362267"/>
              <a:gd name="connsiteY8" fmla="*/ 302245 h 325020"/>
              <a:gd name="connsiteX9" fmla="*/ 192024 w 362267"/>
              <a:gd name="connsiteY9" fmla="*/ 320533 h 325020"/>
              <a:gd name="connsiteX10" fmla="*/ 64008 w 362267"/>
              <a:gd name="connsiteY10" fmla="*/ 274813 h 325020"/>
              <a:gd name="connsiteX11" fmla="*/ 36576 w 362267"/>
              <a:gd name="connsiteY11" fmla="*/ 247381 h 3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67" h="325020">
                <a:moveTo>
                  <a:pt x="0" y="137653"/>
                </a:moveTo>
                <a:cubicBezTo>
                  <a:pt x="26909" y="83835"/>
                  <a:pt x="13977" y="114009"/>
                  <a:pt x="36576" y="46213"/>
                </a:cubicBezTo>
                <a:cubicBezTo>
                  <a:pt x="40051" y="35787"/>
                  <a:pt x="53680" y="31681"/>
                  <a:pt x="64008" y="27925"/>
                </a:cubicBezTo>
                <a:cubicBezTo>
                  <a:pt x="87629" y="19335"/>
                  <a:pt x="137160" y="9637"/>
                  <a:pt x="137160" y="9637"/>
                </a:cubicBezTo>
                <a:cubicBezTo>
                  <a:pt x="201653" y="13937"/>
                  <a:pt x="258999" y="0"/>
                  <a:pt x="310896" y="37069"/>
                </a:cubicBezTo>
                <a:cubicBezTo>
                  <a:pt x="321419" y="44585"/>
                  <a:pt x="329184" y="55357"/>
                  <a:pt x="338328" y="64501"/>
                </a:cubicBezTo>
                <a:cubicBezTo>
                  <a:pt x="334900" y="129629"/>
                  <a:pt x="362267" y="224384"/>
                  <a:pt x="301752" y="274813"/>
                </a:cubicBezTo>
                <a:cubicBezTo>
                  <a:pt x="294347" y="280983"/>
                  <a:pt x="283464" y="280909"/>
                  <a:pt x="274320" y="283957"/>
                </a:cubicBezTo>
                <a:cubicBezTo>
                  <a:pt x="265176" y="290053"/>
                  <a:pt x="256931" y="297782"/>
                  <a:pt x="246888" y="302245"/>
                </a:cubicBezTo>
                <a:cubicBezTo>
                  <a:pt x="229272" y="310074"/>
                  <a:pt x="192024" y="320533"/>
                  <a:pt x="192024" y="320533"/>
                </a:cubicBezTo>
                <a:cubicBezTo>
                  <a:pt x="97062" y="308663"/>
                  <a:pt x="139319" y="325020"/>
                  <a:pt x="64008" y="274813"/>
                </a:cubicBezTo>
                <a:cubicBezTo>
                  <a:pt x="34040" y="254834"/>
                  <a:pt x="36576" y="267515"/>
                  <a:pt x="36576" y="247381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7" name="TextBox 9">
            <a:extLst>
              <a:ext uri="{FF2B5EF4-FFF2-40B4-BE49-F238E27FC236}">
                <a16:creationId xmlns:a16="http://schemas.microsoft.com/office/drawing/2014/main" id="{C2121AE8-8268-4F2D-9B7E-94D3FE5E9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00213"/>
            <a:ext cx="38877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Crystallization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Grain growth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Bond formation: e.g. Si-N bonds formed in PECVD nitride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88D2785-849F-4EFA-880E-4A74ACE7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72338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DBBE8308-B4D3-440B-BF6F-9DFA0ABB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81750"/>
            <a:ext cx="52911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3">
            <a:extLst>
              <a:ext uri="{FF2B5EF4-FFF2-40B4-BE49-F238E27FC236}">
                <a16:creationId xmlns:a16="http://schemas.microsoft.com/office/drawing/2014/main" id="{6E6144AB-ED13-47D0-9D2F-AD173352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Annealing: bond formation</a:t>
            </a:r>
            <a:endParaRPr lang="en-US" alt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8311D8-B93B-4163-8F2F-B002262A806B}"/>
              </a:ext>
            </a:extLst>
          </p:cNvPr>
          <p:cNvCxnSpPr/>
          <p:nvPr/>
        </p:nvCxnSpPr>
        <p:spPr>
          <a:xfrm flipH="1">
            <a:off x="5724128" y="3717032"/>
            <a:ext cx="86409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9618FEF-8B42-40BB-B3BB-545A1DFF46AA}"/>
              </a:ext>
            </a:extLst>
          </p:cNvPr>
          <p:cNvSpPr txBox="1"/>
          <p:nvPr/>
        </p:nvSpPr>
        <p:spPr>
          <a:xfrm>
            <a:off x="6156176" y="3825914"/>
            <a:ext cx="116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ramp down</a:t>
            </a:r>
            <a:endParaRPr lang="LID4096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1938AD1-75B4-491F-9233-C8B85E2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Film poisoning during 2</a:t>
            </a:r>
            <a:r>
              <a:rPr lang="fi-FI" altLang="en-US" baseline="30000"/>
              <a:t>nd</a:t>
            </a:r>
            <a:r>
              <a:rPr lang="fi-FI" altLang="en-US"/>
              <a:t> deposition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1A55A080-73B6-4768-8F31-9B333C1A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024187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>
            <a:extLst>
              <a:ext uri="{FF2B5EF4-FFF2-40B4-BE49-F238E27FC236}">
                <a16:creationId xmlns:a16="http://schemas.microsoft.com/office/drawing/2014/main" id="{6D72AF81-C054-4BF6-AFB5-4BC96D84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47" y="1942679"/>
            <a:ext cx="46798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If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1 is </a:t>
            </a:r>
            <a:r>
              <a:rPr lang="fi-FI" altLang="en-US" sz="2400" dirty="0" err="1"/>
              <a:t>porous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incompletely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reacted</a:t>
            </a:r>
            <a:r>
              <a:rPr lang="fi-FI" altLang="en-US" sz="2400" dirty="0"/>
              <a:t>, it </a:t>
            </a:r>
            <a:r>
              <a:rPr lang="fi-FI" altLang="en-US" sz="2400" dirty="0" err="1"/>
              <a:t>can</a:t>
            </a:r>
            <a:r>
              <a:rPr lang="fi-FI" altLang="en-US" sz="2400" dirty="0"/>
              <a:t> release </a:t>
            </a:r>
            <a:r>
              <a:rPr lang="fi-FI" altLang="en-US" sz="2400" dirty="0" err="1"/>
              <a:t>atoms</a:t>
            </a:r>
            <a:r>
              <a:rPr lang="fi-FI" altLang="en-US" sz="2400" dirty="0"/>
              <a:t> and </a:t>
            </a:r>
            <a:r>
              <a:rPr lang="fi-FI" altLang="en-US" sz="2400" dirty="0" err="1"/>
              <a:t>poison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e.g</a:t>
            </a:r>
            <a:r>
              <a:rPr lang="fi-FI" altLang="en-US" sz="2400" dirty="0"/>
              <a:t>.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1 is spin-on-</a:t>
            </a:r>
            <a:r>
              <a:rPr lang="fi-FI" altLang="en-US" sz="2400" dirty="0" err="1"/>
              <a:t>glass</a:t>
            </a:r>
            <a:r>
              <a:rPr lang="fi-FI" altLang="en-US" sz="2400" dirty="0"/>
              <a:t>, and </a:t>
            </a:r>
            <a:r>
              <a:rPr lang="fi-FI" altLang="en-US" sz="2400" dirty="0" err="1"/>
              <a:t>oxygen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water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vapor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from</a:t>
            </a:r>
            <a:r>
              <a:rPr lang="fi-FI" altLang="en-US" sz="2400" dirty="0"/>
              <a:t> it </a:t>
            </a:r>
            <a:r>
              <a:rPr lang="fi-FI" altLang="en-US" sz="2400" dirty="0" err="1"/>
              <a:t>penetrate</a:t>
            </a:r>
            <a:r>
              <a:rPr lang="fi-FI" altLang="en-US" sz="2400" dirty="0"/>
              <a:t> into </a:t>
            </a:r>
            <a:r>
              <a:rPr lang="fi-FI" altLang="en-US" sz="2400" dirty="0" err="1"/>
              <a:t>aluminum</a:t>
            </a:r>
            <a:r>
              <a:rPr lang="fi-FI" altLang="en-US" sz="2400" dirty="0"/>
              <a:t>,  </a:t>
            </a:r>
            <a:r>
              <a:rPr lang="fi-FI" altLang="en-US" sz="2400" dirty="0" err="1"/>
              <a:t>leading</a:t>
            </a:r>
            <a:r>
              <a:rPr lang="fi-FI" altLang="en-US" sz="2400" dirty="0"/>
              <a:t> to </a:t>
            </a:r>
            <a:r>
              <a:rPr lang="fi-FI" altLang="en-US" sz="2400" dirty="0" err="1"/>
              <a:t>increased</a:t>
            </a:r>
            <a:r>
              <a:rPr lang="fi-FI" altLang="en-US" sz="2400" dirty="0"/>
              <a:t> </a:t>
            </a:r>
            <a:r>
              <a:rPr lang="fi-FI" altLang="en-US" sz="2400" dirty="0" err="1"/>
              <a:t>resistivity</a:t>
            </a:r>
            <a:r>
              <a:rPr lang="fi-FI" altLang="en-US" sz="2400" dirty="0"/>
              <a:t> (and in </a:t>
            </a:r>
            <a:r>
              <a:rPr lang="fi-FI" altLang="en-US" sz="2400" dirty="0" err="1"/>
              <a:t>extreme</a:t>
            </a:r>
            <a:r>
              <a:rPr lang="fi-FI" altLang="en-US" sz="2400" dirty="0"/>
              <a:t> case, Al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O</a:t>
            </a:r>
            <a:r>
              <a:rPr lang="fi-FI" altLang="en-US" sz="2400" baseline="-25000" dirty="0"/>
              <a:t>3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formation</a:t>
            </a:r>
            <a:r>
              <a:rPr lang="fi-FI" altLang="en-US" sz="2400" dirty="0"/>
              <a:t>).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48F309-C3D7-42F6-AFF6-9EC451678D23}"/>
              </a:ext>
            </a:extLst>
          </p:cNvPr>
          <p:cNvCxnSpPr/>
          <p:nvPr/>
        </p:nvCxnSpPr>
        <p:spPr>
          <a:xfrm flipV="1">
            <a:off x="2627313" y="2565400"/>
            <a:ext cx="0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56A6453-337F-43D8-B5CD-1CEB6B65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Film-to-film modification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A1D21A6C-354B-4E25-96C1-ABBAED80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7368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>
            <a:extLst>
              <a:ext uri="{FF2B5EF4-FFF2-40B4-BE49-F238E27FC236}">
                <a16:creationId xmlns:a16="http://schemas.microsoft.com/office/drawing/2014/main" id="{68F59DCD-A812-4B4C-829C-966027B21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1556792"/>
            <a:ext cx="554461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During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annealing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atoms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from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one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move</a:t>
            </a:r>
            <a:r>
              <a:rPr lang="fi-FI" altLang="en-US" sz="2400" dirty="0"/>
              <a:t> to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other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e.g</a:t>
            </a:r>
            <a:r>
              <a:rPr lang="fi-FI" altLang="en-US" sz="2400" dirty="0"/>
              <a:t>. Film-2 is </a:t>
            </a:r>
            <a:r>
              <a:rPr lang="fi-FI" altLang="en-US" sz="2400" dirty="0" err="1"/>
              <a:t>phosporous-doped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oxide</a:t>
            </a:r>
            <a:r>
              <a:rPr lang="fi-FI" altLang="en-US" sz="2400" dirty="0"/>
              <a:t>, and film-1 is </a:t>
            </a:r>
            <a:r>
              <a:rPr lang="fi-FI" altLang="en-US" sz="2400" dirty="0" err="1"/>
              <a:t>polysilicon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then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polysilicon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doped</a:t>
            </a:r>
            <a:r>
              <a:rPr lang="fi-FI" altLang="en-US" sz="2400" dirty="0"/>
              <a:t> n-</a:t>
            </a:r>
            <a:r>
              <a:rPr lang="fi-FI" altLang="en-US" sz="2400" dirty="0" err="1"/>
              <a:t>type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phosphorous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e.g</a:t>
            </a:r>
            <a:r>
              <a:rPr lang="fi-FI" altLang="en-US" sz="2400" dirty="0"/>
              <a:t>. Film-2 is PECVD </a:t>
            </a:r>
            <a:r>
              <a:rPr lang="fi-FI" altLang="en-US" sz="2400" dirty="0" err="1"/>
              <a:t>nitride</a:t>
            </a:r>
            <a:r>
              <a:rPr lang="fi-FI" altLang="en-US" sz="2400" dirty="0"/>
              <a:t>, film-1 is a-</a:t>
            </a:r>
            <a:r>
              <a:rPr lang="fi-FI" altLang="en-US" sz="2400" dirty="0" err="1"/>
              <a:t>Si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poly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then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during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annealing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hydrogen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from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nitride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passivate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dangling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bonds</a:t>
            </a:r>
            <a:r>
              <a:rPr lang="fi-FI" altLang="en-US" sz="2400" dirty="0"/>
              <a:t> in </a:t>
            </a:r>
            <a:r>
              <a:rPr lang="fi-FI" altLang="en-US" sz="2400" dirty="0" err="1"/>
              <a:t>silicon</a:t>
            </a:r>
            <a:r>
              <a:rPr lang="fi-FI" altLang="en-US" sz="2400" dirty="0"/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8227F-98BC-4BD0-9956-B971C50116E3}"/>
              </a:ext>
            </a:extLst>
          </p:cNvPr>
          <p:cNvCxnSpPr/>
          <p:nvPr/>
        </p:nvCxnSpPr>
        <p:spPr>
          <a:xfrm>
            <a:off x="2411413" y="2420938"/>
            <a:ext cx="0" cy="5048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69F7959A-C539-49A0-9105-ABC7D6BA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Substrate oxidation</a:t>
            </a:r>
          </a:p>
        </p:txBody>
      </p:sp>
      <p:grpSp>
        <p:nvGrpSpPr>
          <p:cNvPr id="34819" name="Group 29">
            <a:extLst>
              <a:ext uri="{FF2B5EF4-FFF2-40B4-BE49-F238E27FC236}">
                <a16:creationId xmlns:a16="http://schemas.microsoft.com/office/drawing/2014/main" id="{FA8A63B6-E4FF-49DC-B5DF-C928DC357936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622425"/>
            <a:ext cx="2087562" cy="1662113"/>
            <a:chOff x="4575" y="6901"/>
            <a:chExt cx="2853" cy="2709"/>
          </a:xfrm>
        </p:grpSpPr>
        <p:sp>
          <p:nvSpPr>
            <p:cNvPr id="34826" name="Rectangle 30">
              <a:extLst>
                <a:ext uri="{FF2B5EF4-FFF2-40B4-BE49-F238E27FC236}">
                  <a16:creationId xmlns:a16="http://schemas.microsoft.com/office/drawing/2014/main" id="{680B1BAF-A9F4-4895-9EFF-492D40E3E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88"/>
              <a:ext cx="2853" cy="2522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34827" name="Rectangle 31">
              <a:extLst>
                <a:ext uri="{FF2B5EF4-FFF2-40B4-BE49-F238E27FC236}">
                  <a16:creationId xmlns:a16="http://schemas.microsoft.com/office/drawing/2014/main" id="{069F5FF4-EE6B-4CC4-BD18-53EFAFF59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27"/>
              <a:ext cx="2853" cy="53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34828" name="Text Box 32">
              <a:extLst>
                <a:ext uri="{FF2B5EF4-FFF2-40B4-BE49-F238E27FC236}">
                  <a16:creationId xmlns:a16="http://schemas.microsoft.com/office/drawing/2014/main" id="{AAAE67A4-B31A-439E-88D0-6D0300A3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8209"/>
              <a:ext cx="2139" cy="87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1800"/>
                <a:t>substrate</a:t>
              </a:r>
              <a:endParaRPr lang="fi-FI" altLang="en-US"/>
            </a:p>
          </p:txBody>
        </p:sp>
        <p:sp>
          <p:nvSpPr>
            <p:cNvPr id="34829" name="Text Box 33">
              <a:extLst>
                <a:ext uri="{FF2B5EF4-FFF2-40B4-BE49-F238E27FC236}">
                  <a16:creationId xmlns:a16="http://schemas.microsoft.com/office/drawing/2014/main" id="{433B0BC1-463D-4778-AD6A-154BD43F3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6901"/>
              <a:ext cx="170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1800"/>
                <a:t>thin film</a:t>
              </a:r>
              <a:endParaRPr lang="fi-FI" alt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C9533B9-E1D0-4DFE-879A-88C6B797A219}"/>
              </a:ext>
            </a:extLst>
          </p:cNvPr>
          <p:cNvSpPr/>
          <p:nvPr/>
        </p:nvSpPr>
        <p:spPr>
          <a:xfrm>
            <a:off x="684213" y="1989138"/>
            <a:ext cx="2087562" cy="714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4821" name="TextBox 13">
            <a:extLst>
              <a:ext uri="{FF2B5EF4-FFF2-40B4-BE49-F238E27FC236}">
                <a16:creationId xmlns:a16="http://schemas.microsoft.com/office/drawing/2014/main" id="{4AE7DA0D-EC56-4A64-A785-B3754934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57338"/>
            <a:ext cx="51572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If </a:t>
            </a:r>
            <a:r>
              <a:rPr lang="fi-FI" altLang="en-US" sz="2400" dirty="0" err="1"/>
              <a:t>thin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precursor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oxygen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water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vapor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silicon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easily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oxidized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e.g</a:t>
            </a:r>
            <a:r>
              <a:rPr lang="fi-FI" altLang="en-US" sz="2400" dirty="0"/>
              <a:t>. ALD ZrO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with</a:t>
            </a:r>
            <a:r>
              <a:rPr lang="fi-FI" altLang="en-US" sz="2400" dirty="0"/>
              <a:t> O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pulses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</p:txBody>
      </p:sp>
      <p:pic>
        <p:nvPicPr>
          <p:cNvPr id="34822" name="Picture 2">
            <a:extLst>
              <a:ext uri="{FF2B5EF4-FFF2-40B4-BE49-F238E27FC236}">
                <a16:creationId xmlns:a16="http://schemas.microsoft.com/office/drawing/2014/main" id="{35832A3D-6414-4FD1-993C-05F7F45E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38735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5">
            <a:extLst>
              <a:ext uri="{FF2B5EF4-FFF2-40B4-BE49-F238E27FC236}">
                <a16:creationId xmlns:a16="http://schemas.microsoft.com/office/drawing/2014/main" id="{BFE66DBB-3F5B-47A1-9F02-8181E9606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4887913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SiO</a:t>
            </a:r>
            <a:r>
              <a:rPr lang="fi-FI" altLang="en-US" sz="2400" baseline="-25000"/>
              <a:t>2</a:t>
            </a:r>
            <a:r>
              <a:rPr lang="fi-FI" altLang="en-US" sz="2400"/>
              <a:t> ca. 2 nm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89658F-A5C9-4625-8707-3B72769ED908}"/>
              </a:ext>
            </a:extLst>
          </p:cNvPr>
          <p:cNvCxnSpPr/>
          <p:nvPr/>
        </p:nvCxnSpPr>
        <p:spPr>
          <a:xfrm>
            <a:off x="5133975" y="4878388"/>
            <a:ext cx="1511300" cy="73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3CE600-A75F-4138-9AE3-09E803411C85}"/>
              </a:ext>
            </a:extLst>
          </p:cNvPr>
          <p:cNvCxnSpPr/>
          <p:nvPr/>
        </p:nvCxnSpPr>
        <p:spPr>
          <a:xfrm>
            <a:off x="5133975" y="5108575"/>
            <a:ext cx="1511300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25D666A-DA8E-4EFF-AACD-B7CBB82D2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Annealing: chemical reactions</a:t>
            </a:r>
            <a:endParaRPr lang="en-US" altLang="en-US"/>
          </a:p>
        </p:txBody>
      </p:sp>
      <p:grpSp>
        <p:nvGrpSpPr>
          <p:cNvPr id="35843" name="Group 32">
            <a:extLst>
              <a:ext uri="{FF2B5EF4-FFF2-40B4-BE49-F238E27FC236}">
                <a16:creationId xmlns:a16="http://schemas.microsoft.com/office/drawing/2014/main" id="{B2901E88-303C-4671-AA94-9264F7E1DE3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492375"/>
            <a:ext cx="2665413" cy="1584325"/>
            <a:chOff x="251520" y="2132856"/>
            <a:chExt cx="3168352" cy="2160240"/>
          </a:xfrm>
        </p:grpSpPr>
        <p:grpSp>
          <p:nvGrpSpPr>
            <p:cNvPr id="35855" name="Group 13">
              <a:extLst>
                <a:ext uri="{FF2B5EF4-FFF2-40B4-BE49-F238E27FC236}">
                  <a16:creationId xmlns:a16="http://schemas.microsoft.com/office/drawing/2014/main" id="{42C323E4-6896-4844-A72F-3DA778E3B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520" y="2708920"/>
              <a:ext cx="3168352" cy="1584176"/>
              <a:chOff x="467544" y="3356992"/>
              <a:chExt cx="3384376" cy="187220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8B5C35-F633-493F-B5D7-4F427386B163}"/>
                  </a:ext>
                </a:extLst>
              </p:cNvPr>
              <p:cNvSpPr/>
              <p:nvPr/>
            </p:nvSpPr>
            <p:spPr>
              <a:xfrm>
                <a:off x="467544" y="3717347"/>
                <a:ext cx="3384376" cy="151185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3426E2-FCC3-4404-8E75-536869F96D8A}"/>
                  </a:ext>
                </a:extLst>
              </p:cNvPr>
              <p:cNvSpPr/>
              <p:nvPr/>
            </p:nvSpPr>
            <p:spPr>
              <a:xfrm>
                <a:off x="467544" y="3356650"/>
                <a:ext cx="3384376" cy="3606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35856" name="TextBox 14">
              <a:extLst>
                <a:ext uri="{FF2B5EF4-FFF2-40B4-BE49-F238E27FC236}">
                  <a16:creationId xmlns:a16="http://schemas.microsoft.com/office/drawing/2014/main" id="{39C224F4-2A2A-47AA-B103-277612430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429000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&lt;Si&gt;</a:t>
              </a:r>
              <a:endParaRPr lang="en-US" altLang="en-US" sz="1800"/>
            </a:p>
          </p:txBody>
        </p:sp>
        <p:sp>
          <p:nvSpPr>
            <p:cNvPr id="35857" name="TextBox 15">
              <a:extLst>
                <a:ext uri="{FF2B5EF4-FFF2-40B4-BE49-F238E27FC236}">
                  <a16:creationId xmlns:a16="http://schemas.microsoft.com/office/drawing/2014/main" id="{8052AD9C-824F-4E61-916B-7C90FFB04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20" y="2636912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chemeClr val="bg1"/>
                  </a:solidFill>
                </a:rPr>
                <a:t>Ti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5858" name="TextBox 16">
              <a:extLst>
                <a:ext uri="{FF2B5EF4-FFF2-40B4-BE49-F238E27FC236}">
                  <a16:creationId xmlns:a16="http://schemas.microsoft.com/office/drawing/2014/main" id="{4C7F2FBA-1899-4873-BBBB-163840A98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20" y="2132856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N</a:t>
              </a:r>
              <a:r>
                <a:rPr lang="en-GB" altLang="en-US" sz="1800" baseline="-25000"/>
                <a:t>2</a:t>
              </a:r>
              <a:endParaRPr lang="en-US" altLang="en-US" sz="1800" baseline="-25000"/>
            </a:p>
          </p:txBody>
        </p:sp>
      </p:grpSp>
      <p:grpSp>
        <p:nvGrpSpPr>
          <p:cNvPr id="35844" name="Group 34">
            <a:extLst>
              <a:ext uri="{FF2B5EF4-FFF2-40B4-BE49-F238E27FC236}">
                <a16:creationId xmlns:a16="http://schemas.microsoft.com/office/drawing/2014/main" id="{871AD78D-D79B-4B50-804B-D5D6454DBA11}"/>
              </a:ext>
            </a:extLst>
          </p:cNvPr>
          <p:cNvGrpSpPr>
            <a:grpSpLocks/>
          </p:cNvGrpSpPr>
          <p:nvPr/>
        </p:nvGrpSpPr>
        <p:grpSpPr bwMode="auto">
          <a:xfrm>
            <a:off x="3085117" y="3074630"/>
            <a:ext cx="791344" cy="728662"/>
            <a:chOff x="3707904" y="2996952"/>
            <a:chExt cx="1080120" cy="729372"/>
          </a:xfrm>
        </p:grpSpPr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C51BA21F-F100-4F62-81C8-10DC71C526F6}"/>
                </a:ext>
              </a:extLst>
            </p:cNvPr>
            <p:cNvSpPr/>
            <p:nvPr/>
          </p:nvSpPr>
          <p:spPr>
            <a:xfrm>
              <a:off x="3707904" y="2996952"/>
              <a:ext cx="1080120" cy="36071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854" name="TextBox 18">
              <a:extLst>
                <a:ext uri="{FF2B5EF4-FFF2-40B4-BE49-F238E27FC236}">
                  <a16:creationId xmlns:a16="http://schemas.microsoft.com/office/drawing/2014/main" id="{2674188F-21CB-45A8-9C20-4B2521410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3356992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heat</a:t>
              </a:r>
              <a:endParaRPr lang="en-US" altLang="en-US" sz="1800"/>
            </a:p>
          </p:txBody>
        </p:sp>
      </p:grpSp>
      <p:sp>
        <p:nvSpPr>
          <p:cNvPr id="35845" name="TextBox 26">
            <a:extLst>
              <a:ext uri="{FF2B5EF4-FFF2-40B4-BE49-F238E27FC236}">
                <a16:creationId xmlns:a16="http://schemas.microsoft.com/office/drawing/2014/main" id="{3878583C-4F3B-40F4-831B-1F4917252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461" y="1347618"/>
            <a:ext cx="48103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Surface reaction: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Titanium nitride formation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2Ti + N</a:t>
            </a:r>
            <a:r>
              <a:rPr lang="en-GB" altLang="en-US" sz="2400" baseline="-25000" dirty="0"/>
              <a:t>2</a:t>
            </a:r>
            <a:r>
              <a:rPr lang="en-GB" altLang="en-US" sz="2400" dirty="0"/>
              <a:t> </a:t>
            </a:r>
            <a:r>
              <a:rPr lang="en-GB" altLang="en-US" sz="2400" dirty="0">
                <a:sym typeface="Wingdings" panose="05000000000000000000" pitchFamily="2" charset="2"/>
              </a:rPr>
              <a:t> 2 </a:t>
            </a:r>
            <a:r>
              <a:rPr lang="en-GB" altLang="en-US" sz="2400" dirty="0" err="1">
                <a:sym typeface="Wingdings" panose="05000000000000000000" pitchFamily="2" charset="2"/>
              </a:rPr>
              <a:t>TiN</a:t>
            </a:r>
            <a:endParaRPr lang="en-US" altLang="en-US" sz="2400" dirty="0"/>
          </a:p>
        </p:txBody>
      </p:sp>
      <p:sp>
        <p:nvSpPr>
          <p:cNvPr id="35846" name="TextBox 28">
            <a:extLst>
              <a:ext uri="{FF2B5EF4-FFF2-40B4-BE49-F238E27FC236}">
                <a16:creationId xmlns:a16="http://schemas.microsoft.com/office/drawing/2014/main" id="{4379C556-AC71-4240-9A30-D6BD2FE6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917" y="2931885"/>
            <a:ext cx="18716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Interface reaction: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Titanium silicide formation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Si + 2 </a:t>
            </a:r>
            <a:r>
              <a:rPr lang="en-GB" altLang="en-US" sz="2400" dirty="0" err="1"/>
              <a:t>Ti</a:t>
            </a:r>
            <a:r>
              <a:rPr lang="en-GB" altLang="en-US" sz="2400" dirty="0"/>
              <a:t> </a:t>
            </a:r>
            <a:r>
              <a:rPr lang="en-GB" altLang="en-US" sz="2400" dirty="0">
                <a:sym typeface="Wingdings" panose="05000000000000000000" pitchFamily="2" charset="2"/>
              </a:rPr>
              <a:t> TiSi</a:t>
            </a:r>
            <a:r>
              <a:rPr lang="en-GB" altLang="en-US" sz="2400" baseline="-25000" dirty="0">
                <a:sym typeface="Wingdings" panose="05000000000000000000" pitchFamily="2" charset="2"/>
              </a:rPr>
              <a:t>2</a:t>
            </a:r>
            <a:endParaRPr lang="en-US" altLang="en-US" sz="2400" dirty="0"/>
          </a:p>
        </p:txBody>
      </p:sp>
      <p:grpSp>
        <p:nvGrpSpPr>
          <p:cNvPr id="35847" name="Group 33">
            <a:extLst>
              <a:ext uri="{FF2B5EF4-FFF2-40B4-BE49-F238E27FC236}">
                <a16:creationId xmlns:a16="http://schemas.microsoft.com/office/drawing/2014/main" id="{C634CC08-9173-4BAB-AE17-B99799AB7E25}"/>
              </a:ext>
            </a:extLst>
          </p:cNvPr>
          <p:cNvGrpSpPr>
            <a:grpSpLocks/>
          </p:cNvGrpSpPr>
          <p:nvPr/>
        </p:nvGrpSpPr>
        <p:grpSpPr bwMode="auto">
          <a:xfrm>
            <a:off x="3967649" y="2861826"/>
            <a:ext cx="2447925" cy="1223963"/>
            <a:chOff x="5004048" y="2636912"/>
            <a:chExt cx="3168352" cy="16561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AA9541-A71F-4D29-913A-F89F0B838DCE}"/>
                </a:ext>
              </a:extLst>
            </p:cNvPr>
            <p:cNvSpPr/>
            <p:nvPr/>
          </p:nvSpPr>
          <p:spPr>
            <a:xfrm>
              <a:off x="5004048" y="2780835"/>
              <a:ext cx="3168352" cy="1611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8AA0DD-106F-49FF-98A6-04FEDD7C3A57}"/>
                </a:ext>
              </a:extLst>
            </p:cNvPr>
            <p:cNvSpPr/>
            <p:nvPr/>
          </p:nvSpPr>
          <p:spPr>
            <a:xfrm>
              <a:off x="5004048" y="3068680"/>
              <a:ext cx="3168352" cy="12244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E853B0-999D-4B74-BB15-C449A7242820}"/>
                </a:ext>
              </a:extLst>
            </p:cNvPr>
            <p:cNvSpPr/>
            <p:nvPr/>
          </p:nvSpPr>
          <p:spPr>
            <a:xfrm>
              <a:off x="5004048" y="2636912"/>
              <a:ext cx="3168352" cy="14392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8DD837-03C2-4410-9D0F-EDE402335B2B}"/>
                </a:ext>
              </a:extLst>
            </p:cNvPr>
            <p:cNvSpPr/>
            <p:nvPr/>
          </p:nvSpPr>
          <p:spPr>
            <a:xfrm>
              <a:off x="5004048" y="2924757"/>
              <a:ext cx="3168352" cy="2148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CDE34D3-2F4A-44F6-957A-C83D8754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487045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Solution: anneal in argon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FF01BE6-07A1-42CB-84B0-4CFFE0AB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Why not multilayers ?</a:t>
            </a:r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3211BFF6-131C-446C-A8D7-07B7081B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4248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dirty="0"/>
              <a:t>More </a:t>
            </a:r>
            <a:r>
              <a:rPr lang="fi-FI" altLang="en-US" dirty="0" err="1"/>
              <a:t>complex</a:t>
            </a:r>
            <a:r>
              <a:rPr lang="fi-FI" altLang="en-US" dirty="0"/>
              <a:t> deposition </a:t>
            </a:r>
            <a:r>
              <a:rPr lang="fi-FI" altLang="en-US" dirty="0" err="1"/>
              <a:t>equipment</a:t>
            </a:r>
            <a:r>
              <a:rPr lang="fi-FI" altLang="en-US" dirty="0"/>
              <a:t> </a:t>
            </a:r>
            <a:r>
              <a:rPr lang="fi-FI" altLang="en-US" dirty="0" err="1"/>
              <a:t>needed</a:t>
            </a:r>
            <a:endParaRPr lang="fi-FI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e.g</a:t>
            </a:r>
            <a:r>
              <a:rPr lang="fi-FI" altLang="en-US" sz="2400" dirty="0"/>
              <a:t>. </a:t>
            </a:r>
            <a:r>
              <a:rPr lang="fi-FI" altLang="en-US" sz="2400" dirty="0" err="1"/>
              <a:t>Multiple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targets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multiple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chambers</a:t>
            </a: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dirty="0"/>
              <a:t>Deposition </a:t>
            </a:r>
            <a:r>
              <a:rPr lang="fi-FI" altLang="en-US" dirty="0" err="1"/>
              <a:t>thruput</a:t>
            </a:r>
            <a:r>
              <a:rPr lang="fi-FI" altLang="en-US" dirty="0"/>
              <a:t> </a:t>
            </a:r>
            <a:r>
              <a:rPr lang="fi-FI" altLang="en-US" dirty="0" err="1"/>
              <a:t>compromised</a:t>
            </a:r>
            <a:r>
              <a:rPr lang="fi-FI" altLang="en-US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esp. </a:t>
            </a:r>
            <a:r>
              <a:rPr lang="fi-FI" altLang="en-US" sz="2400" dirty="0" err="1"/>
              <a:t>if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thickness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nature</a:t>
            </a:r>
            <a:r>
              <a:rPr lang="fi-FI" altLang="en-US" sz="2400" dirty="0"/>
              <a:t> of </a:t>
            </a:r>
            <a:r>
              <a:rPr lang="fi-FI" altLang="en-US" sz="2400" dirty="0" err="1"/>
              <a:t>films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very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different</a:t>
            </a: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dirty="0" err="1"/>
              <a:t>Each</a:t>
            </a:r>
            <a:r>
              <a:rPr lang="fi-FI" altLang="en-US" dirty="0"/>
              <a:t> </a:t>
            </a:r>
            <a:r>
              <a:rPr lang="fi-FI" altLang="en-US" dirty="0" err="1"/>
              <a:t>new</a:t>
            </a:r>
            <a:r>
              <a:rPr lang="fi-FI" altLang="en-US" dirty="0"/>
              <a:t> </a:t>
            </a:r>
            <a:r>
              <a:rPr lang="fi-FI" altLang="en-US" dirty="0" err="1"/>
              <a:t>interface</a:t>
            </a:r>
            <a:r>
              <a:rPr lang="fi-FI" altLang="en-US" dirty="0"/>
              <a:t> is a </a:t>
            </a:r>
            <a:r>
              <a:rPr lang="fi-FI" altLang="en-US" dirty="0" err="1"/>
              <a:t>potential</a:t>
            </a:r>
            <a:r>
              <a:rPr lang="fi-FI" altLang="en-US" dirty="0"/>
              <a:t> </a:t>
            </a:r>
            <a:r>
              <a:rPr lang="fi-FI" altLang="en-US" dirty="0" err="1"/>
              <a:t>problem</a:t>
            </a:r>
            <a:endParaRPr lang="fi-FI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>
            <a:extLst>
              <a:ext uri="{FF2B5EF4-FFF2-40B4-BE49-F238E27FC236}">
                <a16:creationId xmlns:a16="http://schemas.microsoft.com/office/drawing/2014/main" id="{8B28D6F3-E852-4AB9-9BEE-CE25CE75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Annealing: chemical reactions</a:t>
            </a:r>
          </a:p>
        </p:txBody>
      </p:sp>
      <p:grpSp>
        <p:nvGrpSpPr>
          <p:cNvPr id="36867" name="Group 9">
            <a:extLst>
              <a:ext uri="{FF2B5EF4-FFF2-40B4-BE49-F238E27FC236}">
                <a16:creationId xmlns:a16="http://schemas.microsoft.com/office/drawing/2014/main" id="{DA276451-9C24-4CF9-8646-0D84F9D9C5A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67782"/>
            <a:ext cx="2232025" cy="1511300"/>
            <a:chOff x="395536" y="2492896"/>
            <a:chExt cx="3600400" cy="22322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15C476-4093-461B-A0A4-D08C524F5655}"/>
                </a:ext>
              </a:extLst>
            </p:cNvPr>
            <p:cNvSpPr/>
            <p:nvPr/>
          </p:nvSpPr>
          <p:spPr bwMode="auto">
            <a:xfrm>
              <a:off x="395536" y="2492896"/>
              <a:ext cx="3600400" cy="459580"/>
            </a:xfrm>
            <a:prstGeom prst="rect">
              <a:avLst/>
            </a:prstGeom>
            <a:solidFill>
              <a:srgbClr val="F586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106111-56EE-4333-A598-3F6E65F2D72B}"/>
                </a:ext>
              </a:extLst>
            </p:cNvPr>
            <p:cNvSpPr/>
            <p:nvPr/>
          </p:nvSpPr>
          <p:spPr bwMode="auto">
            <a:xfrm>
              <a:off x="395536" y="2861029"/>
              <a:ext cx="3600400" cy="18641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AB5F4-FD8A-47B4-A3E9-74E5D2F2069A}"/>
                </a:ext>
              </a:extLst>
            </p:cNvPr>
            <p:cNvSpPr/>
            <p:nvPr/>
          </p:nvSpPr>
          <p:spPr bwMode="auto">
            <a:xfrm>
              <a:off x="395536" y="2853995"/>
              <a:ext cx="3600400" cy="117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36868" name="TextBox 10">
            <a:extLst>
              <a:ext uri="{FF2B5EF4-FFF2-40B4-BE49-F238E27FC236}">
                <a16:creationId xmlns:a16="http://schemas.microsoft.com/office/drawing/2014/main" id="{25D336B4-ADF3-47E3-8587-9B2AF050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00213"/>
            <a:ext cx="39608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Cu</a:t>
            </a:r>
            <a:r>
              <a:rPr lang="fi-FI" altLang="en-US" sz="2400" dirty="0"/>
              <a:t> + </a:t>
            </a:r>
            <a:r>
              <a:rPr lang="fi-FI" altLang="en-US" sz="2400" dirty="0" err="1"/>
              <a:t>Si</a:t>
            </a:r>
            <a:r>
              <a:rPr lang="fi-FI" altLang="en-US" sz="2400" dirty="0"/>
              <a:t> </a:t>
            </a:r>
            <a:r>
              <a:rPr lang="fi-FI" altLang="en-US" sz="2400" dirty="0">
                <a:sym typeface="Wingdings" panose="05000000000000000000" pitchFamily="2" charset="2"/>
              </a:rPr>
              <a:t> </a:t>
            </a:r>
            <a:r>
              <a:rPr lang="fi-FI" altLang="en-US" sz="2400" dirty="0" err="1">
                <a:sym typeface="Wingdings" panose="05000000000000000000" pitchFamily="2" charset="2"/>
              </a:rPr>
              <a:t>CuSi</a:t>
            </a:r>
            <a:r>
              <a:rPr lang="fi-FI" altLang="en-US" sz="2400" baseline="-25000" dirty="0" err="1">
                <a:sym typeface="Wingdings" panose="05000000000000000000" pitchFamily="2" charset="2"/>
              </a:rPr>
              <a:t>x</a:t>
            </a:r>
            <a:endParaRPr lang="fi-FI" altLang="en-US" sz="2400" baseline="-250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>
                <a:sym typeface="Wingdings" panose="05000000000000000000" pitchFamily="2" charset="2"/>
              </a:rPr>
              <a:t>CuSi</a:t>
            </a:r>
            <a:r>
              <a:rPr lang="fi-FI" altLang="en-US" sz="2400" baseline="-25000" dirty="0" err="1">
                <a:sym typeface="Wingdings" panose="05000000000000000000" pitchFamily="2" charset="2"/>
              </a:rPr>
              <a:t>x</a:t>
            </a:r>
            <a:r>
              <a:rPr lang="fi-FI" altLang="en-US" sz="2400" baseline="-25000" dirty="0">
                <a:sym typeface="Wingdings" panose="05000000000000000000" pitchFamily="2" charset="2"/>
              </a:rPr>
              <a:t>  </a:t>
            </a:r>
            <a:r>
              <a:rPr lang="fi-FI" altLang="en-US" sz="2400" dirty="0">
                <a:sym typeface="Wingdings" panose="05000000000000000000" pitchFamily="2" charset="2"/>
              </a:rPr>
              <a:t>is a </a:t>
            </a:r>
            <a:r>
              <a:rPr lang="fi-FI" altLang="en-US" sz="2400" dirty="0" err="1">
                <a:sym typeface="Wingdings" panose="05000000000000000000" pitchFamily="2" charset="2"/>
              </a:rPr>
              <a:t>high</a:t>
            </a:r>
            <a:r>
              <a:rPr lang="fi-FI" altLang="en-US" sz="2400" dirty="0">
                <a:sym typeface="Wingdings" panose="05000000000000000000" pitchFamily="2" charset="2"/>
              </a:rPr>
              <a:t> </a:t>
            </a:r>
            <a:r>
              <a:rPr lang="fi-FI" altLang="en-US" sz="2400" dirty="0" err="1">
                <a:sym typeface="Wingdings" panose="05000000000000000000" pitchFamily="2" charset="2"/>
              </a:rPr>
              <a:t>resistivity</a:t>
            </a:r>
            <a:r>
              <a:rPr lang="fi-FI" altLang="en-US" sz="2400" dirty="0">
                <a:sym typeface="Wingdings" panose="05000000000000000000" pitchFamily="2" charset="2"/>
              </a:rPr>
              <a:t> </a:t>
            </a:r>
            <a:r>
              <a:rPr lang="fi-FI" altLang="en-US" sz="2400" dirty="0" err="1">
                <a:sym typeface="Wingdings" panose="05000000000000000000" pitchFamily="2" charset="2"/>
              </a:rPr>
              <a:t>material</a:t>
            </a:r>
            <a:endParaRPr lang="fi-FI" altLang="en-US" sz="2400" dirty="0"/>
          </a:p>
        </p:txBody>
      </p:sp>
      <p:grpSp>
        <p:nvGrpSpPr>
          <p:cNvPr id="36869" name="Group 21">
            <a:extLst>
              <a:ext uri="{FF2B5EF4-FFF2-40B4-BE49-F238E27FC236}">
                <a16:creationId xmlns:a16="http://schemas.microsoft.com/office/drawing/2014/main" id="{133D16A3-C441-4337-9E9F-69C6399A987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149725"/>
            <a:ext cx="2232025" cy="1511300"/>
            <a:chOff x="827584" y="4437111"/>
            <a:chExt cx="2232248" cy="1512169"/>
          </a:xfrm>
        </p:grpSpPr>
        <p:grpSp>
          <p:nvGrpSpPr>
            <p:cNvPr id="36871" name="Group 15">
              <a:extLst>
                <a:ext uri="{FF2B5EF4-FFF2-40B4-BE49-F238E27FC236}">
                  <a16:creationId xmlns:a16="http://schemas.microsoft.com/office/drawing/2014/main" id="{337514F5-03BF-4560-AD84-8E4413CF5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4437112"/>
              <a:ext cx="2232248" cy="1512168"/>
              <a:chOff x="395536" y="2492896"/>
              <a:chExt cx="3600400" cy="223224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3B84B4-224D-449A-8E66-16E152CED942}"/>
                  </a:ext>
                </a:extLst>
              </p:cNvPr>
              <p:cNvSpPr/>
              <p:nvPr/>
            </p:nvSpPr>
            <p:spPr bwMode="auto">
              <a:xfrm>
                <a:off x="395536" y="2492895"/>
                <a:ext cx="3600400" cy="459581"/>
              </a:xfrm>
              <a:prstGeom prst="rect">
                <a:avLst/>
              </a:prstGeom>
              <a:solidFill>
                <a:srgbClr val="F586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502557-1984-4B73-8800-B2AF5F6417CE}"/>
                  </a:ext>
                </a:extLst>
              </p:cNvPr>
              <p:cNvSpPr/>
              <p:nvPr/>
            </p:nvSpPr>
            <p:spPr bwMode="auto">
              <a:xfrm>
                <a:off x="395536" y="2861029"/>
                <a:ext cx="3600400" cy="18641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E45729-001D-456C-AD71-8854ACBBAE79}"/>
                  </a:ext>
                </a:extLst>
              </p:cNvPr>
              <p:cNvSpPr/>
              <p:nvPr/>
            </p:nvSpPr>
            <p:spPr bwMode="auto">
              <a:xfrm>
                <a:off x="395536" y="2853994"/>
                <a:ext cx="3600400" cy="11724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CACB68-18B7-4D49-9291-7576375ECDEB}"/>
                </a:ext>
              </a:extLst>
            </p:cNvPr>
            <p:cNvSpPr/>
            <p:nvPr/>
          </p:nvSpPr>
          <p:spPr>
            <a:xfrm flipV="1">
              <a:off x="827584" y="4437111"/>
              <a:ext cx="2232248" cy="4606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</p:grpSp>
      <p:sp>
        <p:nvSpPr>
          <p:cNvPr id="36870" name="TextBox 22">
            <a:extLst>
              <a:ext uri="{FF2B5EF4-FFF2-40B4-BE49-F238E27FC236}">
                <a16:creationId xmlns:a16="http://schemas.microsoft.com/office/drawing/2014/main" id="{04A83F75-BAEB-42DB-8ED7-BCBEB716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149725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Annealing atmosphere: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Even tiny oxygen contamination will lead to copper surface oxidation.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F145A-2E29-4EEC-A516-74D9765AA08C}"/>
              </a:ext>
            </a:extLst>
          </p:cNvPr>
          <p:cNvSpPr txBox="1"/>
          <p:nvPr/>
        </p:nvSpPr>
        <p:spPr>
          <a:xfrm>
            <a:off x="2339752" y="372016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CuO</a:t>
            </a:r>
            <a:r>
              <a:rPr lang="en-US" sz="2400" baseline="-25000" dirty="0" err="1"/>
              <a:t>x</a:t>
            </a:r>
            <a:endParaRPr lang="LID4096" sz="24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8EF30-A3B1-4745-B1A3-06957917F818}"/>
              </a:ext>
            </a:extLst>
          </p:cNvPr>
          <p:cNvSpPr txBox="1"/>
          <p:nvPr/>
        </p:nvSpPr>
        <p:spPr>
          <a:xfrm>
            <a:off x="3059832" y="15366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en-US" sz="2400" dirty="0" err="1">
                <a:sym typeface="Wingdings" panose="05000000000000000000" pitchFamily="2" charset="2"/>
              </a:rPr>
              <a:t>CuSi</a:t>
            </a:r>
            <a:r>
              <a:rPr lang="fi-FI" altLang="en-US" sz="2400" baseline="-25000" dirty="0" err="1">
                <a:sym typeface="Wingdings" panose="05000000000000000000" pitchFamily="2" charset="2"/>
              </a:rPr>
              <a:t>x</a:t>
            </a:r>
            <a:endParaRPr lang="LID4096" sz="2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F08728-2645-4C4F-8B92-803FAFCF0A93}"/>
              </a:ext>
            </a:extLst>
          </p:cNvPr>
          <p:cNvSpPr/>
          <p:nvPr/>
        </p:nvSpPr>
        <p:spPr>
          <a:xfrm rot="10800000">
            <a:off x="3081992" y="1929705"/>
            <a:ext cx="841935" cy="1876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0EDFFEF-267C-4740-A062-76F62436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Precipitates</a:t>
            </a:r>
            <a:endParaRPr lang="en-US" altLang="en-US" dirty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05764CA-CA15-4D36-B502-77C82493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557338"/>
            <a:ext cx="46799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1800" dirty="0"/>
              <a:t>Pure Al yield strength 95 MPa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Al-1%Ti yield strength 175 MPa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Al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Ti precipitates formed during 550</a:t>
            </a:r>
            <a:r>
              <a:rPr lang="en-US" altLang="en-US" sz="1800" baseline="30000" dirty="0"/>
              <a:t>o</a:t>
            </a:r>
            <a:r>
              <a:rPr lang="en-US" altLang="en-US" sz="1800" dirty="0"/>
              <a:t>C anneal.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Al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Ti has an elastic modulus of 210 </a:t>
            </a:r>
            <a:r>
              <a:rPr lang="en-US" altLang="en-US" sz="1800" dirty="0" err="1"/>
              <a:t>GPa</a:t>
            </a:r>
            <a:r>
              <a:rPr lang="en-US" altLang="en-US" sz="1800" dirty="0"/>
              <a:t>, is much stiffer than pure Al (60 </a:t>
            </a:r>
            <a:r>
              <a:rPr lang="en-US" altLang="en-US" sz="1800" dirty="0" err="1"/>
              <a:t>GPa</a:t>
            </a:r>
            <a:r>
              <a:rPr lang="en-US" altLang="en-US" sz="1800" dirty="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Stiff precipitates block dislocation movement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through a soft matrix and thereby increase the yield strength.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One can improve the strength of an Al membrane while only slightly diminishing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its conductivity. 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A3F8519D-B2AD-4848-B702-653D7200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7369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>
            <a:extLst>
              <a:ext uri="{FF2B5EF4-FFF2-40B4-BE49-F238E27FC236}">
                <a16:creationId xmlns:a16="http://schemas.microsoft.com/office/drawing/2014/main" id="{F576CF0C-C44B-43EE-8913-9C2C9720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36718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10 nm Ti/500 nm 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Annealed 550</a:t>
            </a:r>
            <a:r>
              <a:rPr lang="en-GB" altLang="en-US" sz="1800" baseline="30000"/>
              <a:t>o</a:t>
            </a:r>
            <a:r>
              <a:rPr lang="en-GB" altLang="en-US" sz="1800"/>
              <a:t>C, 1 h in N</a:t>
            </a:r>
            <a:r>
              <a:rPr lang="en-GB" altLang="en-US" sz="18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Arrows indicate Al</a:t>
            </a:r>
            <a:r>
              <a:rPr lang="en-US" altLang="en-US" sz="1800" baseline="-25000"/>
              <a:t>3</a:t>
            </a:r>
            <a:r>
              <a:rPr lang="en-US" altLang="en-US" sz="1800"/>
              <a:t>Ti precipitates</a:t>
            </a:r>
            <a:endParaRPr lang="en-US" altLang="en-US" sz="1800" baseline="-25000"/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FADC69AB-E86C-4C6E-B1D9-21B92368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381750"/>
            <a:ext cx="322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Lee, Appl. Phys. Lett., Vol. 76, p. 3415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B1E8362-548B-4AFB-97E3-4819ACD94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Volume changes</a:t>
            </a:r>
            <a:endParaRPr lang="en-US" altLang="en-US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1274790E-BAD3-4257-8747-AB439744D8E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4608512" cy="1716087"/>
          </a:xfrm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21CEC12F-B15B-436E-A4D0-A720E021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73463"/>
            <a:ext cx="79929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In silicide formation, negative volume change </a:t>
            </a:r>
            <a:r>
              <a:rPr lang="en-GB" altLang="en-US" sz="2000" dirty="0">
                <a:sym typeface="Wingdings" panose="05000000000000000000" pitchFamily="2" charset="2"/>
              </a:rPr>
              <a:t> tensile stress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sym typeface="Wingdings" panose="05000000000000000000" pitchFamily="2" charset="2"/>
              </a:rPr>
              <a:t>In thermal oxidation, positive volume change  compressive stress</a:t>
            </a:r>
            <a:endParaRPr lang="en-US" altLang="en-US" sz="2000" dirty="0"/>
          </a:p>
        </p:txBody>
      </p:sp>
      <p:grpSp>
        <p:nvGrpSpPr>
          <p:cNvPr id="41989" name="Group 5">
            <a:extLst>
              <a:ext uri="{FF2B5EF4-FFF2-40B4-BE49-F238E27FC236}">
                <a16:creationId xmlns:a16="http://schemas.microsoft.com/office/drawing/2014/main" id="{BD5C018C-6EBB-445B-AEDE-DC51880E05C5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724400"/>
            <a:ext cx="6769100" cy="1296988"/>
            <a:chOff x="703" y="2976"/>
            <a:chExt cx="4264" cy="817"/>
          </a:xfrm>
        </p:grpSpPr>
        <p:sp>
          <p:nvSpPr>
            <p:cNvPr id="41996" name="Rectangle 6">
              <a:extLst>
                <a:ext uri="{FF2B5EF4-FFF2-40B4-BE49-F238E27FC236}">
                  <a16:creationId xmlns:a16="http://schemas.microsoft.com/office/drawing/2014/main" id="{B15D9C35-F752-465A-918F-09AC87FD7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203"/>
              <a:ext cx="1587" cy="5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1997" name="Line 7">
              <a:extLst>
                <a:ext uri="{FF2B5EF4-FFF2-40B4-BE49-F238E27FC236}">
                  <a16:creationId xmlns:a16="http://schemas.microsoft.com/office/drawing/2014/main" id="{2052F571-D5D4-4B73-AA79-3FB64564F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343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  <p:sp>
          <p:nvSpPr>
            <p:cNvPr id="41998" name="Rectangle 8">
              <a:extLst>
                <a:ext uri="{FF2B5EF4-FFF2-40B4-BE49-F238E27FC236}">
                  <a16:creationId xmlns:a16="http://schemas.microsoft.com/office/drawing/2014/main" id="{602395FE-89B6-492A-9AEC-E6A22C837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203"/>
              <a:ext cx="1587" cy="5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1999" name="Rectangle 9">
              <a:extLst>
                <a:ext uri="{FF2B5EF4-FFF2-40B4-BE49-F238E27FC236}">
                  <a16:creationId xmlns:a16="http://schemas.microsoft.com/office/drawing/2014/main" id="{B8ED109F-CA83-4BAB-AF73-14E9D1F02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976"/>
              <a:ext cx="1588" cy="454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2000" name="Line 10">
              <a:extLst>
                <a:ext uri="{FF2B5EF4-FFF2-40B4-BE49-F238E27FC236}">
                  <a16:creationId xmlns:a16="http://schemas.microsoft.com/office/drawing/2014/main" id="{F737C5F1-AFF5-4F40-8BAC-FDC1F6020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3203"/>
              <a:ext cx="25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990" name="Group 11">
            <a:extLst>
              <a:ext uri="{FF2B5EF4-FFF2-40B4-BE49-F238E27FC236}">
                <a16:creationId xmlns:a16="http://schemas.microsoft.com/office/drawing/2014/main" id="{740CF7C1-3E1D-4185-8454-7C7F2118F2D6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00213"/>
            <a:ext cx="3527425" cy="936625"/>
            <a:chOff x="3243" y="1071"/>
            <a:chExt cx="2222" cy="590"/>
          </a:xfrm>
        </p:grpSpPr>
        <p:sp>
          <p:nvSpPr>
            <p:cNvPr id="41991" name="Rectangle 12">
              <a:extLst>
                <a:ext uri="{FF2B5EF4-FFF2-40B4-BE49-F238E27FC236}">
                  <a16:creationId xmlns:a16="http://schemas.microsoft.com/office/drawing/2014/main" id="{4CDA48E7-757E-4FDB-9700-1E8799AED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207"/>
              <a:ext cx="816" cy="4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1992" name="Rectangle 13">
              <a:extLst>
                <a:ext uri="{FF2B5EF4-FFF2-40B4-BE49-F238E27FC236}">
                  <a16:creationId xmlns:a16="http://schemas.microsoft.com/office/drawing/2014/main" id="{EDD205D9-8516-48E2-9D77-B61CF3478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71"/>
              <a:ext cx="816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1993" name="Rectangle 14">
              <a:extLst>
                <a:ext uri="{FF2B5EF4-FFF2-40B4-BE49-F238E27FC236}">
                  <a16:creationId xmlns:a16="http://schemas.microsoft.com/office/drawing/2014/main" id="{CF61DB74-0A75-4C31-97B0-04E3D164E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207"/>
              <a:ext cx="816" cy="4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1994" name="Rectangle 15">
              <a:extLst>
                <a:ext uri="{FF2B5EF4-FFF2-40B4-BE49-F238E27FC236}">
                  <a16:creationId xmlns:a16="http://schemas.microsoft.com/office/drawing/2014/main" id="{3E5440EC-B170-4D48-BC59-C364D306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162"/>
              <a:ext cx="816" cy="136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1995" name="Line 16">
              <a:extLst>
                <a:ext uri="{FF2B5EF4-FFF2-40B4-BE49-F238E27FC236}">
                  <a16:creationId xmlns:a16="http://schemas.microsoft.com/office/drawing/2014/main" id="{3A5618D3-E386-434B-BFE1-FBBBFE8CF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071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>
            <a:extLst>
              <a:ext uri="{FF2B5EF4-FFF2-40B4-BE49-F238E27FC236}">
                <a16:creationId xmlns:a16="http://schemas.microsoft.com/office/drawing/2014/main" id="{9B33DC71-DB2E-4C53-B160-543611F7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Annealing multilayers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5C0948D0-4680-4C8B-83B9-E2C83BF8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27479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23A90B-BE3F-43EC-BCE2-AC65F255C34E}"/>
              </a:ext>
            </a:extLst>
          </p:cNvPr>
          <p:cNvSpPr/>
          <p:nvPr/>
        </p:nvSpPr>
        <p:spPr>
          <a:xfrm>
            <a:off x="395288" y="3068638"/>
            <a:ext cx="2592387" cy="1444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6826C-8C68-4271-9026-2FE167F0C9AC}"/>
              </a:ext>
            </a:extLst>
          </p:cNvPr>
          <p:cNvSpPr/>
          <p:nvPr/>
        </p:nvSpPr>
        <p:spPr>
          <a:xfrm>
            <a:off x="395288" y="2565400"/>
            <a:ext cx="2592387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9106F-720C-4E79-8793-BB8828C78573}"/>
              </a:ext>
            </a:extLst>
          </p:cNvPr>
          <p:cNvSpPr/>
          <p:nvPr/>
        </p:nvSpPr>
        <p:spPr>
          <a:xfrm>
            <a:off x="395288" y="1844675"/>
            <a:ext cx="2592387" cy="1444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9943" name="TextBox 8">
            <a:extLst>
              <a:ext uri="{FF2B5EF4-FFF2-40B4-BE49-F238E27FC236}">
                <a16:creationId xmlns:a16="http://schemas.microsoft.com/office/drawing/2014/main" id="{24DE1666-8C59-4C0F-B51F-31B49D171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557338"/>
            <a:ext cx="41036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Top surface reaction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-e.g. oxidation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Film-film reaction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-e.g. Ti + 3Al </a:t>
            </a:r>
            <a:r>
              <a:rPr lang="fi-FI" altLang="en-US" sz="2400">
                <a:sym typeface="Wingdings" panose="05000000000000000000" pitchFamily="2" charset="2"/>
              </a:rPr>
              <a:t> TiAl</a:t>
            </a:r>
            <a:r>
              <a:rPr lang="fi-FI" altLang="en-US" sz="2400" baseline="-25000">
                <a:sym typeface="Wingdings" panose="05000000000000000000" pitchFamily="2" charset="2"/>
              </a:rPr>
              <a:t>3</a:t>
            </a:r>
            <a:endParaRPr lang="fi-FI" altLang="en-US" sz="24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Film-substrate reaction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-e.g. Ti + 2Si </a:t>
            </a:r>
            <a:r>
              <a:rPr lang="fi-FI" altLang="en-US" sz="2400">
                <a:sym typeface="Wingdings" panose="05000000000000000000" pitchFamily="2" charset="2"/>
              </a:rPr>
              <a:t> TiSi</a:t>
            </a:r>
            <a:r>
              <a:rPr lang="fi-FI" altLang="en-US" sz="2400" baseline="-25000">
                <a:sym typeface="Wingdings" panose="05000000000000000000" pitchFamily="2" charset="2"/>
              </a:rPr>
              <a:t>2</a:t>
            </a:r>
            <a:endParaRPr lang="fi-FI" altLang="en-US" sz="2400" baseline="-25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17A0775-DC4B-4E43-B92C-A1A30D2F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Texture inheritance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ECF7624E-37EF-4DF5-8C38-B74A3525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2209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>
            <a:extLst>
              <a:ext uri="{FF2B5EF4-FFF2-40B4-BE49-F238E27FC236}">
                <a16:creationId xmlns:a16="http://schemas.microsoft.com/office/drawing/2014/main" id="{F587446F-99F1-4693-BEB9-F0666FC2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502371"/>
            <a:ext cx="5689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Film 2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register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crystal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structure</a:t>
            </a:r>
            <a:r>
              <a:rPr lang="fi-FI" altLang="en-US" sz="2400" dirty="0"/>
              <a:t> of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Choosing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1 to </a:t>
            </a:r>
            <a:r>
              <a:rPr lang="fi-FI" altLang="en-US" sz="2400" dirty="0" err="1"/>
              <a:t>be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either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amorphous</a:t>
            </a:r>
            <a:r>
              <a:rPr lang="fi-FI" altLang="en-US" sz="2400" dirty="0"/>
              <a:t> (</a:t>
            </a:r>
            <a:r>
              <a:rPr lang="fi-FI" altLang="en-US" sz="2400" dirty="0" err="1"/>
              <a:t>like</a:t>
            </a:r>
            <a:r>
              <a:rPr lang="fi-FI" altLang="en-US" sz="2400" dirty="0"/>
              <a:t> SiO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)  </a:t>
            </a:r>
            <a:r>
              <a:rPr lang="fi-FI" altLang="en-US" sz="2400" dirty="0" err="1"/>
              <a:t>or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polycrystalline</a:t>
            </a:r>
            <a:r>
              <a:rPr lang="fi-FI" altLang="en-US" sz="2400" dirty="0"/>
              <a:t> (</a:t>
            </a:r>
            <a:r>
              <a:rPr lang="fi-FI" altLang="en-US" sz="2400" dirty="0" err="1"/>
              <a:t>like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TiW</a:t>
            </a:r>
            <a:r>
              <a:rPr lang="fi-FI" altLang="en-US" sz="2400" dirty="0"/>
              <a:t>),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result</a:t>
            </a:r>
            <a:r>
              <a:rPr lang="fi-FI" altLang="en-US" sz="2400" dirty="0"/>
              <a:t> in </a:t>
            </a:r>
            <a:r>
              <a:rPr lang="fi-FI" altLang="en-US" sz="2400" dirty="0" err="1"/>
              <a:t>different</a:t>
            </a:r>
            <a:r>
              <a:rPr lang="fi-FI" altLang="en-US" sz="2400" dirty="0"/>
              <a:t> film2 </a:t>
            </a:r>
            <a:r>
              <a:rPr lang="fi-FI" altLang="en-US" sz="2400" dirty="0" err="1"/>
              <a:t>texture</a:t>
            </a:r>
            <a:r>
              <a:rPr lang="fi-FI" altLang="en-US" sz="2400" dirty="0"/>
              <a:t> and </a:t>
            </a:r>
            <a:r>
              <a:rPr lang="fi-FI" altLang="en-US" sz="2400" dirty="0" err="1"/>
              <a:t>properties</a:t>
            </a:r>
            <a:r>
              <a:rPr lang="fi-FI" altLang="en-US" sz="2400" dirty="0"/>
              <a:t>.</a:t>
            </a:r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AA39B815-D218-41C8-804D-39DBF4650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437112"/>
            <a:ext cx="5400402" cy="20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52352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Molybdenum as film2: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Mo thickness	Film 1	Film 2 resistivity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300 nm		SiO</a:t>
            </a:r>
            <a:r>
              <a:rPr lang="en-US" altLang="en-US" sz="2000" baseline="-30000" dirty="0">
                <a:cs typeface="Arial" panose="020B0604020202020204" pitchFamily="34" charset="0"/>
              </a:rPr>
              <a:t>2</a:t>
            </a:r>
            <a:r>
              <a:rPr lang="en-US" altLang="en-US" sz="2000" dirty="0">
                <a:cs typeface="Arial" panose="020B0604020202020204" pitchFamily="34" charset="0"/>
              </a:rPr>
              <a:t>	12 µOhm-cm</a:t>
            </a:r>
            <a:endParaRPr lang="fi-FI" altLang="en-US" sz="11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300 nm		</a:t>
            </a:r>
            <a:r>
              <a:rPr lang="en-US" altLang="en-US" sz="2000" dirty="0" err="1">
                <a:cs typeface="Arial" panose="020B0604020202020204" pitchFamily="34" charset="0"/>
              </a:rPr>
              <a:t>TiW</a:t>
            </a:r>
            <a:r>
              <a:rPr lang="en-US" altLang="en-US" sz="2000" dirty="0">
                <a:cs typeface="Arial" panose="020B0604020202020204" pitchFamily="34" charset="0"/>
              </a:rPr>
              <a:t>	9 µOhm-cm</a:t>
            </a:r>
            <a:endParaRPr lang="fi-FI" altLang="en-US" sz="11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EBEA309A-738B-4894-8DF2-A43C9766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Texture inheritance (2)</a:t>
            </a:r>
          </a:p>
        </p:txBody>
      </p:sp>
      <p:sp>
        <p:nvSpPr>
          <p:cNvPr id="46083" name="Rectangle 11">
            <a:extLst>
              <a:ext uri="{FF2B5EF4-FFF2-40B4-BE49-F238E27FC236}">
                <a16:creationId xmlns:a16="http://schemas.microsoft.com/office/drawing/2014/main" id="{7D6D617E-3009-4AE8-9553-06D77041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1800"/>
          </a:p>
        </p:txBody>
      </p:sp>
      <p:grpSp>
        <p:nvGrpSpPr>
          <p:cNvPr id="46084" name="Group 1">
            <a:extLst>
              <a:ext uri="{FF2B5EF4-FFF2-40B4-BE49-F238E27FC236}">
                <a16:creationId xmlns:a16="http://schemas.microsoft.com/office/drawing/2014/main" id="{7838FD76-75ED-45C5-AACE-70EE166F17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8" y="1341438"/>
            <a:ext cx="4962525" cy="4608512"/>
            <a:chOff x="2845" y="-488"/>
            <a:chExt cx="3934" cy="3641"/>
          </a:xfrm>
        </p:grpSpPr>
        <p:sp>
          <p:nvSpPr>
            <p:cNvPr id="46087" name="AutoShape 10">
              <a:extLst>
                <a:ext uri="{FF2B5EF4-FFF2-40B4-BE49-F238E27FC236}">
                  <a16:creationId xmlns:a16="http://schemas.microsoft.com/office/drawing/2014/main" id="{4A6BD050-059F-4F30-9C2A-0567F53B29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45" y="-488"/>
              <a:ext cx="3934" cy="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46088" name="Group 4">
              <a:extLst>
                <a:ext uri="{FF2B5EF4-FFF2-40B4-BE49-F238E27FC236}">
                  <a16:creationId xmlns:a16="http://schemas.microsoft.com/office/drawing/2014/main" id="{364305C0-F12B-4498-8F79-26DD005B6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2" y="-301"/>
              <a:ext cx="3644" cy="3267"/>
              <a:chOff x="3032" y="-301"/>
              <a:chExt cx="3373" cy="3267"/>
            </a:xfrm>
          </p:grpSpPr>
          <p:sp>
            <p:nvSpPr>
              <p:cNvPr id="46091" name="Rectangle 9">
                <a:extLst>
                  <a:ext uri="{FF2B5EF4-FFF2-40B4-BE49-F238E27FC236}">
                    <a16:creationId xmlns:a16="http://schemas.microsoft.com/office/drawing/2014/main" id="{26C28F16-3B5A-46D0-8F20-2E3AF2338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2" y="1379"/>
                <a:ext cx="3373" cy="1587"/>
              </a:xfrm>
              <a:prstGeom prst="rect">
                <a:avLst/>
              </a:prstGeom>
              <a:solidFill>
                <a:srgbClr val="C0C0C0">
                  <a:alpha val="25098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6092" name="Text Box 8">
                <a:extLst>
                  <a:ext uri="{FF2B5EF4-FFF2-40B4-BE49-F238E27FC236}">
                    <a16:creationId xmlns:a16="http://schemas.microsoft.com/office/drawing/2014/main" id="{C1BDB5AD-FF05-4B4B-846A-45D9E6BBC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819"/>
                <a:ext cx="3373" cy="560"/>
              </a:xfrm>
              <a:prstGeom prst="rect">
                <a:avLst/>
              </a:prstGeom>
              <a:solidFill>
                <a:srgbClr val="969696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ea typeface="Times New Roman" panose="02020603050405020304" pitchFamily="18" charset="0"/>
                    <a:cs typeface="Arial" panose="020B0604020202020204" pitchFamily="34" charset="0"/>
                  </a:rPr>
                  <a:t>NiFe soft magnetic underlayer, 80 nm</a:t>
                </a:r>
                <a:endParaRPr lang="en-GB" altLang="en-US" sz="28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93" name="Text Box 7">
                <a:extLst>
                  <a:ext uri="{FF2B5EF4-FFF2-40B4-BE49-F238E27FC236}">
                    <a16:creationId xmlns:a16="http://schemas.microsoft.com/office/drawing/2014/main" id="{3C33C6BE-B002-4D64-80D2-11CB14F79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446"/>
                <a:ext cx="3373" cy="373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ea typeface="Times New Roman" panose="02020603050405020304" pitchFamily="18" charset="0"/>
                    <a:cs typeface="Arial" panose="020B0604020202020204" pitchFamily="34" charset="0"/>
                  </a:rPr>
                  <a:t>Ta/Ru intermediate layer, 8/60 nm</a:t>
                </a:r>
                <a:endParaRPr lang="en-GB" altLang="en-US" sz="28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94" name="Text Box 6">
                <a:extLst>
                  <a:ext uri="{FF2B5EF4-FFF2-40B4-BE49-F238E27FC236}">
                    <a16:creationId xmlns:a16="http://schemas.microsoft.com/office/drawing/2014/main" id="{9875A643-2944-40D0-B1FC-C5F0391E4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73"/>
                <a:ext cx="3373" cy="373"/>
              </a:xfrm>
              <a:prstGeom prst="rect">
                <a:avLst/>
              </a:prstGeom>
              <a:solidFill>
                <a:srgbClr val="80808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ea typeface="Times New Roman" panose="02020603050405020304" pitchFamily="18" charset="0"/>
                    <a:cs typeface="Arial" panose="020B0604020202020204" pitchFamily="34" charset="0"/>
                  </a:rPr>
                  <a:t>CoCrPt:SiO</a:t>
                </a:r>
                <a:r>
                  <a:rPr lang="en-GB" altLang="en-US" sz="1800" baseline="-30000"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GB" altLang="en-US" sz="1800">
                    <a:ea typeface="Times New Roman" panose="02020603050405020304" pitchFamily="18" charset="0"/>
                    <a:cs typeface="Arial" panose="020B0604020202020204" pitchFamily="34" charset="0"/>
                  </a:rPr>
                  <a:t> recording layer 15 nm nmnm</a:t>
                </a:r>
                <a:endParaRPr lang="en-GB" altLang="en-US" sz="28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95" name="Text Box 5">
                <a:extLst>
                  <a:ext uri="{FF2B5EF4-FFF2-40B4-BE49-F238E27FC236}">
                    <a16:creationId xmlns:a16="http://schemas.microsoft.com/office/drawing/2014/main" id="{D28936D9-0D58-450E-B842-59AEAFABEE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2" y="-301"/>
                <a:ext cx="3373" cy="374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800">
                    <a:ea typeface="Times New Roman" panose="02020603050405020304" pitchFamily="18" charset="0"/>
                    <a:cs typeface="Arial" panose="020B0604020202020204" pitchFamily="34" charset="0"/>
                  </a:rPr>
                  <a:t>Protective coating, DLC, 5 nm</a:t>
                </a:r>
                <a:endParaRPr lang="en-GB" altLang="en-US" sz="280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089" name="Text Box 3">
              <a:extLst>
                <a:ext uri="{FF2B5EF4-FFF2-40B4-BE49-F238E27FC236}">
                  <a16:creationId xmlns:a16="http://schemas.microsoft.com/office/drawing/2014/main" id="{C9633F96-4866-4973-A202-2606B3E09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0" y="2033"/>
              <a:ext cx="309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ea typeface="Times New Roman" panose="02020603050405020304" pitchFamily="18" charset="0"/>
                  <a:cs typeface="Arial" panose="020B0604020202020204" pitchFamily="34" charset="0"/>
                </a:rPr>
                <a:t>Disk substrate (glass or Al-Mg)</a:t>
              </a:r>
              <a:endParaRPr lang="en-GB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090" name="Text Box 2">
              <a:extLst>
                <a:ext uri="{FF2B5EF4-FFF2-40B4-BE49-F238E27FC236}">
                  <a16:creationId xmlns:a16="http://schemas.microsoft.com/office/drawing/2014/main" id="{DEB5CEA5-6637-4940-8856-801C02FDE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379"/>
              <a:ext cx="3632" cy="36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ea typeface="Times New Roman" panose="02020603050405020304" pitchFamily="18" charset="0"/>
                  <a:cs typeface="Arial" panose="020B0604020202020204" pitchFamily="34" charset="0"/>
                </a:rPr>
                <a:t>Ti (or Ta) adhesion layer, 10 nm</a:t>
              </a:r>
              <a:endParaRPr lang="en-GB" altLang="en-US" sz="280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6085" name="TextBox 13">
            <a:extLst>
              <a:ext uri="{FF2B5EF4-FFF2-40B4-BE49-F238E27FC236}">
                <a16:creationId xmlns:a16="http://schemas.microsoft.com/office/drawing/2014/main" id="{18FC3FA1-E997-441B-8861-DBA4B3D7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628775"/>
            <a:ext cx="28082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Ta</a:t>
            </a:r>
            <a:r>
              <a:rPr lang="fi-FI" altLang="en-US" sz="2400" dirty="0"/>
              <a:t>/</a:t>
            </a:r>
            <a:r>
              <a:rPr lang="fi-FI" altLang="en-US" sz="2400" dirty="0" err="1"/>
              <a:t>Ru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 </a:t>
            </a:r>
            <a:r>
              <a:rPr lang="fi-FI" altLang="en-US" sz="2400" dirty="0" err="1"/>
              <a:t>will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induce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suitable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crystallinity</a:t>
            </a:r>
            <a:r>
              <a:rPr lang="fi-FI" altLang="en-US" sz="2400" dirty="0"/>
              <a:t> in </a:t>
            </a:r>
            <a:r>
              <a:rPr lang="fi-FI" altLang="en-US" sz="2400" dirty="0" err="1"/>
              <a:t>the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magnetic</a:t>
            </a:r>
            <a:r>
              <a:rPr lang="fi-FI" altLang="en-US" sz="2400" dirty="0"/>
              <a:t> data </a:t>
            </a:r>
            <a:r>
              <a:rPr lang="fi-FI" altLang="en-US" sz="2400" dirty="0" err="1"/>
              <a:t>storage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layer</a:t>
            </a:r>
            <a:r>
              <a:rPr lang="fi-FI" altLang="en-US" sz="2400" dirty="0"/>
              <a:t> CoCrPt:SiO</a:t>
            </a:r>
            <a:r>
              <a:rPr lang="fi-FI" altLang="en-US" sz="2400" baseline="-25000" dirty="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Terminology</a:t>
            </a:r>
            <a:r>
              <a:rPr lang="fi-FI" altLang="en-US" sz="2400" dirty="0"/>
              <a:t>: CoCrPt:SiO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 </a:t>
            </a:r>
            <a:r>
              <a:rPr lang="fi-FI" altLang="en-US" sz="2400" dirty="0" err="1"/>
              <a:t>means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that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CoCrPt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contains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small</a:t>
            </a:r>
            <a:r>
              <a:rPr lang="fi-FI" altLang="en-US" sz="2400" dirty="0"/>
              <a:t> SiO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crystals</a:t>
            </a:r>
            <a:r>
              <a:rPr lang="fi-FI" altLang="en-US" sz="2400" dirty="0"/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A73040-602A-4409-AC06-47F2D9F2E1C9}"/>
              </a:ext>
            </a:extLst>
          </p:cNvPr>
          <p:cNvCxnSpPr/>
          <p:nvPr/>
        </p:nvCxnSpPr>
        <p:spPr>
          <a:xfrm flipH="1">
            <a:off x="5076825" y="2781300"/>
            <a:ext cx="863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7D9429CE-B82D-4EAF-96CD-117E0752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Symmetric 3-layer</a:t>
            </a:r>
          </a:p>
        </p:txBody>
      </p:sp>
      <p:grpSp>
        <p:nvGrpSpPr>
          <p:cNvPr id="47107" name="Group 22">
            <a:extLst>
              <a:ext uri="{FF2B5EF4-FFF2-40B4-BE49-F238E27FC236}">
                <a16:creationId xmlns:a16="http://schemas.microsoft.com/office/drawing/2014/main" id="{B673F010-72C9-438D-AE8A-72411718BDE9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28775"/>
            <a:ext cx="3095625" cy="2663825"/>
            <a:chOff x="683568" y="1988840"/>
            <a:chExt cx="3096344" cy="26642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5D622F-54A7-4F07-892B-08EF2F491A74}"/>
                </a:ext>
              </a:extLst>
            </p:cNvPr>
            <p:cNvSpPr/>
            <p:nvPr/>
          </p:nvSpPr>
          <p:spPr>
            <a:xfrm>
              <a:off x="683568" y="1988840"/>
              <a:ext cx="2016593" cy="2873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390135-5D56-4291-9108-0D0478B15F61}"/>
                </a:ext>
              </a:extLst>
            </p:cNvPr>
            <p:cNvSpPr/>
            <p:nvPr/>
          </p:nvSpPr>
          <p:spPr>
            <a:xfrm>
              <a:off x="683568" y="2276229"/>
              <a:ext cx="2016593" cy="4334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D93E63-A465-4F26-8D19-54C2969ABC4F}"/>
                </a:ext>
              </a:extLst>
            </p:cNvPr>
            <p:cNvSpPr/>
            <p:nvPr/>
          </p:nvSpPr>
          <p:spPr>
            <a:xfrm>
              <a:off x="683568" y="2709692"/>
              <a:ext cx="2016593" cy="2873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3FBCAA-C3C2-47E7-BD2F-84694AE17918}"/>
                </a:ext>
              </a:extLst>
            </p:cNvPr>
            <p:cNvSpPr/>
            <p:nvPr/>
          </p:nvSpPr>
          <p:spPr>
            <a:xfrm>
              <a:off x="683568" y="2997081"/>
              <a:ext cx="2016593" cy="1656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47122" name="TextBox 10">
              <a:extLst>
                <a:ext uri="{FF2B5EF4-FFF2-40B4-BE49-F238E27FC236}">
                  <a16:creationId xmlns:a16="http://schemas.microsoft.com/office/drawing/2014/main" id="{300BB303-217E-41B0-A864-A85C85A9D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1988840"/>
              <a:ext cx="86409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2000"/>
                <a:t>PSG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2000"/>
                <a:t>Poly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2000"/>
                <a:t>PSG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2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2000"/>
                <a:t>&lt;Si&gt;</a:t>
              </a:r>
            </a:p>
          </p:txBody>
        </p:sp>
      </p:grpSp>
      <p:sp>
        <p:nvSpPr>
          <p:cNvPr id="47108" name="TextBox 12">
            <a:extLst>
              <a:ext uri="{FF2B5EF4-FFF2-40B4-BE49-F238E27FC236}">
                <a16:creationId xmlns:a16="http://schemas.microsoft.com/office/drawing/2014/main" id="{26DEBF07-B842-4551-AB15-4796271C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412875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Poly will be doped by PSG  (phosphorous doped silica glass) symmetrically.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EE22CC-96FA-45CC-9078-1FEB4207E722}"/>
              </a:ext>
            </a:extLst>
          </p:cNvPr>
          <p:cNvSpPr/>
          <p:nvPr/>
        </p:nvSpPr>
        <p:spPr>
          <a:xfrm>
            <a:off x="6516688" y="5013325"/>
            <a:ext cx="2016125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B36F0542-8C6B-4FF8-AF4F-F8C89F50C5EC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005263"/>
            <a:ext cx="2016125" cy="2663825"/>
            <a:chOff x="6516216" y="4005064"/>
            <a:chExt cx="2016224" cy="26642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72D343-7090-40EC-B455-967567B38680}"/>
                </a:ext>
              </a:extLst>
            </p:cNvPr>
            <p:cNvSpPr/>
            <p:nvPr/>
          </p:nvSpPr>
          <p:spPr>
            <a:xfrm>
              <a:off x="6516216" y="4005064"/>
              <a:ext cx="2016224" cy="28738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D881A3-F534-44D5-B397-F862A212A112}"/>
                </a:ext>
              </a:extLst>
            </p:cNvPr>
            <p:cNvSpPr/>
            <p:nvPr/>
          </p:nvSpPr>
          <p:spPr>
            <a:xfrm>
              <a:off x="6516216" y="4292452"/>
              <a:ext cx="2016224" cy="4334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2B9AF6-C253-4BB8-9241-6C638A6B06DC}"/>
                </a:ext>
              </a:extLst>
            </p:cNvPr>
            <p:cNvSpPr/>
            <p:nvPr/>
          </p:nvSpPr>
          <p:spPr>
            <a:xfrm>
              <a:off x="6516216" y="4725916"/>
              <a:ext cx="2016224" cy="28738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1C25B5-FDDD-43C8-B49C-8654DC75918A}"/>
                </a:ext>
              </a:extLst>
            </p:cNvPr>
            <p:cNvSpPr/>
            <p:nvPr/>
          </p:nvSpPr>
          <p:spPr>
            <a:xfrm>
              <a:off x="6516216" y="5300693"/>
              <a:ext cx="2016224" cy="13686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47116" name="TextBox 18">
              <a:extLst>
                <a:ext uri="{FF2B5EF4-FFF2-40B4-BE49-F238E27FC236}">
                  <a16:creationId xmlns:a16="http://schemas.microsoft.com/office/drawing/2014/main" id="{E5BBBEC7-7D2E-448B-8815-15D5E5003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280" y="4365104"/>
              <a:ext cx="936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/>
                <a:t>&lt;Si&gt;</a:t>
              </a:r>
            </a:p>
          </p:txBody>
        </p:sp>
        <p:sp>
          <p:nvSpPr>
            <p:cNvPr id="47117" name="TextBox 19">
              <a:extLst>
                <a:ext uri="{FF2B5EF4-FFF2-40B4-BE49-F238E27FC236}">
                  <a16:creationId xmlns:a16="http://schemas.microsoft.com/office/drawing/2014/main" id="{8702537A-8A24-4EC1-8E50-D43B7D34D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5661248"/>
              <a:ext cx="1008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/>
                <a:t>&lt;Si&gt;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20A7A-3F2D-4A31-9ECC-B1EB9261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068638"/>
            <a:ext cx="4319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Au/&lt;Si&gt;/Au mirror planarity assured by a symmetric metallization.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2BC77C6-B4D0-4D46-B554-C06EBCB7D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Acoustic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i-FI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/4 </a:t>
            </a:r>
            <a:r>
              <a:rPr lang="en-GB" altLang="en-US"/>
              <a:t>multilayers</a:t>
            </a:r>
          </a:p>
        </p:txBody>
      </p:sp>
      <p:grpSp>
        <p:nvGrpSpPr>
          <p:cNvPr id="48131" name="Group 4">
            <a:extLst>
              <a:ext uri="{FF2B5EF4-FFF2-40B4-BE49-F238E27FC236}">
                <a16:creationId xmlns:a16="http://schemas.microsoft.com/office/drawing/2014/main" id="{B96BACEC-28F9-4BB2-8740-5BED59BC43A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60575"/>
            <a:ext cx="8064500" cy="3313113"/>
            <a:chOff x="1800" y="2371"/>
            <a:chExt cx="5959" cy="4179"/>
          </a:xfrm>
        </p:grpSpPr>
        <p:grpSp>
          <p:nvGrpSpPr>
            <p:cNvPr id="48132" name="Group 5">
              <a:extLst>
                <a:ext uri="{FF2B5EF4-FFF2-40B4-BE49-F238E27FC236}">
                  <a16:creationId xmlns:a16="http://schemas.microsoft.com/office/drawing/2014/main" id="{D0D881EF-BED7-4CD6-A7EF-71B742231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2480"/>
              <a:ext cx="3180" cy="4010"/>
              <a:chOff x="4191" y="2427"/>
              <a:chExt cx="3180" cy="4010"/>
            </a:xfrm>
          </p:grpSpPr>
          <p:sp>
            <p:nvSpPr>
              <p:cNvPr id="48136" name="Rectangle 6">
                <a:extLst>
                  <a:ext uri="{FF2B5EF4-FFF2-40B4-BE49-F238E27FC236}">
                    <a16:creationId xmlns:a16="http://schemas.microsoft.com/office/drawing/2014/main" id="{CA709DD3-A5F1-41BD-8860-C2A84924C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5563"/>
                <a:ext cx="3180" cy="87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37" name="Rectangle 7">
                <a:extLst>
                  <a:ext uri="{FF2B5EF4-FFF2-40B4-BE49-F238E27FC236}">
                    <a16:creationId xmlns:a16="http://schemas.microsoft.com/office/drawing/2014/main" id="{44915378-0518-4138-9995-661816F54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5451"/>
                <a:ext cx="3180" cy="112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38" name="Rectangle 8" descr="75%">
                <a:extLst>
                  <a:ext uri="{FF2B5EF4-FFF2-40B4-BE49-F238E27FC236}">
                    <a16:creationId xmlns:a16="http://schemas.microsoft.com/office/drawing/2014/main" id="{61977709-52D3-4348-95A1-67AC1E3D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5118"/>
                <a:ext cx="3180" cy="33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39" name="Rectangle 9">
                <a:extLst>
                  <a:ext uri="{FF2B5EF4-FFF2-40B4-BE49-F238E27FC236}">
                    <a16:creationId xmlns:a16="http://schemas.microsoft.com/office/drawing/2014/main" id="{EE3A31CD-D170-4319-A0F3-7AD467383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4785"/>
                <a:ext cx="3180" cy="333"/>
              </a:xfrm>
              <a:prstGeom prst="rect">
                <a:avLst/>
              </a:prstGeom>
              <a:solidFill>
                <a:srgbClr val="969696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0" name="Rectangle 10" descr="75%">
                <a:extLst>
                  <a:ext uri="{FF2B5EF4-FFF2-40B4-BE49-F238E27FC236}">
                    <a16:creationId xmlns:a16="http://schemas.microsoft.com/office/drawing/2014/main" id="{09D1FB00-D6DF-4BD9-83C9-BEA3544D9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4340"/>
                <a:ext cx="3180" cy="333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1" name="Rectangle 11">
                <a:extLst>
                  <a:ext uri="{FF2B5EF4-FFF2-40B4-BE49-F238E27FC236}">
                    <a16:creationId xmlns:a16="http://schemas.microsoft.com/office/drawing/2014/main" id="{729CAD1F-5ACA-4EE1-8B0E-BBD160D47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4673"/>
                <a:ext cx="3180" cy="112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2" name="Rectangle 12">
                <a:extLst>
                  <a:ext uri="{FF2B5EF4-FFF2-40B4-BE49-F238E27FC236}">
                    <a16:creationId xmlns:a16="http://schemas.microsoft.com/office/drawing/2014/main" id="{672E4E79-AEB2-440B-981D-331788806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4007"/>
                <a:ext cx="3180" cy="333"/>
              </a:xfrm>
              <a:prstGeom prst="rect">
                <a:avLst/>
              </a:prstGeom>
              <a:solidFill>
                <a:srgbClr val="969696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3" name="Rectangle 13" descr="80%">
                <a:extLst>
                  <a:ext uri="{FF2B5EF4-FFF2-40B4-BE49-F238E27FC236}">
                    <a16:creationId xmlns:a16="http://schemas.microsoft.com/office/drawing/2014/main" id="{17465950-050E-499C-8632-28E7EAA56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3895"/>
                <a:ext cx="3180" cy="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4" name="Rectangle 14" descr="Solid diamond">
                <a:extLst>
                  <a:ext uri="{FF2B5EF4-FFF2-40B4-BE49-F238E27FC236}">
                    <a16:creationId xmlns:a16="http://schemas.microsoft.com/office/drawing/2014/main" id="{B9E23976-4757-48DE-B624-5B9F8F439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3673"/>
                <a:ext cx="3180" cy="22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5" name="Rectangle 15" descr="10%">
                <a:extLst>
                  <a:ext uri="{FF2B5EF4-FFF2-40B4-BE49-F238E27FC236}">
                    <a16:creationId xmlns:a16="http://schemas.microsoft.com/office/drawing/2014/main" id="{78410902-9C0A-40BA-9E5A-FCAFF69B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2895"/>
                <a:ext cx="3180" cy="778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6" name="Rectangle 16" descr="75%">
                <a:extLst>
                  <a:ext uri="{FF2B5EF4-FFF2-40B4-BE49-F238E27FC236}">
                    <a16:creationId xmlns:a16="http://schemas.microsoft.com/office/drawing/2014/main" id="{1AD0E1C4-1982-4834-BCAB-8C2447062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2757"/>
                <a:ext cx="832" cy="135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  <p:sp>
            <p:nvSpPr>
              <p:cNvPr id="48147" name="Rectangle 17">
                <a:extLst>
                  <a:ext uri="{FF2B5EF4-FFF2-40B4-BE49-F238E27FC236}">
                    <a16:creationId xmlns:a16="http://schemas.microsoft.com/office/drawing/2014/main" id="{424C30B2-7195-40CA-BD55-86F917D5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2427"/>
                <a:ext cx="832" cy="333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en-US" sz="1800"/>
              </a:p>
            </p:txBody>
          </p:sp>
        </p:grpSp>
        <p:sp>
          <p:nvSpPr>
            <p:cNvPr id="48133" name="Text Box 18">
              <a:extLst>
                <a:ext uri="{FF2B5EF4-FFF2-40B4-BE49-F238E27FC236}">
                  <a16:creationId xmlns:a16="http://schemas.microsoft.com/office/drawing/2014/main" id="{B5AB6EE2-10DB-4803-B466-66D02E8CB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6" y="2371"/>
              <a:ext cx="2243" cy="4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Al 	(300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Mo	(50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 err="1"/>
                <a:t>ZnO</a:t>
              </a:r>
              <a:r>
                <a:rPr lang="en-GB" altLang="en-US" sz="1400" dirty="0"/>
                <a:t>	(2300 nm)</a:t>
              </a:r>
            </a:p>
            <a:p>
              <a:pPr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en-US" sz="1400" dirty="0"/>
                <a:t>Au	(200 nm)</a:t>
              </a:r>
            </a:p>
            <a:p>
              <a:pPr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s-ES_tradnl" altLang="en-US" sz="1400" dirty="0"/>
                <a:t>Ni	(50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1400" dirty="0"/>
                <a:t>SiO</a:t>
              </a:r>
              <a:r>
                <a:rPr lang="es-ES_tradnl" altLang="en-US" sz="1400" baseline="-25000" dirty="0"/>
                <a:t>2</a:t>
              </a:r>
              <a:r>
                <a:rPr lang="es-ES_tradnl" altLang="en-US" sz="1400" dirty="0"/>
                <a:t> 	(1580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1400" dirty="0"/>
                <a:t>W	(1350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1400" dirty="0" err="1"/>
                <a:t>TiW</a:t>
              </a:r>
              <a:r>
                <a:rPr lang="es-ES_tradnl" altLang="en-US" sz="1400" dirty="0"/>
                <a:t>     (30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1400" dirty="0"/>
                <a:t>SiO</a:t>
              </a:r>
              <a:r>
                <a:rPr lang="es-ES_tradnl" altLang="en-US" sz="1400" baseline="-25000" dirty="0"/>
                <a:t>2</a:t>
              </a:r>
              <a:r>
                <a:rPr lang="es-ES_tradnl" altLang="en-US" sz="1400" dirty="0"/>
                <a:t> 	(1580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en-US" sz="1400" dirty="0"/>
                <a:t>W	(1350 nm)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 err="1"/>
                <a:t>TiW</a:t>
              </a:r>
              <a:r>
                <a:rPr lang="en-GB" altLang="en-US" sz="1400" dirty="0"/>
                <a:t> 	(30 nm)</a:t>
              </a:r>
            </a:p>
            <a:p>
              <a:pPr eaLnBrk="1" hangingPunct="1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endParaRPr lang="en-US" altLang="en-US" sz="14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glass wafer</a:t>
              </a:r>
              <a:endParaRPr lang="en-GB" altLang="en-US" sz="2000" dirty="0"/>
            </a:p>
          </p:txBody>
        </p:sp>
        <p:sp>
          <p:nvSpPr>
            <p:cNvPr id="48134" name="AutoShape 19">
              <a:extLst>
                <a:ext uri="{FF2B5EF4-FFF2-40B4-BE49-F238E27FC236}">
                  <a16:creationId xmlns:a16="http://schemas.microsoft.com/office/drawing/2014/main" id="{0D92EB7D-CE1D-47E1-B67F-A5E1F512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2512"/>
              <a:ext cx="420" cy="1549"/>
            </a:xfrm>
            <a:prstGeom prst="leftBrace">
              <a:avLst>
                <a:gd name="adj1" fmla="val 30734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48135" name="AutoShape 20">
              <a:extLst>
                <a:ext uri="{FF2B5EF4-FFF2-40B4-BE49-F238E27FC236}">
                  <a16:creationId xmlns:a16="http://schemas.microsoft.com/office/drawing/2014/main" id="{7FBFDEC0-123F-4974-96C0-7B693915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4087"/>
              <a:ext cx="435" cy="1659"/>
            </a:xfrm>
            <a:prstGeom prst="leftBrace">
              <a:avLst>
                <a:gd name="adj1" fmla="val 31782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9BEA86E-B66A-49E8-995B-0E28D9767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Stress evolution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8E797A9D-886D-43D6-89F7-46DE99F5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82750"/>
            <a:ext cx="8380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>
            <a:extLst>
              <a:ext uri="{FF2B5EF4-FFF2-40B4-BE49-F238E27FC236}">
                <a16:creationId xmlns:a16="http://schemas.microsoft.com/office/drawing/2014/main" id="{6C2E5894-E94B-488E-BD8D-66BABF13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6186488"/>
            <a:ext cx="1900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King Tu, p. 131</a:t>
            </a:r>
            <a:endParaRPr lang="en-US" altLang="en-US" sz="1800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0B7E86E3-F8CF-44DE-9484-14976192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708400"/>
            <a:ext cx="8147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Much more extensive relaxation takes place in the Al thin films than in bulk.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Thin film grain size, typically ~1 µm vs. ~ 100 µm for bulk, would enable much more extensive grain boundary sliding and hence greater stress relaxation.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Hoo-Jeong Lee,a) Guido Cornella, and John C. Bravman: Appl. Phys. Lett., Vol. 76, p. 3415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19C2380-1954-4939-88B7-AEED1EFCA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Stress relaxation (1)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02201B9-B81F-4FEF-A746-5944427F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03325"/>
            <a:ext cx="550386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>
            <a:extLst>
              <a:ext uri="{FF2B5EF4-FFF2-40B4-BE49-F238E27FC236}">
                <a16:creationId xmlns:a16="http://schemas.microsoft.com/office/drawing/2014/main" id="{81CDB7F8-2DBB-4C8B-9FA2-D1CB3389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6151563"/>
            <a:ext cx="196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King Tu, p. 133</a:t>
            </a: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855290AB-E7A4-4327-AE4A-BDA811C5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This lecture deals with phenomena during processing</a:t>
            </a:r>
            <a:endParaRPr lang="en-US" altLang="en-US"/>
          </a:p>
        </p:txBody>
      </p:sp>
      <p:sp>
        <p:nvSpPr>
          <p:cNvPr id="6147" name="Rectangle 18">
            <a:extLst>
              <a:ext uri="{FF2B5EF4-FFF2-40B4-BE49-F238E27FC236}">
                <a16:creationId xmlns:a16="http://schemas.microsoft.com/office/drawing/2014/main" id="{96DCF27F-28BB-4546-AECF-46F3FE95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en-US" sz="1800"/>
          </a:p>
        </p:txBody>
      </p:sp>
      <p:grpSp>
        <p:nvGrpSpPr>
          <p:cNvPr id="6148" name="Group 1">
            <a:extLst>
              <a:ext uri="{FF2B5EF4-FFF2-40B4-BE49-F238E27FC236}">
                <a16:creationId xmlns:a16="http://schemas.microsoft.com/office/drawing/2014/main" id="{B8DC1A37-E641-4FBD-AC4B-2BD8BBE375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213" y="1916113"/>
            <a:ext cx="5507037" cy="3960812"/>
            <a:chOff x="1800" y="1704"/>
            <a:chExt cx="5492" cy="3950"/>
          </a:xfrm>
        </p:grpSpPr>
        <p:sp>
          <p:nvSpPr>
            <p:cNvPr id="6164" name="AutoShape 17">
              <a:extLst>
                <a:ext uri="{FF2B5EF4-FFF2-40B4-BE49-F238E27FC236}">
                  <a16:creationId xmlns:a16="http://schemas.microsoft.com/office/drawing/2014/main" id="{F5F27F68-4E9D-42B5-A4BF-F6CA6EACCC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1704"/>
              <a:ext cx="5492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6165" name="Group 2">
              <a:extLst>
                <a:ext uri="{FF2B5EF4-FFF2-40B4-BE49-F238E27FC236}">
                  <a16:creationId xmlns:a16="http://schemas.microsoft.com/office/drawing/2014/main" id="{EB38F804-3948-4F7D-B6C1-35EC52DDE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0" y="1849"/>
              <a:ext cx="5250" cy="3520"/>
              <a:chOff x="1930" y="1849"/>
              <a:chExt cx="5250" cy="3520"/>
            </a:xfrm>
          </p:grpSpPr>
          <p:grpSp>
            <p:nvGrpSpPr>
              <p:cNvPr id="6166" name="Group 10">
                <a:extLst>
                  <a:ext uri="{FF2B5EF4-FFF2-40B4-BE49-F238E27FC236}">
                    <a16:creationId xmlns:a16="http://schemas.microsoft.com/office/drawing/2014/main" id="{B19367A2-27CA-4D42-85B0-A2858FDB42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7" y="2013"/>
                <a:ext cx="2853" cy="3356"/>
                <a:chOff x="4240" y="2050"/>
                <a:chExt cx="2853" cy="3356"/>
              </a:xfrm>
            </p:grpSpPr>
            <p:sp>
              <p:nvSpPr>
                <p:cNvPr id="6174" name="Rectangle 16">
                  <a:extLst>
                    <a:ext uri="{FF2B5EF4-FFF2-40B4-BE49-F238E27FC236}">
                      <a16:creationId xmlns:a16="http://schemas.microsoft.com/office/drawing/2014/main" id="{467528EB-7493-44BA-84EE-67A76E65C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" y="2884"/>
                  <a:ext cx="2853" cy="252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6175" name="Rectangle 15">
                  <a:extLst>
                    <a:ext uri="{FF2B5EF4-FFF2-40B4-BE49-F238E27FC236}">
                      <a16:creationId xmlns:a16="http://schemas.microsoft.com/office/drawing/2014/main" id="{33B64FF5-6689-45D5-814F-468BFA0CA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" y="2823"/>
                  <a:ext cx="2853" cy="53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6176" name="Rectangle 14">
                  <a:extLst>
                    <a:ext uri="{FF2B5EF4-FFF2-40B4-BE49-F238E27FC236}">
                      <a16:creationId xmlns:a16="http://schemas.microsoft.com/office/drawing/2014/main" id="{110707D9-59B1-425A-BE9B-045AF0331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" y="2050"/>
                  <a:ext cx="2853" cy="775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i-FI" altLang="en-US" sz="1800"/>
                </a:p>
              </p:txBody>
            </p:sp>
            <p:sp>
              <p:nvSpPr>
                <p:cNvPr id="6177" name="Text Box 13">
                  <a:extLst>
                    <a:ext uri="{FF2B5EF4-FFF2-40B4-BE49-F238E27FC236}">
                      <a16:creationId xmlns:a16="http://schemas.microsoft.com/office/drawing/2014/main" id="{057CFD0C-D356-462D-907E-D16355E5B6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7" y="4005"/>
                  <a:ext cx="2139" cy="871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substrate</a:t>
                  </a:r>
                  <a:endParaRPr lang="en-GB" altLang="en-US" sz="18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8" name="Text Box 12">
                  <a:extLst>
                    <a:ext uri="{FF2B5EF4-FFF2-40B4-BE49-F238E27FC236}">
                      <a16:creationId xmlns:a16="http://schemas.microsoft.com/office/drawing/2014/main" id="{441B9F86-0807-4AD9-B7BD-F9A9EF9F9E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7" y="2884"/>
                  <a:ext cx="1703" cy="39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thin film 1</a:t>
                  </a:r>
                  <a:endParaRPr lang="en-GB" altLang="en-US" sz="18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9" name="Text Box 11">
                  <a:extLst>
                    <a:ext uri="{FF2B5EF4-FFF2-40B4-BE49-F238E27FC236}">
                      <a16:creationId xmlns:a16="http://schemas.microsoft.com/office/drawing/2014/main" id="{069847D7-C4DD-48FB-A916-95BB90CB3C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44" y="2245"/>
                  <a:ext cx="1862" cy="383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20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thin film 2</a:t>
                  </a:r>
                  <a:endParaRPr lang="en-US" altLang="en-US" sz="9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67" name="Group 3">
                <a:extLst>
                  <a:ext uri="{FF2B5EF4-FFF2-40B4-BE49-F238E27FC236}">
                    <a16:creationId xmlns:a16="http://schemas.microsoft.com/office/drawing/2014/main" id="{3F1D7DD6-21AF-473B-AC8C-D924A16963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0" y="1849"/>
                <a:ext cx="2204" cy="1824"/>
                <a:chOff x="1930" y="1849"/>
                <a:chExt cx="2204" cy="1824"/>
              </a:xfrm>
            </p:grpSpPr>
            <p:sp>
              <p:nvSpPr>
                <p:cNvPr id="6168" name="Text Box 9">
                  <a:extLst>
                    <a:ext uri="{FF2B5EF4-FFF2-40B4-BE49-F238E27FC236}">
                      <a16:creationId xmlns:a16="http://schemas.microsoft.com/office/drawing/2014/main" id="{74A74B13-8EC7-4B47-AD72-83CFE02B8F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0" y="1849"/>
                  <a:ext cx="1440" cy="43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surface</a:t>
                  </a:r>
                  <a:endParaRPr lang="en-US" altLang="en-US" sz="11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69" name="Line 8">
                  <a:extLst>
                    <a:ext uri="{FF2B5EF4-FFF2-40B4-BE49-F238E27FC236}">
                      <a16:creationId xmlns:a16="http://schemas.microsoft.com/office/drawing/2014/main" id="{9ADC714F-8835-4A5B-AA00-B9133053E2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1" y="2837"/>
                  <a:ext cx="67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6170" name="Text Box 7">
                  <a:extLst>
                    <a:ext uri="{FF2B5EF4-FFF2-40B4-BE49-F238E27FC236}">
                      <a16:creationId xmlns:a16="http://schemas.microsoft.com/office/drawing/2014/main" id="{11BDE34F-44A6-4BCC-9E7B-AE3613EE77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0" y="2625"/>
                  <a:ext cx="1440" cy="4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interface 2</a:t>
                  </a:r>
                  <a:endParaRPr lang="en-GB" altLang="en-US" sz="28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1" name="Text Box 6">
                  <a:extLst>
                    <a:ext uri="{FF2B5EF4-FFF2-40B4-BE49-F238E27FC236}">
                      <a16:creationId xmlns:a16="http://schemas.microsoft.com/office/drawing/2014/main" id="{915B5336-1915-417F-9EFD-A3E0663559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0" y="3144"/>
                  <a:ext cx="1440" cy="5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800">
                      <a:ea typeface="Times New Roman" panose="02020603050405020304" pitchFamily="18" charset="0"/>
                      <a:cs typeface="Arial" panose="020B0604020202020204" pitchFamily="34" charset="0"/>
                    </a:rPr>
                    <a:t>interface 1</a:t>
                  </a:r>
                  <a:endParaRPr lang="en-GB" altLang="en-US" sz="2800"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2" name="Line 5">
                  <a:extLst>
                    <a:ext uri="{FF2B5EF4-FFF2-40B4-BE49-F238E27FC236}">
                      <a16:creationId xmlns:a16="http://schemas.microsoft.com/office/drawing/2014/main" id="{11FD5671-6171-4FA3-B8D2-1C890341E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6" y="2050"/>
                  <a:ext cx="67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6173" name="Line 4">
                  <a:extLst>
                    <a:ext uri="{FF2B5EF4-FFF2-40B4-BE49-F238E27FC236}">
                      <a16:creationId xmlns:a16="http://schemas.microsoft.com/office/drawing/2014/main" id="{B98481BE-2296-43B0-9517-DC07933E1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7" y="3360"/>
                  <a:ext cx="672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</p:grpSp>
      </p:grpSp>
      <p:sp>
        <p:nvSpPr>
          <p:cNvPr id="6149" name="Rectangle 25">
            <a:extLst>
              <a:ext uri="{FF2B5EF4-FFF2-40B4-BE49-F238E27FC236}">
                <a16:creationId xmlns:a16="http://schemas.microsoft.com/office/drawing/2014/main" id="{78C52869-08A4-46E2-8878-EE72C723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009900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en-US" sz="1800"/>
          </a:p>
        </p:txBody>
      </p:sp>
      <p:sp>
        <p:nvSpPr>
          <p:cNvPr id="6150" name="TextBox 23">
            <a:extLst>
              <a:ext uri="{FF2B5EF4-FFF2-40B4-BE49-F238E27FC236}">
                <a16:creationId xmlns:a16="http://schemas.microsoft.com/office/drawing/2014/main" id="{8671F9EC-DBBB-4EAA-BC90-3B165C492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068638"/>
            <a:ext cx="1439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</a:rPr>
              <a:t>thin film 1</a:t>
            </a:r>
            <a:endParaRPr lang="en-US" altLang="en-US" sz="140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F774EF-447B-466D-9DC0-258E211CB817}"/>
              </a:ext>
            </a:extLst>
          </p:cNvPr>
          <p:cNvCxnSpPr/>
          <p:nvPr/>
        </p:nvCxnSpPr>
        <p:spPr>
          <a:xfrm>
            <a:off x="5003800" y="2708275"/>
            <a:ext cx="0" cy="576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AD1786-33E2-4B9D-A036-800EF9B4F6A8}"/>
              </a:ext>
            </a:extLst>
          </p:cNvPr>
          <p:cNvCxnSpPr/>
          <p:nvPr/>
        </p:nvCxnSpPr>
        <p:spPr>
          <a:xfrm flipV="1">
            <a:off x="5003800" y="1773238"/>
            <a:ext cx="0" cy="719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9F8C1F-9BE5-4D0D-BE03-E2ECA981DBE9}"/>
              </a:ext>
            </a:extLst>
          </p:cNvPr>
          <p:cNvCxnSpPr/>
          <p:nvPr/>
        </p:nvCxnSpPr>
        <p:spPr>
          <a:xfrm>
            <a:off x="5003800" y="3357563"/>
            <a:ext cx="0" cy="576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DD654F-9C87-4D75-A4DE-69393B4DD9B5}"/>
              </a:ext>
            </a:extLst>
          </p:cNvPr>
          <p:cNvCxnSpPr/>
          <p:nvPr/>
        </p:nvCxnSpPr>
        <p:spPr>
          <a:xfrm>
            <a:off x="5364163" y="1844675"/>
            <a:ext cx="0" cy="72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477AFA-269A-4A2D-8461-93D96456910A}"/>
              </a:ext>
            </a:extLst>
          </p:cNvPr>
          <p:cNvCxnSpPr/>
          <p:nvPr/>
        </p:nvCxnSpPr>
        <p:spPr>
          <a:xfrm flipV="1">
            <a:off x="5724525" y="2636838"/>
            <a:ext cx="0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>
            <a:extLst>
              <a:ext uri="{FF2B5EF4-FFF2-40B4-BE49-F238E27FC236}">
                <a16:creationId xmlns:a16="http://schemas.microsoft.com/office/drawing/2014/main" id="{12E07930-A698-4C3D-8610-9023F9733DA3}"/>
              </a:ext>
            </a:extLst>
          </p:cNvPr>
          <p:cNvSpPr/>
          <p:nvPr/>
        </p:nvSpPr>
        <p:spPr>
          <a:xfrm>
            <a:off x="4462463" y="2605088"/>
            <a:ext cx="361950" cy="325437"/>
          </a:xfrm>
          <a:custGeom>
            <a:avLst/>
            <a:gdLst>
              <a:gd name="connsiteX0" fmla="*/ 0 w 362267"/>
              <a:gd name="connsiteY0" fmla="*/ 137653 h 325020"/>
              <a:gd name="connsiteX1" fmla="*/ 36576 w 362267"/>
              <a:gd name="connsiteY1" fmla="*/ 46213 h 325020"/>
              <a:gd name="connsiteX2" fmla="*/ 64008 w 362267"/>
              <a:gd name="connsiteY2" fmla="*/ 27925 h 325020"/>
              <a:gd name="connsiteX3" fmla="*/ 137160 w 362267"/>
              <a:gd name="connsiteY3" fmla="*/ 9637 h 325020"/>
              <a:gd name="connsiteX4" fmla="*/ 310896 w 362267"/>
              <a:gd name="connsiteY4" fmla="*/ 37069 h 325020"/>
              <a:gd name="connsiteX5" fmla="*/ 338328 w 362267"/>
              <a:gd name="connsiteY5" fmla="*/ 64501 h 325020"/>
              <a:gd name="connsiteX6" fmla="*/ 301752 w 362267"/>
              <a:gd name="connsiteY6" fmla="*/ 274813 h 325020"/>
              <a:gd name="connsiteX7" fmla="*/ 274320 w 362267"/>
              <a:gd name="connsiteY7" fmla="*/ 283957 h 325020"/>
              <a:gd name="connsiteX8" fmla="*/ 246888 w 362267"/>
              <a:gd name="connsiteY8" fmla="*/ 302245 h 325020"/>
              <a:gd name="connsiteX9" fmla="*/ 192024 w 362267"/>
              <a:gd name="connsiteY9" fmla="*/ 320533 h 325020"/>
              <a:gd name="connsiteX10" fmla="*/ 64008 w 362267"/>
              <a:gd name="connsiteY10" fmla="*/ 274813 h 325020"/>
              <a:gd name="connsiteX11" fmla="*/ 36576 w 362267"/>
              <a:gd name="connsiteY11" fmla="*/ 247381 h 3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67" h="325020">
                <a:moveTo>
                  <a:pt x="0" y="137653"/>
                </a:moveTo>
                <a:cubicBezTo>
                  <a:pt x="26909" y="83835"/>
                  <a:pt x="13977" y="114009"/>
                  <a:pt x="36576" y="46213"/>
                </a:cubicBezTo>
                <a:cubicBezTo>
                  <a:pt x="40051" y="35787"/>
                  <a:pt x="53680" y="31681"/>
                  <a:pt x="64008" y="27925"/>
                </a:cubicBezTo>
                <a:cubicBezTo>
                  <a:pt x="87629" y="19335"/>
                  <a:pt x="137160" y="9637"/>
                  <a:pt x="137160" y="9637"/>
                </a:cubicBezTo>
                <a:cubicBezTo>
                  <a:pt x="201653" y="13937"/>
                  <a:pt x="258999" y="0"/>
                  <a:pt x="310896" y="37069"/>
                </a:cubicBezTo>
                <a:cubicBezTo>
                  <a:pt x="321419" y="44585"/>
                  <a:pt x="329184" y="55357"/>
                  <a:pt x="338328" y="64501"/>
                </a:cubicBezTo>
                <a:cubicBezTo>
                  <a:pt x="334900" y="129629"/>
                  <a:pt x="362267" y="224384"/>
                  <a:pt x="301752" y="274813"/>
                </a:cubicBezTo>
                <a:cubicBezTo>
                  <a:pt x="294347" y="280983"/>
                  <a:pt x="283464" y="280909"/>
                  <a:pt x="274320" y="283957"/>
                </a:cubicBezTo>
                <a:cubicBezTo>
                  <a:pt x="265176" y="290053"/>
                  <a:pt x="256931" y="297782"/>
                  <a:pt x="246888" y="302245"/>
                </a:cubicBezTo>
                <a:cubicBezTo>
                  <a:pt x="229272" y="310074"/>
                  <a:pt x="192024" y="320533"/>
                  <a:pt x="192024" y="320533"/>
                </a:cubicBezTo>
                <a:cubicBezTo>
                  <a:pt x="97062" y="308663"/>
                  <a:pt x="139319" y="325020"/>
                  <a:pt x="64008" y="274813"/>
                </a:cubicBezTo>
                <a:cubicBezTo>
                  <a:pt x="34040" y="254834"/>
                  <a:pt x="36576" y="267515"/>
                  <a:pt x="36576" y="247381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BFDC8CAC-2DCB-4FD4-95FF-872B00EFC8AC}"/>
              </a:ext>
            </a:extLst>
          </p:cNvPr>
          <p:cNvSpPr/>
          <p:nvPr/>
        </p:nvSpPr>
        <p:spPr>
          <a:xfrm>
            <a:off x="4427538" y="3068638"/>
            <a:ext cx="361950" cy="325437"/>
          </a:xfrm>
          <a:custGeom>
            <a:avLst/>
            <a:gdLst>
              <a:gd name="connsiteX0" fmla="*/ 0 w 362267"/>
              <a:gd name="connsiteY0" fmla="*/ 137653 h 325020"/>
              <a:gd name="connsiteX1" fmla="*/ 36576 w 362267"/>
              <a:gd name="connsiteY1" fmla="*/ 46213 h 325020"/>
              <a:gd name="connsiteX2" fmla="*/ 64008 w 362267"/>
              <a:gd name="connsiteY2" fmla="*/ 27925 h 325020"/>
              <a:gd name="connsiteX3" fmla="*/ 137160 w 362267"/>
              <a:gd name="connsiteY3" fmla="*/ 9637 h 325020"/>
              <a:gd name="connsiteX4" fmla="*/ 310896 w 362267"/>
              <a:gd name="connsiteY4" fmla="*/ 37069 h 325020"/>
              <a:gd name="connsiteX5" fmla="*/ 338328 w 362267"/>
              <a:gd name="connsiteY5" fmla="*/ 64501 h 325020"/>
              <a:gd name="connsiteX6" fmla="*/ 301752 w 362267"/>
              <a:gd name="connsiteY6" fmla="*/ 274813 h 325020"/>
              <a:gd name="connsiteX7" fmla="*/ 274320 w 362267"/>
              <a:gd name="connsiteY7" fmla="*/ 283957 h 325020"/>
              <a:gd name="connsiteX8" fmla="*/ 246888 w 362267"/>
              <a:gd name="connsiteY8" fmla="*/ 302245 h 325020"/>
              <a:gd name="connsiteX9" fmla="*/ 192024 w 362267"/>
              <a:gd name="connsiteY9" fmla="*/ 320533 h 325020"/>
              <a:gd name="connsiteX10" fmla="*/ 64008 w 362267"/>
              <a:gd name="connsiteY10" fmla="*/ 274813 h 325020"/>
              <a:gd name="connsiteX11" fmla="*/ 36576 w 362267"/>
              <a:gd name="connsiteY11" fmla="*/ 247381 h 32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67" h="325020">
                <a:moveTo>
                  <a:pt x="0" y="137653"/>
                </a:moveTo>
                <a:cubicBezTo>
                  <a:pt x="26909" y="83835"/>
                  <a:pt x="13977" y="114009"/>
                  <a:pt x="36576" y="46213"/>
                </a:cubicBezTo>
                <a:cubicBezTo>
                  <a:pt x="40051" y="35787"/>
                  <a:pt x="53680" y="31681"/>
                  <a:pt x="64008" y="27925"/>
                </a:cubicBezTo>
                <a:cubicBezTo>
                  <a:pt x="87629" y="19335"/>
                  <a:pt x="137160" y="9637"/>
                  <a:pt x="137160" y="9637"/>
                </a:cubicBezTo>
                <a:cubicBezTo>
                  <a:pt x="201653" y="13937"/>
                  <a:pt x="258999" y="0"/>
                  <a:pt x="310896" y="37069"/>
                </a:cubicBezTo>
                <a:cubicBezTo>
                  <a:pt x="321419" y="44585"/>
                  <a:pt x="329184" y="55357"/>
                  <a:pt x="338328" y="64501"/>
                </a:cubicBezTo>
                <a:cubicBezTo>
                  <a:pt x="334900" y="129629"/>
                  <a:pt x="362267" y="224384"/>
                  <a:pt x="301752" y="274813"/>
                </a:cubicBezTo>
                <a:cubicBezTo>
                  <a:pt x="294347" y="280983"/>
                  <a:pt x="283464" y="280909"/>
                  <a:pt x="274320" y="283957"/>
                </a:cubicBezTo>
                <a:cubicBezTo>
                  <a:pt x="265176" y="290053"/>
                  <a:pt x="256931" y="297782"/>
                  <a:pt x="246888" y="302245"/>
                </a:cubicBezTo>
                <a:cubicBezTo>
                  <a:pt x="229272" y="310074"/>
                  <a:pt x="192024" y="320533"/>
                  <a:pt x="192024" y="320533"/>
                </a:cubicBezTo>
                <a:cubicBezTo>
                  <a:pt x="97062" y="308663"/>
                  <a:pt x="139319" y="325020"/>
                  <a:pt x="64008" y="274813"/>
                </a:cubicBezTo>
                <a:cubicBezTo>
                  <a:pt x="34040" y="254834"/>
                  <a:pt x="36576" y="267515"/>
                  <a:pt x="36576" y="247381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19204B-4697-4A8A-8DBE-1A1A6C2218B2}"/>
              </a:ext>
            </a:extLst>
          </p:cNvPr>
          <p:cNvCxnSpPr/>
          <p:nvPr/>
        </p:nvCxnSpPr>
        <p:spPr>
          <a:xfrm>
            <a:off x="5435600" y="3357563"/>
            <a:ext cx="0" cy="3587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8C672B-E070-4114-B5F4-8CE84A12FE56}"/>
              </a:ext>
            </a:extLst>
          </p:cNvPr>
          <p:cNvCxnSpPr/>
          <p:nvPr/>
        </p:nvCxnSpPr>
        <p:spPr>
          <a:xfrm>
            <a:off x="5435600" y="2852738"/>
            <a:ext cx="0" cy="36036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EE384D-73ED-4521-9015-EE2D36E34CA5}"/>
              </a:ext>
            </a:extLst>
          </p:cNvPr>
          <p:cNvCxnSpPr/>
          <p:nvPr/>
        </p:nvCxnSpPr>
        <p:spPr>
          <a:xfrm flipV="1">
            <a:off x="5724525" y="3357563"/>
            <a:ext cx="0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AC55AD-FF47-4B24-BE9E-8D4AB9BB5D37}"/>
              </a:ext>
            </a:extLst>
          </p:cNvPr>
          <p:cNvCxnSpPr/>
          <p:nvPr/>
        </p:nvCxnSpPr>
        <p:spPr>
          <a:xfrm flipV="1">
            <a:off x="4787900" y="3500438"/>
            <a:ext cx="0" cy="2305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EB6FA6-EFBF-462F-B6E8-A1AF5181E035}"/>
              </a:ext>
            </a:extLst>
          </p:cNvPr>
          <p:cNvCxnSpPr/>
          <p:nvPr/>
        </p:nvCxnSpPr>
        <p:spPr>
          <a:xfrm>
            <a:off x="5795963" y="1916113"/>
            <a:ext cx="0" cy="361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A138946-CC3A-4435-9DE8-E0B973734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Hillock generation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9D61E7A-7BC0-43BA-A54B-630C468C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76375"/>
            <a:ext cx="25669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EC4BCBE9-554F-4FD3-A4A1-B540AAC8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81413"/>
            <a:ext cx="25590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>
            <a:extLst>
              <a:ext uri="{FF2B5EF4-FFF2-40B4-BE49-F238E27FC236}">
                <a16:creationId xmlns:a16="http://schemas.microsoft.com/office/drawing/2014/main" id="{96D0B3B5-DE4B-49ED-8202-406D2A217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1460500"/>
            <a:ext cx="53562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/>
              <a:t>Compressive stress is relieved by hillock growth.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/>
              <a:t>If surface is free (as in high vacuum), the surface acts as a sink for vacancies and extra atoms are uniformly distributed over the surface.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/>
              <a:t>Oxide covered surface breaks randomly and hillocks are formed.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/>
              <a:t>Hillocks are same size as microlithographic structures and film thicknesses.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>
                <a:sym typeface="Wingdings" panose="05000000000000000000" pitchFamily="2" charset="2"/>
              </a:rPr>
              <a:t> Hillocks can short two neighboring lines or two films.</a:t>
            </a:r>
            <a:endParaRPr lang="fi-FI" altLang="en-US"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F9633A4-C905-40B8-8AE6-161D2DAD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Grain growth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EF5AA943-3232-43DC-8715-676BB244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53276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8076C333-7B6B-47F2-BBCC-39733B64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76066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2923B092-1FD0-4ECA-AE2E-D0BC3D995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8500"/>
            <a:ext cx="7921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Grain boundaries important because they: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-act as nucleation sites for growth of new phases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-act as sites of enhanced reaction rates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-act as fast diffusion paths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-act as precipitation sites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82E78E80-C521-4A50-BFA7-161410DA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60928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King Tu, p. 193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9480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94D6788-F6E4-4AFD-A685-9BD45646B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Grain boundary vs. bulk diffusion</a:t>
            </a:r>
            <a:endParaRPr lang="en-US" altLang="en-US" sz="4000"/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4F1AF452-FBC4-45C9-A8C1-0FCB9B61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6223000"/>
            <a:ext cx="187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Murarka p. 93</a:t>
            </a:r>
            <a:endParaRPr lang="en-US" altLang="en-US" sz="1800"/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3B68D7D4-C92C-4F50-81DD-C4AB4BA2B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3" y="1900238"/>
            <a:ext cx="36099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Grain boundaries and dislocations are paths of rapid diffusion (below 0.65 T</a:t>
            </a:r>
            <a:r>
              <a:rPr lang="en-GB" altLang="en-US" sz="2000" baseline="-25000"/>
              <a:t>m</a:t>
            </a:r>
            <a:r>
              <a:rPr lang="en-GB" altLang="en-US" sz="200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Impurities and dopants are easily trapped and precipitated at defects and grain boundaries </a:t>
            </a:r>
            <a:r>
              <a:rPr lang="en-GB" altLang="en-US" sz="2000">
                <a:sym typeface="Wingdings" panose="05000000000000000000" pitchFamily="2" charset="2"/>
              </a:rPr>
              <a:t> fast diffusion paths blocked  improved resistance against processes that rely on them.</a:t>
            </a:r>
            <a:endParaRPr lang="en-US" altLang="en-US" sz="2000"/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699EEE35-D290-4E98-8154-C027D7E2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76363"/>
            <a:ext cx="4537075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52A618D-868B-4AC7-85D8-047702E7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Stress voiding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A59FF10B-D3D9-4FF3-AD96-0A43188D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6223000"/>
            <a:ext cx="188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Murarka p. 84</a:t>
            </a:r>
            <a:endParaRPr lang="en-US" altLang="en-US" sz="1800"/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47EFD450-D49E-4EF7-8B10-4AAE4514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272088"/>
            <a:ext cx="7469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Grain boundary diffusion        vs.   bulk diffusion </a:t>
            </a:r>
            <a:endParaRPr lang="en-GB" altLang="en-US" sz="2400" dirty="0">
              <a:sym typeface="Wingdings" panose="05000000000000000000" pitchFamily="2" charset="2"/>
            </a:endParaRP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E31CDCFB-5421-40F1-A68A-4F74BBC2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1508125"/>
            <a:ext cx="649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In order to relieve stress, vacancies diffuse.</a:t>
            </a:r>
            <a:endParaRPr lang="en-US" altLang="en-US" sz="2400"/>
          </a:p>
        </p:txBody>
      </p:sp>
      <p:pic>
        <p:nvPicPr>
          <p:cNvPr id="20486" name="Picture 2">
            <a:extLst>
              <a:ext uri="{FF2B5EF4-FFF2-40B4-BE49-F238E27FC236}">
                <a16:creationId xmlns:a16="http://schemas.microsoft.com/office/drawing/2014/main" id="{D604DCA9-C7DC-42E0-BDE6-E55969F3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246313"/>
            <a:ext cx="58658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6C98AC0-5B61-4041-921C-AC214B54B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Bamboo structure</a:t>
            </a:r>
            <a:endParaRPr lang="en-US" altLang="en-US"/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B4D79921-FE56-47C3-A45B-0735F69C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8" y="6021388"/>
            <a:ext cx="248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Murarka p. 99</a:t>
            </a:r>
            <a:endParaRPr lang="en-US" altLang="en-US" sz="1800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B2F27CBC-5C0C-4B97-9109-ED563204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3867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BA4932D2-DB4C-4165-972B-2D88AD82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38671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4A6957F2-13DE-423A-A6DB-399EB8D5A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207" y="1855377"/>
            <a:ext cx="32654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800" dirty="0"/>
              <a:t>3-grain </a:t>
            </a:r>
            <a:r>
              <a:rPr lang="fi-FI" altLang="en-US" sz="2800" dirty="0" err="1"/>
              <a:t>boundaries</a:t>
            </a:r>
            <a:r>
              <a:rPr lang="fi-FI" altLang="en-US" sz="2800" dirty="0"/>
              <a:t>, </a:t>
            </a:r>
            <a:r>
              <a:rPr lang="fi-FI" altLang="en-US" sz="2800" dirty="0" err="1"/>
              <a:t>active</a:t>
            </a:r>
            <a:r>
              <a:rPr lang="fi-FI" altLang="en-US" sz="2800" dirty="0"/>
              <a:t> </a:t>
            </a:r>
            <a:r>
              <a:rPr lang="fi-FI" altLang="en-US" sz="2800" dirty="0" err="1"/>
              <a:t>processes</a:t>
            </a:r>
            <a:r>
              <a:rPr lang="fi-FI" altLang="en-US" sz="2800" dirty="0"/>
              <a:t> </a:t>
            </a:r>
            <a:r>
              <a:rPr lang="fi-FI" altLang="en-US" sz="2800" dirty="0" err="1"/>
              <a:t>during</a:t>
            </a:r>
            <a:r>
              <a:rPr lang="fi-FI" altLang="en-US" sz="2800" dirty="0"/>
              <a:t> </a:t>
            </a:r>
            <a:r>
              <a:rPr lang="fi-FI" altLang="en-US" sz="2800" dirty="0" err="1"/>
              <a:t>anneal</a:t>
            </a:r>
            <a:r>
              <a:rPr lang="fi-FI" altLang="en-US" sz="2800" dirty="0"/>
              <a:t> </a:t>
            </a:r>
          </a:p>
        </p:txBody>
      </p:sp>
      <p:sp>
        <p:nvSpPr>
          <p:cNvPr id="25607" name="TextBox 7">
            <a:extLst>
              <a:ext uri="{FF2B5EF4-FFF2-40B4-BE49-F238E27FC236}">
                <a16:creationId xmlns:a16="http://schemas.microsoft.com/office/drawing/2014/main" id="{BCE7D2E4-1040-4DA4-BC3D-9FA2F9599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835618"/>
            <a:ext cx="35091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800" dirty="0"/>
              <a:t>No 3-grain </a:t>
            </a:r>
            <a:r>
              <a:rPr lang="fi-FI" altLang="en-US" sz="2800" dirty="0" err="1"/>
              <a:t>boundaries</a:t>
            </a:r>
            <a:r>
              <a:rPr lang="fi-FI" altLang="en-US" sz="2800" dirty="0"/>
              <a:t> </a:t>
            </a:r>
            <a:r>
              <a:rPr lang="fi-FI" altLang="en-US" sz="2800" dirty="0">
                <a:sym typeface="Wingdings" panose="05000000000000000000" pitchFamily="2" charset="2"/>
              </a:rPr>
              <a:t> </a:t>
            </a:r>
            <a:r>
              <a:rPr lang="fi-FI" altLang="en-US" sz="2800" dirty="0" err="1">
                <a:sym typeface="Wingdings" panose="05000000000000000000" pitchFamily="2" charset="2"/>
              </a:rPr>
              <a:t>fewer</a:t>
            </a:r>
            <a:r>
              <a:rPr lang="fi-FI" altLang="en-US" sz="2800" dirty="0">
                <a:sym typeface="Wingdings" panose="05000000000000000000" pitchFamily="2" charset="2"/>
              </a:rPr>
              <a:t> </a:t>
            </a:r>
            <a:r>
              <a:rPr lang="fi-FI" altLang="en-US" sz="2800" dirty="0" err="1">
                <a:sym typeface="Wingdings" panose="05000000000000000000" pitchFamily="2" charset="2"/>
              </a:rPr>
              <a:t>processes</a:t>
            </a:r>
            <a:r>
              <a:rPr lang="fi-FI" altLang="en-US" sz="2800" dirty="0">
                <a:sym typeface="Wingdings" panose="05000000000000000000" pitchFamily="2" charset="2"/>
              </a:rPr>
              <a:t> at </a:t>
            </a:r>
            <a:r>
              <a:rPr lang="fi-FI" altLang="en-US" sz="2800" dirty="0" err="1">
                <a:sym typeface="Wingdings" panose="05000000000000000000" pitchFamily="2" charset="2"/>
              </a:rPr>
              <a:t>GBs</a:t>
            </a:r>
            <a:endParaRPr lang="fi-FI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89171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A6B1197-27C4-4BAC-AF32-171D5154E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Electromigration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EC6D5941-2F8D-4D1B-872D-C6346922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24125"/>
            <a:ext cx="8167688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>
            <a:extLst>
              <a:ext uri="{FF2B5EF4-FFF2-40B4-BE49-F238E27FC236}">
                <a16:creationId xmlns:a16="http://schemas.microsoft.com/office/drawing/2014/main" id="{AC99D87A-7E0B-493E-948F-3C9445695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6199188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/>
              <a:t>King Tu, p. 240</a:t>
            </a:r>
          </a:p>
        </p:txBody>
      </p:sp>
      <p:sp>
        <p:nvSpPr>
          <p:cNvPr id="21509" name="TextBox 3">
            <a:extLst>
              <a:ext uri="{FF2B5EF4-FFF2-40B4-BE49-F238E27FC236}">
                <a16:creationId xmlns:a16="http://schemas.microsoft.com/office/drawing/2014/main" id="{F03C5321-FB96-4F43-AA65-99A73E4DA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1555750"/>
            <a:ext cx="6638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Electron collisions move atoms. Voids formed.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Happens when current density is high.</a:t>
            </a:r>
            <a:endParaRPr lang="en-US" altLang="en-US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566D729-2D37-4075-9268-36FEEC5C2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cs typeface="Times New Roman" panose="02020603050405020304" pitchFamily="18" charset="0"/>
              </a:rPr>
              <a:t>Mean time to failure (MTF) due to electromigration </a:t>
            </a:r>
            <a:endParaRPr lang="fi-FI" altLang="en-US" sz="4000"/>
          </a:p>
        </p:txBody>
      </p:sp>
      <p:graphicFrame>
        <p:nvGraphicFramePr>
          <p:cNvPr id="22531" name="Object 1">
            <a:extLst>
              <a:ext uri="{FF2B5EF4-FFF2-40B4-BE49-F238E27FC236}">
                <a16:creationId xmlns:a16="http://schemas.microsoft.com/office/drawing/2014/main" id="{769013C0-A97D-4C48-9963-290CB373F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1773238"/>
          <a:ext cx="37449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3" imgW="990170" imgH="342751" progId="Equation.3">
                  <p:embed/>
                </p:oleObj>
              </mc:Choice>
              <mc:Fallback>
                <p:oleObj name="Equation" r:id="rId3" imgW="990170" imgH="342751" progId="Equation.3">
                  <p:embed/>
                  <p:pic>
                    <p:nvPicPr>
                      <p:cNvPr id="22531" name="Object 1">
                        <a:extLst>
                          <a:ext uri="{FF2B5EF4-FFF2-40B4-BE49-F238E27FC236}">
                            <a16:creationId xmlns:a16="http://schemas.microsoft.com/office/drawing/2014/main" id="{769013C0-A97D-4C48-9963-290CB373F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773238"/>
                        <a:ext cx="37449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3">
            <a:extLst>
              <a:ext uri="{FF2B5EF4-FFF2-40B4-BE49-F238E27FC236}">
                <a16:creationId xmlns:a16="http://schemas.microsoft.com/office/drawing/2014/main" id="{71007349-7446-4F2B-BEF5-C89739DF5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08375"/>
            <a:ext cx="820896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where A is a constant dependent on wire geometry and metal microstructure, J is the current density and E</a:t>
            </a:r>
            <a:r>
              <a:rPr lang="en-US" altLang="en-US" sz="2400" baseline="-30000">
                <a:cs typeface="Times New Roman" panose="02020603050405020304" pitchFamily="18" charset="0"/>
              </a:rPr>
              <a:t>a</a:t>
            </a:r>
            <a:r>
              <a:rPr lang="en-US" altLang="en-US" sz="2400">
                <a:cs typeface="Times New Roman" panose="02020603050405020304" pitchFamily="18" charset="0"/>
              </a:rPr>
              <a:t> the activation energy. The factor n is not known very accurately, but n=1.7 is used for aluminum. For aluminum thin films E</a:t>
            </a:r>
            <a:r>
              <a:rPr lang="en-US" altLang="en-US" sz="2400" baseline="-30000">
                <a:cs typeface="Times New Roman" panose="02020603050405020304" pitchFamily="18" charset="0"/>
              </a:rPr>
              <a:t>a</a:t>
            </a:r>
            <a:r>
              <a:rPr lang="en-US" altLang="en-US" sz="2400">
                <a:cs typeface="Times New Roman" panose="02020603050405020304" pitchFamily="18" charset="0"/>
              </a:rPr>
              <a:t> is of the order of 0.5-0.8 eV, whereas for bulk aluminum it is 1.4-1.5 eV. As a general trend the higher the activation energy, the better the electromigration resistance</a:t>
            </a:r>
            <a:r>
              <a:rPr lang="fi-FI" altLang="en-US" sz="1200"/>
              <a:t> .</a:t>
            </a:r>
            <a:endParaRPr lang="fi-FI" altLang="en-US" sz="3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A76E0FA-D43E-4CED-8C21-03DDAFF74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/>
              <a:t>Alloying</a:t>
            </a:r>
            <a:r>
              <a:rPr lang="fi-FI" altLang="en-US" dirty="0"/>
              <a:t> to </a:t>
            </a:r>
            <a:r>
              <a:rPr lang="fi-FI" altLang="en-US" dirty="0" err="1"/>
              <a:t>prevent</a:t>
            </a:r>
            <a:r>
              <a:rPr lang="fi-FI" altLang="en-US" dirty="0"/>
              <a:t> EM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FEA9EEF4-5FA8-4DDF-81AC-90AE8023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453707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>
            <a:extLst>
              <a:ext uri="{FF2B5EF4-FFF2-40B4-BE49-F238E27FC236}">
                <a16:creationId xmlns:a16="http://schemas.microsoft.com/office/drawing/2014/main" id="{1243DE68-5DD5-4CC8-B2A8-ECBE56C32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844675"/>
            <a:ext cx="30972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Mean time to failure of 2.5 µm wide lines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/>
              <a:t>pure Al,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/>
              <a:t>Al (0.5 </a:t>
            </a:r>
            <a:r>
              <a:rPr lang="en-US" altLang="en-US" sz="2400" dirty="0" err="1"/>
              <a:t>wt</a:t>
            </a:r>
            <a:r>
              <a:rPr lang="en-US" altLang="en-US" sz="2400" dirty="0"/>
              <a:t> % Cu)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/>
              <a:t>Al (2 </a:t>
            </a:r>
            <a:r>
              <a:rPr lang="en-US" altLang="en-US" sz="2400" dirty="0" err="1"/>
              <a:t>wt</a:t>
            </a:r>
            <a:r>
              <a:rPr lang="en-US" altLang="en-US" sz="2400" dirty="0"/>
              <a:t>% Cu)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at different temperatures with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1 MA/cm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current density</a:t>
            </a:r>
            <a:endParaRPr lang="fi-FI" altLang="en-US" sz="2400" dirty="0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EF67E817-D5BE-4B23-B170-68075856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732463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Hu, C.-K. et al: Electromigration of Al(Cu) two-level structures: effect of Cu kinetics of damage formation, J.Appl.Phys. 74 (1993), p. 969</a:t>
            </a:r>
            <a:endParaRPr lang="fi-FI" altLang="en-US" sz="12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19C9BF-D2D0-44B5-8E48-CF311FC75FFB}"/>
              </a:ext>
            </a:extLst>
          </p:cNvPr>
          <p:cNvCxnSpPr/>
          <p:nvPr/>
        </p:nvCxnSpPr>
        <p:spPr>
          <a:xfrm flipV="1">
            <a:off x="3347864" y="1772816"/>
            <a:ext cx="0" cy="424847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4E14FF-6530-4FE3-BBAB-5D1439D40607}"/>
              </a:ext>
            </a:extLst>
          </p:cNvPr>
          <p:cNvSpPr txBox="1"/>
          <p:nvPr/>
        </p:nvSpPr>
        <p:spPr>
          <a:xfrm>
            <a:off x="2558709" y="1469866"/>
            <a:ext cx="194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K = 227</a:t>
            </a:r>
            <a:r>
              <a:rPr lang="en-US" baseline="30000" dirty="0"/>
              <a:t>o</a:t>
            </a:r>
            <a:r>
              <a:rPr lang="en-US" dirty="0"/>
              <a:t>C</a:t>
            </a:r>
            <a:endParaRPr lang="LID4096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8CC96A5-6267-43A7-9991-9D5479B08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Incubation time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0C4BBC3D-CBB5-4971-8B21-E32D9DD2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475297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>
            <a:extLst>
              <a:ext uri="{FF2B5EF4-FFF2-40B4-BE49-F238E27FC236}">
                <a16:creationId xmlns:a16="http://schemas.microsoft.com/office/drawing/2014/main" id="{65B8C2F1-6E9D-4AE2-9289-BAEE51D6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916113"/>
            <a:ext cx="237648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Incubation time before resistance increase sets in (measured at  255</a:t>
            </a:r>
            <a:r>
              <a:rPr lang="en-US" altLang="en-US" sz="2400">
                <a:sym typeface="Symbol" panose="05050102010706020507" pitchFamily="18" charset="2"/>
              </a:rPr>
              <a:t></a:t>
            </a:r>
            <a:r>
              <a:rPr lang="en-US" altLang="en-US" sz="2400"/>
              <a:t>C)</a:t>
            </a:r>
            <a:endParaRPr lang="fi-FI" altLang="en-US" sz="2400"/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DFFF792B-ABA4-415D-9612-102398AD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516563"/>
            <a:ext cx="2573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Hu, C.-K. et al: Electromigration and stress-induced voiding in fine Al- and Al-alloy thin- film lines, IBM J.Res.Dev. 39 (1995), p. 465</a:t>
            </a:r>
            <a:endParaRPr lang="fi-FI" altLang="en-US" sz="1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A922AFD-93AC-4F21-AD7F-E2213B74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Dielectric mirrors,</a:t>
            </a:r>
            <a:br>
              <a:rPr lang="en-GB" altLang="en-US"/>
            </a:br>
            <a:r>
              <a:rPr lang="en-GB" altLang="en-US"/>
              <a:t>enhanced metal mirrors</a:t>
            </a:r>
            <a:endParaRPr lang="en-US" altLang="en-US"/>
          </a:p>
        </p:txBody>
      </p:sp>
      <p:sp>
        <p:nvSpPr>
          <p:cNvPr id="56323" name="TextBox 2">
            <a:extLst>
              <a:ext uri="{FF2B5EF4-FFF2-40B4-BE49-F238E27FC236}">
                <a16:creationId xmlns:a16="http://schemas.microsoft.com/office/drawing/2014/main" id="{1F0A90EE-2122-4684-8E29-EAC82111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4625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dirty="0">
                <a:latin typeface="Arial" charset="0"/>
              </a:rPr>
              <a:t>SH(LH)</a:t>
            </a:r>
            <a:r>
              <a:rPr lang="en-GB" sz="2000" baseline="30000" dirty="0">
                <a:latin typeface="Arial" charset="0"/>
              </a:rPr>
              <a:t>n</a:t>
            </a:r>
            <a:r>
              <a:rPr lang="en-GB" sz="2000" dirty="0">
                <a:latin typeface="Arial" charset="0"/>
              </a:rPr>
              <a:t> = </a:t>
            </a:r>
          </a:p>
          <a:p>
            <a:pPr eaLnBrk="1" hangingPunct="1">
              <a:defRPr/>
            </a:pPr>
            <a:r>
              <a:rPr lang="en-GB" sz="2000" dirty="0">
                <a:latin typeface="Arial" charset="0"/>
              </a:rPr>
              <a:t>substrate, high refractive index film, </a:t>
            </a:r>
          </a:p>
          <a:p>
            <a:pPr eaLnBrk="1" hangingPunct="1">
              <a:defRPr/>
            </a:pPr>
            <a:r>
              <a:rPr lang="en-GB" sz="2000" dirty="0" err="1">
                <a:latin typeface="Arial" charset="0"/>
              </a:rPr>
              <a:t>low+high</a:t>
            </a:r>
            <a:r>
              <a:rPr lang="en-GB" sz="2000" dirty="0">
                <a:latin typeface="Arial" charset="0"/>
              </a:rPr>
              <a:t> film stack of n-layer pairs</a:t>
            </a:r>
          </a:p>
          <a:p>
            <a:pPr eaLnBrk="1" hangingPunct="1">
              <a:defRPr/>
            </a:pPr>
            <a:endParaRPr lang="en-GB" sz="2000" dirty="0">
              <a:latin typeface="Arial" charset="0"/>
            </a:endParaRPr>
          </a:p>
          <a:p>
            <a:pPr eaLnBrk="1" hangingPunct="1">
              <a:defRPr/>
            </a:pPr>
            <a:endParaRPr lang="en-GB" sz="2000" dirty="0">
              <a:latin typeface="Arial" charset="0"/>
            </a:endParaRPr>
          </a:p>
          <a:p>
            <a:pPr eaLnBrk="1" hangingPunct="1">
              <a:defRPr/>
            </a:pPr>
            <a:r>
              <a:rPr lang="en-GB" sz="2000" dirty="0" err="1">
                <a:latin typeface="Arial" charset="0"/>
              </a:rPr>
              <a:t>n</a:t>
            </a:r>
            <a:r>
              <a:rPr lang="en-GB" sz="2000" baseline="-25000" dirty="0" err="1">
                <a:latin typeface="Arial" charset="0"/>
              </a:rPr>
              <a:t>H</a:t>
            </a:r>
            <a:r>
              <a:rPr lang="en-GB" sz="2000" dirty="0" err="1">
                <a:latin typeface="Arial" charset="0"/>
              </a:rPr>
              <a:t>t</a:t>
            </a:r>
            <a:r>
              <a:rPr lang="en-GB" sz="2000" baseline="-25000" dirty="0" err="1">
                <a:latin typeface="Arial" charset="0"/>
              </a:rPr>
              <a:t>H</a:t>
            </a:r>
            <a:r>
              <a:rPr lang="en-GB" sz="2000" dirty="0">
                <a:latin typeface="Arial" charset="0"/>
              </a:rPr>
              <a:t> = </a:t>
            </a:r>
            <a:r>
              <a:rPr lang="el-GR" sz="2000" dirty="0">
                <a:latin typeface="Times New Roman"/>
                <a:cs typeface="Times New Roman"/>
              </a:rPr>
              <a:t>λ</a:t>
            </a:r>
            <a:r>
              <a:rPr lang="fi-FI" sz="2000" dirty="0">
                <a:latin typeface="Times New Roman"/>
                <a:cs typeface="Times New Roman"/>
              </a:rPr>
              <a:t>/4    </a:t>
            </a:r>
            <a:r>
              <a:rPr lang="fi-FI" sz="2000" dirty="0">
                <a:latin typeface="+mj-lt"/>
                <a:cs typeface="Times New Roman"/>
              </a:rPr>
              <a:t>condition for thicknesses</a:t>
            </a:r>
            <a:endParaRPr lang="en-GB" sz="2000" dirty="0">
              <a:latin typeface="+mj-lt"/>
            </a:endParaRPr>
          </a:p>
          <a:p>
            <a:pPr eaLnBrk="1" hangingPunct="1">
              <a:defRPr/>
            </a:pPr>
            <a:endParaRPr lang="en-GB" sz="2000" dirty="0">
              <a:latin typeface="Arial" charset="0"/>
            </a:endParaRPr>
          </a:p>
        </p:txBody>
      </p:sp>
      <p:grpSp>
        <p:nvGrpSpPr>
          <p:cNvPr id="45060" name="Group 16">
            <a:extLst>
              <a:ext uri="{FF2B5EF4-FFF2-40B4-BE49-F238E27FC236}">
                <a16:creationId xmlns:a16="http://schemas.microsoft.com/office/drawing/2014/main" id="{8DDAB034-A823-4AF4-A855-44BFA84922AE}"/>
              </a:ext>
            </a:extLst>
          </p:cNvPr>
          <p:cNvGrpSpPr>
            <a:grpSpLocks/>
          </p:cNvGrpSpPr>
          <p:nvPr/>
        </p:nvGrpSpPr>
        <p:grpSpPr bwMode="auto">
          <a:xfrm>
            <a:off x="5295900" y="2128838"/>
            <a:ext cx="3238500" cy="3048000"/>
            <a:chOff x="5295900" y="1778000"/>
            <a:chExt cx="3238500" cy="304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C3C709-AD18-4059-BB4D-64DFFA404241}"/>
                </a:ext>
              </a:extLst>
            </p:cNvPr>
            <p:cNvSpPr/>
            <p:nvPr/>
          </p:nvSpPr>
          <p:spPr>
            <a:xfrm>
              <a:off x="5791200" y="3670300"/>
              <a:ext cx="2743200" cy="11557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dirty="0"/>
                <a:t>Substrate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191D23-EF6A-4739-8962-98D55D67C819}"/>
                </a:ext>
              </a:extLst>
            </p:cNvPr>
            <p:cNvSpPr/>
            <p:nvPr/>
          </p:nvSpPr>
          <p:spPr>
            <a:xfrm>
              <a:off x="5791200" y="3403600"/>
              <a:ext cx="2743200" cy="266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dirty="0"/>
                <a:t>Film H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DF9665-19EA-4BFE-99FB-E66E1DD538DF}"/>
                </a:ext>
              </a:extLst>
            </p:cNvPr>
            <p:cNvSpPr/>
            <p:nvPr/>
          </p:nvSpPr>
          <p:spPr>
            <a:xfrm>
              <a:off x="5791200" y="3098800"/>
              <a:ext cx="27432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dirty="0"/>
                <a:t>Film L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DE6D3B-F063-46FE-BCB3-512272EF1730}"/>
                </a:ext>
              </a:extLst>
            </p:cNvPr>
            <p:cNvSpPr/>
            <p:nvPr/>
          </p:nvSpPr>
          <p:spPr>
            <a:xfrm>
              <a:off x="5791200" y="2819400"/>
              <a:ext cx="2743200" cy="279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dirty="0"/>
                <a:t>Film H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6C1FEB-7921-4BB4-BC79-B1D71D5573C8}"/>
                </a:ext>
              </a:extLst>
            </p:cNvPr>
            <p:cNvSpPr/>
            <p:nvPr/>
          </p:nvSpPr>
          <p:spPr>
            <a:xfrm>
              <a:off x="5791200" y="2057400"/>
              <a:ext cx="27432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dirty="0"/>
                <a:t>Film L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9C2FDF-1514-4BDC-9955-E67C89AFEDFF}"/>
                </a:ext>
              </a:extLst>
            </p:cNvPr>
            <p:cNvSpPr/>
            <p:nvPr/>
          </p:nvSpPr>
          <p:spPr>
            <a:xfrm>
              <a:off x="5791200" y="1778000"/>
              <a:ext cx="2743200" cy="279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dirty="0"/>
                <a:t>Film H</a:t>
              </a:r>
              <a:endParaRPr lang="en-US" dirty="0"/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D8FD7C14-56D1-431B-B180-5D67EFE93BE8}"/>
                </a:ext>
              </a:extLst>
            </p:cNvPr>
            <p:cNvSpPr/>
            <p:nvPr/>
          </p:nvSpPr>
          <p:spPr>
            <a:xfrm>
              <a:off x="5295900" y="2819400"/>
              <a:ext cx="495300" cy="5842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3431341-45BE-4560-86C5-3C38418D1C00}"/>
                </a:ext>
              </a:extLst>
            </p:cNvPr>
            <p:cNvCxnSpPr/>
            <p:nvPr/>
          </p:nvCxnSpPr>
          <p:spPr>
            <a:xfrm>
              <a:off x="5791200" y="2362200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1" name="TextBox 14">
            <a:extLst>
              <a:ext uri="{FF2B5EF4-FFF2-40B4-BE49-F238E27FC236}">
                <a16:creationId xmlns:a16="http://schemas.microsoft.com/office/drawing/2014/main" id="{1D6B9649-8CBE-496A-BDC9-15EDC7F5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6056313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/>
              <a:t>Martin p. 303</a:t>
            </a:r>
          </a:p>
        </p:txBody>
      </p:sp>
      <p:pic>
        <p:nvPicPr>
          <p:cNvPr id="45062" name="Picture 14">
            <a:extLst>
              <a:ext uri="{FF2B5EF4-FFF2-40B4-BE49-F238E27FC236}">
                <a16:creationId xmlns:a16="http://schemas.microsoft.com/office/drawing/2014/main" id="{592D8F80-340D-4C69-A0FE-EB26A33F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67200"/>
            <a:ext cx="3352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2B0B8E-5B91-4F3D-A31D-D9C66A537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Magnetic multilayers</a:t>
            </a: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6DE6870A-56FF-4E76-AD7F-1109C7B78A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088" y="1700213"/>
            <a:ext cx="6551612" cy="4778375"/>
            <a:chOff x="2524" y="-771"/>
            <a:chExt cx="4169" cy="3039"/>
          </a:xfrm>
        </p:grpSpPr>
        <p:sp>
          <p:nvSpPr>
            <p:cNvPr id="7173" name="AutoShape 5">
              <a:extLst>
                <a:ext uri="{FF2B5EF4-FFF2-40B4-BE49-F238E27FC236}">
                  <a16:creationId xmlns:a16="http://schemas.microsoft.com/office/drawing/2014/main" id="{8E17D27F-6E4D-4565-B821-ACE7FA48F5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4" y="-771"/>
              <a:ext cx="4169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grpSp>
          <p:nvGrpSpPr>
            <p:cNvPr id="7174" name="Group 6">
              <a:extLst>
                <a:ext uri="{FF2B5EF4-FFF2-40B4-BE49-F238E27FC236}">
                  <a16:creationId xmlns:a16="http://schemas.microsoft.com/office/drawing/2014/main" id="{B59D6C40-68FD-41BE-B8A7-343626F8D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7" y="-636"/>
              <a:ext cx="3868" cy="2662"/>
              <a:chOff x="2871" y="-515"/>
              <a:chExt cx="3867" cy="2662"/>
            </a:xfrm>
          </p:grpSpPr>
          <p:sp>
            <p:nvSpPr>
              <p:cNvPr id="7175" name="Text Box 7">
                <a:extLst>
                  <a:ext uri="{FF2B5EF4-FFF2-40B4-BE49-F238E27FC236}">
                    <a16:creationId xmlns:a16="http://schemas.microsoft.com/office/drawing/2014/main" id="{89EE35E0-1ECC-42C1-ADED-3FFF31118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1" y="-182"/>
                <a:ext cx="1397" cy="14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2400"/>
                  <a:t>1 nm CoFe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2400"/>
                  <a:t>2.6 nm Cu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2400"/>
                  <a:t>2.5 nm CoFe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2400"/>
                  <a:t>0.8 nm Ru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2400"/>
                  <a:t>2 nm CoFe</a:t>
                </a:r>
                <a:endParaRPr lang="en-GB" altLang="en-US" sz="3600"/>
              </a:p>
            </p:txBody>
          </p:sp>
          <p:grpSp>
            <p:nvGrpSpPr>
              <p:cNvPr id="7176" name="Group 8">
                <a:extLst>
                  <a:ext uri="{FF2B5EF4-FFF2-40B4-BE49-F238E27FC236}">
                    <a16:creationId xmlns:a16="http://schemas.microsoft.com/office/drawing/2014/main" id="{ED20C07A-649D-4184-AA4E-30E45A88A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1" y="-515"/>
                <a:ext cx="2470" cy="2662"/>
                <a:chOff x="2857" y="653"/>
                <a:chExt cx="2470" cy="2661"/>
              </a:xfrm>
            </p:grpSpPr>
            <p:grpSp>
              <p:nvGrpSpPr>
                <p:cNvPr id="7177" name="Group 9">
                  <a:extLst>
                    <a:ext uri="{FF2B5EF4-FFF2-40B4-BE49-F238E27FC236}">
                      <a16:creationId xmlns:a16="http://schemas.microsoft.com/office/drawing/2014/main" id="{F44D0607-675A-4754-9174-3E49CB2CF0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7" y="653"/>
                  <a:ext cx="1995" cy="2661"/>
                  <a:chOff x="2857" y="653"/>
                  <a:chExt cx="1995" cy="2661"/>
                </a:xfrm>
              </p:grpSpPr>
              <p:sp>
                <p:nvSpPr>
                  <p:cNvPr id="7183" name="Text Box 10">
                    <a:extLst>
                      <a:ext uri="{FF2B5EF4-FFF2-40B4-BE49-F238E27FC236}">
                        <a16:creationId xmlns:a16="http://schemas.microsoft.com/office/drawing/2014/main" id="{20E038F5-39F1-4D97-8CF5-C75A88CB86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" y="2839"/>
                    <a:ext cx="1995" cy="47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i-FI" altLang="en-US" sz="1100"/>
                      <a:t>substrate</a:t>
                    </a: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100"/>
                  </a:p>
                </p:txBody>
              </p:sp>
              <p:sp>
                <p:nvSpPr>
                  <p:cNvPr id="7184" name="Text Box 11">
                    <a:extLst>
                      <a:ext uri="{FF2B5EF4-FFF2-40B4-BE49-F238E27FC236}">
                        <a16:creationId xmlns:a16="http://schemas.microsoft.com/office/drawing/2014/main" id="{203E3B57-D8D2-4423-8E91-2C7C978B17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" y="2554"/>
                    <a:ext cx="1995" cy="332"/>
                  </a:xfrm>
                  <a:prstGeom prst="rect">
                    <a:avLst/>
                  </a:prstGeom>
                  <a:solidFill>
                    <a:srgbClr val="80808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i-FI" altLang="en-US" sz="1100"/>
                      <a:t>5 nm Ta</a:t>
                    </a:r>
                    <a:endParaRPr lang="en-GB" altLang="en-US" sz="1800"/>
                  </a:p>
                </p:txBody>
              </p:sp>
              <p:sp>
                <p:nvSpPr>
                  <p:cNvPr id="7185" name="Text Box 12">
                    <a:extLst>
                      <a:ext uri="{FF2B5EF4-FFF2-40B4-BE49-F238E27FC236}">
                        <a16:creationId xmlns:a16="http://schemas.microsoft.com/office/drawing/2014/main" id="{F3E12D05-4FD2-4EE3-AC17-2E2C5B25F3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" y="1938"/>
                    <a:ext cx="1995" cy="616"/>
                  </a:xfrm>
                  <a:prstGeom prst="rect">
                    <a:avLst/>
                  </a:prstGeom>
                  <a:solidFill>
                    <a:srgbClr val="969696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i-FI" altLang="en-US" sz="1100"/>
                      <a:t>15 nm PtMn</a:t>
                    </a:r>
                    <a:endParaRPr lang="en-GB" altLang="en-US" sz="1800"/>
                  </a:p>
                </p:txBody>
              </p:sp>
              <p:sp>
                <p:nvSpPr>
                  <p:cNvPr id="7186" name="Rectangle 13">
                    <a:extLst>
                      <a:ext uri="{FF2B5EF4-FFF2-40B4-BE49-F238E27FC236}">
                        <a16:creationId xmlns:a16="http://schemas.microsoft.com/office/drawing/2014/main" id="{38BC9646-2894-4A7E-9E9E-5CB7052F84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7" y="1841"/>
                    <a:ext cx="1995" cy="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800"/>
                  </a:p>
                </p:txBody>
              </p:sp>
              <p:sp>
                <p:nvSpPr>
                  <p:cNvPr id="7187" name="Rectangle 14">
                    <a:extLst>
                      <a:ext uri="{FF2B5EF4-FFF2-40B4-BE49-F238E27FC236}">
                        <a16:creationId xmlns:a16="http://schemas.microsoft.com/office/drawing/2014/main" id="{8329E5BD-35AB-4DD8-9200-8E66ECE113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7" y="1604"/>
                    <a:ext cx="1995" cy="19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800"/>
                  </a:p>
                </p:txBody>
              </p:sp>
              <p:sp>
                <p:nvSpPr>
                  <p:cNvPr id="7188" name="Rectangle 15">
                    <a:extLst>
                      <a:ext uri="{FF2B5EF4-FFF2-40B4-BE49-F238E27FC236}">
                        <a16:creationId xmlns:a16="http://schemas.microsoft.com/office/drawing/2014/main" id="{DC31989E-9133-4B14-B9EB-65EE622852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7" y="1794"/>
                    <a:ext cx="1995" cy="47"/>
                  </a:xfrm>
                  <a:prstGeom prst="rect">
                    <a:avLst/>
                  </a:prstGeom>
                  <a:solidFill>
                    <a:srgbClr val="333333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800"/>
                  </a:p>
                </p:txBody>
              </p:sp>
              <p:sp>
                <p:nvSpPr>
                  <p:cNvPr id="7189" name="Rectangle 16" descr="75%">
                    <a:extLst>
                      <a:ext uri="{FF2B5EF4-FFF2-40B4-BE49-F238E27FC236}">
                        <a16:creationId xmlns:a16="http://schemas.microsoft.com/office/drawing/2014/main" id="{29E31AE9-BA41-44A6-BB77-6D1FEA9F4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7" y="1414"/>
                    <a:ext cx="1995" cy="190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800"/>
                  </a:p>
                </p:txBody>
              </p:sp>
              <p:sp>
                <p:nvSpPr>
                  <p:cNvPr id="7190" name="Rectangle 17">
                    <a:extLst>
                      <a:ext uri="{FF2B5EF4-FFF2-40B4-BE49-F238E27FC236}">
                        <a16:creationId xmlns:a16="http://schemas.microsoft.com/office/drawing/2014/main" id="{EDD514E7-8ECE-4594-8DB4-D9A173C076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7" y="1366"/>
                    <a:ext cx="1995" cy="4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fi-FI" altLang="en-US" sz="1800"/>
                  </a:p>
                </p:txBody>
              </p:sp>
              <p:sp>
                <p:nvSpPr>
                  <p:cNvPr id="7191" name="Text Box 18" descr="25%">
                    <a:extLst>
                      <a:ext uri="{FF2B5EF4-FFF2-40B4-BE49-F238E27FC236}">
                        <a16:creationId xmlns:a16="http://schemas.microsoft.com/office/drawing/2014/main" id="{E9A531AD-A937-466F-BE3B-F7D50C2948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" y="986"/>
                    <a:ext cx="1995" cy="380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i-FI" altLang="en-US" sz="1100"/>
                      <a:t>5 nm NiFe</a:t>
                    </a:r>
                    <a:endParaRPr lang="en-GB" altLang="en-US" sz="1800"/>
                  </a:p>
                </p:txBody>
              </p:sp>
              <p:sp>
                <p:nvSpPr>
                  <p:cNvPr id="7192" name="Text Box 19">
                    <a:extLst>
                      <a:ext uri="{FF2B5EF4-FFF2-40B4-BE49-F238E27FC236}">
                        <a16:creationId xmlns:a16="http://schemas.microsoft.com/office/drawing/2014/main" id="{FE87FCF7-A829-447F-9294-02F17706AC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" y="653"/>
                    <a:ext cx="1995" cy="333"/>
                  </a:xfrm>
                  <a:prstGeom prst="rect">
                    <a:avLst/>
                  </a:prstGeom>
                  <a:solidFill>
                    <a:srgbClr val="969696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fi-FI" altLang="en-US" sz="1100"/>
                      <a:t>5 nm Ta</a:t>
                    </a:r>
                    <a:endParaRPr lang="en-GB" altLang="en-US" sz="1800"/>
                  </a:p>
                </p:txBody>
              </p:sp>
            </p:grpSp>
            <p:sp>
              <p:nvSpPr>
                <p:cNvPr id="7178" name="Line 20">
                  <a:extLst>
                    <a:ext uri="{FF2B5EF4-FFF2-40B4-BE49-F238E27FC236}">
                      <a16:creationId xmlns:a16="http://schemas.microsoft.com/office/drawing/2014/main" id="{87DE1DA6-0DFC-451A-A0CA-98617390D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99" y="1176"/>
                  <a:ext cx="428" cy="19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7179" name="Line 21">
                  <a:extLst>
                    <a:ext uri="{FF2B5EF4-FFF2-40B4-BE49-F238E27FC236}">
                      <a16:creationId xmlns:a16="http://schemas.microsoft.com/office/drawing/2014/main" id="{474A4528-F4C0-4091-9219-B69D996CC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99" y="1414"/>
                  <a:ext cx="428" cy="9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7180" name="Line 22">
                  <a:extLst>
                    <a:ext uri="{FF2B5EF4-FFF2-40B4-BE49-F238E27FC236}">
                      <a16:creationId xmlns:a16="http://schemas.microsoft.com/office/drawing/2014/main" id="{8C3248A7-B5B1-4DFE-B187-BBC128936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99" y="1651"/>
                  <a:ext cx="428" cy="4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7181" name="Line 23">
                  <a:extLst>
                    <a:ext uri="{FF2B5EF4-FFF2-40B4-BE49-F238E27FC236}">
                      <a16:creationId xmlns:a16="http://schemas.microsoft.com/office/drawing/2014/main" id="{20016127-1D12-4177-A634-A339253EB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9" y="1794"/>
                  <a:ext cx="428" cy="4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  <p:sp>
              <p:nvSpPr>
                <p:cNvPr id="7182" name="Line 24">
                  <a:extLst>
                    <a:ext uri="{FF2B5EF4-FFF2-40B4-BE49-F238E27FC236}">
                      <a16:creationId xmlns:a16="http://schemas.microsoft.com/office/drawing/2014/main" id="{52844932-8CE7-4BE2-B1A7-C91E6D9B3D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9" y="1938"/>
                  <a:ext cx="428" cy="14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LID4096"/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3CBCFBB-C96D-4E18-A323-FBFE7722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97425"/>
            <a:ext cx="40338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000"/>
              <a:t>Surface roughness must not increase with each successive layer !! Otherwise deposition of extremely thin films becomes impossible.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947DB83E-DAC9-482D-898D-16AF5663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Enhanced aluminum mirror</a:t>
            </a:r>
          </a:p>
        </p:txBody>
      </p:sp>
      <p:sp>
        <p:nvSpPr>
          <p:cNvPr id="46083" name="TextBox 2">
            <a:extLst>
              <a:ext uri="{FF2B5EF4-FFF2-40B4-BE49-F238E27FC236}">
                <a16:creationId xmlns:a16="http://schemas.microsoft.com/office/drawing/2014/main" id="{7B7AB157-DA02-4ED2-8F65-C6DA94D8D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61928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/>
              <a:t>Martin p. 301</a:t>
            </a:r>
          </a:p>
        </p:txBody>
      </p:sp>
      <p:sp>
        <p:nvSpPr>
          <p:cNvPr id="46084" name="TextBox 3">
            <a:extLst>
              <a:ext uri="{FF2B5EF4-FFF2-40B4-BE49-F238E27FC236}">
                <a16:creationId xmlns:a16="http://schemas.microsoft.com/office/drawing/2014/main" id="{843D3F3A-F4CF-4161-BE1A-58B94452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460500"/>
            <a:ext cx="48133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SM(LH)</a:t>
            </a:r>
            <a:r>
              <a:rPr lang="en-GB" altLang="en-US" sz="2000" baseline="30000"/>
              <a:t>2</a:t>
            </a:r>
            <a:r>
              <a:rPr lang="en-GB" altLang="en-US" sz="2000"/>
              <a:t>  design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Glass/Aluminum/SiO</a:t>
            </a:r>
            <a:r>
              <a:rPr lang="en-GB" altLang="en-US" sz="2000" baseline="-25000"/>
              <a:t>2</a:t>
            </a:r>
            <a:r>
              <a:rPr lang="en-GB" altLang="en-US" sz="2000"/>
              <a:t>/Ta</a:t>
            </a:r>
            <a:r>
              <a:rPr lang="en-GB" altLang="en-US" sz="2000" baseline="-25000"/>
              <a:t>2</a:t>
            </a:r>
            <a:r>
              <a:rPr lang="en-GB" altLang="en-US" sz="2000"/>
              <a:t>O</a:t>
            </a:r>
            <a:r>
              <a:rPr lang="en-GB" altLang="en-US" sz="2000" baseline="-25000"/>
              <a:t>5</a:t>
            </a:r>
            <a:r>
              <a:rPr lang="en-GB" altLang="en-US" sz="2000"/>
              <a:t>/SiO</a:t>
            </a:r>
            <a:r>
              <a:rPr lang="en-GB" altLang="en-US" sz="2000" baseline="-25000"/>
              <a:t>2</a:t>
            </a:r>
            <a:r>
              <a:rPr lang="en-GB" altLang="en-US" sz="2000"/>
              <a:t>/Ta</a:t>
            </a:r>
            <a:r>
              <a:rPr lang="en-GB" altLang="en-US" sz="2000" baseline="-25000"/>
              <a:t>2</a:t>
            </a:r>
            <a:r>
              <a:rPr lang="en-GB" altLang="en-US" sz="2000"/>
              <a:t>O</a:t>
            </a:r>
            <a:r>
              <a:rPr lang="en-GB" altLang="en-US" sz="2000" baseline="-25000"/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510 nm centre wavelength</a:t>
            </a:r>
            <a:endParaRPr lang="en-US" altLang="en-US" sz="2000" baseline="-25000"/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57C62114-A5F9-42A8-A817-463B311D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9263"/>
            <a:ext cx="81121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28588BC-E9FE-456E-A439-437F04EF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Multiple junction solar cell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390C92DA-4DD7-403A-962F-38851168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5448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B71C3B6E-8EDB-4428-AC1F-0A5F3CCB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14813"/>
            <a:ext cx="2395537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>
            <a:extLst>
              <a:ext uri="{FF2B5EF4-FFF2-40B4-BE49-F238E27FC236}">
                <a16:creationId xmlns:a16="http://schemas.microsoft.com/office/drawing/2014/main" id="{098623BA-C3D4-4DD0-8B2D-63C5DB14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84913"/>
            <a:ext cx="4519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200" dirty="0" err="1"/>
              <a:t>Poortmans</a:t>
            </a:r>
            <a:r>
              <a:rPr lang="fi-FI" altLang="en-US" sz="1200" dirty="0"/>
              <a:t>: Thin Film </a:t>
            </a:r>
            <a:r>
              <a:rPr lang="fi-FI" altLang="en-US" sz="1200" dirty="0" err="1"/>
              <a:t>Solar</a:t>
            </a:r>
            <a:r>
              <a:rPr lang="fi-FI" altLang="en-US" sz="1200" dirty="0"/>
              <a:t> </a:t>
            </a:r>
            <a:r>
              <a:rPr lang="fi-FI" altLang="en-US" sz="1200" dirty="0" err="1"/>
              <a:t>Cells</a:t>
            </a:r>
            <a:r>
              <a:rPr lang="fi-FI" altLang="en-US" sz="1200" dirty="0"/>
              <a:t>, p. 214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9D050044-2704-47D0-BED9-59B1B025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73163"/>
            <a:ext cx="324008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>
            <a:extLst>
              <a:ext uri="{FF2B5EF4-FFF2-40B4-BE49-F238E27FC236}">
                <a16:creationId xmlns:a16="http://schemas.microsoft.com/office/drawing/2014/main" id="{D074D886-9C1F-4BDB-88A5-E9129714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2238"/>
            <a:ext cx="309721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">
            <a:extLst>
              <a:ext uri="{FF2B5EF4-FFF2-40B4-BE49-F238E27FC236}">
                <a16:creationId xmlns:a16="http://schemas.microsoft.com/office/drawing/2014/main" id="{06C84258-BB6A-45E3-8988-20BF2E1D3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27438"/>
            <a:ext cx="354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/>
              <a:t>Si:Ge ratio modifies bandgap</a:t>
            </a: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1124D2B0-31FE-4328-BA4C-703141CA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Substrate surface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5F69FA-83FA-443A-8B45-D8381B4B481A}"/>
              </a:ext>
            </a:extLst>
          </p:cNvPr>
          <p:cNvCxnSpPr>
            <a:endCxn id="5" idx="0"/>
          </p:cNvCxnSpPr>
          <p:nvPr/>
        </p:nvCxnSpPr>
        <p:spPr>
          <a:xfrm flipV="1">
            <a:off x="2124075" y="2132013"/>
            <a:ext cx="179388" cy="95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15">
            <a:extLst>
              <a:ext uri="{FF2B5EF4-FFF2-40B4-BE49-F238E27FC236}">
                <a16:creationId xmlns:a16="http://schemas.microsoft.com/office/drawing/2014/main" id="{93FECDFB-8546-44EC-A256-A4146AE3B9C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60575"/>
            <a:ext cx="3097213" cy="2601913"/>
            <a:chOff x="683568" y="2708920"/>
            <a:chExt cx="3097212" cy="260191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0C287F-6D72-4155-BE69-B6E8B92D9ABF}"/>
                </a:ext>
              </a:extLst>
            </p:cNvPr>
            <p:cNvSpPr/>
            <p:nvPr/>
          </p:nvSpPr>
          <p:spPr bwMode="auto">
            <a:xfrm>
              <a:off x="2844155" y="2708920"/>
              <a:ext cx="215900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86A3CE8-DEEA-44FA-8700-F66A015B5B1D}"/>
                </a:ext>
              </a:extLst>
            </p:cNvPr>
            <p:cNvSpPr/>
            <p:nvPr/>
          </p:nvSpPr>
          <p:spPr bwMode="auto">
            <a:xfrm>
              <a:off x="2483792" y="2708920"/>
              <a:ext cx="215900" cy="144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grpSp>
          <p:nvGrpSpPr>
            <p:cNvPr id="9224" name="Group 20">
              <a:extLst>
                <a:ext uri="{FF2B5EF4-FFF2-40B4-BE49-F238E27FC236}">
                  <a16:creationId xmlns:a16="http://schemas.microsoft.com/office/drawing/2014/main" id="{B634B233-6A19-4445-89B0-0EC0070D9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568" y="2780517"/>
              <a:ext cx="3097212" cy="2530316"/>
              <a:chOff x="683568" y="2420512"/>
              <a:chExt cx="3097212" cy="2531542"/>
            </a:xfrm>
          </p:grpSpPr>
          <p:grpSp>
            <p:nvGrpSpPr>
              <p:cNvPr id="9225" name="Group 19">
                <a:extLst>
                  <a:ext uri="{FF2B5EF4-FFF2-40B4-BE49-F238E27FC236}">
                    <a16:creationId xmlns:a16="http://schemas.microsoft.com/office/drawing/2014/main" id="{21D09B88-E41A-41DE-96E2-FBA57F57F4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3568" y="2420888"/>
                <a:ext cx="3097212" cy="2531166"/>
                <a:chOff x="683568" y="2420888"/>
                <a:chExt cx="3097212" cy="2531166"/>
              </a:xfrm>
            </p:grpSpPr>
            <p:sp>
              <p:nvSpPr>
                <p:cNvPr id="5" name="Rectangle 30">
                  <a:extLst>
                    <a:ext uri="{FF2B5EF4-FFF2-40B4-BE49-F238E27FC236}">
                      <a16:creationId xmlns:a16="http://schemas.microsoft.com/office/drawing/2014/main" id="{83B77079-A31D-4FAA-A2F6-72BC82037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568" y="2420353"/>
                  <a:ext cx="3097212" cy="25317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fi-FI">
                    <a:latin typeface="Arial" charset="0"/>
                  </a:endParaRPr>
                </a:p>
              </p:txBody>
            </p:sp>
            <p:sp>
              <p:nvSpPr>
                <p:cNvPr id="7" name="Text Box 32">
                  <a:extLst>
                    <a:ext uri="{FF2B5EF4-FFF2-40B4-BE49-F238E27FC236}">
                      <a16:creationId xmlns:a16="http://schemas.microsoft.com/office/drawing/2014/main" id="{B183398E-7E93-40BE-A0CB-06CE24296B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9481" y="3535318"/>
                  <a:ext cx="2320924" cy="87513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spcAft>
                      <a:spcPts val="1000"/>
                    </a:spcAft>
                    <a:defRPr/>
                  </a:pPr>
                  <a:r>
                    <a:rPr lang="en-GB" sz="1100" dirty="0">
                      <a:latin typeface="Arial" charset="0"/>
                    </a:rPr>
                    <a:t>substrate</a:t>
                  </a:r>
                  <a:endParaRPr lang="fi-FI" dirty="0">
                    <a:latin typeface="Arial" charset="0"/>
                  </a:endParaRPr>
                </a:p>
              </p:txBody>
            </p:sp>
          </p:grpSp>
          <p:grpSp>
            <p:nvGrpSpPr>
              <p:cNvPr id="9226" name="Group 18">
                <a:extLst>
                  <a:ext uri="{FF2B5EF4-FFF2-40B4-BE49-F238E27FC236}">
                    <a16:creationId xmlns:a16="http://schemas.microsoft.com/office/drawing/2014/main" id="{4E406438-9C4B-4DC7-A7E8-9AAE01394A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4263" y="2420512"/>
                <a:ext cx="3024187" cy="412"/>
                <a:chOff x="684263" y="2420512"/>
                <a:chExt cx="3024187" cy="412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7FFCC7B7-D36E-40C6-8D46-3A9D4664FA5D}"/>
                    </a:ext>
                  </a:extLst>
                </p:cNvPr>
                <p:cNvCxnSpPr/>
                <p:nvPr/>
              </p:nvCxnSpPr>
              <p:spPr>
                <a:xfrm>
                  <a:off x="683568" y="2420353"/>
                  <a:ext cx="302418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80FF925-EFAD-4DE9-A74D-9700FABC524C}"/>
                    </a:ext>
                  </a:extLst>
                </p:cNvPr>
                <p:cNvCxnSpPr/>
                <p:nvPr/>
              </p:nvCxnSpPr>
              <p:spPr>
                <a:xfrm>
                  <a:off x="970906" y="2420353"/>
                  <a:ext cx="360362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AB1946D-7AB0-4618-8EFF-0375E48E2634}"/>
                    </a:ext>
                  </a:extLst>
                </p:cNvPr>
                <p:cNvCxnSpPr/>
                <p:nvPr/>
              </p:nvCxnSpPr>
              <p:spPr>
                <a:xfrm>
                  <a:off x="2771130" y="2420353"/>
                  <a:ext cx="649287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221" name="TextBox 21">
            <a:extLst>
              <a:ext uri="{FF2B5EF4-FFF2-40B4-BE49-F238E27FC236}">
                <a16:creationId xmlns:a16="http://schemas.microsoft.com/office/drawing/2014/main" id="{723062D1-0DF1-4633-8B4D-066707EB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412875"/>
            <a:ext cx="38163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Adsorbed water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Carbon &amp; other impurities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Particles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Roughness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Crystal 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Crystalline defects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/>
              <a:t>Dangling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A79F6C6-B9A5-41DE-A2B2-F4BCC59E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Surface reactions</a:t>
            </a:r>
          </a:p>
        </p:txBody>
      </p:sp>
      <p:grpSp>
        <p:nvGrpSpPr>
          <p:cNvPr id="10243" name="Group 29">
            <a:extLst>
              <a:ext uri="{FF2B5EF4-FFF2-40B4-BE49-F238E27FC236}">
                <a16:creationId xmlns:a16="http://schemas.microsoft.com/office/drawing/2014/main" id="{295B80CC-306E-4179-A8E2-B9B19D753103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349500"/>
            <a:ext cx="3097212" cy="2592388"/>
            <a:chOff x="4575" y="7027"/>
            <a:chExt cx="2853" cy="2583"/>
          </a:xfrm>
        </p:grpSpPr>
        <p:sp>
          <p:nvSpPr>
            <p:cNvPr id="10246" name="Rectangle 30">
              <a:extLst>
                <a:ext uri="{FF2B5EF4-FFF2-40B4-BE49-F238E27FC236}">
                  <a16:creationId xmlns:a16="http://schemas.microsoft.com/office/drawing/2014/main" id="{2E0DAA2B-EB67-49CF-A31D-CB332C09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88"/>
              <a:ext cx="2853" cy="2522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10247" name="Rectangle 31">
              <a:extLst>
                <a:ext uri="{FF2B5EF4-FFF2-40B4-BE49-F238E27FC236}">
                  <a16:creationId xmlns:a16="http://schemas.microsoft.com/office/drawing/2014/main" id="{DDF2673D-CB1C-44D8-B677-BBC8F86B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27"/>
              <a:ext cx="2853" cy="53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10248" name="Text Box 32">
              <a:extLst>
                <a:ext uri="{FF2B5EF4-FFF2-40B4-BE49-F238E27FC236}">
                  <a16:creationId xmlns:a16="http://schemas.microsoft.com/office/drawing/2014/main" id="{55A6A792-79C3-41C0-93BB-C23B6E5B9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8209"/>
              <a:ext cx="2139" cy="87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2400"/>
                <a:t>substrate</a:t>
              </a:r>
              <a:endParaRPr lang="fi-FI" altLang="en-US" sz="4000"/>
            </a:p>
          </p:txBody>
        </p:sp>
        <p:sp>
          <p:nvSpPr>
            <p:cNvPr id="10249" name="Text Box 33">
              <a:extLst>
                <a:ext uri="{FF2B5EF4-FFF2-40B4-BE49-F238E27FC236}">
                  <a16:creationId xmlns:a16="http://schemas.microsoft.com/office/drawing/2014/main" id="{B6CC8AF3-9711-4732-A80D-927ADD97A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7088"/>
              <a:ext cx="170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2400"/>
                <a:t>thin film</a:t>
              </a:r>
              <a:endParaRPr lang="fi-FI" altLang="en-US" sz="4000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145FFB-B0C4-40ED-9F11-3878202795AE}"/>
              </a:ext>
            </a:extLst>
          </p:cNvPr>
          <p:cNvCxnSpPr/>
          <p:nvPr/>
        </p:nvCxnSpPr>
        <p:spPr>
          <a:xfrm>
            <a:off x="1908175" y="1989138"/>
            <a:ext cx="0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37">
            <a:extLst>
              <a:ext uri="{FF2B5EF4-FFF2-40B4-BE49-F238E27FC236}">
                <a16:creationId xmlns:a16="http://schemas.microsoft.com/office/drawing/2014/main" id="{2A9F7433-E3CF-4208-B2FC-85B917C75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844675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Native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oxide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formation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e.g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Si</a:t>
            </a:r>
            <a:r>
              <a:rPr lang="fi-FI" altLang="en-US" sz="2400" dirty="0"/>
              <a:t>, Ti, </a:t>
            </a:r>
            <a:r>
              <a:rPr lang="fi-FI" altLang="en-US" sz="2400" dirty="0" err="1"/>
              <a:t>Cu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Cr</a:t>
            </a: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But</a:t>
            </a:r>
            <a:r>
              <a:rPr lang="fi-FI" altLang="en-US" sz="2400" dirty="0"/>
              <a:t> </a:t>
            </a:r>
            <a:r>
              <a:rPr lang="fi-FI" altLang="en-US" sz="2400" dirty="0" err="1"/>
              <a:t>CrO</a:t>
            </a:r>
            <a:r>
              <a:rPr lang="fi-FI" altLang="en-US" sz="2400" dirty="0"/>
              <a:t> is </a:t>
            </a:r>
            <a:r>
              <a:rPr lang="fi-FI" altLang="en-US" sz="2400" dirty="0" err="1"/>
              <a:t>conductive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others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insulators</a:t>
            </a:r>
            <a:r>
              <a:rPr lang="fi-FI" altLang="en-US" sz="24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Nitridation</a:t>
            </a:r>
            <a:r>
              <a:rPr lang="fi-FI" altLang="en-US" sz="2400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difficult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needs</a:t>
            </a:r>
            <a:r>
              <a:rPr lang="fi-FI" altLang="en-US" sz="2400" dirty="0"/>
              <a:t> </a:t>
            </a:r>
            <a:r>
              <a:rPr lang="fi-FI" altLang="en-US" sz="2400" dirty="0" err="1"/>
              <a:t>either</a:t>
            </a:r>
            <a:endParaRPr lang="fi-FI" altLang="en-US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-</a:t>
            </a:r>
            <a:r>
              <a:rPr lang="fi-FI" altLang="en-US" sz="2400" dirty="0" err="1"/>
              <a:t>ammonia</a:t>
            </a:r>
            <a:r>
              <a:rPr lang="fi-FI" altLang="en-US" sz="2400" dirty="0"/>
              <a:t> </a:t>
            </a:r>
            <a:r>
              <a:rPr lang="fi-FI" altLang="en-US" sz="2400" dirty="0" err="1"/>
              <a:t>exposure</a:t>
            </a:r>
            <a:endParaRPr lang="fi-FI" altLang="en-US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-</a:t>
            </a:r>
            <a:r>
              <a:rPr lang="fi-FI" altLang="en-US" sz="2400" dirty="0" err="1"/>
              <a:t>high</a:t>
            </a:r>
            <a:r>
              <a:rPr lang="fi-FI" altLang="en-US" sz="2400" dirty="0"/>
              <a:t> </a:t>
            </a:r>
            <a:r>
              <a:rPr lang="fi-FI" altLang="en-US" sz="2400" dirty="0" err="1"/>
              <a:t>temperature</a:t>
            </a: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TiN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formation</a:t>
            </a:r>
            <a:r>
              <a:rPr lang="fi-FI" altLang="en-US" sz="2400" dirty="0"/>
              <a:t> is an </a:t>
            </a:r>
            <a:r>
              <a:rPr lang="fi-FI" altLang="en-US" sz="2400" dirty="0" err="1"/>
              <a:t>exception</a:t>
            </a:r>
            <a:endParaRPr lang="fi-FI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2358012-A0D2-4DE5-98FE-1C332991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/>
              <a:t>Ambient gases into</a:t>
            </a:r>
            <a:r>
              <a:rPr lang="fi-FI" altLang="en-US">
                <a:sym typeface="Wingdings" panose="05000000000000000000" pitchFamily="2" charset="2"/>
              </a:rPr>
              <a:t> film</a:t>
            </a:r>
            <a:endParaRPr lang="fi-FI" altLang="en-US"/>
          </a:p>
        </p:txBody>
      </p:sp>
      <p:grpSp>
        <p:nvGrpSpPr>
          <p:cNvPr id="11267" name="Group 29">
            <a:extLst>
              <a:ext uri="{FF2B5EF4-FFF2-40B4-BE49-F238E27FC236}">
                <a16:creationId xmlns:a16="http://schemas.microsoft.com/office/drawing/2014/main" id="{F7CDCD21-88F5-4E70-AFD5-12E3317267E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700213"/>
            <a:ext cx="3095625" cy="2592387"/>
            <a:chOff x="4575" y="7027"/>
            <a:chExt cx="2853" cy="2583"/>
          </a:xfrm>
        </p:grpSpPr>
        <p:sp>
          <p:nvSpPr>
            <p:cNvPr id="11271" name="Rectangle 30">
              <a:extLst>
                <a:ext uri="{FF2B5EF4-FFF2-40B4-BE49-F238E27FC236}">
                  <a16:creationId xmlns:a16="http://schemas.microsoft.com/office/drawing/2014/main" id="{7ADA8A36-D5E4-4E4C-99AA-F17644CDE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88"/>
              <a:ext cx="2853" cy="2522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11272" name="Rectangle 31">
              <a:extLst>
                <a:ext uri="{FF2B5EF4-FFF2-40B4-BE49-F238E27FC236}">
                  <a16:creationId xmlns:a16="http://schemas.microsoft.com/office/drawing/2014/main" id="{EA707927-5C46-4DBB-9764-5BF3CF25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7027"/>
              <a:ext cx="2853" cy="53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en-US" sz="1800"/>
            </a:p>
          </p:txBody>
        </p:sp>
        <p:sp>
          <p:nvSpPr>
            <p:cNvPr id="11273" name="Text Box 32">
              <a:extLst>
                <a:ext uri="{FF2B5EF4-FFF2-40B4-BE49-F238E27FC236}">
                  <a16:creationId xmlns:a16="http://schemas.microsoft.com/office/drawing/2014/main" id="{32CCC0BB-3FE2-4979-9111-9CE9313A3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8209"/>
              <a:ext cx="2139" cy="87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2400"/>
                <a:t>substrate</a:t>
              </a:r>
              <a:endParaRPr lang="fi-FI" altLang="en-US" sz="4000"/>
            </a:p>
          </p:txBody>
        </p:sp>
        <p:sp>
          <p:nvSpPr>
            <p:cNvPr id="11274" name="Text Box 33">
              <a:extLst>
                <a:ext uri="{FF2B5EF4-FFF2-40B4-BE49-F238E27FC236}">
                  <a16:creationId xmlns:a16="http://schemas.microsoft.com/office/drawing/2014/main" id="{C41AA657-285B-48CB-BCCD-9F74AF204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7088"/>
              <a:ext cx="170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GB" altLang="en-US" sz="2400"/>
                <a:t>thin film</a:t>
              </a:r>
              <a:endParaRPr lang="fi-FI" altLang="en-US" sz="4000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F4D701-F636-4ED4-839A-5194281A481B}"/>
              </a:ext>
            </a:extLst>
          </p:cNvPr>
          <p:cNvCxnSpPr/>
          <p:nvPr/>
        </p:nvCxnSpPr>
        <p:spPr>
          <a:xfrm>
            <a:off x="2484438" y="1417638"/>
            <a:ext cx="0" cy="5762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9">
            <a:extLst>
              <a:ext uri="{FF2B5EF4-FFF2-40B4-BE49-F238E27FC236}">
                <a16:creationId xmlns:a16="http://schemas.microsoft.com/office/drawing/2014/main" id="{8B77CFD3-9F59-4875-A52C-D0E95E59F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484313"/>
            <a:ext cx="43910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Oxygen</a:t>
            </a:r>
            <a:r>
              <a:rPr lang="fi-FI" altLang="en-US" sz="2400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stoichiometry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finetuning</a:t>
            </a:r>
            <a:r>
              <a:rPr lang="fi-FI" altLang="en-US" sz="2400" dirty="0"/>
              <a:t>: Ta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O</a:t>
            </a:r>
            <a:r>
              <a:rPr lang="fi-FI" altLang="en-US" sz="2400" baseline="-25000" dirty="0"/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Water</a:t>
            </a:r>
            <a:r>
              <a:rPr lang="fi-FI" altLang="en-US" sz="24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-into </a:t>
            </a:r>
            <a:r>
              <a:rPr lang="fi-FI" altLang="en-US" sz="2400" dirty="0" err="1"/>
              <a:t>pores</a:t>
            </a: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/>
              <a:t>-into PSG (</a:t>
            </a:r>
            <a:r>
              <a:rPr lang="fi-FI" altLang="en-US" sz="2400" dirty="0" err="1"/>
              <a:t>hygroscopic</a:t>
            </a:r>
            <a:r>
              <a:rPr lang="fi-FI" altLang="en-US" sz="2400" dirty="0"/>
              <a:t> </a:t>
            </a:r>
            <a:r>
              <a:rPr lang="fi-FI" altLang="en-US" sz="2400" dirty="0" err="1"/>
              <a:t>film</a:t>
            </a:r>
            <a:r>
              <a:rPr lang="fi-FI" altLang="en-US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Nitrogen</a:t>
            </a:r>
            <a:r>
              <a:rPr lang="fi-FI" altLang="en-US" sz="2400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Grain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boundary</a:t>
            </a:r>
            <a:r>
              <a:rPr lang="fi-FI" altLang="en-US" sz="2400" dirty="0"/>
              <a:t> </a:t>
            </a:r>
            <a:r>
              <a:rPr lang="fi-FI" altLang="en-US" sz="2400" dirty="0" err="1"/>
              <a:t>stuffing</a:t>
            </a:r>
            <a:r>
              <a:rPr lang="fi-FI" altLang="en-US" sz="2400" dirty="0"/>
              <a:t>, </a:t>
            </a:r>
            <a:r>
              <a:rPr lang="fi-FI" altLang="en-US" sz="2400" dirty="0" err="1"/>
              <a:t>TiW:N</a:t>
            </a:r>
            <a:r>
              <a:rPr lang="fi-FI" altLang="en-US" sz="2400" dirty="0"/>
              <a:t>, W:N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Hydrogen</a:t>
            </a:r>
            <a:r>
              <a:rPr lang="fi-FI" altLang="en-US" sz="2400" dirty="0"/>
              <a:t> (N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:H</a:t>
            </a:r>
            <a:r>
              <a:rPr lang="fi-FI" altLang="en-US" sz="2400" baseline="-25000" dirty="0"/>
              <a:t>2</a:t>
            </a:r>
            <a:r>
              <a:rPr lang="fi-FI" altLang="en-US" sz="2400" dirty="0"/>
              <a:t> in </a:t>
            </a:r>
            <a:r>
              <a:rPr lang="fi-FI" altLang="en-US" sz="2400" dirty="0" err="1"/>
              <a:t>practice</a:t>
            </a:r>
            <a:r>
              <a:rPr lang="fi-FI" altLang="en-US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 err="1"/>
              <a:t>Dangling</a:t>
            </a:r>
            <a:r>
              <a:rPr lang="fi-FI" altLang="en-US" sz="2400" dirty="0"/>
              <a:t> </a:t>
            </a:r>
            <a:r>
              <a:rPr lang="fi-FI" altLang="en-US" sz="2400" dirty="0" err="1"/>
              <a:t>bond</a:t>
            </a:r>
            <a:r>
              <a:rPr lang="fi-FI" altLang="en-US" sz="2400" dirty="0"/>
              <a:t> </a:t>
            </a:r>
            <a:r>
              <a:rPr lang="fi-FI" altLang="en-US" sz="2400" dirty="0" err="1"/>
              <a:t>passivation</a:t>
            </a:r>
            <a:endParaRPr lang="fi-FI" altLang="en-US" sz="2400" dirty="0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620950D4-E997-45D0-BC09-BEE2C9AD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32924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24361</TotalTime>
  <Words>2274</Words>
  <Application>Microsoft Office PowerPoint</Application>
  <PresentationFormat>On-screen Show (4:3)</PresentationFormat>
  <Paragraphs>433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Times New Roman</vt:lpstr>
      <vt:lpstr>Default Design</vt:lpstr>
      <vt:lpstr>Equation</vt:lpstr>
      <vt:lpstr>Multilayers and interfaces</vt:lpstr>
      <vt:lpstr>Why multilayers ?</vt:lpstr>
      <vt:lpstr>Why not multilayers ?</vt:lpstr>
      <vt:lpstr>This lecture deals with phenomena during processing</vt:lpstr>
      <vt:lpstr>Magnetic multilayers</vt:lpstr>
      <vt:lpstr>Multiple junction solar cell</vt:lpstr>
      <vt:lpstr>Substrate surface</vt:lpstr>
      <vt:lpstr>Surface reactions</vt:lpstr>
      <vt:lpstr>Ambient gases into film</vt:lpstr>
      <vt:lpstr>PSG</vt:lpstr>
      <vt:lpstr>Interfaces</vt:lpstr>
      <vt:lpstr>Al-Si phase diagram</vt:lpstr>
      <vt:lpstr>Junction pitting</vt:lpstr>
      <vt:lpstr>Interface stability: ΔG </vt:lpstr>
      <vt:lpstr>Reaction Co+Si</vt:lpstr>
      <vt:lpstr>PowerPoint Presentation</vt:lpstr>
      <vt:lpstr>From substrate into film</vt:lpstr>
      <vt:lpstr>Barriers</vt:lpstr>
      <vt:lpstr>Examples of barriers</vt:lpstr>
      <vt:lpstr>Solder joint</vt:lpstr>
      <vt:lpstr>Stability of metallization</vt:lpstr>
      <vt:lpstr>Alloying effect</vt:lpstr>
      <vt:lpstr>Copper for IC metallization</vt:lpstr>
      <vt:lpstr>Inert annealing changes in film</vt:lpstr>
      <vt:lpstr>Annealing: bond formation</vt:lpstr>
      <vt:lpstr>Film poisoning during 2nd deposition</vt:lpstr>
      <vt:lpstr>Film-to-film modification</vt:lpstr>
      <vt:lpstr>Substrate oxidation</vt:lpstr>
      <vt:lpstr>Annealing: chemical reactions</vt:lpstr>
      <vt:lpstr>Annealing: chemical reactions</vt:lpstr>
      <vt:lpstr>Precipitates</vt:lpstr>
      <vt:lpstr>Volume changes</vt:lpstr>
      <vt:lpstr>Annealing multilayers</vt:lpstr>
      <vt:lpstr>Texture inheritance</vt:lpstr>
      <vt:lpstr>Texture inheritance (2)</vt:lpstr>
      <vt:lpstr>Symmetric 3-layer</vt:lpstr>
      <vt:lpstr>Acoustic λ/4 multilayers</vt:lpstr>
      <vt:lpstr>Stress evolution</vt:lpstr>
      <vt:lpstr>Stress relaxation (1)</vt:lpstr>
      <vt:lpstr>Hillock generation</vt:lpstr>
      <vt:lpstr>Grain growth</vt:lpstr>
      <vt:lpstr>Grain boundary vs. bulk diffusion</vt:lpstr>
      <vt:lpstr>Stress voiding</vt:lpstr>
      <vt:lpstr>Bamboo structure</vt:lpstr>
      <vt:lpstr>Electromigration</vt:lpstr>
      <vt:lpstr>Mean time to failure (MTF) due to electromigration </vt:lpstr>
      <vt:lpstr>Alloying to prevent EM</vt:lpstr>
      <vt:lpstr>Incubation time</vt:lpstr>
      <vt:lpstr>Dielectric mirrors, enhanced metal mirrors</vt:lpstr>
      <vt:lpstr>Enhanced aluminum mirror</vt:lpstr>
    </vt:vector>
  </TitlesOfParts>
  <Company>Micronova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Mikrofluidistiikkakirjoja</dc:title>
  <dc:creator>Sami Franssila</dc:creator>
  <cp:lastModifiedBy>Franssila Sami</cp:lastModifiedBy>
  <cp:revision>154</cp:revision>
  <dcterms:created xsi:type="dcterms:W3CDTF">2007-01-03T11:39:54Z</dcterms:created>
  <dcterms:modified xsi:type="dcterms:W3CDTF">2020-10-26T17:32:34Z</dcterms:modified>
</cp:coreProperties>
</file>