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509" r:id="rId2"/>
    <p:sldId id="390" r:id="rId3"/>
    <p:sldId id="283" r:id="rId4"/>
    <p:sldId id="539" r:id="rId5"/>
    <p:sldId id="348" r:id="rId6"/>
    <p:sldId id="439" r:id="rId7"/>
    <p:sldId id="553" r:id="rId8"/>
    <p:sldId id="396" r:id="rId9"/>
    <p:sldId id="389" r:id="rId10"/>
    <p:sldId id="393" r:id="rId11"/>
    <p:sldId id="320" r:id="rId12"/>
    <p:sldId id="290" r:id="rId13"/>
    <p:sldId id="551" r:id="rId14"/>
    <p:sldId id="510" r:id="rId15"/>
    <p:sldId id="354" r:id="rId16"/>
    <p:sldId id="438" r:id="rId17"/>
    <p:sldId id="436" r:id="rId18"/>
    <p:sldId id="449" r:id="rId19"/>
    <p:sldId id="440" r:id="rId20"/>
    <p:sldId id="321" r:id="rId21"/>
    <p:sldId id="297" r:id="rId22"/>
    <p:sldId id="454" r:id="rId23"/>
    <p:sldId id="485" r:id="rId24"/>
    <p:sldId id="486" r:id="rId25"/>
    <p:sldId id="520" r:id="rId26"/>
    <p:sldId id="325" r:id="rId27"/>
    <p:sldId id="319" r:id="rId28"/>
    <p:sldId id="271" r:id="rId29"/>
    <p:sldId id="326" r:id="rId30"/>
    <p:sldId id="329" r:id="rId31"/>
    <p:sldId id="333" r:id="rId32"/>
    <p:sldId id="350" r:id="rId33"/>
    <p:sldId id="461" r:id="rId34"/>
    <p:sldId id="460" r:id="rId35"/>
    <p:sldId id="462" r:id="rId36"/>
    <p:sldId id="463" r:id="rId37"/>
    <p:sldId id="552" r:id="rId38"/>
    <p:sldId id="549" r:id="rId39"/>
    <p:sldId id="548" r:id="rId40"/>
    <p:sldId id="556" r:id="rId41"/>
    <p:sldId id="407" r:id="rId42"/>
    <p:sldId id="559" r:id="rId43"/>
    <p:sldId id="558" r:id="rId44"/>
    <p:sldId id="560" r:id="rId45"/>
    <p:sldId id="408" r:id="rId46"/>
    <p:sldId id="409" r:id="rId47"/>
    <p:sldId id="410" r:id="rId48"/>
    <p:sldId id="411" r:id="rId49"/>
    <p:sldId id="561" r:id="rId50"/>
    <p:sldId id="412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BBE0E3"/>
    <a:srgbClr val="EFB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60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D57C606-91B3-4613-8697-3FA0E8468B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067977F-2724-4AA2-9A2A-E434F8E994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65CA3EDE-03CD-4F6B-8BCA-FD095EF852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7E9F19C0-7563-48C2-BFE2-FF53CE8D0A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F26CDEF-F53E-48D9-9608-1769BFD3B0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526BDEE-8860-4515-8DA9-0AD1A1D97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2043D3-A67F-40C9-9D83-4A5C3BEFE06D}" type="slidenum">
              <a:rPr lang="en-US" altLang="LID4096"/>
              <a:pPr/>
              <a:t>‹#›</a:t>
            </a:fld>
            <a:endParaRPr lang="en-US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BA1B917-3D3C-412B-BEBA-5DC857D24D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E636DA-FB7F-4E47-8D4D-FF8CF775042D}" type="slidenum">
              <a:rPr lang="en-US" altLang="LID4096"/>
              <a:pPr eaLnBrk="1" hangingPunct="1"/>
              <a:t>3</a:t>
            </a:fld>
            <a:endParaRPr lang="en-US" altLang="LID4096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DBF384F-EA3A-4B94-B04A-56CFA9F16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74B2DDB-A803-4971-8C5B-0341C9443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LID409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>
            <a:extLst>
              <a:ext uri="{FF2B5EF4-FFF2-40B4-BE49-F238E27FC236}">
                <a16:creationId xmlns:a16="http://schemas.microsoft.com/office/drawing/2014/main" id="{8F4B37B2-827A-4A8F-93B0-40E91D538B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55F8FC-2727-41FF-823E-71CCB3C3C27C}" type="slidenum">
              <a:rPr lang="en-US" altLang="LID4096" smtClean="0"/>
              <a:pPr>
                <a:spcBef>
                  <a:spcPct val="0"/>
                </a:spcBef>
              </a:pPr>
              <a:t>7</a:t>
            </a:fld>
            <a:endParaRPr lang="en-US" altLang="LID4096"/>
          </a:p>
        </p:txBody>
      </p:sp>
      <p:sp>
        <p:nvSpPr>
          <p:cNvPr id="211971" name="Rectangle 2">
            <a:extLst>
              <a:ext uri="{FF2B5EF4-FFF2-40B4-BE49-F238E27FC236}">
                <a16:creationId xmlns:a16="http://schemas.microsoft.com/office/drawing/2014/main" id="{41997474-E78D-4092-86C5-2034F5414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>
            <a:extLst>
              <a:ext uri="{FF2B5EF4-FFF2-40B4-BE49-F238E27FC236}">
                <a16:creationId xmlns:a16="http://schemas.microsoft.com/office/drawing/2014/main" id="{B0ED3B30-ABA6-4D12-BAC8-B4C44857E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ID4096" altLang="LID4096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ABC0A42-E75A-4423-BD23-106E24F4B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90A842-8CCA-4B79-93E5-0890A32FEE6C}" type="slidenum">
              <a:rPr lang="en-US" altLang="LID4096"/>
              <a:pPr eaLnBrk="1" hangingPunct="1"/>
              <a:t>32</a:t>
            </a:fld>
            <a:endParaRPr lang="en-US" altLang="LID4096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708804F-CBB4-41E4-A8AD-D3BF976C20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D9D6978-E660-4AD5-A451-8EA6BC974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LID409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>
            <a:extLst>
              <a:ext uri="{FF2B5EF4-FFF2-40B4-BE49-F238E27FC236}">
                <a16:creationId xmlns:a16="http://schemas.microsoft.com/office/drawing/2014/main" id="{3774F9E9-B941-497F-ABCD-38204E34E4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A78ED6-6120-4D0A-9F1F-68491CA7026B}" type="slidenum">
              <a:rPr lang="en-US" altLang="fi-FI" smtClean="0"/>
              <a:pPr>
                <a:spcBef>
                  <a:spcPct val="0"/>
                </a:spcBef>
              </a:pPr>
              <a:t>33</a:t>
            </a:fld>
            <a:endParaRPr lang="en-US" altLang="fi-FI"/>
          </a:p>
        </p:txBody>
      </p:sp>
      <p:sp>
        <p:nvSpPr>
          <p:cNvPr id="230403" name="Rectangle 2">
            <a:extLst>
              <a:ext uri="{FF2B5EF4-FFF2-40B4-BE49-F238E27FC236}">
                <a16:creationId xmlns:a16="http://schemas.microsoft.com/office/drawing/2014/main" id="{E0ACF46F-3607-45F8-AB8E-C7414A625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>
            <a:extLst>
              <a:ext uri="{FF2B5EF4-FFF2-40B4-BE49-F238E27FC236}">
                <a16:creationId xmlns:a16="http://schemas.microsoft.com/office/drawing/2014/main" id="{F28FC657-8E31-4FC5-A9BE-DB5635B5B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D33F53-B8B2-420E-9E27-FD0B05BCA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AC63BF-52DB-459E-97C5-98470C37E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F735A1-4EC5-456A-A0CD-DC0EBC024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D6BE4-F241-43ED-B06E-83F67B6F863F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174905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4A9EA7-468E-4C1A-B600-94490E901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8317AB-9FD3-45FE-B198-823956517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792039-3F97-48F5-B2D2-CCDC9CE3D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7BC2C-05F1-4D8D-9BF9-13DA49EE57FA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00735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E884F9-8AA7-435D-98DA-A57C869D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DC9D8-9AA3-45DC-99DE-8A7387045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600EA7-2EA7-4459-A476-F85204615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F7974-AF2F-4887-AADA-F76DCD83DEB7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41512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D6502A-74BA-4F24-9AA4-F42C0055B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AB6D5E-CA8C-4CAF-9A73-2A56400F8F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CFF0D7-64E1-44F1-B6B7-939B89CA8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9BF0C-D1C4-4A62-9CCF-89A3B8EF703D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15847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1F8948-1014-4B95-BBBE-B5570D7F6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C7191-609A-46A7-B5A8-C8B91D9B1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E0AA3-97F1-467A-9D80-FC3E675A2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AF5EE-29D3-441A-B946-C77E9E8F4A46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129859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B5946-2EFF-4D61-9E76-5B666561C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844A7-7B22-4ECA-BF1E-0AE8BFCE9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8469D-F4E1-4652-9DB2-2A451E3497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AE311-527B-4DD6-8E86-2E06C948C21F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95052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28F999-CB6B-46C3-B23F-A1D5A9970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C3CE04-5754-48E3-A8D6-4978E0BC0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25066A-8614-47F8-996D-F93E65F95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8FFB9-FE9D-42C5-8172-8CBDAB0F9DA4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63054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5BBBD8-5C66-4E25-AA48-4FAB1DD34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D18CA3-089B-41C1-9F79-4EC6FA79CC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DACDA5-8C94-4E31-BA89-769E8CCB1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7DB42-5892-47A8-A710-4DCB04FBB604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93692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F4E0E1-DCCA-4CDD-ABBD-CCF4A7EFB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FE29EB-3A32-4B8A-89DC-9001DFF132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605E2F-3316-4B88-9AEC-D4E1111CB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6B3DD-119A-49F8-96F8-F78BDEB492A3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30034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23F98-03D5-48C6-9D99-018EDA1E5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58647-9FE0-4DFC-9555-4FDE9CA74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E65F6-6883-417F-A2B3-45155AFCB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081D0-3478-4C92-94F7-7AB24412ACCF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73214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A1B1B-E346-4CD3-A30C-FC919F126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A724D-314B-46C2-A7AF-8BCEAB1D6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9084F-B8C2-4418-983B-FC8BE990D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9602D-AFD7-4B5F-AC90-D5D94FC040B1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426922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7E970D5-B851-4D5E-A853-0EDBF9F9B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ID4096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858F6FD-46DF-49C7-8F7B-A13391396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ID4096"/>
              <a:t>Click to edit Master text styles</a:t>
            </a:r>
          </a:p>
          <a:p>
            <a:pPr lvl="1"/>
            <a:r>
              <a:rPr lang="en-US" altLang="LID4096"/>
              <a:t>Second level</a:t>
            </a:r>
          </a:p>
          <a:p>
            <a:pPr lvl="2"/>
            <a:r>
              <a:rPr lang="en-US" altLang="LID4096"/>
              <a:t>Third level</a:t>
            </a:r>
          </a:p>
          <a:p>
            <a:pPr lvl="3"/>
            <a:r>
              <a:rPr lang="en-US" altLang="LID4096"/>
              <a:t>Fourth level</a:t>
            </a:r>
          </a:p>
          <a:p>
            <a:pPr lvl="4"/>
            <a:r>
              <a:rPr lang="en-US" altLang="LID4096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A41991-7B13-4187-8C64-9534A5EEF1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C7783E-80D7-4425-B013-E6AD71ACCB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38AFD7-F9EE-4162-917A-90FB7F6027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72F237-A4A9-4FB9-B78F-F99118D95835}" type="slidenum">
              <a:rPr lang="en-US" altLang="LID4096"/>
              <a:pPr/>
              <a:t>‹#›</a:t>
            </a:fld>
            <a:endParaRPr lang="en-US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D5EA73-AEA5-4A71-A0CA-6F8C4B3A5D9B}"/>
              </a:ext>
            </a:extLst>
          </p:cNvPr>
          <p:cNvSpPr/>
          <p:nvPr/>
        </p:nvSpPr>
        <p:spPr>
          <a:xfrm>
            <a:off x="537295" y="1735793"/>
            <a:ext cx="8258175" cy="4503737"/>
          </a:xfrm>
          <a:prstGeom prst="rect">
            <a:avLst/>
          </a:prstGeom>
          <a:solidFill>
            <a:srgbClr val="F97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6611" name="Title 1">
            <a:extLst>
              <a:ext uri="{FF2B5EF4-FFF2-40B4-BE49-F238E27FC236}">
                <a16:creationId xmlns:a16="http://schemas.microsoft.com/office/drawing/2014/main" id="{192E2315-84C1-4BD8-9972-F413A7ABD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ID4096" dirty="0"/>
              <a:t>Epitaxy, superlattices, nanolaminates</a:t>
            </a:r>
            <a:endParaRPr lang="LID4096" altLang="LID4096" dirty="0"/>
          </a:p>
        </p:txBody>
      </p:sp>
      <p:grpSp>
        <p:nvGrpSpPr>
          <p:cNvPr id="196612" name="Group 6">
            <a:extLst>
              <a:ext uri="{FF2B5EF4-FFF2-40B4-BE49-F238E27FC236}">
                <a16:creationId xmlns:a16="http://schemas.microsoft.com/office/drawing/2014/main" id="{01950C38-EADD-4BFF-AAE1-3C705B8F337D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2349500"/>
            <a:ext cx="3960813" cy="3382963"/>
            <a:chOff x="2055" y="1635"/>
            <a:chExt cx="3480" cy="2982"/>
          </a:xfrm>
        </p:grpSpPr>
        <p:sp>
          <p:nvSpPr>
            <p:cNvPr id="196613" name="Line 7">
              <a:extLst>
                <a:ext uri="{FF2B5EF4-FFF2-40B4-BE49-F238E27FC236}">
                  <a16:creationId xmlns:a16="http://schemas.microsoft.com/office/drawing/2014/main" id="{9C5A57B0-BD71-432C-BCA4-08AA7A5C6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5" y="3192"/>
              <a:ext cx="3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ID4096"/>
            </a:p>
          </p:txBody>
        </p:sp>
        <p:grpSp>
          <p:nvGrpSpPr>
            <p:cNvPr id="196614" name="Group 8">
              <a:extLst>
                <a:ext uri="{FF2B5EF4-FFF2-40B4-BE49-F238E27FC236}">
                  <a16:creationId xmlns:a16="http://schemas.microsoft.com/office/drawing/2014/main" id="{C42EAE32-CC52-4520-A647-2560022C5F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5" y="1635"/>
              <a:ext cx="3010" cy="2982"/>
              <a:chOff x="2345" y="3291"/>
              <a:chExt cx="3010" cy="2982"/>
            </a:xfrm>
          </p:grpSpPr>
          <p:grpSp>
            <p:nvGrpSpPr>
              <p:cNvPr id="196615" name="Group 9">
                <a:extLst>
                  <a:ext uri="{FF2B5EF4-FFF2-40B4-BE49-F238E27FC236}">
                    <a16:creationId xmlns:a16="http://schemas.microsoft.com/office/drawing/2014/main" id="{6B22D1A9-5335-46F0-A25E-6FF8ADCB8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55" y="4938"/>
                <a:ext cx="3000" cy="1335"/>
                <a:chOff x="2790" y="1275"/>
                <a:chExt cx="3315" cy="1560"/>
              </a:xfrm>
            </p:grpSpPr>
            <p:grpSp>
              <p:nvGrpSpPr>
                <p:cNvPr id="196648" name="Group 10">
                  <a:extLst>
                    <a:ext uri="{FF2B5EF4-FFF2-40B4-BE49-F238E27FC236}">
                      <a16:creationId xmlns:a16="http://schemas.microsoft.com/office/drawing/2014/main" id="{777D1AAD-0558-4391-9070-8508A5FD51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90" y="1620"/>
                  <a:ext cx="3315" cy="1020"/>
                  <a:chOff x="2595" y="1620"/>
                  <a:chExt cx="4605" cy="1020"/>
                </a:xfrm>
              </p:grpSpPr>
              <p:sp>
                <p:nvSpPr>
                  <p:cNvPr id="196681" name="Line 11">
                    <a:extLst>
                      <a:ext uri="{FF2B5EF4-FFF2-40B4-BE49-F238E27FC236}">
                        <a16:creationId xmlns:a16="http://schemas.microsoft.com/office/drawing/2014/main" id="{3D7BB0F7-7422-449A-A919-07F4CF1BA7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5" y="1620"/>
                    <a:ext cx="457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82" name="Line 12">
                    <a:extLst>
                      <a:ext uri="{FF2B5EF4-FFF2-40B4-BE49-F238E27FC236}">
                        <a16:creationId xmlns:a16="http://schemas.microsoft.com/office/drawing/2014/main" id="{3DBDED7B-30AA-4540-B83B-FBC1DD5723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0" y="2130"/>
                    <a:ext cx="459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83" name="Line 13">
                    <a:extLst>
                      <a:ext uri="{FF2B5EF4-FFF2-40B4-BE49-F238E27FC236}">
                        <a16:creationId xmlns:a16="http://schemas.microsoft.com/office/drawing/2014/main" id="{73D9DE3A-3EF9-467F-A9E2-659653FC9B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40" y="2640"/>
                    <a:ext cx="456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</p:grpSp>
            <p:grpSp>
              <p:nvGrpSpPr>
                <p:cNvPr id="196649" name="Group 14">
                  <a:extLst>
                    <a:ext uri="{FF2B5EF4-FFF2-40B4-BE49-F238E27FC236}">
                      <a16:creationId xmlns:a16="http://schemas.microsoft.com/office/drawing/2014/main" id="{BEFA2764-017D-4234-B8B5-77EAE7A62D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0" y="1275"/>
                  <a:ext cx="2715" cy="1560"/>
                  <a:chOff x="3120" y="1275"/>
                  <a:chExt cx="2715" cy="1560"/>
                </a:xfrm>
              </p:grpSpPr>
              <p:sp>
                <p:nvSpPr>
                  <p:cNvPr id="196675" name="Line 15">
                    <a:extLst>
                      <a:ext uri="{FF2B5EF4-FFF2-40B4-BE49-F238E27FC236}">
                        <a16:creationId xmlns:a16="http://schemas.microsoft.com/office/drawing/2014/main" id="{88E40B7B-FD19-4AD6-A8F4-5C581C402C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0" y="1275"/>
                    <a:ext cx="0" cy="156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76" name="Line 16">
                    <a:extLst>
                      <a:ext uri="{FF2B5EF4-FFF2-40B4-BE49-F238E27FC236}">
                        <a16:creationId xmlns:a16="http://schemas.microsoft.com/office/drawing/2014/main" id="{E8C06AFB-3735-4930-9A54-C205C0EE13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835" y="1305"/>
                    <a:ext cx="0" cy="14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77" name="Line 17">
                    <a:extLst>
                      <a:ext uri="{FF2B5EF4-FFF2-40B4-BE49-F238E27FC236}">
                        <a16:creationId xmlns:a16="http://schemas.microsoft.com/office/drawing/2014/main" id="{EC925F6C-D28D-4342-B5A6-851482D67D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60" y="1275"/>
                    <a:ext cx="0" cy="156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78" name="Line 18">
                    <a:extLst>
                      <a:ext uri="{FF2B5EF4-FFF2-40B4-BE49-F238E27FC236}">
                        <a16:creationId xmlns:a16="http://schemas.microsoft.com/office/drawing/2014/main" id="{E08BDC4F-8168-49FB-A13B-BBEAA3470A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15" y="1320"/>
                    <a:ext cx="0" cy="14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79" name="Line 19">
                    <a:extLst>
                      <a:ext uri="{FF2B5EF4-FFF2-40B4-BE49-F238E27FC236}">
                        <a16:creationId xmlns:a16="http://schemas.microsoft.com/office/drawing/2014/main" id="{3D36A17D-F457-4622-8C9B-836292629C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25" y="1320"/>
                    <a:ext cx="0" cy="14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80" name="Line 20">
                    <a:extLst>
                      <a:ext uri="{FF2B5EF4-FFF2-40B4-BE49-F238E27FC236}">
                        <a16:creationId xmlns:a16="http://schemas.microsoft.com/office/drawing/2014/main" id="{59654B4E-7323-4907-86CE-CABEC4BF68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0" y="1275"/>
                    <a:ext cx="0" cy="14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</p:grpSp>
            <p:grpSp>
              <p:nvGrpSpPr>
                <p:cNvPr id="196650" name="Group 21">
                  <a:extLst>
                    <a:ext uri="{FF2B5EF4-FFF2-40B4-BE49-F238E27FC236}">
                      <a16:creationId xmlns:a16="http://schemas.microsoft.com/office/drawing/2014/main" id="{17913CE2-B6A6-4DD9-AA31-E607B03754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1410"/>
                  <a:ext cx="3045" cy="1425"/>
                  <a:chOff x="2940" y="1410"/>
                  <a:chExt cx="3045" cy="1425"/>
                </a:xfrm>
              </p:grpSpPr>
              <p:grpSp>
                <p:nvGrpSpPr>
                  <p:cNvPr id="196651" name="Group 22">
                    <a:extLst>
                      <a:ext uri="{FF2B5EF4-FFF2-40B4-BE49-F238E27FC236}">
                        <a16:creationId xmlns:a16="http://schemas.microsoft.com/office/drawing/2014/main" id="{32042C01-0737-436A-86C4-99D316776B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0" y="1440"/>
                    <a:ext cx="345" cy="1395"/>
                    <a:chOff x="2940" y="1440"/>
                    <a:chExt cx="345" cy="1395"/>
                  </a:xfrm>
                </p:grpSpPr>
                <p:sp>
                  <p:nvSpPr>
                    <p:cNvPr id="196672" name="Oval 23">
                      <a:extLst>
                        <a:ext uri="{FF2B5EF4-FFF2-40B4-BE49-F238E27FC236}">
                          <a16:creationId xmlns:a16="http://schemas.microsoft.com/office/drawing/2014/main" id="{C861481F-C989-4E09-8749-4BA50B185BE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673" name="Oval 24">
                      <a:extLst>
                        <a:ext uri="{FF2B5EF4-FFF2-40B4-BE49-F238E27FC236}">
                          <a16:creationId xmlns:a16="http://schemas.microsoft.com/office/drawing/2014/main" id="{C44A2BF6-97DC-4DF3-B9A2-F9C812617F8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674" name="Oval 25">
                      <a:extLst>
                        <a:ext uri="{FF2B5EF4-FFF2-40B4-BE49-F238E27FC236}">
                          <a16:creationId xmlns:a16="http://schemas.microsoft.com/office/drawing/2014/main" id="{846FEBF7-F6DA-43F8-9677-C68D78655F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196652" name="Group 26">
                    <a:extLst>
                      <a:ext uri="{FF2B5EF4-FFF2-40B4-BE49-F238E27FC236}">
                        <a16:creationId xmlns:a16="http://schemas.microsoft.com/office/drawing/2014/main" id="{F98C6846-06E3-48A4-B530-AE15169480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80" y="1440"/>
                    <a:ext cx="345" cy="1395"/>
                    <a:chOff x="2940" y="1440"/>
                    <a:chExt cx="345" cy="1395"/>
                  </a:xfrm>
                </p:grpSpPr>
                <p:sp>
                  <p:nvSpPr>
                    <p:cNvPr id="196669" name="Oval 27">
                      <a:extLst>
                        <a:ext uri="{FF2B5EF4-FFF2-40B4-BE49-F238E27FC236}">
                          <a16:creationId xmlns:a16="http://schemas.microsoft.com/office/drawing/2014/main" id="{9E0D7064-EB40-4C44-A6C6-9CD7093BE1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670" name="Oval 28">
                      <a:extLst>
                        <a:ext uri="{FF2B5EF4-FFF2-40B4-BE49-F238E27FC236}">
                          <a16:creationId xmlns:a16="http://schemas.microsoft.com/office/drawing/2014/main" id="{D102C2FD-8C92-4A3C-BEA7-D293A17C32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671" name="Oval 29">
                      <a:extLst>
                        <a:ext uri="{FF2B5EF4-FFF2-40B4-BE49-F238E27FC236}">
                          <a16:creationId xmlns:a16="http://schemas.microsoft.com/office/drawing/2014/main" id="{496D392B-CBD2-418D-8D5D-5CBE09103E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196653" name="Group 30">
                    <a:extLst>
                      <a:ext uri="{FF2B5EF4-FFF2-40B4-BE49-F238E27FC236}">
                        <a16:creationId xmlns:a16="http://schemas.microsoft.com/office/drawing/2014/main" id="{54A33DC6-47C1-41CD-AD8C-937F4F35BE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5" y="1410"/>
                    <a:ext cx="345" cy="1395"/>
                    <a:chOff x="2940" y="1440"/>
                    <a:chExt cx="345" cy="1395"/>
                  </a:xfrm>
                </p:grpSpPr>
                <p:sp>
                  <p:nvSpPr>
                    <p:cNvPr id="196666" name="Oval 31">
                      <a:extLst>
                        <a:ext uri="{FF2B5EF4-FFF2-40B4-BE49-F238E27FC236}">
                          <a16:creationId xmlns:a16="http://schemas.microsoft.com/office/drawing/2014/main" id="{A78C7489-D4AB-4634-930C-FCF18B6AD8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667" name="Oval 32">
                      <a:extLst>
                        <a:ext uri="{FF2B5EF4-FFF2-40B4-BE49-F238E27FC236}">
                          <a16:creationId xmlns:a16="http://schemas.microsoft.com/office/drawing/2014/main" id="{1F2C83EF-53E9-4B9B-A430-827F010185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668" name="Oval 33">
                      <a:extLst>
                        <a:ext uri="{FF2B5EF4-FFF2-40B4-BE49-F238E27FC236}">
                          <a16:creationId xmlns:a16="http://schemas.microsoft.com/office/drawing/2014/main" id="{819A754F-AF4A-4B64-8D80-AF040B5F37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196654" name="Group 34">
                    <a:extLst>
                      <a:ext uri="{FF2B5EF4-FFF2-40B4-BE49-F238E27FC236}">
                        <a16:creationId xmlns:a16="http://schemas.microsoft.com/office/drawing/2014/main" id="{E257CE17-0972-44C2-9896-20D1E5C5C0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45" y="1425"/>
                    <a:ext cx="345" cy="1395"/>
                    <a:chOff x="2940" y="1440"/>
                    <a:chExt cx="345" cy="1395"/>
                  </a:xfrm>
                </p:grpSpPr>
                <p:sp>
                  <p:nvSpPr>
                    <p:cNvPr id="196663" name="Oval 35">
                      <a:extLst>
                        <a:ext uri="{FF2B5EF4-FFF2-40B4-BE49-F238E27FC236}">
                          <a16:creationId xmlns:a16="http://schemas.microsoft.com/office/drawing/2014/main" id="{EFA7B757-0A79-4641-94CF-45219280E9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664" name="Oval 36">
                      <a:extLst>
                        <a:ext uri="{FF2B5EF4-FFF2-40B4-BE49-F238E27FC236}">
                          <a16:creationId xmlns:a16="http://schemas.microsoft.com/office/drawing/2014/main" id="{D4743DDD-2E82-4E0A-83E2-57FE0AFF43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665" name="Oval 37">
                      <a:extLst>
                        <a:ext uri="{FF2B5EF4-FFF2-40B4-BE49-F238E27FC236}">
                          <a16:creationId xmlns:a16="http://schemas.microsoft.com/office/drawing/2014/main" id="{D6C01E15-4507-441E-9AA1-731AA2A6B75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196655" name="Group 38">
                    <a:extLst>
                      <a:ext uri="{FF2B5EF4-FFF2-40B4-BE49-F238E27FC236}">
                        <a16:creationId xmlns:a16="http://schemas.microsoft.com/office/drawing/2014/main" id="{85852E97-9B73-4447-B80C-ACC5F08C6C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100" y="1440"/>
                    <a:ext cx="345" cy="1395"/>
                    <a:chOff x="2940" y="1440"/>
                    <a:chExt cx="345" cy="1395"/>
                  </a:xfrm>
                </p:grpSpPr>
                <p:sp>
                  <p:nvSpPr>
                    <p:cNvPr id="196660" name="Oval 39">
                      <a:extLst>
                        <a:ext uri="{FF2B5EF4-FFF2-40B4-BE49-F238E27FC236}">
                          <a16:creationId xmlns:a16="http://schemas.microsoft.com/office/drawing/2014/main" id="{20E42C02-4AF8-4E61-B61E-246317CD07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661" name="Oval 40">
                      <a:extLst>
                        <a:ext uri="{FF2B5EF4-FFF2-40B4-BE49-F238E27FC236}">
                          <a16:creationId xmlns:a16="http://schemas.microsoft.com/office/drawing/2014/main" id="{CE6A1CF4-E76D-4A9F-9BBC-C3EB4704C0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662" name="Oval 41">
                      <a:extLst>
                        <a:ext uri="{FF2B5EF4-FFF2-40B4-BE49-F238E27FC236}">
                          <a16:creationId xmlns:a16="http://schemas.microsoft.com/office/drawing/2014/main" id="{80727A80-0CE2-4A7B-B033-2D55C27328D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196656" name="Group 42">
                    <a:extLst>
                      <a:ext uri="{FF2B5EF4-FFF2-40B4-BE49-F238E27FC236}">
                        <a16:creationId xmlns:a16="http://schemas.microsoft.com/office/drawing/2014/main" id="{656BC2ED-98F8-46F9-A949-B3563523F5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640" y="1440"/>
                    <a:ext cx="345" cy="1395"/>
                    <a:chOff x="2940" y="1440"/>
                    <a:chExt cx="345" cy="1395"/>
                  </a:xfrm>
                </p:grpSpPr>
                <p:sp>
                  <p:nvSpPr>
                    <p:cNvPr id="196657" name="Oval 43">
                      <a:extLst>
                        <a:ext uri="{FF2B5EF4-FFF2-40B4-BE49-F238E27FC236}">
                          <a16:creationId xmlns:a16="http://schemas.microsoft.com/office/drawing/2014/main" id="{4B464601-28E4-4155-BC53-D44B3DC823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658" name="Oval 44">
                      <a:extLst>
                        <a:ext uri="{FF2B5EF4-FFF2-40B4-BE49-F238E27FC236}">
                          <a16:creationId xmlns:a16="http://schemas.microsoft.com/office/drawing/2014/main" id="{3ACF8F78-8844-4604-B19C-D78A736898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659" name="Oval 45">
                      <a:extLst>
                        <a:ext uri="{FF2B5EF4-FFF2-40B4-BE49-F238E27FC236}">
                          <a16:creationId xmlns:a16="http://schemas.microsoft.com/office/drawing/2014/main" id="{B46EAC22-21C1-4E1F-83A5-EB0D70F9A0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</p:grpSp>
          </p:grpSp>
          <p:grpSp>
            <p:nvGrpSpPr>
              <p:cNvPr id="196616" name="Group 46">
                <a:extLst>
                  <a:ext uri="{FF2B5EF4-FFF2-40B4-BE49-F238E27FC236}">
                    <a16:creationId xmlns:a16="http://schemas.microsoft.com/office/drawing/2014/main" id="{B2D817E2-A796-4BA7-AAB7-212CA33FA3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5" y="3291"/>
                <a:ext cx="3010" cy="1782"/>
                <a:chOff x="2345" y="3291"/>
                <a:chExt cx="3010" cy="1782"/>
              </a:xfrm>
            </p:grpSpPr>
            <p:grpSp>
              <p:nvGrpSpPr>
                <p:cNvPr id="196617" name="Group 47">
                  <a:extLst>
                    <a:ext uri="{FF2B5EF4-FFF2-40B4-BE49-F238E27FC236}">
                      <a16:creationId xmlns:a16="http://schemas.microsoft.com/office/drawing/2014/main" id="{5A3B0A9B-CE61-4A02-AD76-39D64B5AE6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2654" y="3513"/>
                  <a:ext cx="2457" cy="1560"/>
                  <a:chOff x="3120" y="1275"/>
                  <a:chExt cx="2715" cy="1560"/>
                </a:xfrm>
              </p:grpSpPr>
              <p:sp>
                <p:nvSpPr>
                  <p:cNvPr id="196642" name="Line 48">
                    <a:extLst>
                      <a:ext uri="{FF2B5EF4-FFF2-40B4-BE49-F238E27FC236}">
                        <a16:creationId xmlns:a16="http://schemas.microsoft.com/office/drawing/2014/main" id="{E65A2F1F-735B-45D8-B686-1D9D330000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0" y="1275"/>
                    <a:ext cx="0" cy="156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43" name="Line 49">
                    <a:extLst>
                      <a:ext uri="{FF2B5EF4-FFF2-40B4-BE49-F238E27FC236}">
                        <a16:creationId xmlns:a16="http://schemas.microsoft.com/office/drawing/2014/main" id="{F60522E7-8DBF-4C16-B682-22A4362C3C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835" y="1305"/>
                    <a:ext cx="0" cy="14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44" name="Line 50">
                    <a:extLst>
                      <a:ext uri="{FF2B5EF4-FFF2-40B4-BE49-F238E27FC236}">
                        <a16:creationId xmlns:a16="http://schemas.microsoft.com/office/drawing/2014/main" id="{57F80F38-E528-4C7F-91DD-28AAB11EB3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60" y="1275"/>
                    <a:ext cx="0" cy="156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45" name="Line 51">
                    <a:extLst>
                      <a:ext uri="{FF2B5EF4-FFF2-40B4-BE49-F238E27FC236}">
                        <a16:creationId xmlns:a16="http://schemas.microsoft.com/office/drawing/2014/main" id="{ADF3C831-F930-4C45-8706-2F66CDE1E2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15" y="1320"/>
                    <a:ext cx="0" cy="14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46" name="Line 52">
                    <a:extLst>
                      <a:ext uri="{FF2B5EF4-FFF2-40B4-BE49-F238E27FC236}">
                        <a16:creationId xmlns:a16="http://schemas.microsoft.com/office/drawing/2014/main" id="{216DAFD0-150E-43FE-A64F-BF15F8F49F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25" y="1320"/>
                    <a:ext cx="0" cy="14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47" name="Line 53">
                    <a:extLst>
                      <a:ext uri="{FF2B5EF4-FFF2-40B4-BE49-F238E27FC236}">
                        <a16:creationId xmlns:a16="http://schemas.microsoft.com/office/drawing/2014/main" id="{380120AE-9D18-4D3B-97D3-4908CF807C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0" y="1275"/>
                    <a:ext cx="0" cy="14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</p:grpSp>
            <p:grpSp>
              <p:nvGrpSpPr>
                <p:cNvPr id="196618" name="Group 54">
                  <a:extLst>
                    <a:ext uri="{FF2B5EF4-FFF2-40B4-BE49-F238E27FC236}">
                      <a16:creationId xmlns:a16="http://schemas.microsoft.com/office/drawing/2014/main" id="{F9CDF2E5-D383-4361-961D-E75763AEF2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5" y="4371"/>
                  <a:ext cx="2980" cy="364"/>
                  <a:chOff x="2355" y="4413"/>
                  <a:chExt cx="2980" cy="364"/>
                </a:xfrm>
              </p:grpSpPr>
              <p:sp>
                <p:nvSpPr>
                  <p:cNvPr id="196635" name="Line 55">
                    <a:extLst>
                      <a:ext uri="{FF2B5EF4-FFF2-40B4-BE49-F238E27FC236}">
                        <a16:creationId xmlns:a16="http://schemas.microsoft.com/office/drawing/2014/main" id="{885E9015-FDE5-408A-B62A-E86222635C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5" y="4598"/>
                    <a:ext cx="298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36" name="Oval 56">
                    <a:extLst>
                      <a:ext uri="{FF2B5EF4-FFF2-40B4-BE49-F238E27FC236}">
                        <a16:creationId xmlns:a16="http://schemas.microsoft.com/office/drawing/2014/main" id="{BA73B197-6491-4C26-A0B7-84E9635A86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491" y="4443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37" name="Oval 57">
                    <a:extLst>
                      <a:ext uri="{FF2B5EF4-FFF2-40B4-BE49-F238E27FC236}">
                        <a16:creationId xmlns:a16="http://schemas.microsoft.com/office/drawing/2014/main" id="{EBDCF053-10F5-4FA9-89A9-F339B54BFF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980" y="4443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38" name="Oval 58">
                    <a:extLst>
                      <a:ext uri="{FF2B5EF4-FFF2-40B4-BE49-F238E27FC236}">
                        <a16:creationId xmlns:a16="http://schemas.microsoft.com/office/drawing/2014/main" id="{2B994E0B-DF48-436C-AA0D-9A89B31354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482" y="4469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39" name="Oval 59">
                    <a:extLst>
                      <a:ext uri="{FF2B5EF4-FFF2-40B4-BE49-F238E27FC236}">
                        <a16:creationId xmlns:a16="http://schemas.microsoft.com/office/drawing/2014/main" id="{F822B361-2D07-437E-9AAB-88B4E24003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43" y="4456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40" name="Oval 60">
                    <a:extLst>
                      <a:ext uri="{FF2B5EF4-FFF2-40B4-BE49-F238E27FC236}">
                        <a16:creationId xmlns:a16="http://schemas.microsoft.com/office/drawing/2014/main" id="{5C630CF5-E946-4C83-8677-E5F7E88B7F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27" y="4413"/>
                    <a:ext cx="342" cy="353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41" name="Oval 61">
                    <a:extLst>
                      <a:ext uri="{FF2B5EF4-FFF2-40B4-BE49-F238E27FC236}">
                        <a16:creationId xmlns:a16="http://schemas.microsoft.com/office/drawing/2014/main" id="{6D31720E-5619-4AE0-953A-D00C28F306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934" y="4443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  <p:grpSp>
              <p:nvGrpSpPr>
                <p:cNvPr id="196619" name="Group 62">
                  <a:extLst>
                    <a:ext uri="{FF2B5EF4-FFF2-40B4-BE49-F238E27FC236}">
                      <a16:creationId xmlns:a16="http://schemas.microsoft.com/office/drawing/2014/main" id="{0A7DAF09-BC8A-4679-8080-37638CD127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45" y="3827"/>
                  <a:ext cx="2990" cy="364"/>
                  <a:chOff x="2350" y="3919"/>
                  <a:chExt cx="2990" cy="364"/>
                </a:xfrm>
              </p:grpSpPr>
              <p:sp>
                <p:nvSpPr>
                  <p:cNvPr id="196628" name="Line 63">
                    <a:extLst>
                      <a:ext uri="{FF2B5EF4-FFF2-40B4-BE49-F238E27FC236}">
                        <a16:creationId xmlns:a16="http://schemas.microsoft.com/office/drawing/2014/main" id="{0F3F360F-8E46-4142-B3C1-4510A18C85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0" y="4072"/>
                    <a:ext cx="299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29" name="Oval 64">
                    <a:extLst>
                      <a:ext uri="{FF2B5EF4-FFF2-40B4-BE49-F238E27FC236}">
                        <a16:creationId xmlns:a16="http://schemas.microsoft.com/office/drawing/2014/main" id="{0E4F14F6-3405-4BB0-A94B-687F915388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506" y="3949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30" name="Oval 65">
                    <a:extLst>
                      <a:ext uri="{FF2B5EF4-FFF2-40B4-BE49-F238E27FC236}">
                        <a16:creationId xmlns:a16="http://schemas.microsoft.com/office/drawing/2014/main" id="{72AB14E5-BD86-4630-A8DF-A4AAF26964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980" y="3919"/>
                    <a:ext cx="342" cy="353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31" name="Oval 66">
                    <a:extLst>
                      <a:ext uri="{FF2B5EF4-FFF2-40B4-BE49-F238E27FC236}">
                        <a16:creationId xmlns:a16="http://schemas.microsoft.com/office/drawing/2014/main" id="{68FA219D-E32B-42FF-B1AB-5D3785A13E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497" y="3975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32" name="Oval 67">
                    <a:extLst>
                      <a:ext uri="{FF2B5EF4-FFF2-40B4-BE49-F238E27FC236}">
                        <a16:creationId xmlns:a16="http://schemas.microsoft.com/office/drawing/2014/main" id="{22EDF07F-0CE0-4B87-BA98-4A60BCCDE5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58" y="3962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33" name="Oval 68">
                    <a:extLst>
                      <a:ext uri="{FF2B5EF4-FFF2-40B4-BE49-F238E27FC236}">
                        <a16:creationId xmlns:a16="http://schemas.microsoft.com/office/drawing/2014/main" id="{A8B265EE-AB4D-4FF3-9F35-9E72402B22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60" y="3949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34" name="Oval 69">
                    <a:extLst>
                      <a:ext uri="{FF2B5EF4-FFF2-40B4-BE49-F238E27FC236}">
                        <a16:creationId xmlns:a16="http://schemas.microsoft.com/office/drawing/2014/main" id="{5418C1D5-014F-4296-B3CC-DF44649BEA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949" y="3949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  <p:grpSp>
              <p:nvGrpSpPr>
                <p:cNvPr id="196620" name="Group 70">
                  <a:extLst>
                    <a:ext uri="{FF2B5EF4-FFF2-40B4-BE49-F238E27FC236}">
                      <a16:creationId xmlns:a16="http://schemas.microsoft.com/office/drawing/2014/main" id="{28597C43-5D3E-4B0E-A1F8-DC20ADE8A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84" y="3291"/>
                  <a:ext cx="2971" cy="338"/>
                  <a:chOff x="2384" y="3438"/>
                  <a:chExt cx="2971" cy="338"/>
                </a:xfrm>
              </p:grpSpPr>
              <p:sp>
                <p:nvSpPr>
                  <p:cNvPr id="196621" name="Line 71">
                    <a:extLst>
                      <a:ext uri="{FF2B5EF4-FFF2-40B4-BE49-F238E27FC236}">
                        <a16:creationId xmlns:a16="http://schemas.microsoft.com/office/drawing/2014/main" id="{314763DD-2C2A-4482-8B8D-1824437524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4" y="3605"/>
                    <a:ext cx="297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196622" name="Oval 72">
                    <a:extLst>
                      <a:ext uri="{FF2B5EF4-FFF2-40B4-BE49-F238E27FC236}">
                        <a16:creationId xmlns:a16="http://schemas.microsoft.com/office/drawing/2014/main" id="{BFC0898E-07E7-4BC1-B370-491F138110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491" y="3453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23" name="Oval 73">
                    <a:extLst>
                      <a:ext uri="{FF2B5EF4-FFF2-40B4-BE49-F238E27FC236}">
                        <a16:creationId xmlns:a16="http://schemas.microsoft.com/office/drawing/2014/main" id="{EF63151C-0272-408C-9E32-22C9CAF59F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980" y="3453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24" name="Oval 74">
                    <a:extLst>
                      <a:ext uri="{FF2B5EF4-FFF2-40B4-BE49-F238E27FC236}">
                        <a16:creationId xmlns:a16="http://schemas.microsoft.com/office/drawing/2014/main" id="{2BB91292-A717-4DEE-BBEF-26E7386F3D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482" y="3464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25" name="Oval 75">
                    <a:extLst>
                      <a:ext uri="{FF2B5EF4-FFF2-40B4-BE49-F238E27FC236}">
                        <a16:creationId xmlns:a16="http://schemas.microsoft.com/office/drawing/2014/main" id="{8E7C35FC-3618-4B38-99FD-E9310CFEE2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43" y="3466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26" name="Oval 76">
                    <a:extLst>
                      <a:ext uri="{FF2B5EF4-FFF2-40B4-BE49-F238E27FC236}">
                        <a16:creationId xmlns:a16="http://schemas.microsoft.com/office/drawing/2014/main" id="{E9DE9E9C-5EFE-442D-AFD9-388B5E5478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5" y="3453"/>
                    <a:ext cx="312" cy="30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196627" name="Oval 77">
                    <a:extLst>
                      <a:ext uri="{FF2B5EF4-FFF2-40B4-BE49-F238E27FC236}">
                        <a16:creationId xmlns:a16="http://schemas.microsoft.com/office/drawing/2014/main" id="{12BBBF86-4178-488A-A5B0-928EB958CA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934" y="3438"/>
                    <a:ext cx="342" cy="338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AF4D4C19-B5F8-429D-A572-32A46C5D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Strained &amp; relaxed (2)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DFCD5BA4-9D6A-4401-90CA-DE02BCAD7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4537075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3">
            <a:extLst>
              <a:ext uri="{FF2B5EF4-FFF2-40B4-BE49-F238E27FC236}">
                <a16:creationId xmlns:a16="http://schemas.microsoft.com/office/drawing/2014/main" id="{EA007AC5-86A8-4808-AE59-EF8323F7F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205038"/>
            <a:ext cx="20161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Relaxed</a:t>
            </a:r>
            <a:r>
              <a:rPr lang="fi-FI" altLang="en-US" sz="2400" dirty="0"/>
              <a:t>, </a:t>
            </a:r>
            <a:r>
              <a:rPr lang="fi-FI" altLang="en-US" sz="2400" dirty="0" err="1"/>
              <a:t>with</a:t>
            </a:r>
            <a:r>
              <a:rPr lang="fi-FI" altLang="en-US" sz="2400" dirty="0"/>
              <a:t> </a:t>
            </a:r>
            <a:r>
              <a:rPr lang="fi-FI" altLang="en-US" sz="2400" dirty="0" err="1"/>
              <a:t>defects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confined</a:t>
            </a:r>
            <a:r>
              <a:rPr lang="fi-FI" altLang="en-US" sz="2400" dirty="0"/>
              <a:t> to </a:t>
            </a:r>
            <a:r>
              <a:rPr lang="fi-FI" altLang="en-US" sz="2400" dirty="0" err="1"/>
              <a:t>interface</a:t>
            </a:r>
            <a:r>
              <a:rPr lang="fi-FI" altLang="en-US" sz="2400" dirty="0"/>
              <a:t> (</a:t>
            </a:r>
            <a:r>
              <a:rPr lang="fi-FI" altLang="en-US" sz="2400" dirty="0" err="1"/>
              <a:t>but</a:t>
            </a:r>
            <a:r>
              <a:rPr lang="fi-FI" altLang="en-US" sz="2400" dirty="0"/>
              <a:t> it </a:t>
            </a:r>
            <a:r>
              <a:rPr lang="fi-FI" altLang="en-US" sz="2400" dirty="0" err="1"/>
              <a:t>does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not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always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work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that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way</a:t>
            </a:r>
            <a:r>
              <a:rPr lang="fi-FI" altLang="en-US" sz="2400" dirty="0"/>
              <a:t>)</a:t>
            </a:r>
          </a:p>
        </p:txBody>
      </p:sp>
      <p:sp>
        <p:nvSpPr>
          <p:cNvPr id="36869" name="TextBox 4">
            <a:extLst>
              <a:ext uri="{FF2B5EF4-FFF2-40B4-BE49-F238E27FC236}">
                <a16:creationId xmlns:a16="http://schemas.microsoft.com/office/drawing/2014/main" id="{68D4B51E-9A97-4094-BEF0-1F76612BC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581128"/>
            <a:ext cx="19446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Strained</a:t>
            </a:r>
            <a:r>
              <a:rPr lang="fi-FI" altLang="en-US" sz="2400" dirty="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but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with</a:t>
            </a:r>
            <a:r>
              <a:rPr lang="fi-FI" altLang="en-US" sz="2400" dirty="0"/>
              <a:t> </a:t>
            </a:r>
            <a:r>
              <a:rPr lang="fi-FI" altLang="en-US" sz="2400" dirty="0" err="1"/>
              <a:t>limited</a:t>
            </a:r>
            <a:r>
              <a:rPr lang="fi-FI" altLang="en-US" sz="2400" dirty="0"/>
              <a:t> </a:t>
            </a:r>
            <a:r>
              <a:rPr lang="fi-FI" altLang="en-US" sz="2400" dirty="0" err="1"/>
              <a:t>epi</a:t>
            </a:r>
            <a:r>
              <a:rPr lang="fi-FI" altLang="en-US" sz="2400" dirty="0"/>
              <a:t> </a:t>
            </a:r>
            <a:r>
              <a:rPr lang="fi-FI" altLang="en-US" sz="2400" dirty="0" err="1"/>
              <a:t>layer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thickness</a:t>
            </a:r>
            <a:endParaRPr lang="fi-FI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6836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>
            <a:extLst>
              <a:ext uri="{FF2B5EF4-FFF2-40B4-BE49-F238E27FC236}">
                <a16:creationId xmlns:a16="http://schemas.microsoft.com/office/drawing/2014/main" id="{133620BC-28B1-472C-9B5F-3B433023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LID4096"/>
              <a:t>CVD epitaxy of silicon</a:t>
            </a:r>
            <a:endParaRPr lang="en-US" altLang="LID4096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C8E635B-0A29-49A9-9B1A-AC7B14B1A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459504"/>
            <a:ext cx="86409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>
                <a:ea typeface="Times New Roman" pitchFamily="18" charset="0"/>
                <a:sym typeface="Symbol" pitchFamily="18" charset="2"/>
              </a:rPr>
              <a:t>SiH</a:t>
            </a:r>
            <a:r>
              <a:rPr lang="en-US" sz="2400" baseline="-30000" dirty="0">
                <a:ea typeface="Times New Roman" pitchFamily="18" charset="0"/>
                <a:sym typeface="Symbol" pitchFamily="18" charset="2"/>
              </a:rPr>
              <a:t>4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(g)  	==&gt; Si (s) + 2 H</a:t>
            </a:r>
            <a:r>
              <a:rPr lang="en-US" sz="2400" baseline="-25000" dirty="0">
                <a:ea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(g) 		T = 1100</a:t>
            </a:r>
            <a:r>
              <a:rPr lang="en-US" sz="2400" baseline="30000" dirty="0">
                <a:ea typeface="Times New Roman" pitchFamily="18" charset="0"/>
                <a:sym typeface="Symbol" pitchFamily="18" charset="2"/>
              </a:rPr>
              <a:t>o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C</a:t>
            </a:r>
            <a:endParaRPr lang="en-US" sz="2400" dirty="0">
              <a:latin typeface="+mn-lt"/>
              <a:ea typeface="Times New Roman" pitchFamily="18" charset="0"/>
              <a:sym typeface="Symbol" pitchFamily="18" charset="2"/>
            </a:endParaRPr>
          </a:p>
          <a:p>
            <a:pPr>
              <a:defRPr/>
            </a:pPr>
            <a:endParaRPr lang="en-US" sz="2400" dirty="0">
              <a:latin typeface="+mn-lt"/>
              <a:ea typeface="Times New Roman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400" dirty="0">
                <a:latin typeface="+mn-lt"/>
                <a:ea typeface="Times New Roman" pitchFamily="18" charset="0"/>
                <a:sym typeface="Symbol" pitchFamily="18" charset="2"/>
              </a:rPr>
              <a:t>SiH</a:t>
            </a:r>
            <a:r>
              <a:rPr lang="en-US" sz="2400" baseline="-30000" dirty="0">
                <a:latin typeface="+mn-lt"/>
                <a:ea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latin typeface="+mn-lt"/>
                <a:ea typeface="Times New Roman" pitchFamily="18" charset="0"/>
                <a:sym typeface="Symbol" pitchFamily="18" charset="2"/>
              </a:rPr>
              <a:t>Cl</a:t>
            </a:r>
            <a:r>
              <a:rPr lang="en-US" sz="2400" baseline="-30000" dirty="0">
                <a:latin typeface="+mn-lt"/>
                <a:ea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latin typeface="+mn-lt"/>
                <a:ea typeface="Times New Roman" pitchFamily="18" charset="0"/>
                <a:sym typeface="Symbol" pitchFamily="18" charset="2"/>
              </a:rPr>
              <a:t> (g)  	==&gt; Si (s) + 2 HCl (g) 		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T = 1150</a:t>
            </a:r>
            <a:r>
              <a:rPr lang="en-US" sz="2400" baseline="30000" dirty="0">
                <a:ea typeface="Times New Roman" pitchFamily="18" charset="0"/>
                <a:sym typeface="Symbol" pitchFamily="18" charset="2"/>
              </a:rPr>
              <a:t>o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C</a:t>
            </a:r>
            <a:endParaRPr lang="en-US" sz="2400" dirty="0">
              <a:latin typeface="+mn-lt"/>
              <a:ea typeface="Times New Roman" pitchFamily="18" charset="0"/>
              <a:sym typeface="Symbol" pitchFamily="18" charset="2"/>
            </a:endParaRPr>
          </a:p>
          <a:p>
            <a:pPr>
              <a:defRPr/>
            </a:pPr>
            <a:endParaRPr 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r>
              <a:rPr lang="en-US" sz="2400" dirty="0">
                <a:latin typeface="+mn-lt"/>
                <a:ea typeface="Times New Roman" pitchFamily="18" charset="0"/>
                <a:sym typeface="Symbol" pitchFamily="18" charset="2"/>
              </a:rPr>
              <a:t>SiCl</a:t>
            </a:r>
            <a:r>
              <a:rPr lang="en-US" sz="2400" baseline="-30000" dirty="0">
                <a:latin typeface="+mn-lt"/>
                <a:ea typeface="Times New Roman" pitchFamily="18" charset="0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ea typeface="Times New Roman" pitchFamily="18" charset="0"/>
                <a:sym typeface="Symbol" pitchFamily="18" charset="2"/>
              </a:rPr>
              <a:t> (g) + 2 H</a:t>
            </a:r>
            <a:r>
              <a:rPr lang="en-US" sz="2400" baseline="-30000" dirty="0">
                <a:latin typeface="+mn-lt"/>
                <a:ea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latin typeface="+mn-lt"/>
                <a:ea typeface="Times New Roman" pitchFamily="18" charset="0"/>
                <a:sym typeface="Symbol" pitchFamily="18" charset="2"/>
              </a:rPr>
              <a:t> (g)   &lt;==&gt;  Si (s) + 4 HCl (g) 	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T = 1200</a:t>
            </a:r>
            <a:r>
              <a:rPr lang="en-US" sz="2400" baseline="30000" dirty="0">
                <a:ea typeface="Times New Roman" pitchFamily="18" charset="0"/>
                <a:sym typeface="Symbol" pitchFamily="18" charset="2"/>
              </a:rPr>
              <a:t>o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C</a:t>
            </a:r>
            <a:endParaRPr lang="en-US" sz="2400" b="1" dirty="0">
              <a:latin typeface="+mn-lt"/>
              <a:ea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C51E9E5-A180-4C38-A0FF-B13A8687D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LID4096"/>
              <a:t>Rate</a:t>
            </a:r>
            <a:endParaRPr lang="en-US" altLang="LID4096"/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E8919F25-7358-4E01-ABE6-6DE44317780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994" y="1513206"/>
            <a:ext cx="6799114" cy="4804105"/>
          </a:xfrm>
          <a:noFill/>
        </p:spPr>
      </p:pic>
      <p:sp>
        <p:nvSpPr>
          <p:cNvPr id="15364" name="TextBox 3">
            <a:extLst>
              <a:ext uri="{FF2B5EF4-FFF2-40B4-BE49-F238E27FC236}">
                <a16:creationId xmlns:a16="http://schemas.microsoft.com/office/drawing/2014/main" id="{3ED05428-8A24-44BF-A8AE-77D1E046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3" y="1601852"/>
            <a:ext cx="205834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ID4096" sz="2800" dirty="0">
                <a:solidFill>
                  <a:srgbClr val="00B0F0"/>
                </a:solidFill>
              </a:rPr>
              <a:t>mass transport limited</a:t>
            </a:r>
          </a:p>
          <a:p>
            <a:pPr eaLnBrk="1" hangingPunct="1"/>
            <a:endParaRPr lang="en-GB" altLang="LID4096" sz="2800" dirty="0"/>
          </a:p>
          <a:p>
            <a:pPr eaLnBrk="1" hangingPunct="1"/>
            <a:endParaRPr lang="en-US" altLang="LID4096" sz="2800" dirty="0"/>
          </a:p>
          <a:p>
            <a:pPr eaLnBrk="1" hangingPunct="1"/>
            <a:endParaRPr lang="en-GB" altLang="LID4096" sz="2800" dirty="0">
              <a:solidFill>
                <a:srgbClr val="FF6699"/>
              </a:solidFill>
            </a:endParaRPr>
          </a:p>
          <a:p>
            <a:pPr eaLnBrk="1" hangingPunct="1"/>
            <a:endParaRPr lang="en-GB" altLang="LID4096" sz="2800" dirty="0">
              <a:solidFill>
                <a:srgbClr val="FF6699"/>
              </a:solidFill>
            </a:endParaRPr>
          </a:p>
          <a:p>
            <a:pPr eaLnBrk="1" hangingPunct="1"/>
            <a:r>
              <a:rPr lang="en-GB" altLang="LID4096" sz="2800" dirty="0">
                <a:solidFill>
                  <a:srgbClr val="EFB091"/>
                </a:solidFill>
              </a:rPr>
              <a:t>surface reaction limited.</a:t>
            </a:r>
          </a:p>
          <a:p>
            <a:pPr eaLnBrk="1" hangingPunct="1"/>
            <a:endParaRPr lang="en-GB" altLang="LID4096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6297E8-3FA5-447F-A052-568176BD3A1E}"/>
              </a:ext>
            </a:extLst>
          </p:cNvPr>
          <p:cNvSpPr/>
          <p:nvPr/>
        </p:nvSpPr>
        <p:spPr>
          <a:xfrm rot="18544689">
            <a:off x="2534805" y="2243789"/>
            <a:ext cx="3085896" cy="1277938"/>
          </a:xfrm>
          <a:prstGeom prst="ellipse">
            <a:avLst/>
          </a:prstGeom>
          <a:solidFill>
            <a:srgbClr val="5B9BD5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289987-0823-4C6E-AD20-A8AE986B0082}"/>
              </a:ext>
            </a:extLst>
          </p:cNvPr>
          <p:cNvSpPr/>
          <p:nvPr/>
        </p:nvSpPr>
        <p:spPr>
          <a:xfrm rot="2839600">
            <a:off x="4699928" y="3019730"/>
            <a:ext cx="1733550" cy="2282919"/>
          </a:xfrm>
          <a:prstGeom prst="rect">
            <a:avLst/>
          </a:prstGeom>
          <a:solidFill>
            <a:srgbClr val="FF0000">
              <a:alpha val="29020"/>
            </a:srgbClr>
          </a:solidFill>
          <a:ln>
            <a:solidFill>
              <a:srgbClr val="41719C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C99D-0063-4E32-9933-B8660520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Miscut</a:t>
            </a:r>
            <a:r>
              <a:rPr lang="en-US" dirty="0"/>
              <a:t> &amp; off-orientation</a:t>
            </a:r>
            <a:endParaRPr lang="LID4096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BE85CA1-EA41-48B3-A8FB-28C3496C5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2"/>
          <a:stretch/>
        </p:blipFill>
        <p:spPr bwMode="auto">
          <a:xfrm>
            <a:off x="577850" y="2623946"/>
            <a:ext cx="3463926" cy="22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841958-7482-4284-BAF2-B2A0DCCFF924}"/>
              </a:ext>
            </a:extLst>
          </p:cNvPr>
          <p:cNvSpPr txBox="1"/>
          <p:nvPr/>
        </p:nvSpPr>
        <p:spPr>
          <a:xfrm>
            <a:off x="469900" y="1535055"/>
            <a:ext cx="4311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Miscut</a:t>
            </a:r>
            <a:r>
              <a:rPr lang="en-US" sz="2800" dirty="0"/>
              <a:t> relative to wafer surface</a:t>
            </a:r>
            <a:endParaRPr lang="LID4096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397844-5B4E-4D2E-9E92-D8E32ADE8288}"/>
              </a:ext>
            </a:extLst>
          </p:cNvPr>
          <p:cNvSpPr txBox="1"/>
          <p:nvPr/>
        </p:nvSpPr>
        <p:spPr>
          <a:xfrm>
            <a:off x="419013" y="4941487"/>
            <a:ext cx="4629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Off-orientation relative to wafer flat.</a:t>
            </a:r>
            <a:endParaRPr lang="LID4096" sz="2800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833C3815-3C47-4E74-8522-B6B2DBE1C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25" y="3917550"/>
            <a:ext cx="3752850" cy="20478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549003-AA5A-409E-BC47-AD46543D98F7}"/>
              </a:ext>
            </a:extLst>
          </p:cNvPr>
          <p:cNvSpPr/>
          <p:nvPr/>
        </p:nvSpPr>
        <p:spPr>
          <a:xfrm>
            <a:off x="5737225" y="6063031"/>
            <a:ext cx="3122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ID4096" sz="1200" dirty="0"/>
              <a:t>https://www.virginiasemi.com/?cont_uid=49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D57E9-6207-4917-B821-DDA8B5686764}"/>
              </a:ext>
            </a:extLst>
          </p:cNvPr>
          <p:cNvSpPr txBox="1"/>
          <p:nvPr/>
        </p:nvSpPr>
        <p:spPr>
          <a:xfrm>
            <a:off x="5048163" y="3174654"/>
            <a:ext cx="375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Penanen</a:t>
            </a:r>
            <a:r>
              <a:rPr lang="en-US" sz="1200" dirty="0"/>
              <a:t> et al: Phys Rev B DOI: 10.1103/PhysRevB.62.9621</a:t>
            </a:r>
            <a:endParaRPr lang="LID4096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BDE78-3BAE-47E4-8F11-5794787E9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63" y="1690689"/>
            <a:ext cx="3365673" cy="14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7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itle 1">
            <a:extLst>
              <a:ext uri="{FF2B5EF4-FFF2-40B4-BE49-F238E27FC236}">
                <a16:creationId xmlns:a16="http://schemas.microsoft.com/office/drawing/2014/main" id="{AC1EEC0A-345F-46CC-9C22-71B68EC60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ID4096" dirty="0"/>
              <a:t>CVD epitaxy</a:t>
            </a:r>
            <a:endParaRPr lang="LID4096" altLang="LID4096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050EA2-5F88-44C2-B3EF-0CD663432F3B}"/>
              </a:ext>
            </a:extLst>
          </p:cNvPr>
          <p:cNvGrpSpPr/>
          <p:nvPr/>
        </p:nvGrpSpPr>
        <p:grpSpPr>
          <a:xfrm>
            <a:off x="1079500" y="1773238"/>
            <a:ext cx="7508875" cy="4498975"/>
            <a:chOff x="1079500" y="1773238"/>
            <a:chExt cx="7508875" cy="4498975"/>
          </a:xfrm>
        </p:grpSpPr>
        <p:pic>
          <p:nvPicPr>
            <p:cNvPr id="209923" name="Picture 2" descr="A close up of a map&#10;&#10;Description automatically generated">
              <a:extLst>
                <a:ext uri="{FF2B5EF4-FFF2-40B4-BE49-F238E27FC236}">
                  <a16:creationId xmlns:a16="http://schemas.microsoft.com/office/drawing/2014/main" id="{5033062A-EC38-4CA0-94C6-B57528DBC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0" y="1773238"/>
              <a:ext cx="6985000" cy="449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979AF2-E41C-466B-ADDE-B02934A97EA0}"/>
                </a:ext>
              </a:extLst>
            </p:cNvPr>
            <p:cNvSpPr/>
            <p:nvPr/>
          </p:nvSpPr>
          <p:spPr>
            <a:xfrm>
              <a:off x="1079500" y="3276600"/>
              <a:ext cx="1428750" cy="463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1CE777-DD03-427C-A283-D5E6613B945A}"/>
                </a:ext>
              </a:extLst>
            </p:cNvPr>
            <p:cNvSpPr txBox="1"/>
            <p:nvPr/>
          </p:nvSpPr>
          <p:spPr>
            <a:xfrm>
              <a:off x="1612900" y="3185031"/>
              <a:ext cx="1276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diffusion to surface</a:t>
              </a:r>
              <a:endParaRPr lang="LID4096" sz="1600" i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1AEF4B-8B2A-405D-9C17-2CDF6313165F}"/>
                </a:ext>
              </a:extLst>
            </p:cNvPr>
            <p:cNvSpPr/>
            <p:nvPr/>
          </p:nvSpPr>
          <p:spPr>
            <a:xfrm>
              <a:off x="1079500" y="2128730"/>
              <a:ext cx="1428750" cy="463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17A789-71DF-4E37-B268-D037971AB95F}"/>
                </a:ext>
              </a:extLst>
            </p:cNvPr>
            <p:cNvSpPr txBox="1"/>
            <p:nvPr/>
          </p:nvSpPr>
          <p:spPr>
            <a:xfrm>
              <a:off x="1162050" y="2191228"/>
              <a:ext cx="134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dissociation</a:t>
              </a:r>
              <a:endParaRPr lang="LID4096" sz="1600" i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5B306D-BE40-461E-A3C9-BE311E54266D}"/>
                </a:ext>
              </a:extLst>
            </p:cNvPr>
            <p:cNvSpPr/>
            <p:nvPr/>
          </p:nvSpPr>
          <p:spPr>
            <a:xfrm>
              <a:off x="6254750" y="3581400"/>
              <a:ext cx="1892300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C5A747-4730-4CFB-AAA8-AB210BED0261}"/>
                </a:ext>
              </a:extLst>
            </p:cNvPr>
            <p:cNvSpPr txBox="1"/>
            <p:nvPr/>
          </p:nvSpPr>
          <p:spPr>
            <a:xfrm>
              <a:off x="6096000" y="3485575"/>
              <a:ext cx="1968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desorption of reaction products</a:t>
              </a:r>
              <a:endParaRPr lang="LID4096" sz="1600" i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CDC62D-7845-4D0C-8627-98ADDFE27B3B}"/>
                </a:ext>
              </a:extLst>
            </p:cNvPr>
            <p:cNvSpPr/>
            <p:nvPr/>
          </p:nvSpPr>
          <p:spPr>
            <a:xfrm>
              <a:off x="6578600" y="2298700"/>
              <a:ext cx="234950" cy="23108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29152D-C4BF-4CB4-8DDB-33FE8592F2B4}"/>
                </a:ext>
              </a:extLst>
            </p:cNvPr>
            <p:cNvSpPr txBox="1"/>
            <p:nvPr/>
          </p:nvSpPr>
          <p:spPr>
            <a:xfrm>
              <a:off x="6696075" y="2470469"/>
              <a:ext cx="1892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diffusion to </a:t>
              </a:r>
            </a:p>
            <a:p>
              <a:r>
                <a:rPr lang="en-US" sz="1600" i="1" dirty="0"/>
                <a:t>main flow</a:t>
              </a:r>
              <a:endParaRPr lang="LID4096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8552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81C0CE1E-8F3B-42AB-A926-39A6C81D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fi-FI" altLang="en-US"/>
              <a:t>Major factors affecting film structure</a:t>
            </a:r>
          </a:p>
        </p:txBody>
      </p:sp>
      <p:sp>
        <p:nvSpPr>
          <p:cNvPr id="39939" name="TextBox 2">
            <a:extLst>
              <a:ext uri="{FF2B5EF4-FFF2-40B4-BE49-F238E27FC236}">
                <a16:creationId xmlns:a16="http://schemas.microsoft.com/office/drawing/2014/main" id="{F3874352-445E-425E-966A-2A5241FFA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36838"/>
            <a:ext cx="81359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fi-FI" altLang="en-US" sz="4000"/>
              <a:t>Deposition rate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fi-FI" altLang="en-US" sz="4000"/>
              <a:t>Vacuum level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fi-FI" altLang="en-US" sz="4000"/>
              <a:t>Substrate temperature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fi-FI" altLang="en-US" sz="4000"/>
              <a:t>Surface structure and chemistry</a:t>
            </a:r>
          </a:p>
        </p:txBody>
      </p:sp>
    </p:spTree>
    <p:extLst>
      <p:ext uri="{BB962C8B-B14F-4D97-AF65-F5344CB8AC3E}">
        <p14:creationId xmlns:p14="http://schemas.microsoft.com/office/powerpoint/2010/main" val="244408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E39C31-0D42-4E38-AF21-AE2E3E86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en-US" dirty="0"/>
              <a:t>Ex-situ wet cleaning before depo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F7A92-CD62-4BAA-95AE-5460F1128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34593"/>
            <a:ext cx="6480720" cy="4612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456747-7096-4737-AB67-5B14362693B8}"/>
              </a:ext>
            </a:extLst>
          </p:cNvPr>
          <p:cNvSpPr txBox="1"/>
          <p:nvPr/>
        </p:nvSpPr>
        <p:spPr>
          <a:xfrm>
            <a:off x="971600" y="6309320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Yamazaki et al: J. </a:t>
            </a:r>
            <a:r>
              <a:rPr lang="en-US" sz="1200" dirty="0" err="1"/>
              <a:t>Electrochem</a:t>
            </a:r>
            <a:r>
              <a:rPr lang="en-US" sz="1200" dirty="0"/>
              <a:t>. Soc., Vol. 139, No. 4, April 1992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6604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F10FD-D19B-4A7C-9726-67595D4D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74638"/>
            <a:ext cx="8928992" cy="1143000"/>
          </a:xfrm>
        </p:spPr>
        <p:txBody>
          <a:bodyPr/>
          <a:lstStyle/>
          <a:p>
            <a:r>
              <a:rPr lang="en-US" dirty="0"/>
              <a:t>In-situ H</a:t>
            </a:r>
            <a:r>
              <a:rPr lang="en-US" baseline="-25000" dirty="0"/>
              <a:t>2</a:t>
            </a:r>
            <a:r>
              <a:rPr lang="en-US" dirty="0"/>
              <a:t> cleaning in CVD reactor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F84DF-B6DA-4953-8FD4-0A87C749D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12976"/>
            <a:ext cx="4968552" cy="2952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F697-2FCD-4710-8AD2-C5754D589027}"/>
              </a:ext>
            </a:extLst>
          </p:cNvPr>
          <p:cNvSpPr txBox="1"/>
          <p:nvPr/>
        </p:nvSpPr>
        <p:spPr>
          <a:xfrm>
            <a:off x="971600" y="6309320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Yamazaki et al: J. </a:t>
            </a:r>
            <a:r>
              <a:rPr lang="en-US" sz="1200" dirty="0" err="1"/>
              <a:t>Electrochem</a:t>
            </a:r>
            <a:r>
              <a:rPr lang="en-US" sz="1200" dirty="0"/>
              <a:t>. Soc., Vol. 139, No. 4, April 1992</a:t>
            </a:r>
            <a:endParaRPr lang="LID4096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F4296-3BF8-47AF-B466-9626644B6D85}"/>
              </a:ext>
            </a:extLst>
          </p:cNvPr>
          <p:cNvSpPr txBox="1"/>
          <p:nvPr/>
        </p:nvSpPr>
        <p:spPr>
          <a:xfrm>
            <a:off x="452924" y="1696649"/>
            <a:ext cx="7647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n-lt"/>
              </a:rPr>
              <a:t>In-situ cleaning:</a:t>
            </a:r>
          </a:p>
          <a:p>
            <a:r>
              <a:rPr lang="pt-BR" sz="2800" dirty="0">
                <a:latin typeface="+mn-lt"/>
              </a:rPr>
              <a:t>SiO</a:t>
            </a:r>
            <a:r>
              <a:rPr lang="pt-BR" sz="2800" baseline="-25000" dirty="0">
                <a:latin typeface="+mn-lt"/>
              </a:rPr>
              <a:t>2</a:t>
            </a:r>
            <a:r>
              <a:rPr lang="pt-BR" sz="2800" dirty="0">
                <a:latin typeface="+mn-lt"/>
              </a:rPr>
              <a:t> (s) + H</a:t>
            </a:r>
            <a:r>
              <a:rPr lang="pt-BR" sz="2800" baseline="-25000" dirty="0">
                <a:latin typeface="+mn-lt"/>
              </a:rPr>
              <a:t>2</a:t>
            </a:r>
            <a:r>
              <a:rPr lang="pt-BR" sz="2800" dirty="0">
                <a:latin typeface="+mn-lt"/>
              </a:rPr>
              <a:t> (g) &lt;==&gt; SiO (g) + H</a:t>
            </a:r>
            <a:r>
              <a:rPr lang="pt-BR" sz="2800" baseline="-25000" dirty="0">
                <a:latin typeface="+mn-lt"/>
              </a:rPr>
              <a:t>2</a:t>
            </a:r>
            <a:r>
              <a:rPr lang="pt-BR" sz="2800" dirty="0">
                <a:latin typeface="+mn-lt"/>
              </a:rPr>
              <a:t>O (g)</a:t>
            </a:r>
            <a:endParaRPr lang="LID4096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176CD-F889-44CD-A1CC-485FE47D678C}"/>
              </a:ext>
            </a:extLst>
          </p:cNvPr>
          <p:cNvSpPr txBox="1"/>
          <p:nvPr/>
        </p:nvSpPr>
        <p:spPr>
          <a:xfrm>
            <a:off x="5192983" y="3645024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Deposition:</a:t>
            </a:r>
          </a:p>
          <a:p>
            <a:r>
              <a:rPr lang="en-US" sz="2800" dirty="0"/>
              <a:t>SiH</a:t>
            </a:r>
            <a:r>
              <a:rPr lang="en-US" sz="2800" baseline="-25000" dirty="0"/>
              <a:t>2</a:t>
            </a:r>
            <a:r>
              <a:rPr lang="en-US" sz="2800" dirty="0"/>
              <a:t>Cl</a:t>
            </a:r>
            <a:r>
              <a:rPr lang="en-US" sz="2800" baseline="-25000" dirty="0"/>
              <a:t>2</a:t>
            </a:r>
            <a:r>
              <a:rPr lang="en-US" sz="2800" dirty="0"/>
              <a:t> (g)  </a:t>
            </a:r>
          </a:p>
          <a:p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Si (s) + 2 HCl (g)	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06212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4EE5-19BE-40B3-B95B-D65122FB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In-situ HCl cleaning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1686B-EF07-4D85-9847-004AC906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1243" y="1320576"/>
            <a:ext cx="4752528" cy="5224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18089-CA5A-442F-A488-66D17D9C53F3}"/>
              </a:ext>
            </a:extLst>
          </p:cNvPr>
          <p:cNvSpPr txBox="1"/>
          <p:nvPr/>
        </p:nvSpPr>
        <p:spPr>
          <a:xfrm>
            <a:off x="3779912" y="6331211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Habuka</a:t>
            </a:r>
            <a:r>
              <a:rPr lang="en-US" sz="1200" dirty="0"/>
              <a:t> et al: Journal of Crystal Growth 186 (1998) 104</a:t>
            </a:r>
            <a:r>
              <a:rPr lang="en-US" sz="1200" i="1" dirty="0"/>
              <a:t>Ð</a:t>
            </a:r>
            <a:r>
              <a:rPr lang="en-US" sz="1200" dirty="0"/>
              <a:t>112</a:t>
            </a:r>
            <a:endParaRPr lang="LID4096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6E7AB-B5E4-4372-91CF-4BD227AC194A}"/>
              </a:ext>
            </a:extLst>
          </p:cNvPr>
          <p:cNvSpPr txBox="1"/>
          <p:nvPr/>
        </p:nvSpPr>
        <p:spPr>
          <a:xfrm>
            <a:off x="6012160" y="1827710"/>
            <a:ext cx="30243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HF wet cleaning removes native oxide, by diffusing thru discontinuous organic film.</a:t>
            </a:r>
          </a:p>
          <a:p>
            <a:endParaRPr lang="en-US" sz="2000" dirty="0"/>
          </a:p>
          <a:p>
            <a:r>
              <a:rPr lang="en-US" sz="2000" dirty="0"/>
              <a:t>HCl etches organic material away.</a:t>
            </a:r>
          </a:p>
          <a:p>
            <a:endParaRPr lang="en-US" sz="2000" dirty="0"/>
          </a:p>
          <a:p>
            <a:r>
              <a:rPr lang="en-US" sz="2000" dirty="0"/>
              <a:t>Only then can epitaxial film deposition begin.</a:t>
            </a:r>
          </a:p>
          <a:p>
            <a:endParaRPr lang="en-US" sz="2000" dirty="0"/>
          </a:p>
          <a:p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242501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700D-BBD2-436F-AF27-741BF939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Interfacial contamination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87C60-2C45-4C86-88EC-7A3FDDAA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8" y="1179187"/>
            <a:ext cx="5427082" cy="2625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50B0AA-16C5-40E3-8C5E-538F7360D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/>
          <a:stretch/>
        </p:blipFill>
        <p:spPr>
          <a:xfrm>
            <a:off x="490467" y="3888217"/>
            <a:ext cx="5186263" cy="22401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FF94A60-B095-4C4D-94FD-A635BA59C4E5}"/>
              </a:ext>
            </a:extLst>
          </p:cNvPr>
          <p:cNvSpPr/>
          <p:nvPr/>
        </p:nvSpPr>
        <p:spPr>
          <a:xfrm>
            <a:off x="4716016" y="2868862"/>
            <a:ext cx="792088" cy="432048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740B78-B83F-43A1-A27B-2F820C8AF420}"/>
              </a:ext>
            </a:extLst>
          </p:cNvPr>
          <p:cNvSpPr/>
          <p:nvPr/>
        </p:nvSpPr>
        <p:spPr>
          <a:xfrm>
            <a:off x="4716016" y="5367133"/>
            <a:ext cx="792088" cy="432048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2ACE0-525A-498E-B8AE-DCB51D76C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285" y="2550030"/>
            <a:ext cx="2968686" cy="2337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1EE1F3-B154-4FDF-BCDA-6B3B25F425A7}"/>
              </a:ext>
            </a:extLst>
          </p:cNvPr>
          <p:cNvSpPr txBox="1"/>
          <p:nvPr/>
        </p:nvSpPr>
        <p:spPr>
          <a:xfrm>
            <a:off x="971600" y="6309320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Yamazaki et al: J. </a:t>
            </a:r>
            <a:r>
              <a:rPr lang="en-US" sz="1200" dirty="0" err="1"/>
              <a:t>Electrochem</a:t>
            </a:r>
            <a:r>
              <a:rPr lang="en-US" sz="1200" dirty="0"/>
              <a:t>. Soc., Vol. 139, No. 4, April 1992</a:t>
            </a:r>
            <a:endParaRPr lang="LID4096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EAC04-8C45-441E-9428-DE4C714DE09E}"/>
              </a:ext>
            </a:extLst>
          </p:cNvPr>
          <p:cNvSpPr txBox="1"/>
          <p:nvPr/>
        </p:nvSpPr>
        <p:spPr>
          <a:xfrm>
            <a:off x="6300192" y="488760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SIMS analysis</a:t>
            </a:r>
            <a:endParaRPr lang="LID4096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32BD89-558C-457E-93E8-9C4451555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52" y="2538545"/>
            <a:ext cx="2968686" cy="23375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192330-BEAC-47F3-853C-05C356E50C9F}"/>
              </a:ext>
            </a:extLst>
          </p:cNvPr>
          <p:cNvSpPr/>
          <p:nvPr/>
        </p:nvSpPr>
        <p:spPr>
          <a:xfrm>
            <a:off x="4590152" y="1417638"/>
            <a:ext cx="701928" cy="348624"/>
          </a:xfrm>
          <a:prstGeom prst="roundRect">
            <a:avLst/>
          </a:prstGeom>
          <a:solidFill>
            <a:srgbClr val="BBE0E3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385E46-7362-4448-B3F2-46B72FEAA90A}"/>
              </a:ext>
            </a:extLst>
          </p:cNvPr>
          <p:cNvSpPr/>
          <p:nvPr/>
        </p:nvSpPr>
        <p:spPr>
          <a:xfrm>
            <a:off x="4414736" y="4054886"/>
            <a:ext cx="792087" cy="348624"/>
          </a:xfrm>
          <a:prstGeom prst="roundRect">
            <a:avLst/>
          </a:prstGeom>
          <a:solidFill>
            <a:srgbClr val="BBE0E3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19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8276797-1C29-47E2-B400-F81B3C12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err="1"/>
              <a:t>Epitaxy</a:t>
            </a:r>
            <a:r>
              <a:rPr lang="fi-FI" altLang="en-US" dirty="0"/>
              <a:t>: single </a:t>
            </a:r>
            <a:r>
              <a:rPr lang="fi-FI" altLang="en-US" dirty="0" err="1"/>
              <a:t>crystalline</a:t>
            </a:r>
            <a:r>
              <a:rPr lang="fi-FI" altLang="en-US" dirty="0"/>
              <a:t> </a:t>
            </a:r>
            <a:r>
              <a:rPr lang="fi-FI" altLang="en-US" dirty="0" err="1"/>
              <a:t>film</a:t>
            </a:r>
            <a:r>
              <a:rPr lang="fi-FI" altLang="en-US" dirty="0"/>
              <a:t> on single </a:t>
            </a:r>
            <a:r>
              <a:rPr lang="fi-FI" altLang="en-US" dirty="0" err="1"/>
              <a:t>crystalline</a:t>
            </a:r>
            <a:r>
              <a:rPr lang="fi-FI" altLang="en-US" dirty="0"/>
              <a:t> </a:t>
            </a:r>
            <a:r>
              <a:rPr lang="fi-FI" altLang="en-US" dirty="0" err="1"/>
              <a:t>substrate</a:t>
            </a:r>
            <a:endParaRPr lang="fi-FI" altLang="en-US" dirty="0"/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358D38DD-1F64-4706-9B20-5F104E04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41814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>
            <a:extLst>
              <a:ext uri="{FF2B5EF4-FFF2-40B4-BE49-F238E27FC236}">
                <a16:creationId xmlns:a16="http://schemas.microsoft.com/office/drawing/2014/main" id="{7B98EBC7-6358-4610-9BC6-F5DDA080E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32035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>
            <a:extLst>
              <a:ext uri="{FF2B5EF4-FFF2-40B4-BE49-F238E27FC236}">
                <a16:creationId xmlns:a16="http://schemas.microsoft.com/office/drawing/2014/main" id="{62C0D15B-2645-4E7E-B75D-7B1EACC3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846638"/>
            <a:ext cx="3168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Aluminum</a:t>
            </a:r>
            <a:r>
              <a:rPr lang="fi-FI" altLang="en-US" sz="2400" dirty="0"/>
              <a:t> on </a:t>
            </a:r>
            <a:r>
              <a:rPr lang="fi-FI" altLang="en-US" sz="2400" dirty="0" err="1"/>
              <a:t>spinel</a:t>
            </a:r>
            <a:endParaRPr lang="fi-FI" altLang="en-US" sz="2400" dirty="0"/>
          </a:p>
        </p:txBody>
      </p:sp>
      <p:sp>
        <p:nvSpPr>
          <p:cNvPr id="29702" name="TextBox 5">
            <a:extLst>
              <a:ext uri="{FF2B5EF4-FFF2-40B4-BE49-F238E27FC236}">
                <a16:creationId xmlns:a16="http://schemas.microsoft.com/office/drawing/2014/main" id="{C8F0984A-5A27-41AB-86C7-B326DA54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652963"/>
            <a:ext cx="46799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CdTe</a:t>
            </a:r>
            <a:r>
              <a:rPr lang="fi-FI" altLang="en-US" sz="2400" dirty="0"/>
              <a:t> on </a:t>
            </a:r>
            <a:r>
              <a:rPr lang="fi-FI" altLang="en-US" sz="2400" dirty="0" err="1"/>
              <a:t>GaAs</a:t>
            </a:r>
            <a:r>
              <a:rPr lang="fi-FI" altLang="en-US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Stacking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faults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are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arranged</a:t>
            </a:r>
            <a:r>
              <a:rPr lang="fi-FI" altLang="en-US" sz="2400" dirty="0"/>
              <a:t> at </a:t>
            </a:r>
            <a:r>
              <a:rPr lang="fi-FI" altLang="en-US" sz="2400" dirty="0" err="1"/>
              <a:t>regular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intervals</a:t>
            </a:r>
            <a:r>
              <a:rPr lang="fi-FI" altLang="en-US" sz="2400" dirty="0"/>
              <a:t> at </a:t>
            </a:r>
            <a:r>
              <a:rPr lang="fi-FI" altLang="en-US" sz="2400" dirty="0" err="1"/>
              <a:t>the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interface</a:t>
            </a:r>
            <a:r>
              <a:rPr lang="fi-FI" altLang="en-US" sz="2400" dirty="0"/>
              <a:t> and </a:t>
            </a:r>
            <a:r>
              <a:rPr lang="fi-FI" altLang="en-US" sz="2400" dirty="0" err="1"/>
              <a:t>epilayer</a:t>
            </a:r>
            <a:r>
              <a:rPr lang="fi-FI" altLang="en-US" sz="2400" dirty="0"/>
              <a:t> is </a:t>
            </a:r>
            <a:r>
              <a:rPr lang="fi-FI" altLang="en-US" sz="2400" dirty="0" err="1"/>
              <a:t>perfect</a:t>
            </a:r>
            <a:endParaRPr lang="fi-FI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76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0B2C928D-3DD5-4138-BEAF-4ACEC2E7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LID4096"/>
              <a:t>Growth vs. etching</a:t>
            </a:r>
            <a:endParaRPr lang="en-US" altLang="LID4096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A955CBFD-9142-4869-A4A2-DF9865BE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08275"/>
            <a:ext cx="46799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>
            <a:extLst>
              <a:ext uri="{FF2B5EF4-FFF2-40B4-BE49-F238E27FC236}">
                <a16:creationId xmlns:a16="http://schemas.microsoft.com/office/drawing/2014/main" id="{62A0B00C-2083-420E-97B7-8FDD3073F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2089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ID4096" sz="3200" dirty="0">
                <a:cs typeface="Times New Roman" panose="02020603050405020304" pitchFamily="18" charset="0"/>
                <a:sym typeface="Symbol" panose="05050102010706020507" pitchFamily="18" charset="2"/>
              </a:rPr>
              <a:t>SiH</a:t>
            </a:r>
            <a:r>
              <a:rPr lang="en-US" altLang="LID4096" sz="3200" baseline="-30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LID4096" sz="3200" dirty="0">
                <a:cs typeface="Times New Roman" panose="02020603050405020304" pitchFamily="18" charset="0"/>
                <a:sym typeface="Symbol" panose="05050102010706020507" pitchFamily="18" charset="2"/>
              </a:rPr>
              <a:t>Cl</a:t>
            </a:r>
            <a:r>
              <a:rPr lang="en-US" altLang="LID4096" sz="3200" baseline="-30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LID4096" sz="3200" dirty="0">
                <a:cs typeface="Times New Roman" panose="02020603050405020304" pitchFamily="18" charset="0"/>
                <a:sym typeface="Symbol" panose="05050102010706020507" pitchFamily="18" charset="2"/>
              </a:rPr>
              <a:t> (g)  	&lt;==&gt; Si (s) + 2 HCl (g),</a:t>
            </a:r>
            <a:endParaRPr lang="en-US" altLang="LID4096" sz="3200" b="1" dirty="0">
              <a:cs typeface="Times New Roman" panose="02020603050405020304" pitchFamily="18" charset="0"/>
            </a:endParaRPr>
          </a:p>
          <a:p>
            <a:r>
              <a:rPr lang="en-US" altLang="LID4096" sz="3200" dirty="0">
                <a:cs typeface="Times New Roman" panose="02020603050405020304" pitchFamily="18" charset="0"/>
              </a:rPr>
              <a:t>SiCl</a:t>
            </a:r>
            <a:r>
              <a:rPr lang="en-US" altLang="LID4096" sz="3200" baseline="-30000" dirty="0">
                <a:cs typeface="Times New Roman" panose="02020603050405020304" pitchFamily="18" charset="0"/>
              </a:rPr>
              <a:t>4</a:t>
            </a:r>
            <a:r>
              <a:rPr lang="en-US" altLang="LID4096" sz="3200" dirty="0">
                <a:cs typeface="Times New Roman" panose="02020603050405020304" pitchFamily="18" charset="0"/>
              </a:rPr>
              <a:t> (g) + Si (s)  &lt;==&gt; 2 SiCl</a:t>
            </a:r>
            <a:r>
              <a:rPr lang="en-US" altLang="LID4096" sz="3200" baseline="-30000" dirty="0">
                <a:cs typeface="Times New Roman" panose="02020603050405020304" pitchFamily="18" charset="0"/>
              </a:rPr>
              <a:t>2</a:t>
            </a:r>
            <a:r>
              <a:rPr lang="en-US" altLang="LID4096" sz="3200" dirty="0">
                <a:cs typeface="Times New Roman" panose="02020603050405020304" pitchFamily="18" charset="0"/>
              </a:rPr>
              <a:t> (g) </a:t>
            </a:r>
            <a:endParaRPr lang="en-US" altLang="LID4096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E6CFCB-73EF-44C5-9797-D4498DAF97C0}"/>
              </a:ext>
            </a:extLst>
          </p:cNvPr>
          <p:cNvSpPr/>
          <p:nvPr/>
        </p:nvSpPr>
        <p:spPr>
          <a:xfrm>
            <a:off x="1403648" y="5229200"/>
            <a:ext cx="3816424" cy="720080"/>
          </a:xfrm>
          <a:prstGeom prst="rect">
            <a:avLst/>
          </a:prstGeom>
          <a:solidFill>
            <a:srgbClr val="BBE0E3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7EDDA-EF75-4C3C-A1BF-1C543BDFEF15}"/>
              </a:ext>
            </a:extLst>
          </p:cNvPr>
          <p:cNvSpPr txBox="1"/>
          <p:nvPr/>
        </p:nvSpPr>
        <p:spPr>
          <a:xfrm>
            <a:off x="3815867" y="521990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Etching regime</a:t>
            </a:r>
            <a:endParaRPr lang="LID4096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99997-C5FB-4353-A79F-9B392FA551E7}"/>
              </a:ext>
            </a:extLst>
          </p:cNvPr>
          <p:cNvSpPr/>
          <p:nvPr/>
        </p:nvSpPr>
        <p:spPr>
          <a:xfrm>
            <a:off x="1403648" y="2924944"/>
            <a:ext cx="3816424" cy="2294964"/>
          </a:xfrm>
          <a:prstGeom prst="rect">
            <a:avLst/>
          </a:prstGeom>
          <a:solidFill>
            <a:srgbClr val="FF6699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F5922-FE2E-40BB-B4E2-021CD168C75F}"/>
              </a:ext>
            </a:extLst>
          </p:cNvPr>
          <p:cNvSpPr txBox="1"/>
          <p:nvPr/>
        </p:nvSpPr>
        <p:spPr>
          <a:xfrm>
            <a:off x="1410900" y="4275093"/>
            <a:ext cx="2070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Deposition regime</a:t>
            </a:r>
            <a:endParaRPr lang="LID4096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>
            <a:extLst>
              <a:ext uri="{FF2B5EF4-FFF2-40B4-BE49-F238E27FC236}">
                <a16:creationId xmlns:a16="http://schemas.microsoft.com/office/drawing/2014/main" id="{01852793-8EDB-4E8A-A2B8-1BC57C602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LID4096"/>
              <a:t>Epi vs. poly</a:t>
            </a:r>
            <a:endParaRPr lang="en-US" altLang="LID4096"/>
          </a:p>
        </p:txBody>
      </p:sp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F894B8FE-1536-465D-A467-7C8C991D49F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39750" y="1196975"/>
          <a:ext cx="4897438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Image Document" r:id="rId3" imgW="5438880" imgH="5915160" progId="Imaging.Document">
                  <p:embed/>
                </p:oleObj>
              </mc:Choice>
              <mc:Fallback>
                <p:oleObj name="Image Document" r:id="rId3" imgW="5438880" imgH="5915160" progId="Imaging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4897438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Box 3">
            <a:extLst>
              <a:ext uri="{FF2B5EF4-FFF2-40B4-BE49-F238E27FC236}">
                <a16:creationId xmlns:a16="http://schemas.microsoft.com/office/drawing/2014/main" id="{47217E26-0E88-48AD-8C5C-D340948D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916113"/>
            <a:ext cx="302418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ID4096" sz="2400" dirty="0"/>
              <a:t>High growth rate results in polycrystalline material: the arriving atoms do not have enough time to find energetically favourable positions before the next layer of atoms arrive.</a:t>
            </a:r>
            <a:endParaRPr lang="en-US" altLang="LID4096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687">
            <a:extLst>
              <a:ext uri="{FF2B5EF4-FFF2-40B4-BE49-F238E27FC236}">
                <a16:creationId xmlns:a16="http://schemas.microsoft.com/office/drawing/2014/main" id="{BB9E781B-FC8B-4A3F-A2F6-B52CE6B06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212999" name="AutoShape 686">
            <a:extLst>
              <a:ext uri="{FF2B5EF4-FFF2-40B4-BE49-F238E27FC236}">
                <a16:creationId xmlns:a16="http://schemas.microsoft.com/office/drawing/2014/main" id="{09A20263-D54A-4071-8B88-7026036A1C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516179" y="3709806"/>
            <a:ext cx="44148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ID4096"/>
          </a:p>
        </p:txBody>
      </p:sp>
      <p:grpSp>
        <p:nvGrpSpPr>
          <p:cNvPr id="213001" name="Group 219">
            <a:extLst>
              <a:ext uri="{FF2B5EF4-FFF2-40B4-BE49-F238E27FC236}">
                <a16:creationId xmlns:a16="http://schemas.microsoft.com/office/drawing/2014/main" id="{874A4119-8B8A-476C-BA72-B88B73B64482}"/>
              </a:ext>
            </a:extLst>
          </p:cNvPr>
          <p:cNvGrpSpPr>
            <a:grpSpLocks/>
          </p:cNvGrpSpPr>
          <p:nvPr/>
        </p:nvGrpSpPr>
        <p:grpSpPr bwMode="auto">
          <a:xfrm>
            <a:off x="364245" y="1914720"/>
            <a:ext cx="4207755" cy="1357564"/>
            <a:chOff x="1575" y="3521"/>
            <a:chExt cx="8135" cy="2573"/>
          </a:xfrm>
        </p:grpSpPr>
        <p:sp>
          <p:nvSpPr>
            <p:cNvPr id="213002" name="Line 434">
              <a:extLst>
                <a:ext uri="{FF2B5EF4-FFF2-40B4-BE49-F238E27FC236}">
                  <a16:creationId xmlns:a16="http://schemas.microsoft.com/office/drawing/2014/main" id="{0D399BC4-BAD3-48B9-96B5-E3593DCBF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5" y="4881"/>
              <a:ext cx="8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ID4096"/>
            </a:p>
          </p:txBody>
        </p:sp>
        <p:grpSp>
          <p:nvGrpSpPr>
            <p:cNvPr id="213003" name="Group 397">
              <a:extLst>
                <a:ext uri="{FF2B5EF4-FFF2-40B4-BE49-F238E27FC236}">
                  <a16:creationId xmlns:a16="http://schemas.microsoft.com/office/drawing/2014/main" id="{B26C2F2D-3264-4E74-BEB5-FC48264A669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836" y="4958"/>
              <a:ext cx="2617" cy="1136"/>
              <a:chOff x="2790" y="1275"/>
              <a:chExt cx="3315" cy="1560"/>
            </a:xfrm>
          </p:grpSpPr>
          <p:grpSp>
            <p:nvGrpSpPr>
              <p:cNvPr id="213181" name="Group 430">
                <a:extLst>
                  <a:ext uri="{FF2B5EF4-FFF2-40B4-BE49-F238E27FC236}">
                    <a16:creationId xmlns:a16="http://schemas.microsoft.com/office/drawing/2014/main" id="{3B656C26-2376-4579-98BD-1614974ECE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0" y="1620"/>
                <a:ext cx="3315" cy="1020"/>
                <a:chOff x="2595" y="1620"/>
                <a:chExt cx="4605" cy="1020"/>
              </a:xfrm>
            </p:grpSpPr>
            <p:sp>
              <p:nvSpPr>
                <p:cNvPr id="213214" name="Line 433">
                  <a:extLst>
                    <a:ext uri="{FF2B5EF4-FFF2-40B4-BE49-F238E27FC236}">
                      <a16:creationId xmlns:a16="http://schemas.microsoft.com/office/drawing/2014/main" id="{20725A92-8290-4E3C-824E-1CC7FFDFE2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5" y="1620"/>
                  <a:ext cx="4575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215" name="Line 432">
                  <a:extLst>
                    <a:ext uri="{FF2B5EF4-FFF2-40B4-BE49-F238E27FC236}">
                      <a16:creationId xmlns:a16="http://schemas.microsoft.com/office/drawing/2014/main" id="{9B869DCD-6B5B-4DF0-A167-B9D043B2DC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0" y="2130"/>
                  <a:ext cx="459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216" name="Line 431">
                  <a:extLst>
                    <a:ext uri="{FF2B5EF4-FFF2-40B4-BE49-F238E27FC236}">
                      <a16:creationId xmlns:a16="http://schemas.microsoft.com/office/drawing/2014/main" id="{86A783F8-0B9F-40E1-A353-81322E3B70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640"/>
                  <a:ext cx="456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13182" name="Group 423">
                <a:extLst>
                  <a:ext uri="{FF2B5EF4-FFF2-40B4-BE49-F238E27FC236}">
                    <a16:creationId xmlns:a16="http://schemas.microsoft.com/office/drawing/2014/main" id="{C977FED1-B938-4388-AB1B-53B1E65B98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0" y="1275"/>
                <a:ext cx="2715" cy="1560"/>
                <a:chOff x="3120" y="1275"/>
                <a:chExt cx="2715" cy="1560"/>
              </a:xfrm>
            </p:grpSpPr>
            <p:sp>
              <p:nvSpPr>
                <p:cNvPr id="213208" name="Line 429">
                  <a:extLst>
                    <a:ext uri="{FF2B5EF4-FFF2-40B4-BE49-F238E27FC236}">
                      <a16:creationId xmlns:a16="http://schemas.microsoft.com/office/drawing/2014/main" id="{918C4B7F-1EF1-4FAC-8CD3-A128030ED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209" name="Line 428">
                  <a:extLst>
                    <a:ext uri="{FF2B5EF4-FFF2-40B4-BE49-F238E27FC236}">
                      <a16:creationId xmlns:a16="http://schemas.microsoft.com/office/drawing/2014/main" id="{953E8D86-4C64-4931-B236-E67C22567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35" y="130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210" name="Line 427">
                  <a:extLst>
                    <a:ext uri="{FF2B5EF4-FFF2-40B4-BE49-F238E27FC236}">
                      <a16:creationId xmlns:a16="http://schemas.microsoft.com/office/drawing/2014/main" id="{DAC38308-87C2-462A-9D27-D7023721A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211" name="Line 426">
                  <a:extLst>
                    <a:ext uri="{FF2B5EF4-FFF2-40B4-BE49-F238E27FC236}">
                      <a16:creationId xmlns:a16="http://schemas.microsoft.com/office/drawing/2014/main" id="{9AFE4064-0B49-44D0-9203-5115D3ACB4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212" name="Line 425">
                  <a:extLst>
                    <a:ext uri="{FF2B5EF4-FFF2-40B4-BE49-F238E27FC236}">
                      <a16:creationId xmlns:a16="http://schemas.microsoft.com/office/drawing/2014/main" id="{562E98FE-5688-4D6B-ACB0-802EE6F516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213" name="Line 424">
                  <a:extLst>
                    <a:ext uri="{FF2B5EF4-FFF2-40B4-BE49-F238E27FC236}">
                      <a16:creationId xmlns:a16="http://schemas.microsoft.com/office/drawing/2014/main" id="{D7E69DB2-FD10-4F7A-A942-F871D0AC16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0" y="127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13183" name="Group 398">
                <a:extLst>
                  <a:ext uri="{FF2B5EF4-FFF2-40B4-BE49-F238E27FC236}">
                    <a16:creationId xmlns:a16="http://schemas.microsoft.com/office/drawing/2014/main" id="{571F5078-F459-4007-994C-620DF86D4F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1410"/>
                <a:ext cx="3045" cy="1425"/>
                <a:chOff x="2940" y="1410"/>
                <a:chExt cx="3045" cy="1425"/>
              </a:xfrm>
            </p:grpSpPr>
            <p:grpSp>
              <p:nvGrpSpPr>
                <p:cNvPr id="213184" name="Group 419">
                  <a:extLst>
                    <a:ext uri="{FF2B5EF4-FFF2-40B4-BE49-F238E27FC236}">
                      <a16:creationId xmlns:a16="http://schemas.microsoft.com/office/drawing/2014/main" id="{0E4D95F0-96E0-401E-B513-64658584B2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205" name="Oval 422">
                    <a:extLst>
                      <a:ext uri="{FF2B5EF4-FFF2-40B4-BE49-F238E27FC236}">
                        <a16:creationId xmlns:a16="http://schemas.microsoft.com/office/drawing/2014/main" id="{11D123A2-BF54-4FE3-AFF4-39BD01AA1C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206" name="Oval 421">
                    <a:extLst>
                      <a:ext uri="{FF2B5EF4-FFF2-40B4-BE49-F238E27FC236}">
                        <a16:creationId xmlns:a16="http://schemas.microsoft.com/office/drawing/2014/main" id="{8DE26CAD-23A4-4405-A697-160175E86C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207" name="Oval 420">
                    <a:extLst>
                      <a:ext uri="{FF2B5EF4-FFF2-40B4-BE49-F238E27FC236}">
                        <a16:creationId xmlns:a16="http://schemas.microsoft.com/office/drawing/2014/main" id="{0B742973-F759-422F-A0D6-6C10204DC3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185" name="Group 415">
                  <a:extLst>
                    <a:ext uri="{FF2B5EF4-FFF2-40B4-BE49-F238E27FC236}">
                      <a16:creationId xmlns:a16="http://schemas.microsoft.com/office/drawing/2014/main" id="{614C937C-AB65-4F46-A9FB-3F0AECAFC2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202" name="Oval 418">
                    <a:extLst>
                      <a:ext uri="{FF2B5EF4-FFF2-40B4-BE49-F238E27FC236}">
                        <a16:creationId xmlns:a16="http://schemas.microsoft.com/office/drawing/2014/main" id="{D071D0CD-FD58-4F9E-915C-5B52D10DC8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203" name="Oval 417">
                    <a:extLst>
                      <a:ext uri="{FF2B5EF4-FFF2-40B4-BE49-F238E27FC236}">
                        <a16:creationId xmlns:a16="http://schemas.microsoft.com/office/drawing/2014/main" id="{C5F614A7-14EE-4092-AF59-7E90D74A40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204" name="Oval 416">
                    <a:extLst>
                      <a:ext uri="{FF2B5EF4-FFF2-40B4-BE49-F238E27FC236}">
                        <a16:creationId xmlns:a16="http://schemas.microsoft.com/office/drawing/2014/main" id="{A7E977F6-D481-4152-8E28-91114163B0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186" name="Group 411">
                  <a:extLst>
                    <a:ext uri="{FF2B5EF4-FFF2-40B4-BE49-F238E27FC236}">
                      <a16:creationId xmlns:a16="http://schemas.microsoft.com/office/drawing/2014/main" id="{A9479F7D-B186-47F9-AC79-9198DC423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5" y="141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199" name="Oval 414">
                    <a:extLst>
                      <a:ext uri="{FF2B5EF4-FFF2-40B4-BE49-F238E27FC236}">
                        <a16:creationId xmlns:a16="http://schemas.microsoft.com/office/drawing/2014/main" id="{575CBCA6-B57A-4599-BC34-8FDA2F84DA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200" name="Oval 413">
                    <a:extLst>
                      <a:ext uri="{FF2B5EF4-FFF2-40B4-BE49-F238E27FC236}">
                        <a16:creationId xmlns:a16="http://schemas.microsoft.com/office/drawing/2014/main" id="{05F5BAF5-0ED5-4802-BABE-C136C48555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201" name="Oval 412">
                    <a:extLst>
                      <a:ext uri="{FF2B5EF4-FFF2-40B4-BE49-F238E27FC236}">
                        <a16:creationId xmlns:a16="http://schemas.microsoft.com/office/drawing/2014/main" id="{0F94E035-A869-4242-AAC2-8CA97FCFBF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187" name="Group 407">
                  <a:extLst>
                    <a:ext uri="{FF2B5EF4-FFF2-40B4-BE49-F238E27FC236}">
                      <a16:creationId xmlns:a16="http://schemas.microsoft.com/office/drawing/2014/main" id="{85168DEC-DB6C-4D2E-8C23-9FE8370F71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45" y="1425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196" name="Oval 410">
                    <a:extLst>
                      <a:ext uri="{FF2B5EF4-FFF2-40B4-BE49-F238E27FC236}">
                        <a16:creationId xmlns:a16="http://schemas.microsoft.com/office/drawing/2014/main" id="{1F107768-C363-49CA-A6A6-89BA510CB4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97" name="Oval 409">
                    <a:extLst>
                      <a:ext uri="{FF2B5EF4-FFF2-40B4-BE49-F238E27FC236}">
                        <a16:creationId xmlns:a16="http://schemas.microsoft.com/office/drawing/2014/main" id="{8725438D-CCB7-4E73-9E4A-3F8F0657C5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98" name="Oval 408">
                    <a:extLst>
                      <a:ext uri="{FF2B5EF4-FFF2-40B4-BE49-F238E27FC236}">
                        <a16:creationId xmlns:a16="http://schemas.microsoft.com/office/drawing/2014/main" id="{3FCFB435-04F7-46E4-B8A8-BE9AF72380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188" name="Group 403">
                  <a:extLst>
                    <a:ext uri="{FF2B5EF4-FFF2-40B4-BE49-F238E27FC236}">
                      <a16:creationId xmlns:a16="http://schemas.microsoft.com/office/drawing/2014/main" id="{67F26E16-BFB6-406B-B122-821A4DCFD5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0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193" name="Oval 406">
                    <a:extLst>
                      <a:ext uri="{FF2B5EF4-FFF2-40B4-BE49-F238E27FC236}">
                        <a16:creationId xmlns:a16="http://schemas.microsoft.com/office/drawing/2014/main" id="{EBAA7A71-0E9C-4380-BFEB-8CF189CD7A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94" name="Oval 405">
                    <a:extLst>
                      <a:ext uri="{FF2B5EF4-FFF2-40B4-BE49-F238E27FC236}">
                        <a16:creationId xmlns:a16="http://schemas.microsoft.com/office/drawing/2014/main" id="{328D472D-589D-4737-9FF2-4A90FC0DAE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95" name="Oval 404">
                    <a:extLst>
                      <a:ext uri="{FF2B5EF4-FFF2-40B4-BE49-F238E27FC236}">
                        <a16:creationId xmlns:a16="http://schemas.microsoft.com/office/drawing/2014/main" id="{7A4EC706-127C-48B9-A195-97E0401E14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189" name="Group 399">
                  <a:extLst>
                    <a:ext uri="{FF2B5EF4-FFF2-40B4-BE49-F238E27FC236}">
                      <a16:creationId xmlns:a16="http://schemas.microsoft.com/office/drawing/2014/main" id="{DD6E4978-1660-497F-ABCB-0337607CE4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4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190" name="Oval 402">
                    <a:extLst>
                      <a:ext uri="{FF2B5EF4-FFF2-40B4-BE49-F238E27FC236}">
                        <a16:creationId xmlns:a16="http://schemas.microsoft.com/office/drawing/2014/main" id="{83B7B40A-77DD-4D35-95D6-8BAB1E0DA7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91" name="Oval 401">
                    <a:extLst>
                      <a:ext uri="{FF2B5EF4-FFF2-40B4-BE49-F238E27FC236}">
                        <a16:creationId xmlns:a16="http://schemas.microsoft.com/office/drawing/2014/main" id="{51152AD5-4342-4C7C-90F0-658F64C747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92" name="Oval 400">
                    <a:extLst>
                      <a:ext uri="{FF2B5EF4-FFF2-40B4-BE49-F238E27FC236}">
                        <a16:creationId xmlns:a16="http://schemas.microsoft.com/office/drawing/2014/main" id="{632D8ACC-F444-4D42-910C-3B453EECFC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</p:grpSp>
        </p:grpSp>
        <p:grpSp>
          <p:nvGrpSpPr>
            <p:cNvPr id="213004" name="Group 365">
              <a:extLst>
                <a:ext uri="{FF2B5EF4-FFF2-40B4-BE49-F238E27FC236}">
                  <a16:creationId xmlns:a16="http://schemas.microsoft.com/office/drawing/2014/main" id="{D0A4DA06-84FC-42D6-9576-E0987A15D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" y="3554"/>
              <a:ext cx="2625" cy="1517"/>
              <a:chOff x="2345" y="3291"/>
              <a:chExt cx="3010" cy="1782"/>
            </a:xfrm>
          </p:grpSpPr>
          <p:grpSp>
            <p:nvGrpSpPr>
              <p:cNvPr id="213150" name="Group 390">
                <a:extLst>
                  <a:ext uri="{FF2B5EF4-FFF2-40B4-BE49-F238E27FC236}">
                    <a16:creationId xmlns:a16="http://schemas.microsoft.com/office/drawing/2014/main" id="{A68F3EFC-093A-4170-ADAC-055D21415A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654" y="3513"/>
                <a:ext cx="2457" cy="1560"/>
                <a:chOff x="3120" y="1275"/>
                <a:chExt cx="2715" cy="1560"/>
              </a:xfrm>
            </p:grpSpPr>
            <p:sp>
              <p:nvSpPr>
                <p:cNvPr id="213175" name="Line 396">
                  <a:extLst>
                    <a:ext uri="{FF2B5EF4-FFF2-40B4-BE49-F238E27FC236}">
                      <a16:creationId xmlns:a16="http://schemas.microsoft.com/office/drawing/2014/main" id="{A043E22C-63E5-4246-9BA8-FC16EE65AC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76" name="Line 395">
                  <a:extLst>
                    <a:ext uri="{FF2B5EF4-FFF2-40B4-BE49-F238E27FC236}">
                      <a16:creationId xmlns:a16="http://schemas.microsoft.com/office/drawing/2014/main" id="{6ECD556C-6950-4889-AD17-E78135F227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35" y="130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77" name="Line 394">
                  <a:extLst>
                    <a:ext uri="{FF2B5EF4-FFF2-40B4-BE49-F238E27FC236}">
                      <a16:creationId xmlns:a16="http://schemas.microsoft.com/office/drawing/2014/main" id="{CEEA915E-44E3-466A-B66F-E647FC42BB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78" name="Line 393">
                  <a:extLst>
                    <a:ext uri="{FF2B5EF4-FFF2-40B4-BE49-F238E27FC236}">
                      <a16:creationId xmlns:a16="http://schemas.microsoft.com/office/drawing/2014/main" id="{344038A0-DD34-48D3-9548-378EF3E8A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79" name="Line 392">
                  <a:extLst>
                    <a:ext uri="{FF2B5EF4-FFF2-40B4-BE49-F238E27FC236}">
                      <a16:creationId xmlns:a16="http://schemas.microsoft.com/office/drawing/2014/main" id="{68F5A224-02C6-47C4-B231-73AAE3513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80" name="Line 391">
                  <a:extLst>
                    <a:ext uri="{FF2B5EF4-FFF2-40B4-BE49-F238E27FC236}">
                      <a16:creationId xmlns:a16="http://schemas.microsoft.com/office/drawing/2014/main" id="{A028A188-6F95-4465-81FF-F0C36F3815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0" y="127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13151" name="Group 382">
                <a:extLst>
                  <a:ext uri="{FF2B5EF4-FFF2-40B4-BE49-F238E27FC236}">
                    <a16:creationId xmlns:a16="http://schemas.microsoft.com/office/drawing/2014/main" id="{A38C4994-7B7A-4A54-BE1C-6A9F8B87C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5" y="4371"/>
                <a:ext cx="2980" cy="364"/>
                <a:chOff x="2355" y="4413"/>
                <a:chExt cx="2980" cy="364"/>
              </a:xfrm>
            </p:grpSpPr>
            <p:sp>
              <p:nvSpPr>
                <p:cNvPr id="213168" name="Line 389">
                  <a:extLst>
                    <a:ext uri="{FF2B5EF4-FFF2-40B4-BE49-F238E27FC236}">
                      <a16:creationId xmlns:a16="http://schemas.microsoft.com/office/drawing/2014/main" id="{97D8F3A7-C82B-4EB4-B88C-47168CBF70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5" y="4598"/>
                  <a:ext cx="298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69" name="Oval 388">
                  <a:extLst>
                    <a:ext uri="{FF2B5EF4-FFF2-40B4-BE49-F238E27FC236}">
                      <a16:creationId xmlns:a16="http://schemas.microsoft.com/office/drawing/2014/main" id="{5FB9093A-C54B-47FD-850E-690ADDF37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491" y="444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70" name="Oval 387">
                  <a:extLst>
                    <a:ext uri="{FF2B5EF4-FFF2-40B4-BE49-F238E27FC236}">
                      <a16:creationId xmlns:a16="http://schemas.microsoft.com/office/drawing/2014/main" id="{DFE6DBD4-5334-4E96-8774-3347B5840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0" y="444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71" name="Oval 386">
                  <a:extLst>
                    <a:ext uri="{FF2B5EF4-FFF2-40B4-BE49-F238E27FC236}">
                      <a16:creationId xmlns:a16="http://schemas.microsoft.com/office/drawing/2014/main" id="{632F668D-C9A5-4967-BA94-7490B7B0B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482" y="4469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72" name="Oval 385">
                  <a:extLst>
                    <a:ext uri="{FF2B5EF4-FFF2-40B4-BE49-F238E27FC236}">
                      <a16:creationId xmlns:a16="http://schemas.microsoft.com/office/drawing/2014/main" id="{E1EB9E13-60FD-48CB-8767-4A7BBD039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43" y="4456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73" name="Oval 384">
                  <a:extLst>
                    <a:ext uri="{FF2B5EF4-FFF2-40B4-BE49-F238E27FC236}">
                      <a16:creationId xmlns:a16="http://schemas.microsoft.com/office/drawing/2014/main" id="{1491F904-1DA6-47F8-A116-79C2E9F5E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427" y="4413"/>
                  <a:ext cx="342" cy="353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74" name="Oval 383">
                  <a:extLst>
                    <a:ext uri="{FF2B5EF4-FFF2-40B4-BE49-F238E27FC236}">
                      <a16:creationId xmlns:a16="http://schemas.microsoft.com/office/drawing/2014/main" id="{BB6C8717-A775-40ED-B6F3-680693A2D6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934" y="444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</p:grpSp>
          <p:grpSp>
            <p:nvGrpSpPr>
              <p:cNvPr id="213152" name="Group 374">
                <a:extLst>
                  <a:ext uri="{FF2B5EF4-FFF2-40B4-BE49-F238E27FC236}">
                    <a16:creationId xmlns:a16="http://schemas.microsoft.com/office/drawing/2014/main" id="{F4BA4D09-D85B-4217-89F0-15C215518E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5" y="3827"/>
                <a:ext cx="2990" cy="364"/>
                <a:chOff x="2350" y="3919"/>
                <a:chExt cx="2990" cy="364"/>
              </a:xfrm>
            </p:grpSpPr>
            <p:sp>
              <p:nvSpPr>
                <p:cNvPr id="213161" name="Line 381">
                  <a:extLst>
                    <a:ext uri="{FF2B5EF4-FFF2-40B4-BE49-F238E27FC236}">
                      <a16:creationId xmlns:a16="http://schemas.microsoft.com/office/drawing/2014/main" id="{C1F54A23-05DA-4160-B8B2-926855C72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0" y="4072"/>
                  <a:ext cx="299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62" name="Oval 380">
                  <a:extLst>
                    <a:ext uri="{FF2B5EF4-FFF2-40B4-BE49-F238E27FC236}">
                      <a16:creationId xmlns:a16="http://schemas.microsoft.com/office/drawing/2014/main" id="{AD607E47-23CC-44DA-A1FA-071141101C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506" y="3949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63" name="Oval 379">
                  <a:extLst>
                    <a:ext uri="{FF2B5EF4-FFF2-40B4-BE49-F238E27FC236}">
                      <a16:creationId xmlns:a16="http://schemas.microsoft.com/office/drawing/2014/main" id="{8C580686-22DE-4531-8894-FF12CBA4F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0" y="3919"/>
                  <a:ext cx="342" cy="353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64" name="Oval 378">
                  <a:extLst>
                    <a:ext uri="{FF2B5EF4-FFF2-40B4-BE49-F238E27FC236}">
                      <a16:creationId xmlns:a16="http://schemas.microsoft.com/office/drawing/2014/main" id="{01F7BDFB-CFA8-4436-8CEE-BF50F86B78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497" y="3975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65" name="Oval 377">
                  <a:extLst>
                    <a:ext uri="{FF2B5EF4-FFF2-40B4-BE49-F238E27FC236}">
                      <a16:creationId xmlns:a16="http://schemas.microsoft.com/office/drawing/2014/main" id="{3D52BEB6-1A1E-4691-A74B-BD9BC29A8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58" y="3962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66" name="Oval 376">
                  <a:extLst>
                    <a:ext uri="{FF2B5EF4-FFF2-40B4-BE49-F238E27FC236}">
                      <a16:creationId xmlns:a16="http://schemas.microsoft.com/office/drawing/2014/main" id="{93A4DB6A-4686-4D62-AB2B-603B933C4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460" y="3949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67" name="Oval 375">
                  <a:extLst>
                    <a:ext uri="{FF2B5EF4-FFF2-40B4-BE49-F238E27FC236}">
                      <a16:creationId xmlns:a16="http://schemas.microsoft.com/office/drawing/2014/main" id="{3F22C6BB-2AD9-4A70-BA3F-8EA858B30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949" y="3949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</p:grpSp>
          <p:grpSp>
            <p:nvGrpSpPr>
              <p:cNvPr id="213153" name="Group 366">
                <a:extLst>
                  <a:ext uri="{FF2B5EF4-FFF2-40B4-BE49-F238E27FC236}">
                    <a16:creationId xmlns:a16="http://schemas.microsoft.com/office/drawing/2014/main" id="{44052535-AD2E-4BD9-BFBD-88DE6D42BB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4" y="3291"/>
                <a:ext cx="2971" cy="338"/>
                <a:chOff x="2384" y="3438"/>
                <a:chExt cx="2971" cy="338"/>
              </a:xfrm>
            </p:grpSpPr>
            <p:sp>
              <p:nvSpPr>
                <p:cNvPr id="213154" name="Line 373">
                  <a:extLst>
                    <a:ext uri="{FF2B5EF4-FFF2-40B4-BE49-F238E27FC236}">
                      <a16:creationId xmlns:a16="http://schemas.microsoft.com/office/drawing/2014/main" id="{32C30D2E-8A8F-4F00-A567-2BBCDCE5C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4" y="3605"/>
                  <a:ext cx="2971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55" name="Oval 372">
                  <a:extLst>
                    <a:ext uri="{FF2B5EF4-FFF2-40B4-BE49-F238E27FC236}">
                      <a16:creationId xmlns:a16="http://schemas.microsoft.com/office/drawing/2014/main" id="{960E14D7-8D09-4ED9-97DF-677FFC85D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491" y="345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56" name="Oval 371">
                  <a:extLst>
                    <a:ext uri="{FF2B5EF4-FFF2-40B4-BE49-F238E27FC236}">
                      <a16:creationId xmlns:a16="http://schemas.microsoft.com/office/drawing/2014/main" id="{90616FDE-9F73-4B5D-80E7-031B2FD1AB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0" y="345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57" name="Oval 370">
                  <a:extLst>
                    <a:ext uri="{FF2B5EF4-FFF2-40B4-BE49-F238E27FC236}">
                      <a16:creationId xmlns:a16="http://schemas.microsoft.com/office/drawing/2014/main" id="{AACBCB12-BC60-4476-81FF-331B700E1F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482" y="3464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58" name="Oval 369">
                  <a:extLst>
                    <a:ext uri="{FF2B5EF4-FFF2-40B4-BE49-F238E27FC236}">
                      <a16:creationId xmlns:a16="http://schemas.microsoft.com/office/drawing/2014/main" id="{CDDF2FF9-8458-41D4-BE1A-4DAD72ACF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43" y="3466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59" name="Oval 368">
                  <a:extLst>
                    <a:ext uri="{FF2B5EF4-FFF2-40B4-BE49-F238E27FC236}">
                      <a16:creationId xmlns:a16="http://schemas.microsoft.com/office/drawing/2014/main" id="{17E1C257-6B6D-4F1E-9A35-9C32D68846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445" y="345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60" name="Oval 367">
                  <a:extLst>
                    <a:ext uri="{FF2B5EF4-FFF2-40B4-BE49-F238E27FC236}">
                      <a16:creationId xmlns:a16="http://schemas.microsoft.com/office/drawing/2014/main" id="{71E3A568-269C-4708-9017-653C3537B2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934" y="3438"/>
                  <a:ext cx="342" cy="33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</p:grpSp>
        </p:grpSp>
        <p:grpSp>
          <p:nvGrpSpPr>
            <p:cNvPr id="213005" name="Group 328">
              <a:extLst>
                <a:ext uri="{FF2B5EF4-FFF2-40B4-BE49-F238E27FC236}">
                  <a16:creationId xmlns:a16="http://schemas.microsoft.com/office/drawing/2014/main" id="{D6DF784F-1E4C-400E-8C18-BF70E01614D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393" y="4958"/>
              <a:ext cx="2616" cy="1136"/>
              <a:chOff x="2790" y="1275"/>
              <a:chExt cx="3315" cy="1560"/>
            </a:xfrm>
          </p:grpSpPr>
          <p:grpSp>
            <p:nvGrpSpPr>
              <p:cNvPr id="213114" name="Group 361">
                <a:extLst>
                  <a:ext uri="{FF2B5EF4-FFF2-40B4-BE49-F238E27FC236}">
                    <a16:creationId xmlns:a16="http://schemas.microsoft.com/office/drawing/2014/main" id="{9CE89806-A8CF-4DB6-8372-1A79B7E913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0" y="1620"/>
                <a:ext cx="3315" cy="1020"/>
                <a:chOff x="2595" y="1620"/>
                <a:chExt cx="4605" cy="1020"/>
              </a:xfrm>
            </p:grpSpPr>
            <p:sp>
              <p:nvSpPr>
                <p:cNvPr id="213147" name="Line 364">
                  <a:extLst>
                    <a:ext uri="{FF2B5EF4-FFF2-40B4-BE49-F238E27FC236}">
                      <a16:creationId xmlns:a16="http://schemas.microsoft.com/office/drawing/2014/main" id="{2B1B2EDB-0BEF-4022-A0AC-05BE2F7093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5" y="1620"/>
                  <a:ext cx="4575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48" name="Line 363">
                  <a:extLst>
                    <a:ext uri="{FF2B5EF4-FFF2-40B4-BE49-F238E27FC236}">
                      <a16:creationId xmlns:a16="http://schemas.microsoft.com/office/drawing/2014/main" id="{62CA119A-87C4-4BB7-B791-CC214F840C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0" y="2130"/>
                  <a:ext cx="459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49" name="Line 362">
                  <a:extLst>
                    <a:ext uri="{FF2B5EF4-FFF2-40B4-BE49-F238E27FC236}">
                      <a16:creationId xmlns:a16="http://schemas.microsoft.com/office/drawing/2014/main" id="{3453269E-FFB5-453A-A803-9C9A1A9071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640"/>
                  <a:ext cx="456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13115" name="Group 354">
                <a:extLst>
                  <a:ext uri="{FF2B5EF4-FFF2-40B4-BE49-F238E27FC236}">
                    <a16:creationId xmlns:a16="http://schemas.microsoft.com/office/drawing/2014/main" id="{1CC2A82E-BB62-4413-A55D-E22368736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0" y="1275"/>
                <a:ext cx="2715" cy="1560"/>
                <a:chOff x="3120" y="1275"/>
                <a:chExt cx="2715" cy="1560"/>
              </a:xfrm>
            </p:grpSpPr>
            <p:sp>
              <p:nvSpPr>
                <p:cNvPr id="213141" name="Line 360">
                  <a:extLst>
                    <a:ext uri="{FF2B5EF4-FFF2-40B4-BE49-F238E27FC236}">
                      <a16:creationId xmlns:a16="http://schemas.microsoft.com/office/drawing/2014/main" id="{61D26163-2BB7-48C5-83A0-B2CEE21052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42" name="Line 359">
                  <a:extLst>
                    <a:ext uri="{FF2B5EF4-FFF2-40B4-BE49-F238E27FC236}">
                      <a16:creationId xmlns:a16="http://schemas.microsoft.com/office/drawing/2014/main" id="{07C8B20E-2E14-42E0-95FF-CC0401CE19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35" y="130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43" name="Line 358">
                  <a:extLst>
                    <a:ext uri="{FF2B5EF4-FFF2-40B4-BE49-F238E27FC236}">
                      <a16:creationId xmlns:a16="http://schemas.microsoft.com/office/drawing/2014/main" id="{F9FBB53F-0D7D-4AFA-A7DB-DF2475E4C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44" name="Line 357">
                  <a:extLst>
                    <a:ext uri="{FF2B5EF4-FFF2-40B4-BE49-F238E27FC236}">
                      <a16:creationId xmlns:a16="http://schemas.microsoft.com/office/drawing/2014/main" id="{1626E1C4-1B78-4E2B-8A1D-21B4B556B2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45" name="Line 356">
                  <a:extLst>
                    <a:ext uri="{FF2B5EF4-FFF2-40B4-BE49-F238E27FC236}">
                      <a16:creationId xmlns:a16="http://schemas.microsoft.com/office/drawing/2014/main" id="{37CED635-DBE0-4DE7-AC0A-A7BFACC36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46" name="Line 355">
                  <a:extLst>
                    <a:ext uri="{FF2B5EF4-FFF2-40B4-BE49-F238E27FC236}">
                      <a16:creationId xmlns:a16="http://schemas.microsoft.com/office/drawing/2014/main" id="{ED9036A8-C367-4705-8634-B91DAC2EE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0" y="127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13116" name="Group 329">
                <a:extLst>
                  <a:ext uri="{FF2B5EF4-FFF2-40B4-BE49-F238E27FC236}">
                    <a16:creationId xmlns:a16="http://schemas.microsoft.com/office/drawing/2014/main" id="{AC46A0E8-05B2-486B-BBC0-DF4F48BE91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1410"/>
                <a:ext cx="3045" cy="1425"/>
                <a:chOff x="2940" y="1410"/>
                <a:chExt cx="3045" cy="1425"/>
              </a:xfrm>
            </p:grpSpPr>
            <p:grpSp>
              <p:nvGrpSpPr>
                <p:cNvPr id="213117" name="Group 350">
                  <a:extLst>
                    <a:ext uri="{FF2B5EF4-FFF2-40B4-BE49-F238E27FC236}">
                      <a16:creationId xmlns:a16="http://schemas.microsoft.com/office/drawing/2014/main" id="{F7915075-37F0-4E35-A2D4-D384BE81BD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138" name="Oval 353">
                    <a:extLst>
                      <a:ext uri="{FF2B5EF4-FFF2-40B4-BE49-F238E27FC236}">
                        <a16:creationId xmlns:a16="http://schemas.microsoft.com/office/drawing/2014/main" id="{7498029E-A716-4CA8-80BC-07251E4A7C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39" name="Oval 352">
                    <a:extLst>
                      <a:ext uri="{FF2B5EF4-FFF2-40B4-BE49-F238E27FC236}">
                        <a16:creationId xmlns:a16="http://schemas.microsoft.com/office/drawing/2014/main" id="{81FB2171-D843-4B1F-9CEA-F03192A8E2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40" name="Oval 351">
                    <a:extLst>
                      <a:ext uri="{FF2B5EF4-FFF2-40B4-BE49-F238E27FC236}">
                        <a16:creationId xmlns:a16="http://schemas.microsoft.com/office/drawing/2014/main" id="{843B0A5B-1DC3-4688-B63C-37A7F0EA03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118" name="Group 346">
                  <a:extLst>
                    <a:ext uri="{FF2B5EF4-FFF2-40B4-BE49-F238E27FC236}">
                      <a16:creationId xmlns:a16="http://schemas.microsoft.com/office/drawing/2014/main" id="{A014347E-F6A7-410D-BB3B-6949C42172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135" name="Oval 349">
                    <a:extLst>
                      <a:ext uri="{FF2B5EF4-FFF2-40B4-BE49-F238E27FC236}">
                        <a16:creationId xmlns:a16="http://schemas.microsoft.com/office/drawing/2014/main" id="{606A470B-530F-492F-962C-51ABE53022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36" name="Oval 348">
                    <a:extLst>
                      <a:ext uri="{FF2B5EF4-FFF2-40B4-BE49-F238E27FC236}">
                        <a16:creationId xmlns:a16="http://schemas.microsoft.com/office/drawing/2014/main" id="{A791B8E0-08E1-41DB-8880-8C1E00C2F7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37" name="Oval 347">
                    <a:extLst>
                      <a:ext uri="{FF2B5EF4-FFF2-40B4-BE49-F238E27FC236}">
                        <a16:creationId xmlns:a16="http://schemas.microsoft.com/office/drawing/2014/main" id="{DDF44969-0CD7-4178-A619-6ADE8EA056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119" name="Group 342">
                  <a:extLst>
                    <a:ext uri="{FF2B5EF4-FFF2-40B4-BE49-F238E27FC236}">
                      <a16:creationId xmlns:a16="http://schemas.microsoft.com/office/drawing/2014/main" id="{FB4BF014-6C24-4E52-B4BA-1620795A6C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5" y="141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132" name="Oval 345">
                    <a:extLst>
                      <a:ext uri="{FF2B5EF4-FFF2-40B4-BE49-F238E27FC236}">
                        <a16:creationId xmlns:a16="http://schemas.microsoft.com/office/drawing/2014/main" id="{CBFB10A0-2334-464F-B2DD-4849CC854C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33" name="Oval 344">
                    <a:extLst>
                      <a:ext uri="{FF2B5EF4-FFF2-40B4-BE49-F238E27FC236}">
                        <a16:creationId xmlns:a16="http://schemas.microsoft.com/office/drawing/2014/main" id="{657CCBD8-0351-43F6-9553-946B450BF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34" name="Oval 343">
                    <a:extLst>
                      <a:ext uri="{FF2B5EF4-FFF2-40B4-BE49-F238E27FC236}">
                        <a16:creationId xmlns:a16="http://schemas.microsoft.com/office/drawing/2014/main" id="{9386354F-442D-4324-A9B9-62AB7109E4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120" name="Group 338">
                  <a:extLst>
                    <a:ext uri="{FF2B5EF4-FFF2-40B4-BE49-F238E27FC236}">
                      <a16:creationId xmlns:a16="http://schemas.microsoft.com/office/drawing/2014/main" id="{516D4F67-BFC1-4B88-9E1F-D2B57CE286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45" y="1425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129" name="Oval 341">
                    <a:extLst>
                      <a:ext uri="{FF2B5EF4-FFF2-40B4-BE49-F238E27FC236}">
                        <a16:creationId xmlns:a16="http://schemas.microsoft.com/office/drawing/2014/main" id="{8BEA24F9-2A4E-4EE9-BB41-4556F21A1E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30" name="Oval 340">
                    <a:extLst>
                      <a:ext uri="{FF2B5EF4-FFF2-40B4-BE49-F238E27FC236}">
                        <a16:creationId xmlns:a16="http://schemas.microsoft.com/office/drawing/2014/main" id="{E29C7E6C-60D3-4A9B-8247-F9CD8ABAA8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31" name="Oval 339">
                    <a:extLst>
                      <a:ext uri="{FF2B5EF4-FFF2-40B4-BE49-F238E27FC236}">
                        <a16:creationId xmlns:a16="http://schemas.microsoft.com/office/drawing/2014/main" id="{7C81AA46-4379-448A-917A-B6EE6F8E44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121" name="Group 334">
                  <a:extLst>
                    <a:ext uri="{FF2B5EF4-FFF2-40B4-BE49-F238E27FC236}">
                      <a16:creationId xmlns:a16="http://schemas.microsoft.com/office/drawing/2014/main" id="{E033115A-F2FD-44E4-9A49-B960F6AE7B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0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126" name="Oval 337">
                    <a:extLst>
                      <a:ext uri="{FF2B5EF4-FFF2-40B4-BE49-F238E27FC236}">
                        <a16:creationId xmlns:a16="http://schemas.microsoft.com/office/drawing/2014/main" id="{6CCC57D3-5AE7-41B0-9A5F-533C2A1821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27" name="Oval 336">
                    <a:extLst>
                      <a:ext uri="{FF2B5EF4-FFF2-40B4-BE49-F238E27FC236}">
                        <a16:creationId xmlns:a16="http://schemas.microsoft.com/office/drawing/2014/main" id="{24FE4607-D226-43A3-933C-4443CB7E45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28" name="Oval 335">
                    <a:extLst>
                      <a:ext uri="{FF2B5EF4-FFF2-40B4-BE49-F238E27FC236}">
                        <a16:creationId xmlns:a16="http://schemas.microsoft.com/office/drawing/2014/main" id="{3950D930-8F7A-4F46-8E1C-E3C14A3BD6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122" name="Group 330">
                  <a:extLst>
                    <a:ext uri="{FF2B5EF4-FFF2-40B4-BE49-F238E27FC236}">
                      <a16:creationId xmlns:a16="http://schemas.microsoft.com/office/drawing/2014/main" id="{8728D4A3-3345-4E42-9FCE-A92EB0787B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4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123" name="Oval 333">
                    <a:extLst>
                      <a:ext uri="{FF2B5EF4-FFF2-40B4-BE49-F238E27FC236}">
                        <a16:creationId xmlns:a16="http://schemas.microsoft.com/office/drawing/2014/main" id="{14D144A0-BEE3-44D8-ABBD-81626EF519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24" name="Oval 332">
                    <a:extLst>
                      <a:ext uri="{FF2B5EF4-FFF2-40B4-BE49-F238E27FC236}">
                        <a16:creationId xmlns:a16="http://schemas.microsoft.com/office/drawing/2014/main" id="{4679FDB2-1329-446F-ADAB-4F6B06F224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125" name="Oval 331">
                    <a:extLst>
                      <a:ext uri="{FF2B5EF4-FFF2-40B4-BE49-F238E27FC236}">
                        <a16:creationId xmlns:a16="http://schemas.microsoft.com/office/drawing/2014/main" id="{B11A8F24-92A8-47E3-84E7-A3B0EB9B48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</p:grpSp>
        </p:grpSp>
        <p:grpSp>
          <p:nvGrpSpPr>
            <p:cNvPr id="213006" name="Group 296">
              <a:extLst>
                <a:ext uri="{FF2B5EF4-FFF2-40B4-BE49-F238E27FC236}">
                  <a16:creationId xmlns:a16="http://schemas.microsoft.com/office/drawing/2014/main" id="{CACECF29-5513-4193-A818-42E6F07303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4" y="3554"/>
              <a:ext cx="2625" cy="1517"/>
              <a:chOff x="2345" y="3291"/>
              <a:chExt cx="3010" cy="1782"/>
            </a:xfrm>
          </p:grpSpPr>
          <p:grpSp>
            <p:nvGrpSpPr>
              <p:cNvPr id="213083" name="Group 321">
                <a:extLst>
                  <a:ext uri="{FF2B5EF4-FFF2-40B4-BE49-F238E27FC236}">
                    <a16:creationId xmlns:a16="http://schemas.microsoft.com/office/drawing/2014/main" id="{E3A0F9B2-2F23-4292-93FB-C1555E701F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654" y="3513"/>
                <a:ext cx="2457" cy="1560"/>
                <a:chOff x="3120" y="1275"/>
                <a:chExt cx="2715" cy="1560"/>
              </a:xfrm>
            </p:grpSpPr>
            <p:sp>
              <p:nvSpPr>
                <p:cNvPr id="213108" name="Line 327">
                  <a:extLst>
                    <a:ext uri="{FF2B5EF4-FFF2-40B4-BE49-F238E27FC236}">
                      <a16:creationId xmlns:a16="http://schemas.microsoft.com/office/drawing/2014/main" id="{441A98E1-3E38-4803-AB3E-2A8B8B9FB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09" name="Line 326">
                  <a:extLst>
                    <a:ext uri="{FF2B5EF4-FFF2-40B4-BE49-F238E27FC236}">
                      <a16:creationId xmlns:a16="http://schemas.microsoft.com/office/drawing/2014/main" id="{64611297-BF79-442B-8BB3-CEBD942A2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35" y="130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10" name="Line 325">
                  <a:extLst>
                    <a:ext uri="{FF2B5EF4-FFF2-40B4-BE49-F238E27FC236}">
                      <a16:creationId xmlns:a16="http://schemas.microsoft.com/office/drawing/2014/main" id="{45A766B8-93DA-4255-9C5A-FA8BCACF11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11" name="Line 324">
                  <a:extLst>
                    <a:ext uri="{FF2B5EF4-FFF2-40B4-BE49-F238E27FC236}">
                      <a16:creationId xmlns:a16="http://schemas.microsoft.com/office/drawing/2014/main" id="{4E8BB09B-506E-4F68-9A53-DE1781B1C7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12" name="Line 323">
                  <a:extLst>
                    <a:ext uri="{FF2B5EF4-FFF2-40B4-BE49-F238E27FC236}">
                      <a16:creationId xmlns:a16="http://schemas.microsoft.com/office/drawing/2014/main" id="{054DBE5B-8B25-4D97-8E8A-C2997B642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13" name="Line 322">
                  <a:extLst>
                    <a:ext uri="{FF2B5EF4-FFF2-40B4-BE49-F238E27FC236}">
                      <a16:creationId xmlns:a16="http://schemas.microsoft.com/office/drawing/2014/main" id="{09A89954-C0C3-4509-ACF3-BC8F02B84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0" y="127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13084" name="Group 313">
                <a:extLst>
                  <a:ext uri="{FF2B5EF4-FFF2-40B4-BE49-F238E27FC236}">
                    <a16:creationId xmlns:a16="http://schemas.microsoft.com/office/drawing/2014/main" id="{8295FDBE-8956-4076-829C-5E55EF1CE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5" y="4371"/>
                <a:ext cx="2980" cy="364"/>
                <a:chOff x="2355" y="4413"/>
                <a:chExt cx="2980" cy="364"/>
              </a:xfrm>
            </p:grpSpPr>
            <p:sp>
              <p:nvSpPr>
                <p:cNvPr id="213101" name="Line 320">
                  <a:extLst>
                    <a:ext uri="{FF2B5EF4-FFF2-40B4-BE49-F238E27FC236}">
                      <a16:creationId xmlns:a16="http://schemas.microsoft.com/office/drawing/2014/main" id="{138A5B73-F3DA-4CB4-B782-BA43BD26D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5" y="4598"/>
                  <a:ext cx="298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102" name="Oval 319">
                  <a:extLst>
                    <a:ext uri="{FF2B5EF4-FFF2-40B4-BE49-F238E27FC236}">
                      <a16:creationId xmlns:a16="http://schemas.microsoft.com/office/drawing/2014/main" id="{5FB00952-5905-47AD-ACF5-A15639F476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491" y="444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03" name="Oval 318">
                  <a:extLst>
                    <a:ext uri="{FF2B5EF4-FFF2-40B4-BE49-F238E27FC236}">
                      <a16:creationId xmlns:a16="http://schemas.microsoft.com/office/drawing/2014/main" id="{073BB155-C25F-4B6E-B492-5DE77ABAB1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0" y="444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04" name="Oval 317">
                  <a:extLst>
                    <a:ext uri="{FF2B5EF4-FFF2-40B4-BE49-F238E27FC236}">
                      <a16:creationId xmlns:a16="http://schemas.microsoft.com/office/drawing/2014/main" id="{5268C366-10E1-40FB-BD31-CD440F0D2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482" y="4469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05" name="Oval 316">
                  <a:extLst>
                    <a:ext uri="{FF2B5EF4-FFF2-40B4-BE49-F238E27FC236}">
                      <a16:creationId xmlns:a16="http://schemas.microsoft.com/office/drawing/2014/main" id="{49D7BADC-5B3E-4BCE-8F52-8088921E5E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43" y="4456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06" name="Oval 315">
                  <a:extLst>
                    <a:ext uri="{FF2B5EF4-FFF2-40B4-BE49-F238E27FC236}">
                      <a16:creationId xmlns:a16="http://schemas.microsoft.com/office/drawing/2014/main" id="{813C5107-C18F-461D-BDC0-0D00E5732D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427" y="4413"/>
                  <a:ext cx="342" cy="353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07" name="Oval 314">
                  <a:extLst>
                    <a:ext uri="{FF2B5EF4-FFF2-40B4-BE49-F238E27FC236}">
                      <a16:creationId xmlns:a16="http://schemas.microsoft.com/office/drawing/2014/main" id="{0DE76F5E-4EA3-4427-AD43-96D5D262F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934" y="444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</p:grpSp>
          <p:grpSp>
            <p:nvGrpSpPr>
              <p:cNvPr id="213085" name="Group 305">
                <a:extLst>
                  <a:ext uri="{FF2B5EF4-FFF2-40B4-BE49-F238E27FC236}">
                    <a16:creationId xmlns:a16="http://schemas.microsoft.com/office/drawing/2014/main" id="{3B60A6C5-9540-4C8E-A673-33945F2EBC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5" y="3827"/>
                <a:ext cx="2990" cy="364"/>
                <a:chOff x="2350" y="3919"/>
                <a:chExt cx="2990" cy="364"/>
              </a:xfrm>
            </p:grpSpPr>
            <p:sp>
              <p:nvSpPr>
                <p:cNvPr id="213094" name="Line 312">
                  <a:extLst>
                    <a:ext uri="{FF2B5EF4-FFF2-40B4-BE49-F238E27FC236}">
                      <a16:creationId xmlns:a16="http://schemas.microsoft.com/office/drawing/2014/main" id="{7D66D6E2-6FD0-4445-A7D8-FBBD57D397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0" y="4072"/>
                  <a:ext cx="299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95" name="Oval 311">
                  <a:extLst>
                    <a:ext uri="{FF2B5EF4-FFF2-40B4-BE49-F238E27FC236}">
                      <a16:creationId xmlns:a16="http://schemas.microsoft.com/office/drawing/2014/main" id="{D1548D60-CDAE-4332-974F-28D937EA2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506" y="3949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96" name="Oval 310">
                  <a:extLst>
                    <a:ext uri="{FF2B5EF4-FFF2-40B4-BE49-F238E27FC236}">
                      <a16:creationId xmlns:a16="http://schemas.microsoft.com/office/drawing/2014/main" id="{39D09B2D-5EC0-4765-BBD9-02C763E3C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0" y="3919"/>
                  <a:ext cx="342" cy="353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97" name="Oval 309">
                  <a:extLst>
                    <a:ext uri="{FF2B5EF4-FFF2-40B4-BE49-F238E27FC236}">
                      <a16:creationId xmlns:a16="http://schemas.microsoft.com/office/drawing/2014/main" id="{EA56C8DF-0B77-4AC1-AD8C-5B6CCDDD2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497" y="3975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98" name="Oval 308">
                  <a:extLst>
                    <a:ext uri="{FF2B5EF4-FFF2-40B4-BE49-F238E27FC236}">
                      <a16:creationId xmlns:a16="http://schemas.microsoft.com/office/drawing/2014/main" id="{633D97D4-3669-4FA7-BEE5-6A79416C0F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58" y="3962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99" name="Oval 307">
                  <a:extLst>
                    <a:ext uri="{FF2B5EF4-FFF2-40B4-BE49-F238E27FC236}">
                      <a16:creationId xmlns:a16="http://schemas.microsoft.com/office/drawing/2014/main" id="{8C572C5B-56AE-4F74-9FDD-B1B7FAF91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460" y="3949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100" name="Oval 306">
                  <a:extLst>
                    <a:ext uri="{FF2B5EF4-FFF2-40B4-BE49-F238E27FC236}">
                      <a16:creationId xmlns:a16="http://schemas.microsoft.com/office/drawing/2014/main" id="{32A9C58E-9774-4542-B2FE-CAFE4D144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949" y="3949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</p:grpSp>
          <p:grpSp>
            <p:nvGrpSpPr>
              <p:cNvPr id="213086" name="Group 297">
                <a:extLst>
                  <a:ext uri="{FF2B5EF4-FFF2-40B4-BE49-F238E27FC236}">
                    <a16:creationId xmlns:a16="http://schemas.microsoft.com/office/drawing/2014/main" id="{B849842C-7D87-4C53-AB93-8BC8FD39E6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4" y="3291"/>
                <a:ext cx="2971" cy="338"/>
                <a:chOff x="2384" y="3438"/>
                <a:chExt cx="2971" cy="338"/>
              </a:xfrm>
            </p:grpSpPr>
            <p:sp>
              <p:nvSpPr>
                <p:cNvPr id="213087" name="Line 304">
                  <a:extLst>
                    <a:ext uri="{FF2B5EF4-FFF2-40B4-BE49-F238E27FC236}">
                      <a16:creationId xmlns:a16="http://schemas.microsoft.com/office/drawing/2014/main" id="{B1A7262C-867D-4455-BA1A-82ACB0A42F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4" y="3605"/>
                  <a:ext cx="2971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88" name="Oval 303">
                  <a:extLst>
                    <a:ext uri="{FF2B5EF4-FFF2-40B4-BE49-F238E27FC236}">
                      <a16:creationId xmlns:a16="http://schemas.microsoft.com/office/drawing/2014/main" id="{657EB543-5262-463A-8D9C-B064CFC3B1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491" y="345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89" name="Oval 302">
                  <a:extLst>
                    <a:ext uri="{FF2B5EF4-FFF2-40B4-BE49-F238E27FC236}">
                      <a16:creationId xmlns:a16="http://schemas.microsoft.com/office/drawing/2014/main" id="{F4DC5294-2498-4EA6-839B-E3735D6B2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0" y="345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90" name="Oval 301">
                  <a:extLst>
                    <a:ext uri="{FF2B5EF4-FFF2-40B4-BE49-F238E27FC236}">
                      <a16:creationId xmlns:a16="http://schemas.microsoft.com/office/drawing/2014/main" id="{FAAE4D33-E393-4DF2-B23F-D51973A6D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482" y="3464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91" name="Oval 300">
                  <a:extLst>
                    <a:ext uri="{FF2B5EF4-FFF2-40B4-BE49-F238E27FC236}">
                      <a16:creationId xmlns:a16="http://schemas.microsoft.com/office/drawing/2014/main" id="{49341333-F285-4BB2-8F39-6FA55D680B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43" y="3466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92" name="Oval 299">
                  <a:extLst>
                    <a:ext uri="{FF2B5EF4-FFF2-40B4-BE49-F238E27FC236}">
                      <a16:creationId xmlns:a16="http://schemas.microsoft.com/office/drawing/2014/main" id="{F772384B-C28F-4CBA-A588-9F0111660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445" y="345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93" name="Oval 298">
                  <a:extLst>
                    <a:ext uri="{FF2B5EF4-FFF2-40B4-BE49-F238E27FC236}">
                      <a16:creationId xmlns:a16="http://schemas.microsoft.com/office/drawing/2014/main" id="{E9996B99-3208-440D-8D3C-5F90F05DD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934" y="3438"/>
                  <a:ext cx="342" cy="33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</p:grpSp>
        </p:grpSp>
        <p:sp>
          <p:nvSpPr>
            <p:cNvPr id="213007" name="Oval 295">
              <a:extLst>
                <a:ext uri="{FF2B5EF4-FFF2-40B4-BE49-F238E27FC236}">
                  <a16:creationId xmlns:a16="http://schemas.microsoft.com/office/drawing/2014/main" id="{89E72EA5-51B2-4124-93E2-E3DFFEF8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3974"/>
              <a:ext cx="379" cy="3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sp>
          <p:nvSpPr>
            <p:cNvPr id="213008" name="Oval 294">
              <a:extLst>
                <a:ext uri="{FF2B5EF4-FFF2-40B4-BE49-F238E27FC236}">
                  <a16:creationId xmlns:a16="http://schemas.microsoft.com/office/drawing/2014/main" id="{955C50AE-E699-4B6A-BF6F-A1E41BB3E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3" y="3996"/>
              <a:ext cx="379" cy="3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sp>
          <p:nvSpPr>
            <p:cNvPr id="213009" name="Oval 293">
              <a:extLst>
                <a:ext uri="{FF2B5EF4-FFF2-40B4-BE49-F238E27FC236}">
                  <a16:creationId xmlns:a16="http://schemas.microsoft.com/office/drawing/2014/main" id="{88490276-F81E-40C8-B600-4B19AC6C8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4439"/>
              <a:ext cx="379" cy="3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sp>
          <p:nvSpPr>
            <p:cNvPr id="213010" name="Oval 292">
              <a:extLst>
                <a:ext uri="{FF2B5EF4-FFF2-40B4-BE49-F238E27FC236}">
                  <a16:creationId xmlns:a16="http://schemas.microsoft.com/office/drawing/2014/main" id="{CD4A0576-C483-49D2-8357-61C33EB44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9" y="4429"/>
              <a:ext cx="379" cy="3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sp>
          <p:nvSpPr>
            <p:cNvPr id="213011" name="Oval 291">
              <a:extLst>
                <a:ext uri="{FF2B5EF4-FFF2-40B4-BE49-F238E27FC236}">
                  <a16:creationId xmlns:a16="http://schemas.microsoft.com/office/drawing/2014/main" id="{03769AFF-268C-4638-9E8C-52CA1A4D3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21"/>
              <a:ext cx="379" cy="3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grpSp>
          <p:nvGrpSpPr>
            <p:cNvPr id="213012" name="Group 254">
              <a:extLst>
                <a:ext uri="{FF2B5EF4-FFF2-40B4-BE49-F238E27FC236}">
                  <a16:creationId xmlns:a16="http://schemas.microsoft.com/office/drawing/2014/main" id="{1F76263E-EA3B-4F64-93AA-3B7F5F06D71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967" y="4950"/>
              <a:ext cx="2616" cy="1136"/>
              <a:chOff x="2790" y="1275"/>
              <a:chExt cx="3315" cy="1560"/>
            </a:xfrm>
          </p:grpSpPr>
          <p:grpSp>
            <p:nvGrpSpPr>
              <p:cNvPr id="213047" name="Group 287">
                <a:extLst>
                  <a:ext uri="{FF2B5EF4-FFF2-40B4-BE49-F238E27FC236}">
                    <a16:creationId xmlns:a16="http://schemas.microsoft.com/office/drawing/2014/main" id="{80A3799F-FFFB-4F24-9533-90F88EA04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0" y="1620"/>
                <a:ext cx="3315" cy="1020"/>
                <a:chOff x="2595" y="1620"/>
                <a:chExt cx="4605" cy="1020"/>
              </a:xfrm>
            </p:grpSpPr>
            <p:sp>
              <p:nvSpPr>
                <p:cNvPr id="213080" name="Line 290">
                  <a:extLst>
                    <a:ext uri="{FF2B5EF4-FFF2-40B4-BE49-F238E27FC236}">
                      <a16:creationId xmlns:a16="http://schemas.microsoft.com/office/drawing/2014/main" id="{DC47BE15-5C52-4C41-AC9F-054E8C7F8E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5" y="1620"/>
                  <a:ext cx="4575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81" name="Line 289">
                  <a:extLst>
                    <a:ext uri="{FF2B5EF4-FFF2-40B4-BE49-F238E27FC236}">
                      <a16:creationId xmlns:a16="http://schemas.microsoft.com/office/drawing/2014/main" id="{D945B315-E665-4D4B-946A-9F8CCD79F6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0" y="2130"/>
                  <a:ext cx="459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82" name="Line 288">
                  <a:extLst>
                    <a:ext uri="{FF2B5EF4-FFF2-40B4-BE49-F238E27FC236}">
                      <a16:creationId xmlns:a16="http://schemas.microsoft.com/office/drawing/2014/main" id="{1ED15CE3-2118-40F1-85A5-75BC7C4DA7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640"/>
                  <a:ext cx="456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13048" name="Group 280">
                <a:extLst>
                  <a:ext uri="{FF2B5EF4-FFF2-40B4-BE49-F238E27FC236}">
                    <a16:creationId xmlns:a16="http://schemas.microsoft.com/office/drawing/2014/main" id="{E1AF3630-405A-45A7-BC86-11B231FB71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0" y="1275"/>
                <a:ext cx="2715" cy="1560"/>
                <a:chOff x="3120" y="1275"/>
                <a:chExt cx="2715" cy="1560"/>
              </a:xfrm>
            </p:grpSpPr>
            <p:sp>
              <p:nvSpPr>
                <p:cNvPr id="213074" name="Line 286">
                  <a:extLst>
                    <a:ext uri="{FF2B5EF4-FFF2-40B4-BE49-F238E27FC236}">
                      <a16:creationId xmlns:a16="http://schemas.microsoft.com/office/drawing/2014/main" id="{A9A87D87-FB26-4426-A006-B58AD8AC32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75" name="Line 285">
                  <a:extLst>
                    <a:ext uri="{FF2B5EF4-FFF2-40B4-BE49-F238E27FC236}">
                      <a16:creationId xmlns:a16="http://schemas.microsoft.com/office/drawing/2014/main" id="{5163BB7F-FD78-4F58-AC12-3A142627D5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35" y="130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76" name="Line 284">
                  <a:extLst>
                    <a:ext uri="{FF2B5EF4-FFF2-40B4-BE49-F238E27FC236}">
                      <a16:creationId xmlns:a16="http://schemas.microsoft.com/office/drawing/2014/main" id="{27BDE3AB-C42A-474C-B674-6B0A9B4022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77" name="Line 283">
                  <a:extLst>
                    <a:ext uri="{FF2B5EF4-FFF2-40B4-BE49-F238E27FC236}">
                      <a16:creationId xmlns:a16="http://schemas.microsoft.com/office/drawing/2014/main" id="{6F73D6A7-1978-4DE6-9A93-170A11624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78" name="Line 282">
                  <a:extLst>
                    <a:ext uri="{FF2B5EF4-FFF2-40B4-BE49-F238E27FC236}">
                      <a16:creationId xmlns:a16="http://schemas.microsoft.com/office/drawing/2014/main" id="{A1C4173E-7377-4193-85D0-2AE0C8E66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79" name="Line 281">
                  <a:extLst>
                    <a:ext uri="{FF2B5EF4-FFF2-40B4-BE49-F238E27FC236}">
                      <a16:creationId xmlns:a16="http://schemas.microsoft.com/office/drawing/2014/main" id="{433E97BA-C1EA-4AD4-87C3-9BCFA810CB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0" y="127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13049" name="Group 255">
                <a:extLst>
                  <a:ext uri="{FF2B5EF4-FFF2-40B4-BE49-F238E27FC236}">
                    <a16:creationId xmlns:a16="http://schemas.microsoft.com/office/drawing/2014/main" id="{5B646E72-B6D5-4837-9F7E-2EBD7680EC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1410"/>
                <a:ext cx="3045" cy="1425"/>
                <a:chOff x="2940" y="1410"/>
                <a:chExt cx="3045" cy="1425"/>
              </a:xfrm>
            </p:grpSpPr>
            <p:grpSp>
              <p:nvGrpSpPr>
                <p:cNvPr id="213050" name="Group 276">
                  <a:extLst>
                    <a:ext uri="{FF2B5EF4-FFF2-40B4-BE49-F238E27FC236}">
                      <a16:creationId xmlns:a16="http://schemas.microsoft.com/office/drawing/2014/main" id="{002245D6-8D95-4F37-B0D6-139D0AD63A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071" name="Oval 279">
                    <a:extLst>
                      <a:ext uri="{FF2B5EF4-FFF2-40B4-BE49-F238E27FC236}">
                        <a16:creationId xmlns:a16="http://schemas.microsoft.com/office/drawing/2014/main" id="{8E83985B-EC87-4459-8840-D9715BE8AE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072" name="Oval 278">
                    <a:extLst>
                      <a:ext uri="{FF2B5EF4-FFF2-40B4-BE49-F238E27FC236}">
                        <a16:creationId xmlns:a16="http://schemas.microsoft.com/office/drawing/2014/main" id="{165BF26F-E998-41D8-9875-956CFE5D9D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073" name="Oval 277">
                    <a:extLst>
                      <a:ext uri="{FF2B5EF4-FFF2-40B4-BE49-F238E27FC236}">
                        <a16:creationId xmlns:a16="http://schemas.microsoft.com/office/drawing/2014/main" id="{D4EEA83E-4ED9-453D-857E-ABC0A6F0B9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051" name="Group 272">
                  <a:extLst>
                    <a:ext uri="{FF2B5EF4-FFF2-40B4-BE49-F238E27FC236}">
                      <a16:creationId xmlns:a16="http://schemas.microsoft.com/office/drawing/2014/main" id="{DA33D893-84F1-4BB5-93AB-A1DDE89607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068" name="Oval 275">
                    <a:extLst>
                      <a:ext uri="{FF2B5EF4-FFF2-40B4-BE49-F238E27FC236}">
                        <a16:creationId xmlns:a16="http://schemas.microsoft.com/office/drawing/2014/main" id="{4EE24F26-52E6-483A-8888-0FE4628BF2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069" name="Oval 274">
                    <a:extLst>
                      <a:ext uri="{FF2B5EF4-FFF2-40B4-BE49-F238E27FC236}">
                        <a16:creationId xmlns:a16="http://schemas.microsoft.com/office/drawing/2014/main" id="{20447118-D6B4-4E7F-B67B-58A5AD8E74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070" name="Oval 273">
                    <a:extLst>
                      <a:ext uri="{FF2B5EF4-FFF2-40B4-BE49-F238E27FC236}">
                        <a16:creationId xmlns:a16="http://schemas.microsoft.com/office/drawing/2014/main" id="{5F8666AF-59B0-44D4-BE28-110C52414B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052" name="Group 268">
                  <a:extLst>
                    <a:ext uri="{FF2B5EF4-FFF2-40B4-BE49-F238E27FC236}">
                      <a16:creationId xmlns:a16="http://schemas.microsoft.com/office/drawing/2014/main" id="{6854F436-9395-4DF5-8025-7FE48038EF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5" y="141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065" name="Oval 271">
                    <a:extLst>
                      <a:ext uri="{FF2B5EF4-FFF2-40B4-BE49-F238E27FC236}">
                        <a16:creationId xmlns:a16="http://schemas.microsoft.com/office/drawing/2014/main" id="{679B7374-723B-4717-AADB-DA6C8D5919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066" name="Oval 270">
                    <a:extLst>
                      <a:ext uri="{FF2B5EF4-FFF2-40B4-BE49-F238E27FC236}">
                        <a16:creationId xmlns:a16="http://schemas.microsoft.com/office/drawing/2014/main" id="{466E666C-C4EE-406D-84C0-E3BA3A51CD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067" name="Oval 269">
                    <a:extLst>
                      <a:ext uri="{FF2B5EF4-FFF2-40B4-BE49-F238E27FC236}">
                        <a16:creationId xmlns:a16="http://schemas.microsoft.com/office/drawing/2014/main" id="{7D5712FF-6341-40F2-8F6D-0F88EEA3F9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053" name="Group 264">
                  <a:extLst>
                    <a:ext uri="{FF2B5EF4-FFF2-40B4-BE49-F238E27FC236}">
                      <a16:creationId xmlns:a16="http://schemas.microsoft.com/office/drawing/2014/main" id="{DA787157-27F3-4188-A6FD-4ED7A80E6D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45" y="1425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062" name="Oval 267">
                    <a:extLst>
                      <a:ext uri="{FF2B5EF4-FFF2-40B4-BE49-F238E27FC236}">
                        <a16:creationId xmlns:a16="http://schemas.microsoft.com/office/drawing/2014/main" id="{18356ADF-BFF6-4ED4-9D14-F5D4358F06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063" name="Oval 266">
                    <a:extLst>
                      <a:ext uri="{FF2B5EF4-FFF2-40B4-BE49-F238E27FC236}">
                        <a16:creationId xmlns:a16="http://schemas.microsoft.com/office/drawing/2014/main" id="{6D317604-A80A-43B2-968B-8A89EFDA2F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064" name="Oval 265">
                    <a:extLst>
                      <a:ext uri="{FF2B5EF4-FFF2-40B4-BE49-F238E27FC236}">
                        <a16:creationId xmlns:a16="http://schemas.microsoft.com/office/drawing/2014/main" id="{5EAD878B-8703-4C2B-9823-7A5752E750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054" name="Group 260">
                  <a:extLst>
                    <a:ext uri="{FF2B5EF4-FFF2-40B4-BE49-F238E27FC236}">
                      <a16:creationId xmlns:a16="http://schemas.microsoft.com/office/drawing/2014/main" id="{08A08C3B-C48B-4EF5-99D6-260720E67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0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059" name="Oval 263">
                    <a:extLst>
                      <a:ext uri="{FF2B5EF4-FFF2-40B4-BE49-F238E27FC236}">
                        <a16:creationId xmlns:a16="http://schemas.microsoft.com/office/drawing/2014/main" id="{B06A1D64-781F-40C1-8646-D8C06BAD56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060" name="Oval 262">
                    <a:extLst>
                      <a:ext uri="{FF2B5EF4-FFF2-40B4-BE49-F238E27FC236}">
                        <a16:creationId xmlns:a16="http://schemas.microsoft.com/office/drawing/2014/main" id="{A0F8AAFF-E445-4D70-8F28-5B81272118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061" name="Oval 261">
                    <a:extLst>
                      <a:ext uri="{FF2B5EF4-FFF2-40B4-BE49-F238E27FC236}">
                        <a16:creationId xmlns:a16="http://schemas.microsoft.com/office/drawing/2014/main" id="{87632DC9-55B1-4F0D-A05F-581FDA1035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  <p:grpSp>
              <p:nvGrpSpPr>
                <p:cNvPr id="213055" name="Group 256">
                  <a:extLst>
                    <a:ext uri="{FF2B5EF4-FFF2-40B4-BE49-F238E27FC236}">
                      <a16:creationId xmlns:a16="http://schemas.microsoft.com/office/drawing/2014/main" id="{F00421F6-BC4D-4AC4-A215-42A2F421BC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4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3056" name="Oval 259">
                    <a:extLst>
                      <a:ext uri="{FF2B5EF4-FFF2-40B4-BE49-F238E27FC236}">
                        <a16:creationId xmlns:a16="http://schemas.microsoft.com/office/drawing/2014/main" id="{6487E3AB-6BD1-4985-A481-913D349BF2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057" name="Oval 258">
                    <a:extLst>
                      <a:ext uri="{FF2B5EF4-FFF2-40B4-BE49-F238E27FC236}">
                        <a16:creationId xmlns:a16="http://schemas.microsoft.com/office/drawing/2014/main" id="{21996F3A-95C3-4A5F-9A72-C2DB0EF576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213058" name="Oval 257">
                    <a:extLst>
                      <a:ext uri="{FF2B5EF4-FFF2-40B4-BE49-F238E27FC236}">
                        <a16:creationId xmlns:a16="http://schemas.microsoft.com/office/drawing/2014/main" id="{FCA39031-552D-4596-88EF-8E3632390C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</p:grpSp>
          </p:grpSp>
        </p:grpSp>
        <p:grpSp>
          <p:nvGrpSpPr>
            <p:cNvPr id="213013" name="Group 222">
              <a:extLst>
                <a:ext uri="{FF2B5EF4-FFF2-40B4-BE49-F238E27FC236}">
                  <a16:creationId xmlns:a16="http://schemas.microsoft.com/office/drawing/2014/main" id="{7FD89D35-BAAE-4B9D-A55D-EB6AC668A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8" y="3546"/>
              <a:ext cx="2625" cy="1517"/>
              <a:chOff x="2345" y="3291"/>
              <a:chExt cx="3010" cy="1782"/>
            </a:xfrm>
          </p:grpSpPr>
          <p:grpSp>
            <p:nvGrpSpPr>
              <p:cNvPr id="213016" name="Group 247">
                <a:extLst>
                  <a:ext uri="{FF2B5EF4-FFF2-40B4-BE49-F238E27FC236}">
                    <a16:creationId xmlns:a16="http://schemas.microsoft.com/office/drawing/2014/main" id="{15727DC6-1986-4F9A-A994-EBDBB6D7B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654" y="3513"/>
                <a:ext cx="2457" cy="1560"/>
                <a:chOff x="3120" y="1275"/>
                <a:chExt cx="2715" cy="1560"/>
              </a:xfrm>
            </p:grpSpPr>
            <p:sp>
              <p:nvSpPr>
                <p:cNvPr id="213041" name="Line 253">
                  <a:extLst>
                    <a:ext uri="{FF2B5EF4-FFF2-40B4-BE49-F238E27FC236}">
                      <a16:creationId xmlns:a16="http://schemas.microsoft.com/office/drawing/2014/main" id="{984BDB98-2C91-4F8D-A4FE-89AAFE55F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42" name="Line 252">
                  <a:extLst>
                    <a:ext uri="{FF2B5EF4-FFF2-40B4-BE49-F238E27FC236}">
                      <a16:creationId xmlns:a16="http://schemas.microsoft.com/office/drawing/2014/main" id="{F7F13F86-ADFE-469D-AE0D-A0193DDA03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35" y="130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43" name="Line 251">
                  <a:extLst>
                    <a:ext uri="{FF2B5EF4-FFF2-40B4-BE49-F238E27FC236}">
                      <a16:creationId xmlns:a16="http://schemas.microsoft.com/office/drawing/2014/main" id="{7E42874C-1B71-430B-A5AF-B69CE0E78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44" name="Line 250">
                  <a:extLst>
                    <a:ext uri="{FF2B5EF4-FFF2-40B4-BE49-F238E27FC236}">
                      <a16:creationId xmlns:a16="http://schemas.microsoft.com/office/drawing/2014/main" id="{77A9D7AD-498E-4F86-8040-5A7CA74F31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45" name="Line 249">
                  <a:extLst>
                    <a:ext uri="{FF2B5EF4-FFF2-40B4-BE49-F238E27FC236}">
                      <a16:creationId xmlns:a16="http://schemas.microsoft.com/office/drawing/2014/main" id="{6F3E2876-A996-4EE4-B9D6-123F93066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46" name="Line 248">
                  <a:extLst>
                    <a:ext uri="{FF2B5EF4-FFF2-40B4-BE49-F238E27FC236}">
                      <a16:creationId xmlns:a16="http://schemas.microsoft.com/office/drawing/2014/main" id="{215CBF9A-C08B-458C-A2D5-1742900D1D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0" y="127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13017" name="Group 239">
                <a:extLst>
                  <a:ext uri="{FF2B5EF4-FFF2-40B4-BE49-F238E27FC236}">
                    <a16:creationId xmlns:a16="http://schemas.microsoft.com/office/drawing/2014/main" id="{819604FF-6C69-455B-8910-F8A31FBB48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5" y="4371"/>
                <a:ext cx="2980" cy="364"/>
                <a:chOff x="2355" y="4413"/>
                <a:chExt cx="2980" cy="364"/>
              </a:xfrm>
            </p:grpSpPr>
            <p:sp>
              <p:nvSpPr>
                <p:cNvPr id="213034" name="Line 246">
                  <a:extLst>
                    <a:ext uri="{FF2B5EF4-FFF2-40B4-BE49-F238E27FC236}">
                      <a16:creationId xmlns:a16="http://schemas.microsoft.com/office/drawing/2014/main" id="{596393BF-C48D-44F5-9C25-50718E6B3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5" y="4598"/>
                  <a:ext cx="298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35" name="Oval 245">
                  <a:extLst>
                    <a:ext uri="{FF2B5EF4-FFF2-40B4-BE49-F238E27FC236}">
                      <a16:creationId xmlns:a16="http://schemas.microsoft.com/office/drawing/2014/main" id="{59C94534-5E58-4425-BA8A-1A8413718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491" y="444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36" name="Oval 244">
                  <a:extLst>
                    <a:ext uri="{FF2B5EF4-FFF2-40B4-BE49-F238E27FC236}">
                      <a16:creationId xmlns:a16="http://schemas.microsoft.com/office/drawing/2014/main" id="{8733E1C1-4E7A-43BC-A139-FA52CD86F7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0" y="444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37" name="Oval 243">
                  <a:extLst>
                    <a:ext uri="{FF2B5EF4-FFF2-40B4-BE49-F238E27FC236}">
                      <a16:creationId xmlns:a16="http://schemas.microsoft.com/office/drawing/2014/main" id="{28C18211-1FFD-451C-B6CC-8C0D39124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482" y="4469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38" name="Oval 242">
                  <a:extLst>
                    <a:ext uri="{FF2B5EF4-FFF2-40B4-BE49-F238E27FC236}">
                      <a16:creationId xmlns:a16="http://schemas.microsoft.com/office/drawing/2014/main" id="{E01CC402-10A5-443B-98F8-65EB8AB1D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43" y="4456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39" name="Oval 241">
                  <a:extLst>
                    <a:ext uri="{FF2B5EF4-FFF2-40B4-BE49-F238E27FC236}">
                      <a16:creationId xmlns:a16="http://schemas.microsoft.com/office/drawing/2014/main" id="{0D6C203D-85C3-4306-8E36-E7976EB5D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427" y="4413"/>
                  <a:ext cx="342" cy="353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40" name="Oval 240">
                  <a:extLst>
                    <a:ext uri="{FF2B5EF4-FFF2-40B4-BE49-F238E27FC236}">
                      <a16:creationId xmlns:a16="http://schemas.microsoft.com/office/drawing/2014/main" id="{4A1634DE-93F1-4668-9BF3-F969C4FC2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934" y="444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</p:grpSp>
          <p:grpSp>
            <p:nvGrpSpPr>
              <p:cNvPr id="213018" name="Group 231">
                <a:extLst>
                  <a:ext uri="{FF2B5EF4-FFF2-40B4-BE49-F238E27FC236}">
                    <a16:creationId xmlns:a16="http://schemas.microsoft.com/office/drawing/2014/main" id="{160ECF08-E508-4B0E-91DA-C61F47BCB7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5" y="3827"/>
                <a:ext cx="2990" cy="364"/>
                <a:chOff x="2350" y="3919"/>
                <a:chExt cx="2990" cy="364"/>
              </a:xfrm>
            </p:grpSpPr>
            <p:sp>
              <p:nvSpPr>
                <p:cNvPr id="213027" name="Line 238">
                  <a:extLst>
                    <a:ext uri="{FF2B5EF4-FFF2-40B4-BE49-F238E27FC236}">
                      <a16:creationId xmlns:a16="http://schemas.microsoft.com/office/drawing/2014/main" id="{8550A8ED-F23D-461F-BC7F-B57BE074EE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0" y="4072"/>
                  <a:ext cx="299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28" name="Oval 237">
                  <a:extLst>
                    <a:ext uri="{FF2B5EF4-FFF2-40B4-BE49-F238E27FC236}">
                      <a16:creationId xmlns:a16="http://schemas.microsoft.com/office/drawing/2014/main" id="{C2A0A195-4E39-4001-AE6C-56ACCB1A3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506" y="3949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29" name="Oval 236">
                  <a:extLst>
                    <a:ext uri="{FF2B5EF4-FFF2-40B4-BE49-F238E27FC236}">
                      <a16:creationId xmlns:a16="http://schemas.microsoft.com/office/drawing/2014/main" id="{FA842C4E-EC95-4490-AA7E-654635F2D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0" y="3919"/>
                  <a:ext cx="342" cy="353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30" name="Oval 235">
                  <a:extLst>
                    <a:ext uri="{FF2B5EF4-FFF2-40B4-BE49-F238E27FC236}">
                      <a16:creationId xmlns:a16="http://schemas.microsoft.com/office/drawing/2014/main" id="{6FAB0E4D-3A3F-4889-A269-37C3F0F5FD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497" y="3975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31" name="Oval 234">
                  <a:extLst>
                    <a:ext uri="{FF2B5EF4-FFF2-40B4-BE49-F238E27FC236}">
                      <a16:creationId xmlns:a16="http://schemas.microsoft.com/office/drawing/2014/main" id="{CC6617B2-CAF8-4FC7-A52C-7D40E1FDB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58" y="3962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32" name="Oval 233">
                  <a:extLst>
                    <a:ext uri="{FF2B5EF4-FFF2-40B4-BE49-F238E27FC236}">
                      <a16:creationId xmlns:a16="http://schemas.microsoft.com/office/drawing/2014/main" id="{4FBB6052-65EA-4077-B38C-6AF95B43A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460" y="3949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33" name="Oval 232">
                  <a:extLst>
                    <a:ext uri="{FF2B5EF4-FFF2-40B4-BE49-F238E27FC236}">
                      <a16:creationId xmlns:a16="http://schemas.microsoft.com/office/drawing/2014/main" id="{46E93DDE-F141-49CD-84A9-0003F31AD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949" y="3949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</p:grpSp>
          <p:grpSp>
            <p:nvGrpSpPr>
              <p:cNvPr id="213019" name="Group 223">
                <a:extLst>
                  <a:ext uri="{FF2B5EF4-FFF2-40B4-BE49-F238E27FC236}">
                    <a16:creationId xmlns:a16="http://schemas.microsoft.com/office/drawing/2014/main" id="{9B42660C-C53A-45A4-B456-F804458C99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4" y="3291"/>
                <a:ext cx="2971" cy="338"/>
                <a:chOff x="2384" y="3438"/>
                <a:chExt cx="2971" cy="338"/>
              </a:xfrm>
            </p:grpSpPr>
            <p:sp>
              <p:nvSpPr>
                <p:cNvPr id="213020" name="Line 230">
                  <a:extLst>
                    <a:ext uri="{FF2B5EF4-FFF2-40B4-BE49-F238E27FC236}">
                      <a16:creationId xmlns:a16="http://schemas.microsoft.com/office/drawing/2014/main" id="{82B2C3FA-F8DD-480D-B0A8-A445EDBD14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4" y="3605"/>
                  <a:ext cx="2971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3021" name="Oval 229">
                  <a:extLst>
                    <a:ext uri="{FF2B5EF4-FFF2-40B4-BE49-F238E27FC236}">
                      <a16:creationId xmlns:a16="http://schemas.microsoft.com/office/drawing/2014/main" id="{760A89B2-53CF-4EAE-AFEC-B9BF721735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491" y="345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22" name="Oval 228">
                  <a:extLst>
                    <a:ext uri="{FF2B5EF4-FFF2-40B4-BE49-F238E27FC236}">
                      <a16:creationId xmlns:a16="http://schemas.microsoft.com/office/drawing/2014/main" id="{6F25A746-50A2-40E8-A987-61B84AD7B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0" y="345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23" name="Oval 227">
                  <a:extLst>
                    <a:ext uri="{FF2B5EF4-FFF2-40B4-BE49-F238E27FC236}">
                      <a16:creationId xmlns:a16="http://schemas.microsoft.com/office/drawing/2014/main" id="{5F7B14B3-E67E-43D1-B1AB-75B4F8F8D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482" y="3464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24" name="Oval 226">
                  <a:extLst>
                    <a:ext uri="{FF2B5EF4-FFF2-40B4-BE49-F238E27FC236}">
                      <a16:creationId xmlns:a16="http://schemas.microsoft.com/office/drawing/2014/main" id="{BA20B92F-4257-45D6-80AB-D72EF1DF0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43" y="3466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25" name="Oval 225">
                  <a:extLst>
                    <a:ext uri="{FF2B5EF4-FFF2-40B4-BE49-F238E27FC236}">
                      <a16:creationId xmlns:a16="http://schemas.microsoft.com/office/drawing/2014/main" id="{EB0564EC-6F9D-4197-AAE0-C8AA0F914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445" y="3453"/>
                  <a:ext cx="312" cy="30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213026" name="Oval 224">
                  <a:extLst>
                    <a:ext uri="{FF2B5EF4-FFF2-40B4-BE49-F238E27FC236}">
                      <a16:creationId xmlns:a16="http://schemas.microsoft.com/office/drawing/2014/main" id="{18010A4D-6AF7-4186-BD09-C036112FF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934" y="3438"/>
                  <a:ext cx="342" cy="338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</p:grpSp>
        </p:grpSp>
        <p:sp>
          <p:nvSpPr>
            <p:cNvPr id="213014" name="Oval 221">
              <a:extLst>
                <a:ext uri="{FF2B5EF4-FFF2-40B4-BE49-F238E27FC236}">
                  <a16:creationId xmlns:a16="http://schemas.microsoft.com/office/drawing/2014/main" id="{E4BDA4A2-A5DE-43AB-B489-C882B0351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7" y="3961"/>
              <a:ext cx="379" cy="3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sp>
          <p:nvSpPr>
            <p:cNvPr id="213015" name="Oval 220">
              <a:extLst>
                <a:ext uri="{FF2B5EF4-FFF2-40B4-BE49-F238E27FC236}">
                  <a16:creationId xmlns:a16="http://schemas.microsoft.com/office/drawing/2014/main" id="{1251A318-80D3-474C-A8E2-FDEC2BBCE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4" y="4438"/>
              <a:ext cx="379" cy="3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</p:grpSp>
      <p:sp>
        <p:nvSpPr>
          <p:cNvPr id="212997" name="TextBox 688">
            <a:extLst>
              <a:ext uri="{FF2B5EF4-FFF2-40B4-BE49-F238E27FC236}">
                <a16:creationId xmlns:a16="http://schemas.microsoft.com/office/drawing/2014/main" id="{5E4DA5E4-9071-45EF-AE0B-42AB0765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493" y="1700427"/>
            <a:ext cx="320635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2400" dirty="0"/>
              <a:t>Arsenic is a big atom </a:t>
            </a:r>
            <a:r>
              <a:rPr lang="en-US" altLang="fi-FI" sz="2400" dirty="0">
                <a:sym typeface="Wingdings" panose="05000000000000000000" pitchFamily="2" charset="2"/>
              </a:rPr>
              <a:t> lattice under compressive stress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i-FI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2400" dirty="0"/>
              <a:t>Boron is a small atoms </a:t>
            </a:r>
            <a:r>
              <a:rPr lang="en-US" altLang="fi-FI" sz="2400" dirty="0">
                <a:sym typeface="Wingdings" panose="05000000000000000000" pitchFamily="2" charset="2"/>
              </a:rPr>
              <a:t> lattice under tensile stress</a:t>
            </a:r>
            <a:endParaRPr lang="en-US" altLang="fi-FI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i-FI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2400" dirty="0"/>
              <a:t>Too high doping leads to relaxation.</a:t>
            </a:r>
          </a:p>
        </p:txBody>
      </p:sp>
      <p:sp>
        <p:nvSpPr>
          <p:cNvPr id="212998" name="Title 473">
            <a:extLst>
              <a:ext uri="{FF2B5EF4-FFF2-40B4-BE49-F238E27FC236}">
                <a16:creationId xmlns:a16="http://schemas.microsoft.com/office/drawing/2014/main" id="{AE30097C-8EB0-4206-92A8-D924C1853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Doping in </a:t>
            </a:r>
            <a:r>
              <a:rPr lang="fi-FI" altLang="fi-FI" dirty="0" err="1"/>
              <a:t>epitaxy</a:t>
            </a:r>
            <a:endParaRPr lang="fi-FI" alt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DF0AF-955F-49C1-9B03-A89783DEEA8B}"/>
              </a:ext>
            </a:extLst>
          </p:cNvPr>
          <p:cNvSpPr/>
          <p:nvPr/>
        </p:nvSpPr>
        <p:spPr>
          <a:xfrm>
            <a:off x="522775" y="4244519"/>
            <a:ext cx="41953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Times New Roman" pitchFamily="18" charset="0"/>
                <a:sym typeface="Symbol" pitchFamily="18" charset="2"/>
              </a:rPr>
              <a:t>SiH</a:t>
            </a:r>
            <a:r>
              <a:rPr lang="en-US" sz="2400" baseline="-30000" dirty="0">
                <a:ea typeface="Times New Roman" pitchFamily="18" charset="0"/>
                <a:sym typeface="Symbol" pitchFamily="18" charset="2"/>
              </a:rPr>
              <a:t>4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(g)  </a:t>
            </a:r>
            <a:r>
              <a:rPr lang="en-US" sz="2400" dirty="0">
                <a:ea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Si (s) + 2 H</a:t>
            </a:r>
            <a:r>
              <a:rPr lang="en-US" sz="2400" baseline="-25000" dirty="0">
                <a:ea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(g)</a:t>
            </a:r>
          </a:p>
          <a:p>
            <a:pPr>
              <a:defRPr/>
            </a:pPr>
            <a:r>
              <a:rPr lang="en-US" sz="2400" dirty="0">
                <a:ea typeface="Times New Roman" pitchFamily="18" charset="0"/>
                <a:sym typeface="Symbol" pitchFamily="18" charset="2"/>
              </a:rPr>
              <a:t>2PH</a:t>
            </a:r>
            <a:r>
              <a:rPr lang="en-US" sz="2400" baseline="-25000" dirty="0">
                <a:ea typeface="Times New Roman" pitchFamily="18" charset="0"/>
                <a:sym typeface="Symbol" pitchFamily="18" charset="2"/>
              </a:rPr>
              <a:t>3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(g)  </a:t>
            </a:r>
            <a:r>
              <a:rPr lang="en-US" sz="2400" dirty="0">
                <a:ea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2P (s) + 3H</a:t>
            </a:r>
            <a:r>
              <a:rPr lang="en-US" sz="2400" baseline="-25000" dirty="0">
                <a:ea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(g)</a:t>
            </a:r>
          </a:p>
          <a:p>
            <a:pPr>
              <a:defRPr/>
            </a:pPr>
            <a:r>
              <a:rPr lang="en-US" sz="2400" dirty="0">
                <a:ea typeface="Times New Roman" pitchFamily="18" charset="0"/>
                <a:sym typeface="Symbol" pitchFamily="18" charset="2"/>
              </a:rPr>
              <a:t>B</a:t>
            </a:r>
            <a:r>
              <a:rPr lang="en-US" sz="2400" baseline="-25000" dirty="0">
                <a:ea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H</a:t>
            </a:r>
            <a:r>
              <a:rPr lang="en-US" sz="2400" baseline="-25000" dirty="0">
                <a:ea typeface="Times New Roman" pitchFamily="18" charset="0"/>
                <a:sym typeface="Symbol" pitchFamily="18" charset="2"/>
              </a:rPr>
              <a:t>6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(g) </a:t>
            </a:r>
            <a:r>
              <a:rPr lang="en-US" sz="2400" dirty="0">
                <a:ea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2 B (s) + 3 H</a:t>
            </a:r>
            <a:r>
              <a:rPr lang="en-US" sz="2400" baseline="-25000" dirty="0">
                <a:ea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(g) </a:t>
            </a:r>
          </a:p>
        </p:txBody>
      </p:sp>
    </p:spTree>
    <p:extLst>
      <p:ext uri="{BB962C8B-B14F-4D97-AF65-F5344CB8AC3E}">
        <p14:creationId xmlns:p14="http://schemas.microsoft.com/office/powerpoint/2010/main" val="1495321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2D78B583-C129-429E-A3A3-E6684ADDB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ID4096" dirty="0" err="1"/>
              <a:t>Hig</a:t>
            </a:r>
            <a:r>
              <a:rPr lang="en-US" altLang="LID4096" dirty="0"/>
              <a:t> boron concentration </a:t>
            </a:r>
            <a:r>
              <a:rPr lang="en-US" altLang="LID4096" dirty="0">
                <a:sym typeface="Wingdings" panose="05000000000000000000" pitchFamily="2" charset="2"/>
              </a:rPr>
              <a:t> stress &amp; dislocations</a:t>
            </a:r>
            <a:endParaRPr lang="LID4096" altLang="LID4096" dirty="0"/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223448A3-891F-453A-BAE9-D73131C5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641475"/>
            <a:ext cx="554513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00279D-9111-457D-923E-0C81B250FB36}"/>
              </a:ext>
            </a:extLst>
          </p:cNvPr>
          <p:cNvSpPr txBox="1"/>
          <p:nvPr/>
        </p:nvSpPr>
        <p:spPr>
          <a:xfrm>
            <a:off x="6400800" y="2349500"/>
            <a:ext cx="2343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m</a:t>
            </a:r>
            <a:r>
              <a:rPr lang="el-GR" sz="2400" dirty="0">
                <a:cs typeface="Times New Roman" panose="02020603050405020304" pitchFamily="18" charset="0"/>
              </a:rPr>
              <a:t>Ω</a:t>
            </a:r>
            <a:r>
              <a:rPr lang="en-US" sz="2400" dirty="0">
                <a:cs typeface="Times New Roman" panose="02020603050405020304" pitchFamily="18" charset="0"/>
              </a:rPr>
              <a:t>-cm  resistivity corresponds to </a:t>
            </a:r>
            <a:endParaRPr lang="en-US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1*10</a:t>
            </a:r>
            <a:r>
              <a:rPr lang="en-US" sz="2400" baseline="30000" dirty="0">
                <a:cs typeface="Times New Roman" panose="02020603050405020304" pitchFamily="18" charset="0"/>
                <a:sym typeface="Wingdings" panose="05000000000000000000" pitchFamily="2" charset="2"/>
              </a:rPr>
              <a:t>20</a:t>
            </a:r>
            <a:r>
              <a:rPr 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cm</a:t>
            </a:r>
            <a:r>
              <a:rPr lang="en-US" sz="2400" baseline="30000" dirty="0">
                <a:cs typeface="Times New Roman" panose="02020603050405020304" pitchFamily="18" charset="0"/>
                <a:sym typeface="Wingdings" panose="05000000000000000000" pitchFamily="2" charset="2"/>
              </a:rPr>
              <a:t>-3</a:t>
            </a:r>
            <a:r>
              <a:rPr 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80585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B43CC8E5-3E42-4F4C-AF7A-3A7C023D3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ID4096" dirty="0"/>
              <a:t>Germanium-compensation</a:t>
            </a:r>
            <a:endParaRPr lang="LID4096" altLang="LID4096" dirty="0"/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EA338F12-0D84-4817-A089-2640DEDD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46370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>
            <a:extLst>
              <a:ext uri="{FF2B5EF4-FFF2-40B4-BE49-F238E27FC236}">
                <a16:creationId xmlns:a16="http://schemas.microsoft.com/office/drawing/2014/main" id="{31DF846B-6836-482D-8456-3EB49A02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13034" r="3049" b="63046"/>
          <a:stretch>
            <a:fillRect/>
          </a:stretch>
        </p:blipFill>
        <p:spPr bwMode="auto">
          <a:xfrm>
            <a:off x="469011" y="2215690"/>
            <a:ext cx="33972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5">
            <a:extLst>
              <a:ext uri="{FF2B5EF4-FFF2-40B4-BE49-F238E27FC236}">
                <a16:creationId xmlns:a16="http://schemas.microsoft.com/office/drawing/2014/main" id="{A0BD4CF5-EEB9-4A3D-8265-CF3EDC0AC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9984"/>
            <a:ext cx="139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ID4096" sz="2400" dirty="0"/>
              <a:t>Small boron</a:t>
            </a:r>
            <a:endParaRPr lang="LID4096" altLang="LID4096" sz="2400" dirty="0"/>
          </a:p>
        </p:txBody>
      </p:sp>
      <p:sp>
        <p:nvSpPr>
          <p:cNvPr id="67590" name="TextBox 6">
            <a:extLst>
              <a:ext uri="{FF2B5EF4-FFF2-40B4-BE49-F238E27FC236}">
                <a16:creationId xmlns:a16="http://schemas.microsoft.com/office/drawing/2014/main" id="{F54F323A-394D-4216-B223-28A819602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69" y="2996952"/>
            <a:ext cx="1800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LID4096" sz="2400" dirty="0"/>
              <a:t>Big arsenic and germanium</a:t>
            </a:r>
            <a:endParaRPr lang="LID4096" altLang="LID4096" sz="2400" dirty="0"/>
          </a:p>
        </p:txBody>
      </p:sp>
      <p:sp>
        <p:nvSpPr>
          <p:cNvPr id="67591" name="TextBox 7">
            <a:extLst>
              <a:ext uri="{FF2B5EF4-FFF2-40B4-BE49-F238E27FC236}">
                <a16:creationId xmlns:a16="http://schemas.microsoft.com/office/drawing/2014/main" id="{86A13F26-F5AC-492E-BF1D-39A618E05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90" y="4334113"/>
            <a:ext cx="38733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ID4096" sz="2400" dirty="0"/>
              <a:t>Germanium</a:t>
            </a:r>
            <a:r>
              <a:rPr lang="en-US" altLang="LID4096" sz="2400" dirty="0">
                <a:sym typeface="Wingdings" panose="05000000000000000000" pitchFamily="2" charset="2"/>
              </a:rPr>
              <a:t> compensates for volume changes and stresses due to small boron atoms.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LID4096" sz="24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ID4096" sz="2400" dirty="0">
                <a:sym typeface="Wingdings" panose="05000000000000000000" pitchFamily="2" charset="2"/>
              </a:rPr>
              <a:t>Why Ge and not As?</a:t>
            </a:r>
            <a:endParaRPr lang="LID4096" altLang="LID4096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6CD1D2-9E82-4F6C-8F26-D147DFB7313F}"/>
              </a:ext>
            </a:extLst>
          </p:cNvPr>
          <p:cNvCxnSpPr/>
          <p:nvPr/>
        </p:nvCxnSpPr>
        <p:spPr>
          <a:xfrm>
            <a:off x="5292725" y="4797425"/>
            <a:ext cx="3240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EE488B-F7CB-421A-B229-89807240456F}"/>
              </a:ext>
            </a:extLst>
          </p:cNvPr>
          <p:cNvCxnSpPr>
            <a:cxnSpLocks/>
          </p:cNvCxnSpPr>
          <p:nvPr/>
        </p:nvCxnSpPr>
        <p:spPr>
          <a:xfrm>
            <a:off x="7308850" y="4365625"/>
            <a:ext cx="0" cy="1511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6596F21-26EC-40FF-B1E7-35D262EBF4D7}"/>
              </a:ext>
            </a:extLst>
          </p:cNvPr>
          <p:cNvSpPr/>
          <p:nvPr/>
        </p:nvSpPr>
        <p:spPr>
          <a:xfrm>
            <a:off x="4427538" y="3213100"/>
            <a:ext cx="431800" cy="165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LID4096"/>
          </a:p>
        </p:txBody>
      </p:sp>
      <p:sp>
        <p:nvSpPr>
          <p:cNvPr id="67595" name="TextBox 14">
            <a:extLst>
              <a:ext uri="{FF2B5EF4-FFF2-40B4-BE49-F238E27FC236}">
                <a16:creationId xmlns:a16="http://schemas.microsoft.com/office/drawing/2014/main" id="{1C60E7A1-E9FB-4B72-B91D-AFA8B053E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1443038"/>
            <a:ext cx="1181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ID4096" sz="1800" dirty="0"/>
              <a:t>Wafer bow,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ID4096" sz="1800" dirty="0"/>
              <a:t>µm</a:t>
            </a:r>
            <a:endParaRPr lang="LID4096" altLang="LID4096" sz="1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9DC4F5-5604-47F6-B485-021BA3F34740}"/>
              </a:ext>
            </a:extLst>
          </p:cNvPr>
          <p:cNvSpPr/>
          <p:nvPr/>
        </p:nvSpPr>
        <p:spPr>
          <a:xfrm>
            <a:off x="5435600" y="2420938"/>
            <a:ext cx="576263" cy="287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ID4096"/>
          </a:p>
        </p:txBody>
      </p:sp>
      <p:sp>
        <p:nvSpPr>
          <p:cNvPr id="67597" name="TextBox 2">
            <a:extLst>
              <a:ext uri="{FF2B5EF4-FFF2-40B4-BE49-F238E27FC236}">
                <a16:creationId xmlns:a16="http://schemas.microsoft.com/office/drawing/2014/main" id="{01465091-EA03-4EF4-B1B4-2F669DCBB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370138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ID4096" sz="1600"/>
              <a:t>10 µm</a:t>
            </a:r>
            <a:endParaRPr lang="LID4096" altLang="LID4096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CAAE8-11CE-4633-A303-8097FBB27DEB}"/>
              </a:ext>
            </a:extLst>
          </p:cNvPr>
          <p:cNvSpPr txBox="1"/>
          <p:nvPr/>
        </p:nvSpPr>
        <p:spPr>
          <a:xfrm>
            <a:off x="837928" y="166143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Lattice distortion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713058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07DC-86C2-40E2-B922-899ECF45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Germanium atom distance ?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29D64-FDB5-42B2-9FDF-71322EEA2461}"/>
              </a:ext>
            </a:extLst>
          </p:cNvPr>
          <p:cNvSpPr txBox="1"/>
          <p:nvPr/>
        </p:nvSpPr>
        <p:spPr>
          <a:xfrm>
            <a:off x="1043608" y="1577356"/>
            <a:ext cx="6419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6*10</a:t>
            </a:r>
            <a:r>
              <a:rPr lang="en-US" sz="3200" baseline="30000" dirty="0"/>
              <a:t>20</a:t>
            </a:r>
            <a:r>
              <a:rPr lang="en-US" sz="3200" dirty="0"/>
              <a:t> cm</a:t>
            </a:r>
            <a:r>
              <a:rPr lang="en-US" sz="3200" baseline="30000" dirty="0"/>
              <a:t>-3</a:t>
            </a:r>
            <a:r>
              <a:rPr lang="en-US" sz="3200" dirty="0"/>
              <a:t> Ge</a:t>
            </a:r>
          </a:p>
          <a:p>
            <a:r>
              <a:rPr lang="en-US" sz="3200" dirty="0"/>
              <a:t>5*10</a:t>
            </a:r>
            <a:r>
              <a:rPr lang="en-US" sz="3200" baseline="30000" dirty="0"/>
              <a:t>22</a:t>
            </a:r>
            <a:r>
              <a:rPr lang="en-US" sz="3200" dirty="0"/>
              <a:t> cm</a:t>
            </a:r>
            <a:r>
              <a:rPr lang="en-US" sz="3200" baseline="30000" dirty="0"/>
              <a:t>-3</a:t>
            </a:r>
            <a:r>
              <a:rPr lang="en-US" sz="3200" dirty="0"/>
              <a:t> Si</a:t>
            </a:r>
          </a:p>
          <a:p>
            <a:endParaRPr lang="en-US" sz="3200" dirty="0"/>
          </a:p>
          <a:p>
            <a:r>
              <a:rPr lang="en-US" sz="3200" dirty="0"/>
              <a:t>Ca. 1% 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27096-2B58-488B-8C94-CDDAF695E379}"/>
                  </a:ext>
                </a:extLst>
              </p:cNvPr>
              <p:cNvSpPr txBox="1"/>
              <p:nvPr/>
            </p:nvSpPr>
            <p:spPr>
              <a:xfrm>
                <a:off x="635106" y="4266083"/>
                <a:ext cx="3924424" cy="5505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4.5</m:t>
                      </m:r>
                    </m:oMath>
                  </m:oMathPara>
                </a14:m>
                <a:endParaRPr lang="LID4096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27096-2B58-488B-8C94-CDDAF695E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06" y="4266083"/>
                <a:ext cx="3924424" cy="5505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9873619-45CE-47B3-B18F-952196D53505}"/>
              </a:ext>
            </a:extLst>
          </p:cNvPr>
          <p:cNvSpPr txBox="1"/>
          <p:nvPr/>
        </p:nvSpPr>
        <p:spPr>
          <a:xfrm>
            <a:off x="860741" y="5445224"/>
            <a:ext cx="737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3200" dirty="0"/>
              <a:t>5*5*5 silicon atoms for each Ge atom.</a:t>
            </a:r>
          </a:p>
        </p:txBody>
      </p:sp>
    </p:spTree>
    <p:extLst>
      <p:ext uri="{BB962C8B-B14F-4D97-AF65-F5344CB8AC3E}">
        <p14:creationId xmlns:p14="http://schemas.microsoft.com/office/powerpoint/2010/main" val="38386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>
            <a:extLst>
              <a:ext uri="{FF2B5EF4-FFF2-40B4-BE49-F238E27FC236}">
                <a16:creationId xmlns:a16="http://schemas.microsoft.com/office/drawing/2014/main" id="{6716AD93-394E-471C-9AD4-BA325004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LID4096"/>
              <a:t>Transition width</a:t>
            </a:r>
            <a:endParaRPr lang="en-US" altLang="LID4096"/>
          </a:p>
        </p:txBody>
      </p:sp>
      <p:graphicFrame>
        <p:nvGraphicFramePr>
          <p:cNvPr id="4098" name="Object 47">
            <a:extLst>
              <a:ext uri="{FF2B5EF4-FFF2-40B4-BE49-F238E27FC236}">
                <a16:creationId xmlns:a16="http://schemas.microsoft.com/office/drawing/2014/main" id="{05A02715-8A8F-40B5-B9B2-0D96AC0C6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298290"/>
              </p:ext>
            </p:extLst>
          </p:nvPr>
        </p:nvGraphicFramePr>
        <p:xfrm>
          <a:off x="4857368" y="1643442"/>
          <a:ext cx="3816424" cy="284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Image Document" r:id="rId3" imgW="5429160" imgH="4048200" progId="Imaging.Document">
                  <p:embed/>
                </p:oleObj>
              </mc:Choice>
              <mc:Fallback>
                <p:oleObj name="Image Document" r:id="rId3" imgW="5429160" imgH="4048200" progId="Imaging.Document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368" y="1643442"/>
                        <a:ext cx="3816424" cy="2845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38">
            <a:extLst>
              <a:ext uri="{FF2B5EF4-FFF2-40B4-BE49-F238E27FC236}">
                <a16:creationId xmlns:a16="http://schemas.microsoft.com/office/drawing/2014/main" id="{8D180355-CF3A-4739-B4DC-7CD050C42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i-FI" altLang="LID4096"/>
          </a:p>
        </p:txBody>
      </p:sp>
      <p:sp>
        <p:nvSpPr>
          <p:cNvPr id="4101" name="Rectangle 43">
            <a:extLst>
              <a:ext uri="{FF2B5EF4-FFF2-40B4-BE49-F238E27FC236}">
                <a16:creationId xmlns:a16="http://schemas.microsoft.com/office/drawing/2014/main" id="{4F0C3DA1-A03E-42E2-967C-A841103C0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LID4096"/>
          </a:p>
        </p:txBody>
      </p:sp>
      <p:pic>
        <p:nvPicPr>
          <p:cNvPr id="4102" name="Picture 44">
            <a:extLst>
              <a:ext uri="{FF2B5EF4-FFF2-40B4-BE49-F238E27FC236}">
                <a16:creationId xmlns:a16="http://schemas.microsoft.com/office/drawing/2014/main" id="{FF708231-C9DF-4286-9061-F4BE7CD07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6166"/>
            <a:ext cx="3916363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49">
            <a:extLst>
              <a:ext uri="{FF2B5EF4-FFF2-40B4-BE49-F238E27FC236}">
                <a16:creationId xmlns:a16="http://schemas.microsoft.com/office/drawing/2014/main" id="{F260AF63-AF95-4114-92D7-963E4CFE0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04" y="4723403"/>
            <a:ext cx="34559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LID4096" dirty="0"/>
              <a:t>But if epilayer is more highly doped, dopants will diffuse into substrate.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0EB58-AC8F-47E5-BF74-E60EB38A33C3}"/>
              </a:ext>
            </a:extLst>
          </p:cNvPr>
          <p:cNvSpPr txBox="1"/>
          <p:nvPr/>
        </p:nvSpPr>
        <p:spPr>
          <a:xfrm>
            <a:off x="611560" y="4653136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epitaxy is a high temperature process, diffusion is bound to happen.</a:t>
            </a:r>
          </a:p>
          <a:p>
            <a:endParaRPr lang="en-US" dirty="0"/>
          </a:p>
          <a:p>
            <a:r>
              <a:rPr lang="en-US" dirty="0"/>
              <a:t>If substrate doping higher </a:t>
            </a:r>
            <a:r>
              <a:rPr lang="en-US" dirty="0">
                <a:sym typeface="Wingdings" panose="05000000000000000000" pitchFamily="2" charset="2"/>
              </a:rPr>
              <a:t> dopants will diffuse into epi-layer</a:t>
            </a:r>
            <a:endParaRPr lang="LID4096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962C2EA6-ACD3-4D6F-8917-B2DB2430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LID4096"/>
              <a:t>Layer thickness and </a:t>
            </a:r>
            <a:br>
              <a:rPr lang="en-GB" altLang="LID4096"/>
            </a:br>
            <a:r>
              <a:rPr lang="en-GB" altLang="LID4096"/>
              <a:t>interface abruptness</a:t>
            </a:r>
            <a:endParaRPr lang="en-US" altLang="LID4096"/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0E06DCCF-C77A-435D-96CB-1B181771F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i-FI" altLang="LID4096"/>
          </a:p>
        </p:txBody>
      </p:sp>
      <p:grpSp>
        <p:nvGrpSpPr>
          <p:cNvPr id="17412" name="Group 1">
            <a:extLst>
              <a:ext uri="{FF2B5EF4-FFF2-40B4-BE49-F238E27FC236}">
                <a16:creationId xmlns:a16="http://schemas.microsoft.com/office/drawing/2014/main" id="{5A0504DA-4D94-478D-9387-F9B2831495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5650" y="1773238"/>
            <a:ext cx="1887538" cy="3024187"/>
            <a:chOff x="2925" y="12135"/>
            <a:chExt cx="2344" cy="3753"/>
          </a:xfrm>
        </p:grpSpPr>
        <p:sp>
          <p:nvSpPr>
            <p:cNvPr id="17439" name="AutoShape 6">
              <a:extLst>
                <a:ext uri="{FF2B5EF4-FFF2-40B4-BE49-F238E27FC236}">
                  <a16:creationId xmlns:a16="http://schemas.microsoft.com/office/drawing/2014/main" id="{33B20BB2-F71A-4D8D-8B5B-E89694AB4B3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25" y="12135"/>
              <a:ext cx="2344" cy="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ID4096"/>
            </a:p>
          </p:txBody>
        </p:sp>
        <p:sp>
          <p:nvSpPr>
            <p:cNvPr id="17440" name="Text Box 5">
              <a:extLst>
                <a:ext uri="{FF2B5EF4-FFF2-40B4-BE49-F238E27FC236}">
                  <a16:creationId xmlns:a16="http://schemas.microsoft.com/office/drawing/2014/main" id="{17B53814-4EE5-4A9C-8933-5DAF8CA20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3637"/>
              <a:ext cx="2072" cy="2136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i-FI" altLang="LID4096" sz="1100">
                  <a:cs typeface="Times New Roman" panose="02020603050405020304" pitchFamily="18" charset="0"/>
                </a:rPr>
                <a:t>p+ wafer, 300 µm</a:t>
              </a:r>
              <a:endParaRPr lang="fi-FI" altLang="LID4096"/>
            </a:p>
          </p:txBody>
        </p:sp>
        <p:sp>
          <p:nvSpPr>
            <p:cNvPr id="17441" name="Text Box 4">
              <a:extLst>
                <a:ext uri="{FF2B5EF4-FFF2-40B4-BE49-F238E27FC236}">
                  <a16:creationId xmlns:a16="http://schemas.microsoft.com/office/drawing/2014/main" id="{2DA2B105-1ECA-414F-8175-8EC1E7B9B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3222"/>
              <a:ext cx="2072" cy="409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i-FI" altLang="LID4096" sz="1100">
                  <a:cs typeface="Times New Roman" panose="02020603050405020304" pitchFamily="18" charset="0"/>
                </a:rPr>
                <a:t>n+ epilayer, 6 µm</a:t>
              </a:r>
              <a:endParaRPr lang="fi-FI" altLang="LID4096"/>
            </a:p>
          </p:txBody>
        </p:sp>
        <p:sp>
          <p:nvSpPr>
            <p:cNvPr id="17442" name="Text Box 3">
              <a:extLst>
                <a:ext uri="{FF2B5EF4-FFF2-40B4-BE49-F238E27FC236}">
                  <a16:creationId xmlns:a16="http://schemas.microsoft.com/office/drawing/2014/main" id="{40165DD8-7574-4ED1-96B0-755661A37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2379"/>
              <a:ext cx="2072" cy="837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i-FI" altLang="LID4096" sz="1100">
                  <a:cs typeface="Times New Roman" panose="02020603050405020304" pitchFamily="18" charset="0"/>
                </a:rPr>
                <a:t>n- epilayer, 45 µm</a:t>
              </a:r>
              <a:endParaRPr lang="fi-FI" altLang="LID4096"/>
            </a:p>
          </p:txBody>
        </p:sp>
        <p:sp>
          <p:nvSpPr>
            <p:cNvPr id="17443" name="Text Box 2">
              <a:extLst>
                <a:ext uri="{FF2B5EF4-FFF2-40B4-BE49-F238E27FC236}">
                  <a16:creationId xmlns:a16="http://schemas.microsoft.com/office/drawing/2014/main" id="{CB34105F-14D3-41BA-93D8-6D0A0C9C1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337"/>
              <a:ext cx="522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i-FI" altLang="LID4096" sz="1200"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lang="fi-FI" altLang="LID4096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413" name="Rectangle 35">
            <a:extLst>
              <a:ext uri="{FF2B5EF4-FFF2-40B4-BE49-F238E27FC236}">
                <a16:creationId xmlns:a16="http://schemas.microsoft.com/office/drawing/2014/main" id="{62DB436A-B965-42A4-9C3B-106681B4C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i-FI" altLang="LID4096"/>
          </a:p>
        </p:txBody>
      </p:sp>
      <p:grpSp>
        <p:nvGrpSpPr>
          <p:cNvPr id="17414" name="Group 12">
            <a:extLst>
              <a:ext uri="{FF2B5EF4-FFF2-40B4-BE49-F238E27FC236}">
                <a16:creationId xmlns:a16="http://schemas.microsoft.com/office/drawing/2014/main" id="{C9BCF7FB-AC59-4F4A-BBB9-656813865B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67175" y="1628775"/>
            <a:ext cx="3832225" cy="3240088"/>
            <a:chOff x="2089" y="9189"/>
            <a:chExt cx="4423" cy="3739"/>
          </a:xfrm>
        </p:grpSpPr>
        <p:sp>
          <p:nvSpPr>
            <p:cNvPr id="17417" name="AutoShape 34">
              <a:extLst>
                <a:ext uri="{FF2B5EF4-FFF2-40B4-BE49-F238E27FC236}">
                  <a16:creationId xmlns:a16="http://schemas.microsoft.com/office/drawing/2014/main" id="{0DFF0FA9-6286-481E-A17A-B4FAB7AB5E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89" y="9189"/>
              <a:ext cx="4423" cy="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ID4096"/>
            </a:p>
          </p:txBody>
        </p:sp>
        <p:sp>
          <p:nvSpPr>
            <p:cNvPr id="17418" name="Rectangle 33" descr="Narrow horizontal">
              <a:extLst>
                <a:ext uri="{FF2B5EF4-FFF2-40B4-BE49-F238E27FC236}">
                  <a16:creationId xmlns:a16="http://schemas.microsoft.com/office/drawing/2014/main" id="{89663B9A-9591-4306-A9D0-097B193F9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11517"/>
              <a:ext cx="2777" cy="205"/>
            </a:xfrm>
            <a:prstGeom prst="rect">
              <a:avLst/>
            </a:prstGeom>
            <a:pattFill prst="narHorz">
              <a:fgClr>
                <a:srgbClr val="C0C0C0"/>
              </a:fgClr>
              <a:bgClr>
                <a:srgbClr val="767676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LID4096"/>
            </a:p>
          </p:txBody>
        </p:sp>
        <p:sp>
          <p:nvSpPr>
            <p:cNvPr id="17419" name="Rectangle 32" descr="Narrow horizontal">
              <a:extLst>
                <a:ext uri="{FF2B5EF4-FFF2-40B4-BE49-F238E27FC236}">
                  <a16:creationId xmlns:a16="http://schemas.microsoft.com/office/drawing/2014/main" id="{B1A382CB-7522-49D3-84BC-ACA80B9BA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10236"/>
              <a:ext cx="2777" cy="198"/>
            </a:xfrm>
            <a:prstGeom prst="rect">
              <a:avLst/>
            </a:prstGeom>
            <a:pattFill prst="narHorz">
              <a:fgClr>
                <a:srgbClr val="C0C0C0"/>
              </a:fgClr>
              <a:bgClr>
                <a:srgbClr val="767676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LID4096"/>
            </a:p>
          </p:txBody>
        </p:sp>
        <p:sp>
          <p:nvSpPr>
            <p:cNvPr id="17420" name="Rectangle 31">
              <a:extLst>
                <a:ext uri="{FF2B5EF4-FFF2-40B4-BE49-F238E27FC236}">
                  <a16:creationId xmlns:a16="http://schemas.microsoft.com/office/drawing/2014/main" id="{7D674FD5-9BEE-49BA-88E6-C905A91B9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10434"/>
              <a:ext cx="2777" cy="108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LID4096"/>
            </a:p>
          </p:txBody>
        </p:sp>
        <p:sp>
          <p:nvSpPr>
            <p:cNvPr id="17421" name="Rectangle 30">
              <a:extLst>
                <a:ext uri="{FF2B5EF4-FFF2-40B4-BE49-F238E27FC236}">
                  <a16:creationId xmlns:a16="http://schemas.microsoft.com/office/drawing/2014/main" id="{B9ED3BCF-2CF3-4A22-88AF-FB379E8C0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9320"/>
              <a:ext cx="2777" cy="409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LID4096"/>
            </a:p>
          </p:txBody>
        </p:sp>
        <p:sp>
          <p:nvSpPr>
            <p:cNvPr id="17422" name="Rectangle 29">
              <a:extLst>
                <a:ext uri="{FF2B5EF4-FFF2-40B4-BE49-F238E27FC236}">
                  <a16:creationId xmlns:a16="http://schemas.microsoft.com/office/drawing/2014/main" id="{B8992FEA-0AC6-4E5D-AFFA-72FAF6347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9966"/>
              <a:ext cx="2777" cy="27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LID4096"/>
            </a:p>
          </p:txBody>
        </p:sp>
        <p:sp>
          <p:nvSpPr>
            <p:cNvPr id="17423" name="Rectangle 28" descr="Narrow horizontal">
              <a:extLst>
                <a:ext uri="{FF2B5EF4-FFF2-40B4-BE49-F238E27FC236}">
                  <a16:creationId xmlns:a16="http://schemas.microsoft.com/office/drawing/2014/main" id="{02C2C414-BA77-4571-AD5B-7999F572A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9721"/>
              <a:ext cx="2777" cy="245"/>
            </a:xfrm>
            <a:prstGeom prst="rect">
              <a:avLst/>
            </a:prstGeom>
            <a:pattFill prst="narHorz">
              <a:fgClr>
                <a:srgbClr val="C0C0C0"/>
              </a:fgClr>
              <a:bgClr>
                <a:srgbClr val="767676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LID4096"/>
            </a:p>
          </p:txBody>
        </p:sp>
        <p:grpSp>
          <p:nvGrpSpPr>
            <p:cNvPr id="17424" name="Group 22">
              <a:extLst>
                <a:ext uri="{FF2B5EF4-FFF2-40B4-BE49-F238E27FC236}">
                  <a16:creationId xmlns:a16="http://schemas.microsoft.com/office/drawing/2014/main" id="{A22D293B-D5DB-4C23-9B90-5D73B0EB0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9" y="9721"/>
              <a:ext cx="1369" cy="2001"/>
              <a:chOff x="2239" y="9721"/>
              <a:chExt cx="1369" cy="2001"/>
            </a:xfrm>
          </p:grpSpPr>
          <p:sp>
            <p:nvSpPr>
              <p:cNvPr id="17434" name="Line 27">
                <a:extLst>
                  <a:ext uri="{FF2B5EF4-FFF2-40B4-BE49-F238E27FC236}">
                    <a16:creationId xmlns:a16="http://schemas.microsoft.com/office/drawing/2014/main" id="{E2F66F7D-C57D-4EE4-8EF4-344E361C7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9" y="11517"/>
                <a:ext cx="1369" cy="20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7435" name="Line 26">
                <a:extLst>
                  <a:ext uri="{FF2B5EF4-FFF2-40B4-BE49-F238E27FC236}">
                    <a16:creationId xmlns:a16="http://schemas.microsoft.com/office/drawing/2014/main" id="{233DDE60-A1A9-4797-808A-F3D3C10303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8" y="10434"/>
                <a:ext cx="0" cy="10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7436" name="Line 25">
                <a:extLst>
                  <a:ext uri="{FF2B5EF4-FFF2-40B4-BE49-F238E27FC236}">
                    <a16:creationId xmlns:a16="http://schemas.microsoft.com/office/drawing/2014/main" id="{EE1450B7-CC09-427F-B8E2-D7B74205A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73" y="10236"/>
                <a:ext cx="435" cy="19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7437" name="Line 24">
                <a:extLst>
                  <a:ext uri="{FF2B5EF4-FFF2-40B4-BE49-F238E27FC236}">
                    <a16:creationId xmlns:a16="http://schemas.microsoft.com/office/drawing/2014/main" id="{158ABDCE-BC6F-4E21-9303-941714AD7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3" y="9966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7438" name="Line 23">
                <a:extLst>
                  <a:ext uri="{FF2B5EF4-FFF2-40B4-BE49-F238E27FC236}">
                    <a16:creationId xmlns:a16="http://schemas.microsoft.com/office/drawing/2014/main" id="{0370CC75-7CBB-4D6B-81C1-B2EE3644A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39" y="9721"/>
                <a:ext cx="934" cy="2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17425" name="Text Box 21">
              <a:extLst>
                <a:ext uri="{FF2B5EF4-FFF2-40B4-BE49-F238E27FC236}">
                  <a16:creationId xmlns:a16="http://schemas.microsoft.com/office/drawing/2014/main" id="{8ABC4262-2985-4017-B13A-E6819FE58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1" y="9385"/>
              <a:ext cx="1409" cy="3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LID4096" sz="1100">
                  <a:cs typeface="Times New Roman" panose="02020603050405020304" pitchFamily="18" charset="0"/>
                </a:rPr>
                <a:t>15 nm</a:t>
              </a:r>
              <a:endParaRPr lang="en-US" altLang="LID4096" sz="900"/>
            </a:p>
            <a:p>
              <a:r>
                <a:rPr lang="en-GB" altLang="LID4096" sz="1100">
                  <a:cs typeface="Times New Roman" panose="02020603050405020304" pitchFamily="18" charset="0"/>
                </a:rPr>
                <a:t>10 nm</a:t>
              </a:r>
              <a:endParaRPr lang="en-US" altLang="LID4096" sz="900"/>
            </a:p>
            <a:p>
              <a:r>
                <a:rPr lang="en-GB" altLang="LID4096" sz="1100">
                  <a:cs typeface="Times New Roman" panose="02020603050405020304" pitchFamily="18" charset="0"/>
                </a:rPr>
                <a:t>10 nm</a:t>
              </a:r>
              <a:endParaRPr lang="en-US" altLang="LID4096" sz="900"/>
            </a:p>
            <a:p>
              <a:r>
                <a:rPr lang="en-GB" altLang="LID4096" sz="1100">
                  <a:cs typeface="Times New Roman" panose="02020603050405020304" pitchFamily="18" charset="0"/>
                </a:rPr>
                <a:t>10 nm</a:t>
              </a:r>
              <a:endParaRPr lang="en-US" altLang="LID4096" sz="900"/>
            </a:p>
            <a:p>
              <a:r>
                <a:rPr lang="en-GB" altLang="LID4096" sz="1100">
                  <a:cs typeface="Times New Roman" panose="02020603050405020304" pitchFamily="18" charset="0"/>
                </a:rPr>
                <a:t>50 nm</a:t>
              </a:r>
              <a:endParaRPr lang="en-US" altLang="LID4096" sz="900"/>
            </a:p>
            <a:p>
              <a:r>
                <a:rPr lang="en-GB" altLang="LID4096" sz="1100">
                  <a:cs typeface="Times New Roman" panose="02020603050405020304" pitchFamily="18" charset="0"/>
                </a:rPr>
                <a:t>10 nm</a:t>
              </a:r>
              <a:endParaRPr lang="en-US" altLang="LID4096" sz="900"/>
            </a:p>
            <a:p>
              <a:r>
                <a:rPr lang="en-GB" altLang="LID4096" sz="1100">
                  <a:cs typeface="Times New Roman" panose="02020603050405020304" pitchFamily="18" charset="0"/>
                </a:rPr>
                <a:t>500 µm</a:t>
              </a:r>
              <a:endParaRPr lang="en-GB" altLang="LID4096"/>
            </a:p>
          </p:txBody>
        </p:sp>
        <p:sp>
          <p:nvSpPr>
            <p:cNvPr id="17426" name="Rectangle 20">
              <a:extLst>
                <a:ext uri="{FF2B5EF4-FFF2-40B4-BE49-F238E27FC236}">
                  <a16:creationId xmlns:a16="http://schemas.microsoft.com/office/drawing/2014/main" id="{6E15FB60-0061-4C0A-B3F2-17655F56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11722"/>
              <a:ext cx="2777" cy="1068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LID4096"/>
            </a:p>
          </p:txBody>
        </p:sp>
        <p:sp>
          <p:nvSpPr>
            <p:cNvPr id="17427" name="Text Box 19">
              <a:extLst>
                <a:ext uri="{FF2B5EF4-FFF2-40B4-BE49-F238E27FC236}">
                  <a16:creationId xmlns:a16="http://schemas.microsoft.com/office/drawing/2014/main" id="{297E1132-BAFF-40E7-9826-43506FAC8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3" y="11894"/>
              <a:ext cx="2682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i-FI" altLang="LID4096" sz="1100">
                  <a:ea typeface="Times New Roman" panose="02020603050405020304" pitchFamily="18" charset="0"/>
                  <a:cs typeface="Arial" panose="020B0604020202020204" pitchFamily="34" charset="0"/>
                </a:rPr>
                <a:t>Si wafer           500 µm</a:t>
              </a:r>
              <a:endParaRPr lang="fi-FI" altLang="LID4096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28" name="Text Box 18">
              <a:extLst>
                <a:ext uri="{FF2B5EF4-FFF2-40B4-BE49-F238E27FC236}">
                  <a16:creationId xmlns:a16="http://schemas.microsoft.com/office/drawing/2014/main" id="{377D8E91-552A-498A-930F-405E530E3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" y="10753"/>
              <a:ext cx="1512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i-FI" altLang="LID4096" sz="1100">
                  <a:ea typeface="Times New Roman" panose="02020603050405020304" pitchFamily="18" charset="0"/>
                  <a:cs typeface="Arial" panose="020B0604020202020204" pitchFamily="34" charset="0"/>
                </a:rPr>
                <a:t>Si</a:t>
              </a:r>
              <a:r>
                <a:rPr lang="fi-FI" altLang="LID4096" sz="1100" baseline="-30000">
                  <a:ea typeface="Times New Roman" panose="02020603050405020304" pitchFamily="18" charset="0"/>
                  <a:cs typeface="Arial" panose="020B0604020202020204" pitchFamily="34" charset="0"/>
                </a:rPr>
                <a:t>85</a:t>
              </a:r>
              <a:r>
                <a:rPr lang="fi-FI" altLang="LID4096" sz="1100">
                  <a:ea typeface="Times New Roman" panose="02020603050405020304" pitchFamily="18" charset="0"/>
                  <a:cs typeface="Arial" panose="020B0604020202020204" pitchFamily="34" charset="0"/>
                </a:rPr>
                <a:t>Ge</a:t>
              </a:r>
              <a:r>
                <a:rPr lang="fi-FI" altLang="LID4096" sz="1100" baseline="-30000">
                  <a:ea typeface="Times New Roman" panose="02020603050405020304" pitchFamily="18" charset="0"/>
                  <a:cs typeface="Arial" panose="020B0604020202020204" pitchFamily="34" charset="0"/>
                </a:rPr>
                <a:t>15</a:t>
              </a:r>
              <a:endParaRPr lang="fi-FI" altLang="LID4096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29" name="Text Box 17">
              <a:extLst>
                <a:ext uri="{FF2B5EF4-FFF2-40B4-BE49-F238E27FC236}">
                  <a16:creationId xmlns:a16="http://schemas.microsoft.com/office/drawing/2014/main" id="{A9DBEB9B-0EA8-4DFC-9D64-5D41EA3C6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" y="9890"/>
              <a:ext cx="128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i-FI" altLang="LID4096" sz="1100">
                  <a:ea typeface="Times New Roman" panose="02020603050405020304" pitchFamily="18" charset="0"/>
                  <a:cs typeface="Arial" panose="020B0604020202020204" pitchFamily="34" charset="0"/>
                </a:rPr>
                <a:t>Si</a:t>
              </a:r>
              <a:r>
                <a:rPr lang="fi-FI" altLang="LID4096" sz="1100" baseline="-30000">
                  <a:ea typeface="Times New Roman" panose="02020603050405020304" pitchFamily="18" charset="0"/>
                  <a:cs typeface="Arial" panose="020B0604020202020204" pitchFamily="34" charset="0"/>
                </a:rPr>
                <a:t>90</a:t>
              </a:r>
              <a:r>
                <a:rPr lang="fi-FI" altLang="LID4096" sz="1100">
                  <a:ea typeface="Times New Roman" panose="02020603050405020304" pitchFamily="18" charset="0"/>
                  <a:cs typeface="Arial" panose="020B0604020202020204" pitchFamily="34" charset="0"/>
                </a:rPr>
                <a:t>Ge</a:t>
              </a:r>
              <a:r>
                <a:rPr lang="fi-FI" altLang="LID4096" sz="1100" baseline="-30000">
                  <a:ea typeface="Times New Roman" panose="02020603050405020304" pitchFamily="18" charset="0"/>
                  <a:cs typeface="Arial" panose="020B0604020202020204" pitchFamily="34" charset="0"/>
                </a:rPr>
                <a:t>10</a:t>
              </a:r>
              <a:endParaRPr lang="fi-FI" altLang="LID4096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30" name="Text Box 16">
              <a:extLst>
                <a:ext uri="{FF2B5EF4-FFF2-40B4-BE49-F238E27FC236}">
                  <a16:creationId xmlns:a16="http://schemas.microsoft.com/office/drawing/2014/main" id="{1417D67E-AD70-420F-BE13-175C7BA9F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9320"/>
              <a:ext cx="847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i-FI" altLang="LID4096" sz="1100">
                  <a:ea typeface="Times New Roman" panose="02020603050405020304" pitchFamily="18" charset="0"/>
                  <a:cs typeface="Arial" panose="020B0604020202020204" pitchFamily="34" charset="0"/>
                </a:rPr>
                <a:t>Si</a:t>
              </a:r>
              <a:endParaRPr lang="fi-FI" altLang="LID4096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31" name="AutoShape 15">
              <a:extLst>
                <a:ext uri="{FF2B5EF4-FFF2-40B4-BE49-F238E27FC236}">
                  <a16:creationId xmlns:a16="http://schemas.microsoft.com/office/drawing/2014/main" id="{0E4EC30F-5025-4AAF-B691-C088A531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9320"/>
              <a:ext cx="348" cy="2402"/>
            </a:xfrm>
            <a:prstGeom prst="rightBrace">
              <a:avLst>
                <a:gd name="adj1" fmla="val 5751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LID4096"/>
            </a:p>
          </p:txBody>
        </p:sp>
        <p:sp>
          <p:nvSpPr>
            <p:cNvPr id="17432" name="Text Box 14">
              <a:extLst>
                <a:ext uri="{FF2B5EF4-FFF2-40B4-BE49-F238E27FC236}">
                  <a16:creationId xmlns:a16="http://schemas.microsoft.com/office/drawing/2014/main" id="{9CAEE44E-5323-4AA8-AF38-B5A7763BE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" y="10236"/>
              <a:ext cx="950" cy="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i-FI" altLang="LID4096" sz="1200">
                  <a:ea typeface="Times New Roman" panose="02020603050405020304" pitchFamily="18" charset="0"/>
                  <a:cs typeface="Arial" panose="020B0604020202020204" pitchFamily="34" charset="0"/>
                </a:rPr>
                <a:t>epi-layers</a:t>
              </a:r>
              <a:endParaRPr lang="fi-FI" altLang="LID4096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33" name="Text Box 13">
              <a:extLst>
                <a:ext uri="{FF2B5EF4-FFF2-40B4-BE49-F238E27FC236}">
                  <a16:creationId xmlns:a16="http://schemas.microsoft.com/office/drawing/2014/main" id="{B851CBC3-B85F-4640-9C51-99A364460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12268"/>
              <a:ext cx="48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i-FI" altLang="LID4096" sz="1200"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lang="fi-FI" altLang="LID4096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415" name="TextBox 36">
            <a:extLst>
              <a:ext uri="{FF2B5EF4-FFF2-40B4-BE49-F238E27FC236}">
                <a16:creationId xmlns:a16="http://schemas.microsoft.com/office/drawing/2014/main" id="{6F31594D-3A33-4E64-8755-DED1C7436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30972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LID4096">
                <a:cs typeface="Times New Roman" panose="02020603050405020304" pitchFamily="18" charset="0"/>
              </a:rPr>
              <a:t>Thick homoepitaxial silicon layers for IGBT power transistor;</a:t>
            </a:r>
            <a:endParaRPr lang="en-US" altLang="LID4096"/>
          </a:p>
        </p:txBody>
      </p:sp>
      <p:sp>
        <p:nvSpPr>
          <p:cNvPr id="17416" name="TextBox 37">
            <a:extLst>
              <a:ext uri="{FF2B5EF4-FFF2-40B4-BE49-F238E27FC236}">
                <a16:creationId xmlns:a16="http://schemas.microsoft.com/office/drawing/2014/main" id="{D9011A95-4229-4A1B-9098-C4BE6027F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013325"/>
            <a:ext cx="4608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LID4096">
                <a:cs typeface="Times New Roman" panose="02020603050405020304" pitchFamily="18" charset="0"/>
              </a:rPr>
              <a:t>Thin heteroepitaxial Si</a:t>
            </a:r>
            <a:r>
              <a:rPr lang="en-US" altLang="LID4096" baseline="-30000">
                <a:cs typeface="Times New Roman" panose="02020603050405020304" pitchFamily="18" charset="0"/>
              </a:rPr>
              <a:t>1-x</a:t>
            </a:r>
            <a:r>
              <a:rPr lang="en-US" altLang="LID4096">
                <a:cs typeface="Times New Roman" panose="02020603050405020304" pitchFamily="18" charset="0"/>
              </a:rPr>
              <a:t>Ge</a:t>
            </a:r>
            <a:r>
              <a:rPr lang="en-US" altLang="LID4096" baseline="-30000">
                <a:cs typeface="Times New Roman" panose="02020603050405020304" pitchFamily="18" charset="0"/>
              </a:rPr>
              <a:t>x</a:t>
            </a:r>
            <a:r>
              <a:rPr lang="en-US" altLang="LID4096">
                <a:cs typeface="Times New Roman" panose="02020603050405020304" pitchFamily="18" charset="0"/>
              </a:rPr>
              <a:t> layers for high speed bipolar transistors. The hatched layers are graded epi layers with constantly changing germanium content.</a:t>
            </a:r>
            <a:endParaRPr lang="en-US" altLang="LID4096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784232D-2FCB-498B-A910-7AA017B4D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556792"/>
            <a:ext cx="8001000" cy="44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Aft>
                <a:spcPts val="300"/>
              </a:spcAft>
              <a:buFont typeface="Comic Sans MS" panose="030F0702030302020204" pitchFamily="66" charset="0"/>
              <a:buChar char="·"/>
            </a:pPr>
            <a:r>
              <a:rPr lang="en-GB" altLang="LID4096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Visual</a:t>
            </a:r>
            <a:r>
              <a:rPr lang="en-GB" altLang="LID4096" sz="24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inspection on all wafers.</a:t>
            </a:r>
          </a:p>
          <a:p>
            <a:pPr lvl="2">
              <a:spcAft>
                <a:spcPts val="300"/>
              </a:spcAft>
              <a:buFont typeface="Comic Sans MS" panose="030F0702030302020204" pitchFamily="66" charset="0"/>
              <a:buChar char="·"/>
            </a:pPr>
            <a:r>
              <a:rPr lang="en-GB" altLang="LID4096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Resistivity</a:t>
            </a:r>
            <a: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measurement from a test wafer using either a 4-point probe (n/P and </a:t>
            </a:r>
            <a:r>
              <a:rPr lang="en-GB" altLang="LID4096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p/N</a:t>
            </a:r>
            <a: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-structures) or CV (p/P and n/N). Destructive methods!</a:t>
            </a:r>
          </a:p>
          <a:p>
            <a:pPr lvl="2">
              <a:spcAft>
                <a:spcPts val="300"/>
              </a:spcAft>
              <a:buFont typeface="Comic Sans MS" panose="030F0702030302020204" pitchFamily="66" charset="0"/>
              <a:buChar char="·"/>
            </a:pPr>
            <a:r>
              <a:rPr lang="en-GB" altLang="LID4096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Thickness</a:t>
            </a:r>
            <a: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measurement optically with an FTIR from a p/P</a:t>
            </a:r>
            <a:r>
              <a:rPr lang="en-GB" altLang="LID4096" sz="2400" baseline="30000" dirty="0">
                <a:solidFill>
                  <a:schemeClr val="tx2"/>
                </a:solidFill>
                <a:latin typeface="Times New Roman" panose="02020603050405020304" pitchFamily="18" charset="0"/>
              </a:rPr>
              <a:t>+</a:t>
            </a:r>
            <a: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or n/N</a:t>
            </a:r>
            <a:r>
              <a:rPr lang="en-GB" altLang="LID4096" sz="2400" baseline="30000" dirty="0">
                <a:solidFill>
                  <a:schemeClr val="tx2"/>
                </a:solidFill>
                <a:latin typeface="Times New Roman" panose="02020603050405020304" pitchFamily="18" charset="0"/>
              </a:rPr>
              <a:t>+</a:t>
            </a:r>
            <a: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-structure. </a:t>
            </a:r>
            <a:r>
              <a:rPr lang="en-GB" altLang="LID4096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Nondestructive</a:t>
            </a:r>
            <a: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!</a:t>
            </a:r>
          </a:p>
          <a:p>
            <a:pPr lvl="2">
              <a:spcAft>
                <a:spcPts val="300"/>
              </a:spcAft>
              <a:buFont typeface="Comic Sans MS" panose="030F0702030302020204" pitchFamily="66" charset="0"/>
              <a:buChar char="·"/>
            </a:pPr>
            <a:r>
              <a:rPr lang="en-GB" altLang="LID4096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Transition width</a:t>
            </a:r>
            <a: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using SRP.</a:t>
            </a:r>
          </a:p>
          <a:p>
            <a:pPr lvl="2">
              <a:spcAft>
                <a:spcPts val="300"/>
              </a:spcAft>
              <a:buFont typeface="Comic Sans MS" panose="030F0702030302020204" pitchFamily="66" charset="0"/>
              <a:buChar char="·"/>
            </a:pPr>
            <a: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Automated inspection for </a:t>
            </a:r>
            <a:r>
              <a:rPr lang="en-GB" altLang="LID4096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particles, surface defects</a:t>
            </a:r>
            <a: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of all</a:t>
            </a:r>
            <a:b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SSP wafers.</a:t>
            </a:r>
          </a:p>
          <a:p>
            <a:pPr lvl="2">
              <a:spcAft>
                <a:spcPts val="300"/>
              </a:spcAft>
              <a:buFont typeface="Comic Sans MS" panose="030F0702030302020204" pitchFamily="66" charset="0"/>
              <a:buChar char="·"/>
            </a:pPr>
            <a:r>
              <a:rPr lang="en-GB" altLang="LID4096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Other measurements as required.</a:t>
            </a:r>
            <a:endParaRPr lang="en-US" altLang="LID4096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DE8F1EA-25EA-4C60-AB88-2C92694E4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53400" cy="781050"/>
          </a:xfrm>
        </p:spPr>
        <p:txBody>
          <a:bodyPr/>
          <a:lstStyle/>
          <a:p>
            <a:pPr eaLnBrk="1" hangingPunct="1"/>
            <a:r>
              <a:rPr lang="en-US" altLang="LID4096"/>
              <a:t>Characterization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0">
            <a:extLst>
              <a:ext uri="{FF2B5EF4-FFF2-40B4-BE49-F238E27FC236}">
                <a16:creationId xmlns:a16="http://schemas.microsoft.com/office/drawing/2014/main" id="{050C652D-958E-42A2-A406-150DD7828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i-FI" altLang="LID4096"/>
          </a:p>
        </p:txBody>
      </p:sp>
      <p:grpSp>
        <p:nvGrpSpPr>
          <p:cNvPr id="12291" name="Group 1">
            <a:extLst>
              <a:ext uri="{FF2B5EF4-FFF2-40B4-BE49-F238E27FC236}">
                <a16:creationId xmlns:a16="http://schemas.microsoft.com/office/drawing/2014/main" id="{DC73808F-2F00-49BF-8EBD-D8F9BAA95C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313" y="1773238"/>
            <a:ext cx="3959225" cy="4638675"/>
            <a:chOff x="2033" y="845"/>
            <a:chExt cx="4079" cy="4781"/>
          </a:xfrm>
        </p:grpSpPr>
        <p:sp>
          <p:nvSpPr>
            <p:cNvPr id="12294" name="AutoShape 39">
              <a:extLst>
                <a:ext uri="{FF2B5EF4-FFF2-40B4-BE49-F238E27FC236}">
                  <a16:creationId xmlns:a16="http://schemas.microsoft.com/office/drawing/2014/main" id="{54502E58-7BF0-4523-9B89-ECF4E4A7AAA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33" y="845"/>
              <a:ext cx="4079" cy="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ID4096"/>
            </a:p>
          </p:txBody>
        </p:sp>
        <p:grpSp>
          <p:nvGrpSpPr>
            <p:cNvPr id="12295" name="Group 29">
              <a:extLst>
                <a:ext uri="{FF2B5EF4-FFF2-40B4-BE49-F238E27FC236}">
                  <a16:creationId xmlns:a16="http://schemas.microsoft.com/office/drawing/2014/main" id="{A218ACB5-25B3-42B3-8356-00B993B53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7" y="986"/>
              <a:ext cx="2983" cy="1153"/>
              <a:chOff x="2197" y="986"/>
              <a:chExt cx="2983" cy="1153"/>
            </a:xfrm>
          </p:grpSpPr>
          <p:sp>
            <p:nvSpPr>
              <p:cNvPr id="12323" name="Line 38">
                <a:extLst>
                  <a:ext uri="{FF2B5EF4-FFF2-40B4-BE49-F238E27FC236}">
                    <a16:creationId xmlns:a16="http://schemas.microsoft.com/office/drawing/2014/main" id="{8D8B13DF-BE77-41CA-A41F-0988344E0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6" y="1010"/>
                <a:ext cx="1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324" name="Line 37">
                <a:extLst>
                  <a:ext uri="{FF2B5EF4-FFF2-40B4-BE49-F238E27FC236}">
                    <a16:creationId xmlns:a16="http://schemas.microsoft.com/office/drawing/2014/main" id="{69A4EFC1-D248-4209-883F-1BFD5169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986"/>
                <a:ext cx="1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325" name="Rectangle 36">
                <a:extLst>
                  <a:ext uri="{FF2B5EF4-FFF2-40B4-BE49-F238E27FC236}">
                    <a16:creationId xmlns:a16="http://schemas.microsoft.com/office/drawing/2014/main" id="{926CEE93-0EEE-492A-9788-793AB4EC7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1363"/>
                <a:ext cx="2983" cy="77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26" name="Rectangle 35">
                <a:extLst>
                  <a:ext uri="{FF2B5EF4-FFF2-40B4-BE49-F238E27FC236}">
                    <a16:creationId xmlns:a16="http://schemas.microsoft.com/office/drawing/2014/main" id="{B4F03B40-4F84-401A-B2B0-078438773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1307"/>
                <a:ext cx="333" cy="258"/>
              </a:xfrm>
              <a:prstGeom prst="rect">
                <a:avLst/>
              </a:prstGeom>
              <a:solidFill>
                <a:srgbClr val="808080"/>
              </a:solidFill>
              <a:ln w="190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27" name="Rectangle 34">
                <a:extLst>
                  <a:ext uri="{FF2B5EF4-FFF2-40B4-BE49-F238E27FC236}">
                    <a16:creationId xmlns:a16="http://schemas.microsoft.com/office/drawing/2014/main" id="{8F7362F2-7CE1-429A-B0B6-74959AF76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1307"/>
                <a:ext cx="990" cy="258"/>
              </a:xfrm>
              <a:prstGeom prst="rect">
                <a:avLst/>
              </a:prstGeom>
              <a:solidFill>
                <a:srgbClr val="808080"/>
              </a:solidFill>
              <a:ln w="190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28" name="Rectangle 33">
                <a:extLst>
                  <a:ext uri="{FF2B5EF4-FFF2-40B4-BE49-F238E27FC236}">
                    <a16:creationId xmlns:a16="http://schemas.microsoft.com/office/drawing/2014/main" id="{ED49E3DE-0223-4C03-9C59-34BDA9FEB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9" y="1307"/>
                <a:ext cx="380" cy="258"/>
              </a:xfrm>
              <a:prstGeom prst="rect">
                <a:avLst/>
              </a:prstGeom>
              <a:solidFill>
                <a:srgbClr val="808080"/>
              </a:solidFill>
              <a:ln w="190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29" name="Line 32">
                <a:extLst>
                  <a:ext uri="{FF2B5EF4-FFF2-40B4-BE49-F238E27FC236}">
                    <a16:creationId xmlns:a16="http://schemas.microsoft.com/office/drawing/2014/main" id="{8166B410-9D11-48D9-8275-FC0486D2F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4" y="1570"/>
                <a:ext cx="295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330" name="Text Box 31">
                <a:extLst>
                  <a:ext uri="{FF2B5EF4-FFF2-40B4-BE49-F238E27FC236}">
                    <a16:creationId xmlns:a16="http://schemas.microsoft.com/office/drawing/2014/main" id="{7BF57C36-CEA1-49EC-A08B-5172D270D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7" y="1636"/>
                <a:ext cx="561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i-FI" altLang="LID4096" sz="1200">
                    <a:ea typeface="Times New Roman" panose="02020603050405020304" pitchFamily="18" charset="0"/>
                    <a:cs typeface="Arial" panose="020B0604020202020204" pitchFamily="34" charset="0"/>
                  </a:rPr>
                  <a:t>Si</a:t>
                </a:r>
                <a:endParaRPr lang="fi-FI" altLang="LID4096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31" name="Text Box 30">
                <a:extLst>
                  <a:ext uri="{FF2B5EF4-FFF2-40B4-BE49-F238E27FC236}">
                    <a16:creationId xmlns:a16="http://schemas.microsoft.com/office/drawing/2014/main" id="{49854493-C457-42C1-99B9-D48DAC8482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6" y="1201"/>
                <a:ext cx="657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i-FI" altLang="LID4096" sz="1200">
                    <a:ea typeface="Times New Roman" panose="02020603050405020304" pitchFamily="18" charset="0"/>
                    <a:cs typeface="Arial" panose="020B0604020202020204" pitchFamily="34" charset="0"/>
                  </a:rPr>
                  <a:t>ox</a:t>
                </a:r>
                <a:endParaRPr lang="fi-FI" altLang="LID4096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296" name="Group 14">
              <a:extLst>
                <a:ext uri="{FF2B5EF4-FFF2-40B4-BE49-F238E27FC236}">
                  <a16:creationId xmlns:a16="http://schemas.microsoft.com/office/drawing/2014/main" id="{DCB4D9B3-2E12-44E0-920B-3BF53AC6D8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1" y="2350"/>
              <a:ext cx="2983" cy="1459"/>
              <a:chOff x="2221" y="2350"/>
              <a:chExt cx="2983" cy="1459"/>
            </a:xfrm>
          </p:grpSpPr>
          <p:sp>
            <p:nvSpPr>
              <p:cNvPr id="12309" name="Rectangle 28">
                <a:extLst>
                  <a:ext uri="{FF2B5EF4-FFF2-40B4-BE49-F238E27FC236}">
                    <a16:creationId xmlns:a16="http://schemas.microsoft.com/office/drawing/2014/main" id="{EF261DEB-84B7-47AE-A279-6F3F4C084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" y="2846"/>
                <a:ext cx="932" cy="396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10" name="Line 27">
                <a:extLst>
                  <a:ext uri="{FF2B5EF4-FFF2-40B4-BE49-F238E27FC236}">
                    <a16:creationId xmlns:a16="http://schemas.microsoft.com/office/drawing/2014/main" id="{23244974-9EA2-4EA9-A39D-12DE59B27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4" y="2744"/>
                <a:ext cx="3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311" name="Rectangle 26">
                <a:extLst>
                  <a:ext uri="{FF2B5EF4-FFF2-40B4-BE49-F238E27FC236}">
                    <a16:creationId xmlns:a16="http://schemas.microsoft.com/office/drawing/2014/main" id="{B3DA92CA-18C3-4DBC-98A9-2CA6F9A12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2851"/>
                <a:ext cx="989" cy="404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12" name="Rectangle 25">
                <a:extLst>
                  <a:ext uri="{FF2B5EF4-FFF2-40B4-BE49-F238E27FC236}">
                    <a16:creationId xmlns:a16="http://schemas.microsoft.com/office/drawing/2014/main" id="{34C90537-A9E5-447B-A153-2255157AF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3247"/>
                <a:ext cx="2983" cy="56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13" name="Rectangle 24">
                <a:extLst>
                  <a:ext uri="{FF2B5EF4-FFF2-40B4-BE49-F238E27FC236}">
                    <a16:creationId xmlns:a16="http://schemas.microsoft.com/office/drawing/2014/main" id="{434741CA-B77A-4B72-98A4-B5AD5D2D6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2977"/>
                <a:ext cx="333" cy="258"/>
              </a:xfrm>
              <a:prstGeom prst="rect">
                <a:avLst/>
              </a:prstGeom>
              <a:solidFill>
                <a:srgbClr val="808080"/>
              </a:solidFill>
              <a:ln w="190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14" name="Rectangle 23">
                <a:extLst>
                  <a:ext uri="{FF2B5EF4-FFF2-40B4-BE49-F238E27FC236}">
                    <a16:creationId xmlns:a16="http://schemas.microsoft.com/office/drawing/2014/main" id="{6E3CA9A8-3808-4A76-903C-C71E4364B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" y="2977"/>
                <a:ext cx="380" cy="258"/>
              </a:xfrm>
              <a:prstGeom prst="rect">
                <a:avLst/>
              </a:prstGeom>
              <a:solidFill>
                <a:srgbClr val="808080"/>
              </a:solidFill>
              <a:ln w="190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15" name="Rectangle 22">
                <a:extLst>
                  <a:ext uri="{FF2B5EF4-FFF2-40B4-BE49-F238E27FC236}">
                    <a16:creationId xmlns:a16="http://schemas.microsoft.com/office/drawing/2014/main" id="{B307CF78-EB94-44AE-A45F-74D0B191A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1" y="2995"/>
                <a:ext cx="990" cy="258"/>
              </a:xfrm>
              <a:prstGeom prst="rect">
                <a:avLst/>
              </a:prstGeom>
              <a:solidFill>
                <a:srgbClr val="808080"/>
              </a:solidFill>
              <a:ln w="190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16" name="Text Box 21">
                <a:extLst>
                  <a:ext uri="{FF2B5EF4-FFF2-40B4-BE49-F238E27FC236}">
                    <a16:creationId xmlns:a16="http://schemas.microsoft.com/office/drawing/2014/main" id="{2DE6091E-B74C-4597-91FF-C2F474A2E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889"/>
                <a:ext cx="657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i-FI" altLang="LID4096" sz="1200">
                    <a:ea typeface="Times New Roman" panose="02020603050405020304" pitchFamily="18" charset="0"/>
                    <a:cs typeface="Arial" panose="020B0604020202020204" pitchFamily="34" charset="0"/>
                  </a:rPr>
                  <a:t>ox</a:t>
                </a:r>
                <a:endParaRPr lang="fi-FI" altLang="LID4096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17" name="Line 20">
                <a:extLst>
                  <a:ext uri="{FF2B5EF4-FFF2-40B4-BE49-F238E27FC236}">
                    <a16:creationId xmlns:a16="http://schemas.microsoft.com/office/drawing/2014/main" id="{AFDEED52-EDCF-43CA-879A-A9A549A12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3" y="3250"/>
                <a:ext cx="295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318" name="Line 19">
                <a:extLst>
                  <a:ext uri="{FF2B5EF4-FFF2-40B4-BE49-F238E27FC236}">
                    <a16:creationId xmlns:a16="http://schemas.microsoft.com/office/drawing/2014/main" id="{EC46FBA2-1FB5-4E00-8DE0-30C7F4FA8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2" y="2350"/>
                <a:ext cx="1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319" name="Line 18">
                <a:extLst>
                  <a:ext uri="{FF2B5EF4-FFF2-40B4-BE49-F238E27FC236}">
                    <a16:creationId xmlns:a16="http://schemas.microsoft.com/office/drawing/2014/main" id="{B1D633EF-B794-401F-91C6-CE62172D1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1" y="2358"/>
                <a:ext cx="1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320" name="Line 17">
                <a:extLst>
                  <a:ext uri="{FF2B5EF4-FFF2-40B4-BE49-F238E27FC236}">
                    <a16:creationId xmlns:a16="http://schemas.microsoft.com/office/drawing/2014/main" id="{CB77E98B-6D6C-44FB-8DFE-C89220A33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" y="2723"/>
                <a:ext cx="3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321" name="Line 16">
                <a:extLst>
                  <a:ext uri="{FF2B5EF4-FFF2-40B4-BE49-F238E27FC236}">
                    <a16:creationId xmlns:a16="http://schemas.microsoft.com/office/drawing/2014/main" id="{71E1D8AB-BFF6-4019-B902-8DFDA4226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8" y="2712"/>
                <a:ext cx="34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322" name="Line 15">
                <a:extLst>
                  <a:ext uri="{FF2B5EF4-FFF2-40B4-BE49-F238E27FC236}">
                    <a16:creationId xmlns:a16="http://schemas.microsoft.com/office/drawing/2014/main" id="{4E5D417D-FF9C-4A49-98C2-750590DF3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3" y="2730"/>
                <a:ext cx="34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12297" name="Text Box 13">
              <a:extLst>
                <a:ext uri="{FF2B5EF4-FFF2-40B4-BE49-F238E27FC236}">
                  <a16:creationId xmlns:a16="http://schemas.microsoft.com/office/drawing/2014/main" id="{23DB7877-E8FE-4122-A4BF-518CD00AA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" y="1415"/>
              <a:ext cx="901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i-FI" altLang="LID4096" sz="1200">
                  <a:ea typeface="Times New Roman" panose="02020603050405020304" pitchFamily="18" charset="0"/>
                  <a:cs typeface="Arial" panose="020B0604020202020204" pitchFamily="34" charset="0"/>
                </a:rPr>
                <a:t>SEG</a:t>
              </a:r>
              <a:endParaRPr lang="fi-FI" altLang="LID4096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298" name="Text Box 12">
              <a:extLst>
                <a:ext uri="{FF2B5EF4-FFF2-40B4-BE49-F238E27FC236}">
                  <a16:creationId xmlns:a16="http://schemas.microsoft.com/office/drawing/2014/main" id="{F2E2C3A4-C706-4111-A07E-814676B09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" y="3021"/>
              <a:ext cx="847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i-FI" altLang="LID4096" sz="1200">
                  <a:ea typeface="Times New Roman" panose="02020603050405020304" pitchFamily="18" charset="0"/>
                  <a:cs typeface="Arial" panose="020B0604020202020204" pitchFamily="34" charset="0"/>
                </a:rPr>
                <a:t>ELO</a:t>
              </a:r>
              <a:endParaRPr lang="fi-FI" altLang="LID4096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299" name="Group 2">
              <a:extLst>
                <a:ext uri="{FF2B5EF4-FFF2-40B4-BE49-F238E27FC236}">
                  <a16:creationId xmlns:a16="http://schemas.microsoft.com/office/drawing/2014/main" id="{4E450DA9-F3AA-4737-8889-678970930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0" y="4224"/>
              <a:ext cx="2983" cy="1197"/>
              <a:chOff x="2210" y="4224"/>
              <a:chExt cx="2983" cy="1197"/>
            </a:xfrm>
          </p:grpSpPr>
          <p:sp>
            <p:nvSpPr>
              <p:cNvPr id="12300" name="Rectangle 11">
                <a:extLst>
                  <a:ext uri="{FF2B5EF4-FFF2-40B4-BE49-F238E27FC236}">
                    <a16:creationId xmlns:a16="http://schemas.microsoft.com/office/drawing/2014/main" id="{8BEECAB3-E2A5-4354-B352-864209EDF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4233"/>
                <a:ext cx="2951" cy="617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01" name="Rectangle 10">
                <a:extLst>
                  <a:ext uri="{FF2B5EF4-FFF2-40B4-BE49-F238E27FC236}">
                    <a16:creationId xmlns:a16="http://schemas.microsoft.com/office/drawing/2014/main" id="{DC8EF80A-9E41-41E1-BEB9-9CA302438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4859"/>
                <a:ext cx="2983" cy="56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02" name="Rectangle 9">
                <a:extLst>
                  <a:ext uri="{FF2B5EF4-FFF2-40B4-BE49-F238E27FC236}">
                    <a16:creationId xmlns:a16="http://schemas.microsoft.com/office/drawing/2014/main" id="{176E545C-A3BA-4F0B-9339-F5DB438A2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6" y="4589"/>
                <a:ext cx="333" cy="258"/>
              </a:xfrm>
              <a:prstGeom prst="rect">
                <a:avLst/>
              </a:prstGeom>
              <a:solidFill>
                <a:srgbClr val="808080"/>
              </a:solidFill>
              <a:ln w="190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03" name="Rectangle 8">
                <a:extLst>
                  <a:ext uri="{FF2B5EF4-FFF2-40B4-BE49-F238E27FC236}">
                    <a16:creationId xmlns:a16="http://schemas.microsoft.com/office/drawing/2014/main" id="{19E35136-4F98-42BA-9488-F931D1947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2" y="4589"/>
                <a:ext cx="380" cy="258"/>
              </a:xfrm>
              <a:prstGeom prst="rect">
                <a:avLst/>
              </a:prstGeom>
              <a:solidFill>
                <a:srgbClr val="808080"/>
              </a:solidFill>
              <a:ln w="190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04" name="Line 7">
                <a:extLst>
                  <a:ext uri="{FF2B5EF4-FFF2-40B4-BE49-F238E27FC236}">
                    <a16:creationId xmlns:a16="http://schemas.microsoft.com/office/drawing/2014/main" id="{4F6F2314-CBE4-403A-BD5B-6E6D6D0D4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1" y="4858"/>
                <a:ext cx="297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305" name="Line 6">
                <a:extLst>
                  <a:ext uri="{FF2B5EF4-FFF2-40B4-BE49-F238E27FC236}">
                    <a16:creationId xmlns:a16="http://schemas.microsoft.com/office/drawing/2014/main" id="{0A5669FE-DAEE-45E7-A476-2701E45D5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0" y="4224"/>
                <a:ext cx="1" cy="3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306" name="Rectangle 5">
                <a:extLst>
                  <a:ext uri="{FF2B5EF4-FFF2-40B4-BE49-F238E27FC236}">
                    <a16:creationId xmlns:a16="http://schemas.microsoft.com/office/drawing/2014/main" id="{D5BDD74F-2AF3-457D-B786-33AA1358F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6" y="4580"/>
                <a:ext cx="990" cy="258"/>
              </a:xfrm>
              <a:prstGeom prst="rect">
                <a:avLst/>
              </a:prstGeom>
              <a:solidFill>
                <a:srgbClr val="808080"/>
              </a:solidFill>
              <a:ln w="190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2307" name="Text Box 4">
                <a:extLst>
                  <a:ext uri="{FF2B5EF4-FFF2-40B4-BE49-F238E27FC236}">
                    <a16:creationId xmlns:a16="http://schemas.microsoft.com/office/drawing/2014/main" id="{FFDC92B2-5000-46FA-866D-3E7756290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3" y="4474"/>
                <a:ext cx="657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i-FI" altLang="LID4096" sz="1200">
                    <a:ea typeface="Times New Roman" panose="02020603050405020304" pitchFamily="18" charset="0"/>
                    <a:cs typeface="Arial" panose="020B0604020202020204" pitchFamily="34" charset="0"/>
                  </a:rPr>
                  <a:t>ox</a:t>
                </a:r>
                <a:endParaRPr lang="fi-FI" altLang="LID4096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08" name="Text Box 3">
                <a:extLst>
                  <a:ext uri="{FF2B5EF4-FFF2-40B4-BE49-F238E27FC236}">
                    <a16:creationId xmlns:a16="http://schemas.microsoft.com/office/drawing/2014/main" id="{C3E4392D-3F6E-40FE-B3F9-B5FEE65884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4" y="4239"/>
                <a:ext cx="562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i-FI" altLang="LID4096" sz="1200">
                    <a:ea typeface="Times New Roman" panose="02020603050405020304" pitchFamily="18" charset="0"/>
                    <a:cs typeface="Arial" panose="020B0604020202020204" pitchFamily="34" charset="0"/>
                  </a:rPr>
                  <a:t>Si</a:t>
                </a:r>
                <a:endParaRPr lang="fi-FI" altLang="LID4096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292" name="TextBox 44">
            <a:extLst>
              <a:ext uri="{FF2B5EF4-FFF2-40B4-BE49-F238E27FC236}">
                <a16:creationId xmlns:a16="http://schemas.microsoft.com/office/drawing/2014/main" id="{E25682D7-DD1B-44A5-9297-1E5DDA33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36004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ID4096" sz="2400" dirty="0"/>
              <a:t>SEG: </a:t>
            </a:r>
          </a:p>
          <a:p>
            <a:pPr eaLnBrk="1" hangingPunct="1"/>
            <a:r>
              <a:rPr lang="en-GB" altLang="LID4096" sz="2400" dirty="0"/>
              <a:t>Selective Epitaxial Growth</a:t>
            </a:r>
          </a:p>
          <a:p>
            <a:pPr eaLnBrk="1" hangingPunct="1"/>
            <a:endParaRPr lang="en-GB" altLang="LID4096" sz="2400" dirty="0"/>
          </a:p>
          <a:p>
            <a:pPr eaLnBrk="1" hangingPunct="1"/>
            <a:endParaRPr lang="en-GB" altLang="LID4096" sz="2400" dirty="0"/>
          </a:p>
          <a:p>
            <a:pPr eaLnBrk="1" hangingPunct="1"/>
            <a:r>
              <a:rPr lang="en-GB" altLang="LID4096" sz="2400" dirty="0"/>
              <a:t>ELO: </a:t>
            </a:r>
          </a:p>
          <a:p>
            <a:pPr eaLnBrk="1" hangingPunct="1"/>
            <a:r>
              <a:rPr lang="en-GB" altLang="LID4096" sz="2400" dirty="0"/>
              <a:t>Epitaxial Lateral Overgrowth</a:t>
            </a:r>
          </a:p>
          <a:p>
            <a:pPr eaLnBrk="1" hangingPunct="1"/>
            <a:endParaRPr lang="en-GB" altLang="LID4096" sz="2400" dirty="0"/>
          </a:p>
          <a:p>
            <a:pPr eaLnBrk="1" hangingPunct="1"/>
            <a:r>
              <a:rPr lang="en-US" altLang="LID4096" sz="2400" dirty="0">
                <a:solidFill>
                  <a:srgbClr val="FF0000"/>
                </a:solidFill>
              </a:rPr>
              <a:t>What happens at the seam ?</a:t>
            </a:r>
            <a:endParaRPr lang="en-GB" altLang="LID4096" sz="2400" dirty="0">
              <a:solidFill>
                <a:srgbClr val="FF0000"/>
              </a:solidFill>
            </a:endParaRPr>
          </a:p>
        </p:txBody>
      </p:sp>
      <p:sp>
        <p:nvSpPr>
          <p:cNvPr id="12293" name="Title 42">
            <a:extLst>
              <a:ext uri="{FF2B5EF4-FFF2-40B4-BE49-F238E27FC236}">
                <a16:creationId xmlns:a16="http://schemas.microsoft.com/office/drawing/2014/main" id="{5A64A725-BB41-4E60-AFFC-FC10EA04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LID4096"/>
              <a:t>Selective epitaxy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4700D3E-753E-4108-9DF7-13BB8C3858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LID4096" sz="4000"/>
              <a:t>Homoepitaxy: </a:t>
            </a:r>
            <a:br>
              <a:rPr lang="en-GB" altLang="LID4096" sz="4000"/>
            </a:br>
            <a:r>
              <a:rPr lang="en-GB" altLang="LID4096" sz="4000"/>
              <a:t>crystalline film A on top a crystalline wafer A</a:t>
            </a:r>
            <a:endParaRPr lang="en-US" altLang="LID4096" sz="4000"/>
          </a:p>
        </p:txBody>
      </p:sp>
      <p:sp>
        <p:nvSpPr>
          <p:cNvPr id="8195" name="Rectangle 3" descr="Sphere">
            <a:extLst>
              <a:ext uri="{FF2B5EF4-FFF2-40B4-BE49-F238E27FC236}">
                <a16:creationId xmlns:a16="http://schemas.microsoft.com/office/drawing/2014/main" id="{836D9ECA-74B7-470B-825F-6DE0F4DE8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13100"/>
            <a:ext cx="3744913" cy="1543050"/>
          </a:xfrm>
          <a:prstGeom prst="rect">
            <a:avLst/>
          </a:prstGeom>
          <a:pattFill prst="sphere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i-FI" altLang="LID4096"/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2D621540-E321-485C-984A-698FD932C1FF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2852738"/>
            <a:ext cx="3960812" cy="1889125"/>
            <a:chOff x="2880" y="1661"/>
            <a:chExt cx="2087" cy="1235"/>
          </a:xfrm>
        </p:grpSpPr>
        <p:sp>
          <p:nvSpPr>
            <p:cNvPr id="8199" name="Rectangle 5" descr="Sphere">
              <a:extLst>
                <a:ext uri="{FF2B5EF4-FFF2-40B4-BE49-F238E27FC236}">
                  <a16:creationId xmlns:a16="http://schemas.microsoft.com/office/drawing/2014/main" id="{FAF88371-BADB-41D1-9FC7-A23D34662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858"/>
              <a:ext cx="2087" cy="1038"/>
            </a:xfrm>
            <a:prstGeom prst="rect">
              <a:avLst/>
            </a:prstGeom>
            <a:pattFill prst="sphere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LID4096"/>
            </a:p>
          </p:txBody>
        </p:sp>
        <p:sp>
          <p:nvSpPr>
            <p:cNvPr id="8200" name="Rectangle 6" descr="Sphere">
              <a:extLst>
                <a:ext uri="{FF2B5EF4-FFF2-40B4-BE49-F238E27FC236}">
                  <a16:creationId xmlns:a16="http://schemas.microsoft.com/office/drawing/2014/main" id="{5E1B1C76-A075-4A1A-B875-1C20214208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880" y="1661"/>
              <a:ext cx="2087" cy="255"/>
            </a:xfrm>
            <a:prstGeom prst="rect">
              <a:avLst/>
            </a:prstGeom>
            <a:pattFill prst="sphere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LID4096"/>
            </a:p>
          </p:txBody>
        </p:sp>
      </p:grpSp>
      <p:sp>
        <p:nvSpPr>
          <p:cNvPr id="8197" name="Text Box 7">
            <a:extLst>
              <a:ext uri="{FF2B5EF4-FFF2-40B4-BE49-F238E27FC236}">
                <a16:creationId xmlns:a16="http://schemas.microsoft.com/office/drawing/2014/main" id="{CE273EAE-4024-44C3-B883-A6888C65F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395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LID4096"/>
              <a:t>Single crystal wafer</a:t>
            </a:r>
            <a:endParaRPr lang="en-US" altLang="LID4096"/>
          </a:p>
        </p:txBody>
      </p:sp>
      <p:sp>
        <p:nvSpPr>
          <p:cNvPr id="8198" name="Text Box 8">
            <a:extLst>
              <a:ext uri="{FF2B5EF4-FFF2-40B4-BE49-F238E27FC236}">
                <a16:creationId xmlns:a16="http://schemas.microsoft.com/office/drawing/2014/main" id="{819C9DFC-D8F7-4D3F-AC65-84BB61FBE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013325"/>
            <a:ext cx="3671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LID4096"/>
              <a:t>Epitaxial layer of the same material deposited on top</a:t>
            </a:r>
            <a:endParaRPr lang="en-US" altLang="LID4096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89EAA80B-D3F9-48F8-8E5A-DA356676C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LID4096"/>
              <a:t>Epi applications: electronics</a:t>
            </a:r>
            <a:endParaRPr lang="en-US" altLang="LID4096"/>
          </a:p>
        </p:txBody>
      </p:sp>
      <p:grpSp>
        <p:nvGrpSpPr>
          <p:cNvPr id="5124" name="Group 15">
            <a:extLst>
              <a:ext uri="{FF2B5EF4-FFF2-40B4-BE49-F238E27FC236}">
                <a16:creationId xmlns:a16="http://schemas.microsoft.com/office/drawing/2014/main" id="{967F150F-BFD4-4E42-B03D-E5A2AB1859E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060575"/>
            <a:ext cx="2971800" cy="990600"/>
            <a:chOff x="4932363" y="1687513"/>
            <a:chExt cx="2971800" cy="990600"/>
          </a:xfrm>
        </p:grpSpPr>
        <p:sp>
          <p:nvSpPr>
            <p:cNvPr id="5127" name="Rectangle 5">
              <a:extLst>
                <a:ext uri="{FF2B5EF4-FFF2-40B4-BE49-F238E27FC236}">
                  <a16:creationId xmlns:a16="http://schemas.microsoft.com/office/drawing/2014/main" id="{E77DB95D-BBFF-4A7A-B5F8-4026E355A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363" y="1916113"/>
              <a:ext cx="2971800" cy="762000"/>
            </a:xfrm>
            <a:prstGeom prst="rect">
              <a:avLst/>
            </a:prstGeom>
            <a:solidFill>
              <a:srgbClr val="00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LID4096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LID4096" b="1" baseline="30000">
                  <a:solidFill>
                    <a:schemeClr val="tx2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altLang="LID4096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 substrate</a:t>
              </a:r>
            </a:p>
          </p:txBody>
        </p:sp>
        <p:sp>
          <p:nvSpPr>
            <p:cNvPr id="5128" name="Rectangle 6">
              <a:extLst>
                <a:ext uri="{FF2B5EF4-FFF2-40B4-BE49-F238E27FC236}">
                  <a16:creationId xmlns:a16="http://schemas.microsoft.com/office/drawing/2014/main" id="{AEED633F-96C9-4367-A878-006CA769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363" y="1687513"/>
              <a:ext cx="2971800" cy="228600"/>
            </a:xfrm>
            <a:prstGeom prst="rect">
              <a:avLst/>
            </a:prstGeom>
            <a:solidFill>
              <a:srgbClr val="FF66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LID4096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1-2 µm P-type epi</a:t>
              </a:r>
            </a:p>
          </p:txBody>
        </p:sp>
      </p:grpSp>
      <p:sp>
        <p:nvSpPr>
          <p:cNvPr id="5125" name="Text Box 7">
            <a:extLst>
              <a:ext uri="{FF2B5EF4-FFF2-40B4-BE49-F238E27FC236}">
                <a16:creationId xmlns:a16="http://schemas.microsoft.com/office/drawing/2014/main" id="{161EED97-35AA-4BB7-ACAE-C305E9B8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29000"/>
            <a:ext cx="32400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LID4096" sz="2000" dirty="0">
              <a:solidFill>
                <a:srgbClr val="006699"/>
              </a:solidFill>
            </a:endParaRPr>
          </a:p>
          <a:p>
            <a:pPr eaLnBrk="1" hangingPunct="1"/>
            <a:r>
              <a:rPr lang="en-GB" altLang="LID4096" sz="2000" dirty="0">
                <a:solidFill>
                  <a:srgbClr val="006699"/>
                </a:solidFill>
              </a:rPr>
              <a:t>CMOS:</a:t>
            </a:r>
            <a:endParaRPr lang="en-US" altLang="LID4096" sz="2000" dirty="0">
              <a:solidFill>
                <a:srgbClr val="006699"/>
              </a:solidFill>
            </a:endParaRPr>
          </a:p>
          <a:p>
            <a:pPr eaLnBrk="1" hangingPunct="1"/>
            <a:endParaRPr lang="en-US" altLang="LID4096" sz="2000" dirty="0">
              <a:solidFill>
                <a:srgbClr val="006699"/>
              </a:solidFill>
            </a:endParaRPr>
          </a:p>
          <a:p>
            <a:pPr eaLnBrk="1" hangingPunct="1"/>
            <a:r>
              <a:rPr lang="en-US" altLang="LID4096" sz="2000" dirty="0">
                <a:solidFill>
                  <a:srgbClr val="006699"/>
                </a:solidFill>
              </a:rPr>
              <a:t>p-type epi on a P- substrate.</a:t>
            </a:r>
          </a:p>
          <a:p>
            <a:pPr eaLnBrk="1" hangingPunct="1"/>
            <a:r>
              <a:rPr lang="en-US" altLang="LID4096" sz="2000" dirty="0">
                <a:solidFill>
                  <a:srgbClr val="006699"/>
                </a:solidFill>
              </a:rPr>
              <a:t>Produces COP-free surface.</a:t>
            </a:r>
          </a:p>
          <a:p>
            <a:pPr eaLnBrk="1" hangingPunct="1"/>
            <a:r>
              <a:rPr lang="en-US" altLang="LID4096" sz="2000" dirty="0">
                <a:solidFill>
                  <a:srgbClr val="006699"/>
                </a:solidFill>
              </a:rPr>
              <a:t>Thickness and resistivity uniformity specifications not critical.</a:t>
            </a:r>
            <a:endParaRPr lang="en-US" altLang="LID4096" sz="2000" dirty="0"/>
          </a:p>
        </p:txBody>
      </p:sp>
      <p:graphicFrame>
        <p:nvGraphicFramePr>
          <p:cNvPr id="87059" name="Object 19">
            <a:extLst>
              <a:ext uri="{FF2B5EF4-FFF2-40B4-BE49-F238E27FC236}">
                <a16:creationId xmlns:a16="http://schemas.microsoft.com/office/drawing/2014/main" id="{4231C017-4CA7-498A-BA90-F2457412054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0" y="1700213"/>
          <a:ext cx="4032250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Image Document" r:id="rId3" imgW="5438880" imgH="3038400" progId="Imaging.Document">
                  <p:embed/>
                </p:oleObj>
              </mc:Choice>
              <mc:Fallback>
                <p:oleObj name="Image Document" r:id="rId3" imgW="5438880" imgH="3038400" progId="Imaging.Document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0213"/>
                        <a:ext cx="4032250" cy="225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16">
            <a:extLst>
              <a:ext uri="{FF2B5EF4-FFF2-40B4-BE49-F238E27FC236}">
                <a16:creationId xmlns:a16="http://schemas.microsoft.com/office/drawing/2014/main" id="{62745C12-E158-4C80-AF44-20A0FD91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365625"/>
            <a:ext cx="33115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ID4096" sz="2000"/>
              <a:t>Power devices:</a:t>
            </a:r>
          </a:p>
          <a:p>
            <a:pPr eaLnBrk="1" hangingPunct="1"/>
            <a:endParaRPr lang="en-GB" altLang="LID4096" sz="2000"/>
          </a:p>
          <a:p>
            <a:pPr eaLnBrk="1" hangingPunct="1"/>
            <a:r>
              <a:rPr lang="en-GB" altLang="LID4096" sz="2000"/>
              <a:t>Highly doped substrate reduces resistive losses, but devices need to be made in lightly doped material.</a:t>
            </a:r>
            <a:endParaRPr lang="en-US" altLang="LID4096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0482026-3AB9-4F8D-A78F-665ECBF26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LID4096"/>
              <a:t>Epi applications: MEMS</a:t>
            </a:r>
            <a:endParaRPr lang="en-US" altLang="LID4096"/>
          </a:p>
        </p:txBody>
      </p:sp>
      <p:grpSp>
        <p:nvGrpSpPr>
          <p:cNvPr id="19459" name="Group 10">
            <a:extLst>
              <a:ext uri="{FF2B5EF4-FFF2-40B4-BE49-F238E27FC236}">
                <a16:creationId xmlns:a16="http://schemas.microsoft.com/office/drawing/2014/main" id="{72CFFBF0-6A5C-4151-B43F-F90D731B5764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989138"/>
            <a:ext cx="3240087" cy="2592387"/>
            <a:chOff x="3986" y="1253"/>
            <a:chExt cx="1570" cy="1367"/>
          </a:xfrm>
        </p:grpSpPr>
        <p:grpSp>
          <p:nvGrpSpPr>
            <p:cNvPr id="19469" name="Group 11">
              <a:extLst>
                <a:ext uri="{FF2B5EF4-FFF2-40B4-BE49-F238E27FC236}">
                  <a16:creationId xmlns:a16="http://schemas.microsoft.com/office/drawing/2014/main" id="{5060D122-0B5A-448C-81EB-3CBF43EBB4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1253"/>
              <a:ext cx="1542" cy="1367"/>
              <a:chOff x="4105" y="1253"/>
              <a:chExt cx="1225" cy="1367"/>
            </a:xfrm>
          </p:grpSpPr>
          <p:sp>
            <p:nvSpPr>
              <p:cNvPr id="19471" name="Rectangle 12">
                <a:extLst>
                  <a:ext uri="{FF2B5EF4-FFF2-40B4-BE49-F238E27FC236}">
                    <a16:creationId xmlns:a16="http://schemas.microsoft.com/office/drawing/2014/main" id="{610954DF-8725-4802-A127-44CCBFDDB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1253"/>
                <a:ext cx="1225" cy="469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9472" name="Freeform 13">
                <a:extLst>
                  <a:ext uri="{FF2B5EF4-FFF2-40B4-BE49-F238E27FC236}">
                    <a16:creationId xmlns:a16="http://schemas.microsoft.com/office/drawing/2014/main" id="{DF489897-CF6F-4109-A8F9-CDF6C8979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" y="1722"/>
                <a:ext cx="353" cy="898"/>
              </a:xfrm>
              <a:custGeom>
                <a:avLst/>
                <a:gdLst>
                  <a:gd name="T0" fmla="*/ 0 w 1095"/>
                  <a:gd name="T1" fmla="*/ 2 h 1835"/>
                  <a:gd name="T2" fmla="*/ 0 w 1095"/>
                  <a:gd name="T3" fmla="*/ 439 h 1835"/>
                  <a:gd name="T4" fmla="*/ 65 w 1095"/>
                  <a:gd name="T5" fmla="*/ 439 h 1835"/>
                  <a:gd name="T6" fmla="*/ 114 w 1095"/>
                  <a:gd name="T7" fmla="*/ 0 h 18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5"/>
                  <a:gd name="T13" fmla="*/ 0 h 1835"/>
                  <a:gd name="T14" fmla="*/ 1095 w 1095"/>
                  <a:gd name="T15" fmla="*/ 1835 h 18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5" h="1835">
                    <a:moveTo>
                      <a:pt x="0" y="10"/>
                    </a:moveTo>
                    <a:lnTo>
                      <a:pt x="0" y="1835"/>
                    </a:lnTo>
                    <a:lnTo>
                      <a:pt x="629" y="1835"/>
                    </a:lnTo>
                    <a:lnTo>
                      <a:pt x="1095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9473" name="Freeform 14">
                <a:extLst>
                  <a:ext uri="{FF2B5EF4-FFF2-40B4-BE49-F238E27FC236}">
                    <a16:creationId xmlns:a16="http://schemas.microsoft.com/office/drawing/2014/main" id="{8F276272-18CF-44C3-910F-95F5103C8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" y="1717"/>
                <a:ext cx="359" cy="888"/>
              </a:xfrm>
              <a:custGeom>
                <a:avLst/>
                <a:gdLst>
                  <a:gd name="T0" fmla="*/ 115 w 1116"/>
                  <a:gd name="T1" fmla="*/ 5 h 1816"/>
                  <a:gd name="T2" fmla="*/ 115 w 1116"/>
                  <a:gd name="T3" fmla="*/ 434 h 1816"/>
                  <a:gd name="T4" fmla="*/ 62 w 1116"/>
                  <a:gd name="T5" fmla="*/ 434 h 1816"/>
                  <a:gd name="T6" fmla="*/ 0 w 1116"/>
                  <a:gd name="T7" fmla="*/ 0 h 18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6"/>
                  <a:gd name="T13" fmla="*/ 0 h 1816"/>
                  <a:gd name="T14" fmla="*/ 1116 w 1116"/>
                  <a:gd name="T15" fmla="*/ 1816 h 18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6" h="1816">
                    <a:moveTo>
                      <a:pt x="1116" y="21"/>
                    </a:moveTo>
                    <a:lnTo>
                      <a:pt x="1116" y="1816"/>
                    </a:lnTo>
                    <a:lnTo>
                      <a:pt x="599" y="1816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9474" name="Text Box 15">
                <a:extLst>
                  <a:ext uri="{FF2B5EF4-FFF2-40B4-BE49-F238E27FC236}">
                    <a16:creationId xmlns:a16="http://schemas.microsoft.com/office/drawing/2014/main" id="{B5BA8FA7-8A3F-463D-B420-37CC7850B8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1389"/>
                <a:ext cx="1044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LID4096"/>
                  <a:t>n- epi</a:t>
                </a:r>
                <a:endParaRPr lang="en-US" altLang="LID4096"/>
              </a:p>
            </p:txBody>
          </p:sp>
        </p:grpSp>
        <p:sp>
          <p:nvSpPr>
            <p:cNvPr id="19470" name="Text Box 16">
              <a:extLst>
                <a:ext uri="{FF2B5EF4-FFF2-40B4-BE49-F238E27FC236}">
                  <a16:creationId xmlns:a16="http://schemas.microsoft.com/office/drawing/2014/main" id="{CD09B03B-8468-40CC-9E48-DE33A1E7C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6" y="1788"/>
              <a:ext cx="45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LID4096"/>
                <a:t>p-Si</a:t>
              </a:r>
              <a:endParaRPr lang="en-US" altLang="LID4096"/>
            </a:p>
          </p:txBody>
        </p:sp>
      </p:grpSp>
      <p:sp>
        <p:nvSpPr>
          <p:cNvPr id="19460" name="Text Box 21">
            <a:extLst>
              <a:ext uri="{FF2B5EF4-FFF2-40B4-BE49-F238E27FC236}">
                <a16:creationId xmlns:a16="http://schemas.microsoft.com/office/drawing/2014/main" id="{D9F4B046-0607-4BFF-B38A-1FDF4BD91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013325"/>
            <a:ext cx="3024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LID4096"/>
              <a:t>Membrane thickness control in MEMS: electrochemical etch stop</a:t>
            </a:r>
            <a:endParaRPr lang="en-US" altLang="LID4096"/>
          </a:p>
        </p:txBody>
      </p:sp>
      <p:grpSp>
        <p:nvGrpSpPr>
          <p:cNvPr id="19461" name="Group 10">
            <a:extLst>
              <a:ext uri="{FF2B5EF4-FFF2-40B4-BE49-F238E27FC236}">
                <a16:creationId xmlns:a16="http://schemas.microsoft.com/office/drawing/2014/main" id="{FB01816A-191D-4F58-B737-648C4D20AF8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989138"/>
            <a:ext cx="3240088" cy="2592387"/>
            <a:chOff x="3986" y="1253"/>
            <a:chExt cx="1570" cy="1367"/>
          </a:xfrm>
        </p:grpSpPr>
        <p:grpSp>
          <p:nvGrpSpPr>
            <p:cNvPr id="19463" name="Group 11">
              <a:extLst>
                <a:ext uri="{FF2B5EF4-FFF2-40B4-BE49-F238E27FC236}">
                  <a16:creationId xmlns:a16="http://schemas.microsoft.com/office/drawing/2014/main" id="{7CE4E0F9-5B01-4EF4-BE9D-03DD36960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1253"/>
              <a:ext cx="1542" cy="1367"/>
              <a:chOff x="4105" y="1253"/>
              <a:chExt cx="1225" cy="1367"/>
            </a:xfrm>
          </p:grpSpPr>
          <p:sp>
            <p:nvSpPr>
              <p:cNvPr id="19465" name="Rectangle 12">
                <a:extLst>
                  <a:ext uri="{FF2B5EF4-FFF2-40B4-BE49-F238E27FC236}">
                    <a16:creationId xmlns:a16="http://schemas.microsoft.com/office/drawing/2014/main" id="{AA7CA3A2-BF44-48BD-88BA-7846F2A53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1253"/>
                <a:ext cx="1225" cy="469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LID4096"/>
              </a:p>
            </p:txBody>
          </p:sp>
          <p:sp>
            <p:nvSpPr>
              <p:cNvPr id="19466" name="Freeform 13">
                <a:extLst>
                  <a:ext uri="{FF2B5EF4-FFF2-40B4-BE49-F238E27FC236}">
                    <a16:creationId xmlns:a16="http://schemas.microsoft.com/office/drawing/2014/main" id="{6A9C1333-EB29-4397-8CDC-23CD05305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" y="1722"/>
                <a:ext cx="353" cy="898"/>
              </a:xfrm>
              <a:custGeom>
                <a:avLst/>
                <a:gdLst>
                  <a:gd name="T0" fmla="*/ 0 w 1095"/>
                  <a:gd name="T1" fmla="*/ 2 h 1835"/>
                  <a:gd name="T2" fmla="*/ 0 w 1095"/>
                  <a:gd name="T3" fmla="*/ 439 h 1835"/>
                  <a:gd name="T4" fmla="*/ 65 w 1095"/>
                  <a:gd name="T5" fmla="*/ 439 h 1835"/>
                  <a:gd name="T6" fmla="*/ 114 w 1095"/>
                  <a:gd name="T7" fmla="*/ 0 h 18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5"/>
                  <a:gd name="T13" fmla="*/ 0 h 1835"/>
                  <a:gd name="T14" fmla="*/ 1095 w 1095"/>
                  <a:gd name="T15" fmla="*/ 1835 h 18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5" h="1835">
                    <a:moveTo>
                      <a:pt x="0" y="10"/>
                    </a:moveTo>
                    <a:lnTo>
                      <a:pt x="0" y="1835"/>
                    </a:lnTo>
                    <a:lnTo>
                      <a:pt x="629" y="1835"/>
                    </a:lnTo>
                    <a:lnTo>
                      <a:pt x="1095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9467" name="Freeform 14">
                <a:extLst>
                  <a:ext uri="{FF2B5EF4-FFF2-40B4-BE49-F238E27FC236}">
                    <a16:creationId xmlns:a16="http://schemas.microsoft.com/office/drawing/2014/main" id="{D02035FC-00E8-4DFB-80E1-C5EB16DD9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" y="1717"/>
                <a:ext cx="359" cy="888"/>
              </a:xfrm>
              <a:custGeom>
                <a:avLst/>
                <a:gdLst>
                  <a:gd name="T0" fmla="*/ 115 w 1116"/>
                  <a:gd name="T1" fmla="*/ 5 h 1816"/>
                  <a:gd name="T2" fmla="*/ 115 w 1116"/>
                  <a:gd name="T3" fmla="*/ 434 h 1816"/>
                  <a:gd name="T4" fmla="*/ 62 w 1116"/>
                  <a:gd name="T5" fmla="*/ 434 h 1816"/>
                  <a:gd name="T6" fmla="*/ 0 w 1116"/>
                  <a:gd name="T7" fmla="*/ 0 h 18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6"/>
                  <a:gd name="T13" fmla="*/ 0 h 1816"/>
                  <a:gd name="T14" fmla="*/ 1116 w 1116"/>
                  <a:gd name="T15" fmla="*/ 1816 h 18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6" h="1816">
                    <a:moveTo>
                      <a:pt x="1116" y="21"/>
                    </a:moveTo>
                    <a:lnTo>
                      <a:pt x="1116" y="1816"/>
                    </a:lnTo>
                    <a:lnTo>
                      <a:pt x="599" y="1816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9468" name="Text Box 15">
                <a:extLst>
                  <a:ext uri="{FF2B5EF4-FFF2-40B4-BE49-F238E27FC236}">
                    <a16:creationId xmlns:a16="http://schemas.microsoft.com/office/drawing/2014/main" id="{264B3B85-0B2B-4E17-81F2-2FAE00EE2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1389"/>
                <a:ext cx="1044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LID4096"/>
                  <a:t>p++ epi</a:t>
                </a:r>
                <a:endParaRPr lang="en-US" altLang="LID4096"/>
              </a:p>
            </p:txBody>
          </p:sp>
        </p:grpSp>
        <p:sp>
          <p:nvSpPr>
            <p:cNvPr id="19464" name="Text Box 16">
              <a:extLst>
                <a:ext uri="{FF2B5EF4-FFF2-40B4-BE49-F238E27FC236}">
                  <a16:creationId xmlns:a16="http://schemas.microsoft.com/office/drawing/2014/main" id="{C00F188B-7BCF-410C-BDD9-DF81EBA0C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6" y="1788"/>
              <a:ext cx="45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LID4096"/>
                <a:t>p-Si</a:t>
              </a:r>
              <a:endParaRPr lang="en-US" altLang="LID4096"/>
            </a:p>
          </p:txBody>
        </p:sp>
      </p:grpSp>
      <p:sp>
        <p:nvSpPr>
          <p:cNvPr id="19462" name="TextBox 22">
            <a:extLst>
              <a:ext uri="{FF2B5EF4-FFF2-40B4-BE49-F238E27FC236}">
                <a16:creationId xmlns:a16="http://schemas.microsoft.com/office/drawing/2014/main" id="{7F181528-F0AF-4B5B-AD5B-CC1D2A4F6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084763"/>
            <a:ext cx="324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ID4096"/>
              <a:t>P++ etch stop: when boron concentration exceeds 5*10</a:t>
            </a:r>
            <a:r>
              <a:rPr lang="en-GB" altLang="LID4096" baseline="30000"/>
              <a:t>19</a:t>
            </a:r>
            <a:r>
              <a:rPr lang="en-GB" altLang="LID4096"/>
              <a:t> cm</a:t>
            </a:r>
            <a:r>
              <a:rPr lang="en-GB" altLang="LID4096" baseline="30000"/>
              <a:t>-3</a:t>
            </a:r>
            <a:r>
              <a:rPr lang="en-GB" altLang="LID4096"/>
              <a:t>, KOH etching slows down</a:t>
            </a:r>
            <a:endParaRPr lang="en-US" altLang="LID4096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B18DF09-25C9-435F-A93C-5E841B173B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LID4096" sz="4000"/>
              <a:t>Heteroepitaxy: </a:t>
            </a:r>
            <a:br>
              <a:rPr lang="en-GB" altLang="LID4096" sz="4000"/>
            </a:br>
            <a:r>
              <a:rPr lang="en-GB" altLang="LID4096" sz="4000"/>
              <a:t>crystalline film A on top a crystalline wafer B</a:t>
            </a:r>
            <a:endParaRPr lang="en-US" altLang="LID4096" sz="4000"/>
          </a:p>
        </p:txBody>
      </p:sp>
      <p:pic>
        <p:nvPicPr>
          <p:cNvPr id="20483" name="Picture 14">
            <a:extLst>
              <a:ext uri="{FF2B5EF4-FFF2-40B4-BE49-F238E27FC236}">
                <a16:creationId xmlns:a16="http://schemas.microsoft.com/office/drawing/2014/main" id="{6B4F0699-3091-4BDF-A907-9C31D88C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41052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5">
            <a:extLst>
              <a:ext uri="{FF2B5EF4-FFF2-40B4-BE49-F238E27FC236}">
                <a16:creationId xmlns:a16="http://schemas.microsoft.com/office/drawing/2014/main" id="{F8C246E0-7F52-497A-A975-F82E09D9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40925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7">
            <a:extLst>
              <a:ext uri="{FF2B5EF4-FFF2-40B4-BE49-F238E27FC236}">
                <a16:creationId xmlns:a16="http://schemas.microsoft.com/office/drawing/2014/main" id="{F597131A-EE06-47E8-A672-A605BAB4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868863"/>
            <a:ext cx="3384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LID4096"/>
              <a:t>Multiple layers of single crystal AlAs and GaAs grown on top of single crystal GaAs wafer</a:t>
            </a:r>
            <a:endParaRPr lang="en-US" altLang="LID4096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9FA7305-CFF5-43DF-B3A3-BC3FC09BB4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7244" y="31082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fi-FI" sz="4000" dirty="0"/>
              <a:t>Multilayer hetero-epitaxy</a:t>
            </a:r>
            <a:endParaRPr lang="en-US" altLang="fi-FI" sz="4000" dirty="0"/>
          </a:p>
        </p:txBody>
      </p:sp>
      <p:pic>
        <p:nvPicPr>
          <p:cNvPr id="266242" name="Picture 2">
            <a:extLst>
              <a:ext uri="{FF2B5EF4-FFF2-40B4-BE49-F238E27FC236}">
                <a16:creationId xmlns:a16="http://schemas.microsoft.com/office/drawing/2014/main" id="{AF061FF6-FE8F-4064-B3AE-A6A701AB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00" y="2780928"/>
            <a:ext cx="33464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63D453-E599-4725-BBBC-2C230FACDCE1}"/>
              </a:ext>
            </a:extLst>
          </p:cNvPr>
          <p:cNvSpPr txBox="1"/>
          <p:nvPr/>
        </p:nvSpPr>
        <p:spPr>
          <a:xfrm>
            <a:off x="5241529" y="588334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Borschel</a:t>
            </a:r>
            <a:r>
              <a:rPr lang="en-US" sz="1000" dirty="0"/>
              <a:t>, C. et al: Structure and defects of epitaxial Si (111) layers on Y</a:t>
            </a:r>
            <a:r>
              <a:rPr lang="en-US" sz="1000" baseline="-25000" dirty="0"/>
              <a:t>2</a:t>
            </a:r>
            <a:r>
              <a:rPr lang="en-US" sz="1000" dirty="0"/>
              <a:t>O</a:t>
            </a:r>
            <a:r>
              <a:rPr lang="en-US" sz="1000" baseline="-25000" dirty="0"/>
              <a:t>3</a:t>
            </a:r>
            <a:r>
              <a:rPr lang="en-US" sz="1000" dirty="0"/>
              <a:t> (111)/Si(111) support systems, J. Vac. Sci. Technol. B 27 (2009) pp. 305-309</a:t>
            </a:r>
          </a:p>
          <a:p>
            <a:endParaRPr lang="LID4096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365B9B-DFBD-4D42-BB53-FAE539D7A8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3" r="34363" b="21791"/>
          <a:stretch/>
        </p:blipFill>
        <p:spPr>
          <a:xfrm>
            <a:off x="323528" y="2492896"/>
            <a:ext cx="4410368" cy="3041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0C28D-A6D2-4192-8B59-D1159F70ED67}"/>
              </a:ext>
            </a:extLst>
          </p:cNvPr>
          <p:cNvSpPr txBox="1"/>
          <p:nvPr/>
        </p:nvSpPr>
        <p:spPr>
          <a:xfrm>
            <a:off x="395536" y="6093296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Zhang &amp; Jiao: Energy Bandgap Engineering of Transmission-Mode </a:t>
            </a:r>
            <a:r>
              <a:rPr lang="en-US" sz="1100" dirty="0" err="1"/>
              <a:t>AlGaAs</a:t>
            </a:r>
            <a:r>
              <a:rPr lang="en-US" sz="1100" dirty="0"/>
              <a:t>/GaAs Photocathode 2018</a:t>
            </a:r>
            <a:endParaRPr lang="LID4096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F6EDB-AAE2-4F66-8C1F-938CD258930D}"/>
              </a:ext>
            </a:extLst>
          </p:cNvPr>
          <p:cNvSpPr txBox="1"/>
          <p:nvPr/>
        </p:nvSpPr>
        <p:spPr>
          <a:xfrm>
            <a:off x="827584" y="1763713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we can grow A on B, we can grow B on A.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87520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3946E942-F483-4C07-9E9C-7FD24E80B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LID4096" dirty="0"/>
              <a:t>Lattice match requirement</a:t>
            </a:r>
            <a:endParaRPr lang="en-US" altLang="fi-FI" dirty="0"/>
          </a:p>
        </p:txBody>
      </p:sp>
      <p:sp>
        <p:nvSpPr>
          <p:cNvPr id="228356" name="Text Box 5">
            <a:extLst>
              <a:ext uri="{FF2B5EF4-FFF2-40B4-BE49-F238E27FC236}">
                <a16:creationId xmlns:a16="http://schemas.microsoft.com/office/drawing/2014/main" id="{7FC26245-F110-43F9-9430-01B203736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1700808"/>
            <a:ext cx="303580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i-FI" sz="2400" dirty="0"/>
              <a:t>Lattice match difference: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i-FI" sz="2400" dirty="0"/>
              <a:t>= (a </a:t>
            </a:r>
            <a:r>
              <a:rPr lang="en-GB" altLang="fi-FI" sz="2400" baseline="-25000" dirty="0"/>
              <a:t>subs </a:t>
            </a:r>
            <a:r>
              <a:rPr lang="en-GB" altLang="fi-FI" sz="2400" dirty="0"/>
              <a:t>– a </a:t>
            </a:r>
            <a:r>
              <a:rPr lang="en-GB" altLang="fi-FI" sz="2400" baseline="-25000" dirty="0"/>
              <a:t>film</a:t>
            </a:r>
            <a:r>
              <a:rPr lang="en-GB" altLang="fi-FI" sz="2400" dirty="0"/>
              <a:t>)/a </a:t>
            </a:r>
            <a:r>
              <a:rPr lang="en-GB" altLang="fi-FI" sz="2400" baseline="-25000" dirty="0"/>
              <a:t>subs</a:t>
            </a:r>
            <a:r>
              <a:rPr lang="en-GB" altLang="fi-FI" sz="2400" dirty="0"/>
              <a:t>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fi-FI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i-FI" sz="2400" dirty="0"/>
              <a:t>GaAs/</a:t>
            </a:r>
            <a:r>
              <a:rPr lang="en-GB" altLang="fi-FI" sz="2400" dirty="0" err="1"/>
              <a:t>AlAs</a:t>
            </a:r>
            <a:r>
              <a:rPr lang="en-GB" altLang="fi-FI" sz="2400" dirty="0"/>
              <a:t> 0.2% </a:t>
            </a:r>
            <a:r>
              <a:rPr lang="en-GB" altLang="fi-FI" sz="2400" dirty="0">
                <a:sym typeface="Wingdings" panose="05000000000000000000" pitchFamily="2" charset="2"/>
              </a:rPr>
              <a:t> small and easy</a:t>
            </a:r>
            <a:endParaRPr lang="en-GB" altLang="fi-FI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fi-FI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i-FI" sz="2400" dirty="0"/>
              <a:t>Si/Ge, 4.17 % </a:t>
            </a:r>
            <a:r>
              <a:rPr lang="en-GB" altLang="fi-FI" sz="2400" dirty="0">
                <a:sym typeface="Wingdings" panose="05000000000000000000" pitchFamily="2" charset="2"/>
              </a:rPr>
              <a:t> difficult (but not impossible)</a:t>
            </a:r>
            <a:endParaRPr lang="en-GB" altLang="fi-FI" sz="2400" dirty="0"/>
          </a:p>
        </p:txBody>
      </p:sp>
      <p:pic>
        <p:nvPicPr>
          <p:cNvPr id="228357" name="Picture 5" descr="GaAsgap">
            <a:extLst>
              <a:ext uri="{FF2B5EF4-FFF2-40B4-BE49-F238E27FC236}">
                <a16:creationId xmlns:a16="http://schemas.microsoft.com/office/drawing/2014/main" id="{C28B187E-504A-4A78-8484-CF99584AC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10638" r="13687" b="3449"/>
          <a:stretch/>
        </p:blipFill>
        <p:spPr bwMode="auto">
          <a:xfrm>
            <a:off x="251519" y="1556792"/>
            <a:ext cx="545660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C1B493-25B6-4584-834C-16B4D72BD634}"/>
              </a:ext>
            </a:extLst>
          </p:cNvPr>
          <p:cNvSpPr txBox="1"/>
          <p:nvPr/>
        </p:nvSpPr>
        <p:spPr>
          <a:xfrm>
            <a:off x="1719681" y="612169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Lattice constant</a:t>
            </a:r>
            <a:endParaRPr lang="LID4096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Title 3">
            <a:extLst>
              <a:ext uri="{FF2B5EF4-FFF2-40B4-BE49-F238E27FC236}">
                <a16:creationId xmlns:a16="http://schemas.microsoft.com/office/drawing/2014/main" id="{80558828-5CDF-43E6-8985-BF728960D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103812"/>
            <a:ext cx="7886700" cy="1325563"/>
          </a:xfrm>
        </p:spPr>
        <p:txBody>
          <a:bodyPr/>
          <a:lstStyle/>
          <a:p>
            <a:r>
              <a:rPr lang="en-GB" altLang="fi-FI" dirty="0"/>
              <a:t>Hetero-epitaxy GaAs/</a:t>
            </a:r>
            <a:r>
              <a:rPr lang="en-GB" altLang="fi-FI" dirty="0" err="1"/>
              <a:t>AlAs</a:t>
            </a:r>
            <a:endParaRPr lang="en-US" altLang="fi-FI" dirty="0"/>
          </a:p>
        </p:txBody>
      </p:sp>
      <p:pic>
        <p:nvPicPr>
          <p:cNvPr id="9" name="Picture 8" descr="A screenshot of text&#10;&#10;Description automatically generated">
            <a:extLst>
              <a:ext uri="{FF2B5EF4-FFF2-40B4-BE49-F238E27FC236}">
                <a16:creationId xmlns:a16="http://schemas.microsoft.com/office/drawing/2014/main" id="{94A1BE2E-2800-496C-A0AC-D99B8507E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r="63500" b="9069"/>
          <a:stretch/>
        </p:blipFill>
        <p:spPr>
          <a:xfrm>
            <a:off x="5258873" y="1447684"/>
            <a:ext cx="3666811" cy="511324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10745AF-F723-4F13-976F-9918E71883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8" b="4409"/>
          <a:stretch/>
        </p:blipFill>
        <p:spPr>
          <a:xfrm>
            <a:off x="120304" y="1628800"/>
            <a:ext cx="2293559" cy="25922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C84939-9485-4E84-939A-A449383BB8BE}"/>
              </a:ext>
            </a:extLst>
          </p:cNvPr>
          <p:cNvSpPr/>
          <p:nvPr/>
        </p:nvSpPr>
        <p:spPr>
          <a:xfrm>
            <a:off x="3109495" y="6165304"/>
            <a:ext cx="14600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ID4096" sz="1000" dirty="0"/>
              <a:t>https://www.nature.com/articles/s41598-018-20155-0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C85CB0-4CEB-4017-A2AB-FC64138B7DF6}"/>
              </a:ext>
            </a:extLst>
          </p:cNvPr>
          <p:cNvGrpSpPr/>
          <p:nvPr/>
        </p:nvGrpSpPr>
        <p:grpSpPr>
          <a:xfrm rot="16200000">
            <a:off x="1642004" y="2458142"/>
            <a:ext cx="4394987" cy="2592290"/>
            <a:chOff x="214885" y="1236910"/>
            <a:chExt cx="4394987" cy="2592290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C10BF42-4224-4364-93EB-A4B720831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88" r="34681" b="29397"/>
            <a:stretch/>
          </p:blipFill>
          <p:spPr>
            <a:xfrm>
              <a:off x="214885" y="1236911"/>
              <a:ext cx="4392488" cy="259228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DE3330-77F8-473C-B2EF-1EB3A9A27B5E}"/>
                </a:ext>
              </a:extLst>
            </p:cNvPr>
            <p:cNvSpPr/>
            <p:nvPr/>
          </p:nvSpPr>
          <p:spPr>
            <a:xfrm>
              <a:off x="3602133" y="1236910"/>
              <a:ext cx="1007739" cy="1904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F9E155-06A8-4EC5-BFF7-622D14D69B1D}"/>
              </a:ext>
            </a:extLst>
          </p:cNvPr>
          <p:cNvSpPr txBox="1"/>
          <p:nvPr/>
        </p:nvSpPr>
        <p:spPr>
          <a:xfrm>
            <a:off x="374650" y="4581128"/>
            <a:ext cx="2168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</a:t>
            </a:r>
            <a:r>
              <a:rPr lang="en-US" sz="2400" baseline="-25000" dirty="0"/>
              <a:t>x</a:t>
            </a:r>
            <a:r>
              <a:rPr lang="en-US" sz="2400" dirty="0"/>
              <a:t>Ga</a:t>
            </a:r>
            <a:r>
              <a:rPr lang="en-US" sz="2400" baseline="-25000" dirty="0"/>
              <a:t>1-x</a:t>
            </a:r>
            <a:r>
              <a:rPr lang="en-US" sz="2400" dirty="0"/>
              <a:t>As can be grown in any ratio, since lattice matching.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0483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itle 1">
            <a:extLst>
              <a:ext uri="{FF2B5EF4-FFF2-40B4-BE49-F238E27FC236}">
                <a16:creationId xmlns:a16="http://schemas.microsoft.com/office/drawing/2014/main" id="{C222DCBD-5E4D-492E-AA44-50722B49B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ID4096" dirty="0"/>
              <a:t>Thermal expansion </a:t>
            </a:r>
            <a:endParaRPr lang="LID4096" altLang="LID4096" dirty="0"/>
          </a:p>
        </p:txBody>
      </p:sp>
      <p:sp>
        <p:nvSpPr>
          <p:cNvPr id="232451" name="Content Placeholder 2">
            <a:extLst>
              <a:ext uri="{FF2B5EF4-FFF2-40B4-BE49-F238E27FC236}">
                <a16:creationId xmlns:a16="http://schemas.microsoft.com/office/drawing/2014/main" id="{C8C9DCE6-531B-4036-918B-7EB09BCC30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fi-FI" dirty="0"/>
              <a:t>Si 		2.6 ppm/</a:t>
            </a:r>
            <a:r>
              <a:rPr lang="en-GB" altLang="fi-FI" baseline="30000" dirty="0" err="1"/>
              <a:t>o</a:t>
            </a:r>
            <a:r>
              <a:rPr lang="en-GB" altLang="fi-FI" dirty="0" err="1"/>
              <a:t>C</a:t>
            </a:r>
            <a:endParaRPr lang="en-GB" altLang="fi-FI" dirty="0"/>
          </a:p>
          <a:p>
            <a:pPr marL="0" indent="0">
              <a:buFontTx/>
              <a:buNone/>
            </a:pPr>
            <a:r>
              <a:rPr lang="en-GB" altLang="fi-FI" dirty="0"/>
              <a:t>Ge		‎5.9 ppm/°C</a:t>
            </a:r>
          </a:p>
          <a:p>
            <a:pPr marL="0" indent="0">
              <a:buFontTx/>
              <a:buNone/>
            </a:pPr>
            <a:r>
              <a:rPr lang="en-GB" altLang="fi-FI" dirty="0"/>
              <a:t> </a:t>
            </a:r>
          </a:p>
          <a:p>
            <a:pPr marL="0" indent="0">
              <a:buFontTx/>
              <a:buNone/>
            </a:pPr>
            <a:r>
              <a:rPr lang="en-GB" altLang="fi-FI" dirty="0"/>
              <a:t>GaAs  	6.8 ppm/</a:t>
            </a:r>
            <a:r>
              <a:rPr lang="en-GB" altLang="fi-FI" baseline="30000" dirty="0" err="1"/>
              <a:t>o</a:t>
            </a:r>
            <a:r>
              <a:rPr lang="en-GB" altLang="fi-FI" dirty="0" err="1"/>
              <a:t>C</a:t>
            </a:r>
            <a:endParaRPr lang="en-GB" altLang="fi-FI" dirty="0"/>
          </a:p>
          <a:p>
            <a:pPr marL="0" indent="0">
              <a:buNone/>
            </a:pPr>
            <a:r>
              <a:rPr lang="en-GB" altLang="fi-FI" dirty="0" err="1"/>
              <a:t>AlAs</a:t>
            </a:r>
            <a:r>
              <a:rPr lang="en-GB" altLang="fi-FI" dirty="0"/>
              <a:t>		5.2 ppm/</a:t>
            </a:r>
            <a:r>
              <a:rPr lang="en-GB" altLang="fi-FI" baseline="30000" dirty="0" err="1"/>
              <a:t>o</a:t>
            </a:r>
            <a:r>
              <a:rPr lang="en-GB" altLang="fi-FI" dirty="0" err="1"/>
              <a:t>C</a:t>
            </a:r>
            <a:endParaRPr lang="en-GB" altLang="fi-FI" dirty="0"/>
          </a:p>
          <a:p>
            <a:pPr marL="0" indent="0">
              <a:buFontTx/>
              <a:buNone/>
            </a:pPr>
            <a:r>
              <a:rPr lang="en-GB" altLang="fi-FI" dirty="0" err="1"/>
              <a:t>InP</a:t>
            </a:r>
            <a:r>
              <a:rPr lang="en-GB" altLang="fi-FI" dirty="0"/>
              <a:t>		4.6 ppm/°C</a:t>
            </a:r>
          </a:p>
          <a:p>
            <a:pPr marL="0" indent="0">
              <a:buFontTx/>
              <a:buNone/>
            </a:pPr>
            <a:endParaRPr lang="LID4096" altLang="LID4096" dirty="0"/>
          </a:p>
        </p:txBody>
      </p:sp>
    </p:spTree>
    <p:extLst>
      <p:ext uri="{BB962C8B-B14F-4D97-AF65-F5344CB8AC3E}">
        <p14:creationId xmlns:p14="http://schemas.microsoft.com/office/powerpoint/2010/main" val="1871166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330D-B3E0-42F9-9627-DD9DAC75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MBE: Molecular Beam Epitaxy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E3825-6159-4E9A-A6C4-20FFC944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60002"/>
            <a:ext cx="5194567" cy="3206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7D02C2-BDA1-4DFD-9D8F-8C1A5B24EED1}"/>
              </a:ext>
            </a:extLst>
          </p:cNvPr>
          <p:cNvSpPr txBox="1"/>
          <p:nvPr/>
        </p:nvSpPr>
        <p:spPr>
          <a:xfrm>
            <a:off x="683568" y="515719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MBE = advanced evaporator</a:t>
            </a:r>
            <a:endParaRPr lang="LID4096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8FA23-DF13-4075-A111-BD6D2D653FFD}"/>
              </a:ext>
            </a:extLst>
          </p:cNvPr>
          <p:cNvSpPr/>
          <p:nvPr/>
        </p:nvSpPr>
        <p:spPr>
          <a:xfrm>
            <a:off x="611560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/>
              <a:t>Lynn F. Schneemeyer, in Encyclopedia of Physical Science and Technology (Third Edition), 2003</a:t>
            </a:r>
            <a:endParaRPr lang="LID4096" sz="120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ABF858D-5548-4951-953D-076209AC5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79" y="2060848"/>
            <a:ext cx="3638550" cy="213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C201AA-1C86-41FD-A055-5C78A0CCB776}"/>
              </a:ext>
            </a:extLst>
          </p:cNvPr>
          <p:cNvSpPr txBox="1"/>
          <p:nvPr/>
        </p:nvSpPr>
        <p:spPr>
          <a:xfrm>
            <a:off x="6012160" y="4293096"/>
            <a:ext cx="2674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Effusion cell = Knudsen cell = thermal equilibrium source </a:t>
            </a:r>
            <a:r>
              <a:rPr lang="en-US" sz="2400" dirty="0">
                <a:sym typeface="Wingdings" panose="05000000000000000000" pitchFamily="2" charset="2"/>
              </a:rPr>
              <a:t> stable flux of vapor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890682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9F3D-523E-4AC3-A623-906C5C39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GaAs quantum dot (QD) laser</a:t>
            </a:r>
            <a:endParaRPr lang="LID4096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2B6E8F-A21E-4EB7-B454-E976A7963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90699"/>
            <a:ext cx="4312142" cy="4575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9F2FBE-57DD-48CC-8F8A-695B1C6A7568}"/>
              </a:ext>
            </a:extLst>
          </p:cNvPr>
          <p:cNvSpPr txBox="1"/>
          <p:nvPr/>
        </p:nvSpPr>
        <p:spPr>
          <a:xfrm>
            <a:off x="742950" y="6465884"/>
            <a:ext cx="450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Liu et al: </a:t>
            </a:r>
            <a:r>
              <a:rPr lang="fi-FI" sz="1200" dirty="0" err="1"/>
              <a:t>Quantum</a:t>
            </a:r>
            <a:r>
              <a:rPr lang="fi-FI" sz="1200" dirty="0"/>
              <a:t> </a:t>
            </a:r>
            <a:r>
              <a:rPr lang="fi-FI" sz="1200" dirty="0" err="1"/>
              <a:t>dot</a:t>
            </a:r>
            <a:r>
              <a:rPr lang="fi-FI" sz="1200" dirty="0"/>
              <a:t> </a:t>
            </a:r>
            <a:r>
              <a:rPr lang="fi-FI" sz="1200" dirty="0" err="1"/>
              <a:t>lasers</a:t>
            </a:r>
            <a:r>
              <a:rPr lang="fi-FI" sz="1200" dirty="0"/>
              <a:t> for </a:t>
            </a:r>
            <a:r>
              <a:rPr lang="fi-FI" sz="1200" dirty="0" err="1"/>
              <a:t>silicon</a:t>
            </a:r>
            <a:r>
              <a:rPr lang="fi-FI" sz="1200" dirty="0"/>
              <a:t> </a:t>
            </a:r>
            <a:r>
              <a:rPr lang="fi-FI" sz="1200" dirty="0" err="1"/>
              <a:t>photonics</a:t>
            </a:r>
            <a:r>
              <a:rPr lang="fi-FI" sz="1200" dirty="0"/>
              <a:t>, 2015</a:t>
            </a:r>
            <a:endParaRPr lang="LID4096" sz="120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69091A2-5309-4982-9940-FA94A58FEB0A}"/>
              </a:ext>
            </a:extLst>
          </p:cNvPr>
          <p:cNvSpPr/>
          <p:nvPr/>
        </p:nvSpPr>
        <p:spPr>
          <a:xfrm rot="5400000">
            <a:off x="5473700" y="3949700"/>
            <a:ext cx="514350" cy="11176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2BC1F-DB9B-451D-AAC1-6961F9F4BD51}"/>
              </a:ext>
            </a:extLst>
          </p:cNvPr>
          <p:cNvSpPr txBox="1"/>
          <p:nvPr/>
        </p:nvSpPr>
        <p:spPr>
          <a:xfrm>
            <a:off x="6394450" y="3647470"/>
            <a:ext cx="229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Grading of Al &amp; Ga concentrations </a:t>
            </a:r>
            <a:endParaRPr lang="LID4096" sz="24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5284F5D-3649-43B7-9AED-C7037B7D9D88}"/>
              </a:ext>
            </a:extLst>
          </p:cNvPr>
          <p:cNvSpPr/>
          <p:nvPr/>
        </p:nvSpPr>
        <p:spPr>
          <a:xfrm rot="5400000">
            <a:off x="5314950" y="1930400"/>
            <a:ext cx="514350" cy="11176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E68156-32BD-4EAE-95E1-1CCCA20E0201}"/>
              </a:ext>
            </a:extLst>
          </p:cNvPr>
          <p:cNvSpPr txBox="1"/>
          <p:nvPr/>
        </p:nvSpPr>
        <p:spPr>
          <a:xfrm>
            <a:off x="6203458" y="2258367"/>
            <a:ext cx="239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 doping</a:t>
            </a:r>
            <a:endParaRPr lang="LID4096" sz="240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405E915-CB99-4CC1-B703-6960FF6B44BA}"/>
              </a:ext>
            </a:extLst>
          </p:cNvPr>
          <p:cNvSpPr/>
          <p:nvPr/>
        </p:nvSpPr>
        <p:spPr>
          <a:xfrm rot="5400000">
            <a:off x="5473700" y="5676899"/>
            <a:ext cx="514350" cy="11176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61265F-BF3E-49C7-BA8A-6277998FB4D3}"/>
              </a:ext>
            </a:extLst>
          </p:cNvPr>
          <p:cNvSpPr txBox="1"/>
          <p:nvPr/>
        </p:nvSpPr>
        <p:spPr>
          <a:xfrm>
            <a:off x="6368679" y="5978524"/>
            <a:ext cx="273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Miscut</a:t>
            </a:r>
            <a:r>
              <a:rPr lang="en-US" sz="2400" dirty="0"/>
              <a:t> substrate</a:t>
            </a:r>
            <a:endParaRPr lang="LID4096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216322-E297-4445-BC3B-AD8476621E58}"/>
              </a:ext>
            </a:extLst>
          </p:cNvPr>
          <p:cNvSpPr/>
          <p:nvPr/>
        </p:nvSpPr>
        <p:spPr>
          <a:xfrm>
            <a:off x="2328617" y="3469670"/>
            <a:ext cx="400050" cy="355600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72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63E1C4-2C45-4C6D-A61C-41041BC4E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72099"/>
            <a:ext cx="5641329" cy="37067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CB106A-57FA-461D-9E1D-46FD1E88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Superlattice and quantum well </a:t>
            </a:r>
            <a:br>
              <a:rPr lang="en-US" dirty="0"/>
            </a:br>
            <a:r>
              <a:rPr lang="en-US" dirty="0"/>
              <a:t>(SQW/MQW, single/multiple)</a:t>
            </a:r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C1C8C-411A-4A3B-8165-D8CE133BAA7A}"/>
              </a:ext>
            </a:extLst>
          </p:cNvPr>
          <p:cNvSpPr txBox="1"/>
          <p:nvPr/>
        </p:nvSpPr>
        <p:spPr>
          <a:xfrm>
            <a:off x="768350" y="6229350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Lee et al: Current Applied Physics Volume 17, Issue 3, March 2017, Pages 398-402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197943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247C-024F-431E-9939-BD013F29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indeed ?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52029-B6C7-4FFA-9378-43761BA852AC}"/>
              </a:ext>
            </a:extLst>
          </p:cNvPr>
          <p:cNvSpPr txBox="1"/>
          <p:nvPr/>
        </p:nvSpPr>
        <p:spPr>
          <a:xfrm>
            <a:off x="539552" y="1700808"/>
            <a:ext cx="8147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Epilayer doping concentration different from starting wafer.</a:t>
            </a:r>
          </a:p>
          <a:p>
            <a:endParaRPr lang="en-US" sz="2400" dirty="0"/>
          </a:p>
          <a:p>
            <a:r>
              <a:rPr lang="en-US" sz="2400" dirty="0"/>
              <a:t>Epilayer dopant type different from substrate (n/p –type)</a:t>
            </a:r>
          </a:p>
          <a:p>
            <a:endParaRPr lang="en-US" sz="2400" dirty="0"/>
          </a:p>
          <a:p>
            <a:r>
              <a:rPr lang="en-US" sz="2400" dirty="0"/>
              <a:t>No radial doping profile (as in CZ-crystal pulling)</a:t>
            </a:r>
          </a:p>
          <a:p>
            <a:endParaRPr lang="en-US" sz="2400" dirty="0"/>
          </a:p>
          <a:p>
            <a:r>
              <a:rPr lang="en-US" sz="2400" dirty="0"/>
              <a:t>No vertical doping variation (as along CZ-crystal)</a:t>
            </a:r>
          </a:p>
          <a:p>
            <a:endParaRPr lang="en-US" sz="2400" dirty="0"/>
          </a:p>
          <a:p>
            <a:r>
              <a:rPr lang="en-US" sz="2400" dirty="0"/>
              <a:t>No oxygen (10-15 </a:t>
            </a:r>
            <a:r>
              <a:rPr lang="en-US" sz="2400" dirty="0" err="1"/>
              <a:t>ppma</a:t>
            </a:r>
            <a:r>
              <a:rPr lang="en-US" sz="2400" dirty="0"/>
              <a:t> in CZ-silicon)</a:t>
            </a:r>
          </a:p>
          <a:p>
            <a:endParaRPr lang="en-US" sz="2400" dirty="0"/>
          </a:p>
          <a:p>
            <a:r>
              <a:rPr lang="en-US" sz="2400" dirty="0"/>
              <a:t>No carbon (which comes from </a:t>
            </a:r>
            <a:r>
              <a:rPr lang="en-US" sz="2400" dirty="0" err="1"/>
              <a:t>SiC</a:t>
            </a:r>
            <a:r>
              <a:rPr lang="en-US" sz="2400" dirty="0"/>
              <a:t> and C in CZ)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8662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C8F560F-6033-452B-8940-75BF1CCF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Epitaxy considerations</a:t>
            </a:r>
          </a:p>
        </p:txBody>
      </p:sp>
      <p:sp>
        <p:nvSpPr>
          <p:cNvPr id="30723" name="TextBox 3">
            <a:extLst>
              <a:ext uri="{FF2B5EF4-FFF2-40B4-BE49-F238E27FC236}">
                <a16:creationId xmlns:a16="http://schemas.microsoft.com/office/drawing/2014/main" id="{87104B19-5C6D-4A77-AC4F-28E6D526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84313"/>
            <a:ext cx="7273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 b="1" dirty="0" err="1"/>
              <a:t>Thermal</a:t>
            </a:r>
            <a:r>
              <a:rPr lang="fi-FI" altLang="en-US" sz="1800" b="1" dirty="0"/>
              <a:t> </a:t>
            </a:r>
            <a:r>
              <a:rPr lang="fi-FI" altLang="en-US" sz="1800" b="1" dirty="0" err="1"/>
              <a:t>mismatch</a:t>
            </a:r>
            <a:r>
              <a:rPr lang="fi-FI" altLang="en-US" sz="1800" b="1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 dirty="0"/>
              <a:t>CTE </a:t>
            </a:r>
            <a:r>
              <a:rPr lang="fi-FI" altLang="en-US" sz="1800" dirty="0" err="1"/>
              <a:t>differences</a:t>
            </a:r>
            <a:r>
              <a:rPr lang="fi-FI" altLang="en-US" sz="1800" dirty="0"/>
              <a:t> </a:t>
            </a:r>
            <a:r>
              <a:rPr lang="fi-FI" altLang="en-US" sz="1800" dirty="0" err="1"/>
              <a:t>cause</a:t>
            </a:r>
            <a:r>
              <a:rPr lang="fi-FI" altLang="en-US" sz="1800" dirty="0"/>
              <a:t> </a:t>
            </a:r>
            <a:r>
              <a:rPr lang="fi-FI" altLang="en-US" sz="1800" dirty="0" err="1"/>
              <a:t>strains</a:t>
            </a:r>
            <a:endParaRPr lang="fi-FI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 b="1" dirty="0" err="1"/>
              <a:t>Diffusion</a:t>
            </a:r>
            <a:r>
              <a:rPr lang="fi-FI" altLang="en-US" sz="1800" b="1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 dirty="0" err="1"/>
              <a:t>high</a:t>
            </a:r>
            <a:r>
              <a:rPr lang="fi-FI" altLang="en-US" sz="1800" dirty="0"/>
              <a:t> T </a:t>
            </a:r>
            <a:r>
              <a:rPr lang="fi-FI" altLang="en-US" sz="1800" dirty="0" err="1"/>
              <a:t>produces</a:t>
            </a:r>
            <a:r>
              <a:rPr lang="fi-FI" altLang="en-US" sz="1800" dirty="0"/>
              <a:t> </a:t>
            </a:r>
            <a:r>
              <a:rPr lang="fi-FI" altLang="en-US" sz="1800" dirty="0" err="1"/>
              <a:t>surface</a:t>
            </a:r>
            <a:r>
              <a:rPr lang="fi-FI" altLang="en-US" sz="1800" dirty="0"/>
              <a:t> </a:t>
            </a:r>
            <a:r>
              <a:rPr lang="fi-FI" altLang="en-US" sz="1800" dirty="0" err="1"/>
              <a:t>diffusion</a:t>
            </a:r>
            <a:r>
              <a:rPr lang="fi-FI" altLang="en-US" sz="1800" dirty="0"/>
              <a:t> </a:t>
            </a:r>
            <a:r>
              <a:rPr lang="fi-FI" altLang="en-US" sz="1800" dirty="0" err="1"/>
              <a:t>which</a:t>
            </a:r>
            <a:r>
              <a:rPr lang="fi-FI" altLang="en-US" sz="1800" dirty="0"/>
              <a:t> </a:t>
            </a:r>
            <a:r>
              <a:rPr lang="fi-FI" altLang="en-US" sz="1800" dirty="0" err="1"/>
              <a:t>helps</a:t>
            </a:r>
            <a:r>
              <a:rPr lang="fi-FI" altLang="en-US" sz="1800" dirty="0"/>
              <a:t> </a:t>
            </a:r>
            <a:r>
              <a:rPr lang="fi-FI" altLang="en-US" sz="1800" dirty="0" err="1"/>
              <a:t>epitaxy</a:t>
            </a:r>
            <a:r>
              <a:rPr lang="fi-FI" altLang="en-US" sz="1800" dirty="0"/>
              <a:t>, </a:t>
            </a:r>
            <a:r>
              <a:rPr lang="fi-FI" altLang="en-US" sz="1800" dirty="0" err="1"/>
              <a:t>but</a:t>
            </a:r>
            <a:r>
              <a:rPr lang="fi-FI" altLang="en-US" sz="1800" dirty="0"/>
              <a:t> </a:t>
            </a:r>
            <a:r>
              <a:rPr lang="fi-FI" altLang="en-US" sz="1800" dirty="0" err="1"/>
              <a:t>too</a:t>
            </a:r>
            <a:r>
              <a:rPr lang="fi-FI" altLang="en-US" sz="1800" dirty="0"/>
              <a:t> </a:t>
            </a:r>
            <a:r>
              <a:rPr lang="fi-FI" altLang="en-US" sz="1800" dirty="0" err="1"/>
              <a:t>high</a:t>
            </a:r>
            <a:r>
              <a:rPr lang="fi-FI" altLang="en-US" sz="1800" dirty="0"/>
              <a:t> T </a:t>
            </a:r>
            <a:r>
              <a:rPr lang="fi-FI" altLang="en-US" sz="1800" dirty="0" err="1"/>
              <a:t>produces</a:t>
            </a:r>
            <a:r>
              <a:rPr lang="fi-FI" altLang="en-US" sz="1800" dirty="0"/>
              <a:t> </a:t>
            </a:r>
            <a:r>
              <a:rPr lang="fi-FI" altLang="en-US" sz="1800" dirty="0" err="1"/>
              <a:t>diffusion</a:t>
            </a:r>
            <a:r>
              <a:rPr lang="fi-FI" altLang="en-US" sz="1800" dirty="0"/>
              <a:t> of </a:t>
            </a:r>
            <a:r>
              <a:rPr lang="fi-FI" altLang="en-US" sz="1800" dirty="0" err="1"/>
              <a:t>film</a:t>
            </a:r>
            <a:r>
              <a:rPr lang="fi-FI" altLang="en-US" sz="1800" dirty="0"/>
              <a:t> </a:t>
            </a:r>
            <a:r>
              <a:rPr lang="fi-FI" altLang="en-US" sz="1800" dirty="0" err="1"/>
              <a:t>atoms</a:t>
            </a:r>
            <a:r>
              <a:rPr lang="fi-FI" altLang="en-US" sz="1800" dirty="0"/>
              <a:t> into </a:t>
            </a:r>
            <a:r>
              <a:rPr lang="fi-FI" altLang="en-US" sz="1800" dirty="0" err="1"/>
              <a:t>substrate</a:t>
            </a:r>
            <a:endParaRPr lang="fi-FI" altLang="en-US" sz="18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i-FI" altLang="en-US" sz="1800" dirty="0" err="1">
                <a:sym typeface="Wingdings" panose="05000000000000000000" pitchFamily="2" charset="2"/>
              </a:rPr>
              <a:t>Usable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temperature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range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e.g</a:t>
            </a:r>
            <a:r>
              <a:rPr lang="fi-FI" altLang="en-US" sz="1800" dirty="0">
                <a:sym typeface="Wingdings" panose="05000000000000000000" pitchFamily="2" charset="2"/>
              </a:rPr>
              <a:t>. 0.35T – 0.4T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è"/>
            </a:pPr>
            <a:endParaRPr lang="fi-FI" altLang="en-US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 b="1" dirty="0" err="1">
                <a:sym typeface="Wingdings" panose="05000000000000000000" pitchFamily="2" charset="2"/>
              </a:rPr>
              <a:t>Defects</a:t>
            </a:r>
            <a:r>
              <a:rPr lang="fi-FI" altLang="en-US" sz="1800" b="1" dirty="0">
                <a:sym typeface="Wingdings" panose="05000000000000000000" pitchFamily="2" charset="2"/>
              </a:rPr>
              <a:t> in </a:t>
            </a:r>
            <a:r>
              <a:rPr lang="fi-FI" altLang="en-US" sz="1800" b="1" dirty="0" err="1">
                <a:sym typeface="Wingdings" panose="05000000000000000000" pitchFamily="2" charset="2"/>
              </a:rPr>
              <a:t>substrate</a:t>
            </a:r>
            <a:r>
              <a:rPr lang="fi-FI" altLang="en-US" sz="1800" b="1" dirty="0">
                <a:sym typeface="Wingdings" panose="05000000000000000000" pitchFamily="2" charset="2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 dirty="0" err="1">
                <a:sym typeface="Wingdings" panose="05000000000000000000" pitchFamily="2" charset="2"/>
              </a:rPr>
              <a:t>Misfit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dislocations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can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propagate</a:t>
            </a:r>
            <a:r>
              <a:rPr lang="fi-FI" altLang="en-US" sz="1800" dirty="0">
                <a:sym typeface="Wingdings" panose="05000000000000000000" pitchFamily="2" charset="2"/>
              </a:rPr>
              <a:t> into </a:t>
            </a:r>
            <a:r>
              <a:rPr lang="fi-FI" altLang="en-US" sz="1800" dirty="0" err="1">
                <a:sym typeface="Wingdings" panose="05000000000000000000" pitchFamily="2" charset="2"/>
              </a:rPr>
              <a:t>film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 b="1" dirty="0" err="1">
                <a:sym typeface="Wingdings" panose="05000000000000000000" pitchFamily="2" charset="2"/>
              </a:rPr>
              <a:t>Impurities</a:t>
            </a:r>
            <a:r>
              <a:rPr lang="fi-FI" altLang="en-US" sz="1800" b="1" dirty="0">
                <a:sym typeface="Wingdings" panose="05000000000000000000" pitchFamily="2" charset="2"/>
              </a:rPr>
              <a:t> (</a:t>
            </a:r>
            <a:r>
              <a:rPr lang="fi-FI" altLang="en-US" sz="1800" b="1" dirty="0" err="1">
                <a:sym typeface="Wingdings" panose="05000000000000000000" pitchFamily="2" charset="2"/>
              </a:rPr>
              <a:t>from</a:t>
            </a:r>
            <a:r>
              <a:rPr lang="fi-FI" altLang="en-US" sz="1800" b="1" dirty="0">
                <a:sym typeface="Wingdings" panose="05000000000000000000" pitchFamily="2" charset="2"/>
              </a:rPr>
              <a:t> </a:t>
            </a:r>
            <a:r>
              <a:rPr lang="fi-FI" altLang="en-US" sz="1800" b="1" dirty="0" err="1">
                <a:sym typeface="Wingdings" panose="05000000000000000000" pitchFamily="2" charset="2"/>
              </a:rPr>
              <a:t>the</a:t>
            </a:r>
            <a:r>
              <a:rPr lang="fi-FI" altLang="en-US" sz="1800" b="1" dirty="0">
                <a:sym typeface="Wingdings" panose="05000000000000000000" pitchFamily="2" charset="2"/>
              </a:rPr>
              <a:t> </a:t>
            </a:r>
            <a:r>
              <a:rPr lang="fi-FI" altLang="en-US" sz="1800" b="1" dirty="0" err="1">
                <a:sym typeface="Wingdings" panose="05000000000000000000" pitchFamily="2" charset="2"/>
              </a:rPr>
              <a:t>gas</a:t>
            </a:r>
            <a:r>
              <a:rPr lang="fi-FI" altLang="en-US" sz="1800" b="1" dirty="0">
                <a:sym typeface="Wingdings" panose="05000000000000000000" pitchFamily="2" charset="2"/>
              </a:rPr>
              <a:t> </a:t>
            </a:r>
            <a:r>
              <a:rPr lang="fi-FI" altLang="en-US" sz="1800" b="1" dirty="0" err="1">
                <a:sym typeface="Wingdings" panose="05000000000000000000" pitchFamily="2" charset="2"/>
              </a:rPr>
              <a:t>phase</a:t>
            </a:r>
            <a:r>
              <a:rPr lang="fi-FI" altLang="en-US" sz="1800" b="1" dirty="0">
                <a:sym typeface="Wingdings" panose="05000000000000000000" pitchFamily="2" charset="2"/>
              </a:rPr>
              <a:t>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 dirty="0">
                <a:sym typeface="Wingdings" panose="05000000000000000000" pitchFamily="2" charset="2"/>
              </a:rPr>
              <a:t>Can act as </a:t>
            </a:r>
            <a:r>
              <a:rPr lang="fi-FI" altLang="en-US" sz="1800" dirty="0" err="1">
                <a:sym typeface="Wingdings" panose="05000000000000000000" pitchFamily="2" charset="2"/>
              </a:rPr>
              <a:t>faux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nucleation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sites</a:t>
            </a:r>
            <a:r>
              <a:rPr lang="fi-FI" altLang="en-US" sz="1800" dirty="0">
                <a:sym typeface="Wingdings" panose="05000000000000000000" pitchFamily="2" charset="2"/>
              </a:rPr>
              <a:t>, </a:t>
            </a:r>
            <a:r>
              <a:rPr lang="fi-FI" altLang="en-US" sz="1800" dirty="0" err="1">
                <a:sym typeface="Wingdings" panose="05000000000000000000" pitchFamily="2" charset="2"/>
              </a:rPr>
              <a:t>prevent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surface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diffusion</a:t>
            </a:r>
            <a:r>
              <a:rPr lang="fi-FI" altLang="en-US" sz="1800" dirty="0">
                <a:sym typeface="Wingdings" panose="05000000000000000000" pitchFamily="2" charset="2"/>
              </a:rPr>
              <a:t>,  </a:t>
            </a:r>
            <a:r>
              <a:rPr lang="fi-FI" altLang="en-US" sz="1800" dirty="0" err="1">
                <a:sym typeface="Wingdings" panose="05000000000000000000" pitchFamily="2" charset="2"/>
              </a:rPr>
              <a:t>generate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defects</a:t>
            </a:r>
            <a:r>
              <a:rPr lang="fi-FI" altLang="en-US" sz="1800" dirty="0">
                <a:sym typeface="Wingdings" panose="05000000000000000000" pitchFamily="2" charset="2"/>
              </a:rPr>
              <a:t>, </a:t>
            </a:r>
            <a:r>
              <a:rPr lang="fi-FI" altLang="en-US" sz="1800" dirty="0" err="1">
                <a:sym typeface="Wingdings" panose="05000000000000000000" pitchFamily="2" charset="2"/>
              </a:rPr>
              <a:t>cause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oxidation</a:t>
            </a:r>
            <a:r>
              <a:rPr lang="fi-FI" altLang="en-US" sz="1800" dirty="0">
                <a:sym typeface="Wingdings" panose="05000000000000000000" pitchFamily="2" charset="2"/>
              </a:rPr>
              <a:t> (</a:t>
            </a:r>
            <a:r>
              <a:rPr lang="fi-FI" altLang="en-US" sz="1800" dirty="0" err="1">
                <a:sym typeface="Wingdings" panose="05000000000000000000" pitchFamily="2" charset="2"/>
              </a:rPr>
              <a:t>oxygen</a:t>
            </a:r>
            <a:r>
              <a:rPr lang="fi-FI" altLang="en-US" sz="1800" dirty="0">
                <a:sym typeface="Wingdings" panose="05000000000000000000" pitchFamily="2" charset="2"/>
              </a:rPr>
              <a:t>, </a:t>
            </a:r>
            <a:r>
              <a:rPr lang="fi-FI" altLang="en-US" sz="1800" dirty="0" err="1">
                <a:sym typeface="Wingdings" panose="05000000000000000000" pitchFamily="2" charset="2"/>
              </a:rPr>
              <a:t>water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vapor</a:t>
            </a:r>
            <a:r>
              <a:rPr lang="fi-FI" altLang="en-US" sz="1800" dirty="0">
                <a:sym typeface="Wingdings" panose="05000000000000000000" pitchFamily="2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 b="1" dirty="0">
                <a:sym typeface="Wingdings" panose="05000000000000000000" pitchFamily="2" charset="2"/>
              </a:rPr>
              <a:t>Surface </a:t>
            </a:r>
            <a:r>
              <a:rPr lang="fi-FI" altLang="en-US" sz="1800" b="1" dirty="0" err="1">
                <a:sym typeface="Wingdings" panose="05000000000000000000" pitchFamily="2" charset="2"/>
              </a:rPr>
              <a:t>impurites</a:t>
            </a:r>
            <a:r>
              <a:rPr lang="fi-FI" altLang="en-US" sz="1800" b="1" dirty="0">
                <a:sym typeface="Wingdings" panose="05000000000000000000" pitchFamily="2" charset="2"/>
              </a:rPr>
              <a:t> (</a:t>
            </a:r>
            <a:r>
              <a:rPr lang="fi-FI" altLang="en-US" sz="1800" b="1" dirty="0" err="1">
                <a:sym typeface="Wingdings" panose="05000000000000000000" pitchFamily="2" charset="2"/>
              </a:rPr>
              <a:t>not</a:t>
            </a:r>
            <a:r>
              <a:rPr lang="fi-FI" altLang="en-US" sz="1800" b="1" dirty="0">
                <a:sym typeface="Wingdings" panose="05000000000000000000" pitchFamily="2" charset="2"/>
              </a:rPr>
              <a:t> </a:t>
            </a:r>
            <a:r>
              <a:rPr lang="fi-FI" altLang="en-US" sz="1800" b="1" dirty="0" err="1">
                <a:sym typeface="Wingdings" panose="05000000000000000000" pitchFamily="2" charset="2"/>
              </a:rPr>
              <a:t>removed</a:t>
            </a:r>
            <a:r>
              <a:rPr lang="fi-FI" altLang="en-US" sz="1800" b="1" dirty="0">
                <a:sym typeface="Wingdings" panose="05000000000000000000" pitchFamily="2" charset="2"/>
              </a:rPr>
              <a:t> </a:t>
            </a:r>
            <a:r>
              <a:rPr lang="fi-FI" altLang="en-US" sz="1800" b="1" dirty="0" err="1">
                <a:sym typeface="Wingdings" panose="05000000000000000000" pitchFamily="2" charset="2"/>
              </a:rPr>
              <a:t>by</a:t>
            </a:r>
            <a:r>
              <a:rPr lang="fi-FI" altLang="en-US" sz="1800" b="1" dirty="0">
                <a:sym typeface="Wingdings" panose="05000000000000000000" pitchFamily="2" charset="2"/>
              </a:rPr>
              <a:t> </a:t>
            </a:r>
            <a:r>
              <a:rPr lang="fi-FI" altLang="en-US" sz="1800" b="1" dirty="0" err="1">
                <a:sym typeface="Wingdings" panose="05000000000000000000" pitchFamily="2" charset="2"/>
              </a:rPr>
              <a:t>cleaning</a:t>
            </a:r>
            <a:r>
              <a:rPr lang="fi-FI" altLang="en-US" sz="1800" b="1" dirty="0">
                <a:sym typeface="Wingdings" panose="05000000000000000000" pitchFamily="2" charset="2"/>
              </a:rPr>
              <a:t>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 dirty="0" err="1">
                <a:sym typeface="Wingdings" panose="05000000000000000000" pitchFamily="2" charset="2"/>
              </a:rPr>
              <a:t>Native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oxides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completely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prevent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epi</a:t>
            </a:r>
            <a:r>
              <a:rPr lang="fi-FI" altLang="en-US" sz="1800" dirty="0">
                <a:sym typeface="Wingdings" panose="05000000000000000000" pitchFamily="2" charset="2"/>
              </a:rPr>
              <a:t>, and </a:t>
            </a:r>
            <a:r>
              <a:rPr lang="fi-FI" altLang="en-US" sz="1800" dirty="0" err="1">
                <a:sym typeface="Wingdings" panose="05000000000000000000" pitchFamily="2" charset="2"/>
              </a:rPr>
              <a:t>must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be</a:t>
            </a:r>
            <a:r>
              <a:rPr lang="fi-FI" altLang="en-US" sz="1800" dirty="0">
                <a:sym typeface="Wingdings" panose="05000000000000000000" pitchFamily="2" charset="2"/>
              </a:rPr>
              <a:t> in </a:t>
            </a:r>
            <a:r>
              <a:rPr lang="fi-FI" altLang="en-US" sz="1800" dirty="0" err="1">
                <a:sym typeface="Wingdings" panose="05000000000000000000" pitchFamily="2" charset="2"/>
              </a:rPr>
              <a:t>situ</a:t>
            </a:r>
            <a:r>
              <a:rPr lang="fi-FI" altLang="en-US" sz="1800" dirty="0">
                <a:sym typeface="Wingdings" panose="05000000000000000000" pitchFamily="2" charset="2"/>
              </a:rPr>
              <a:t> </a:t>
            </a:r>
            <a:r>
              <a:rPr lang="fi-FI" altLang="en-US" sz="1800" dirty="0" err="1">
                <a:sym typeface="Wingdings" panose="05000000000000000000" pitchFamily="2" charset="2"/>
              </a:rPr>
              <a:t>removed</a:t>
            </a:r>
            <a:endParaRPr lang="fi-FI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403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67FA591-F998-46C2-A14E-C179DF84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New materials: nanolaminates</a:t>
            </a:r>
            <a:endParaRPr lang="en-US" altLang="en-US"/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39863096-B87B-41EA-BE6E-BC1F5C6A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896544" cy="514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4">
            <a:extLst>
              <a:ext uri="{FF2B5EF4-FFF2-40B4-BE49-F238E27FC236}">
                <a16:creationId xmlns:a16="http://schemas.microsoft.com/office/drawing/2014/main" id="{353B16B7-1E23-47BD-A6E6-49D4F54DF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452283"/>
            <a:ext cx="2282279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350" dirty="0"/>
              <a:t>Adriana </a:t>
            </a:r>
            <a:r>
              <a:rPr lang="en-US" altLang="en-US" sz="1350" dirty="0" err="1"/>
              <a:t>Szeghalmi,Stephan</a:t>
            </a:r>
            <a:r>
              <a:rPr lang="en-US" altLang="en-US" sz="1350" dirty="0"/>
              <a:t> </a:t>
            </a:r>
            <a:r>
              <a:rPr lang="en-US" altLang="en-US" sz="1350" dirty="0" err="1"/>
              <a:t>Senz</a:t>
            </a:r>
            <a:r>
              <a:rPr lang="en-US" altLang="en-US" sz="1350" dirty="0"/>
              <a:t>, Mario </a:t>
            </a:r>
            <a:r>
              <a:rPr lang="en-US" altLang="en-US" sz="1350" dirty="0" err="1"/>
              <a:t>Bretschneider</a:t>
            </a:r>
            <a:r>
              <a:rPr lang="en-US" altLang="en-US" sz="1350" dirty="0"/>
              <a:t>, Ulrich </a:t>
            </a:r>
            <a:r>
              <a:rPr lang="en-US" altLang="en-US" sz="1350" dirty="0" err="1"/>
              <a:t>Gösele</a:t>
            </a:r>
            <a:r>
              <a:rPr lang="en-US" altLang="en-US" sz="1350" dirty="0"/>
              <a:t>, and </a:t>
            </a:r>
            <a:r>
              <a:rPr lang="en-US" altLang="en-US" sz="1350" dirty="0" err="1"/>
              <a:t>Mato</a:t>
            </a:r>
            <a:r>
              <a:rPr lang="en-US" altLang="en-US" sz="1350" dirty="0"/>
              <a:t> </a:t>
            </a:r>
            <a:r>
              <a:rPr lang="en-US" altLang="en-US" sz="1350" dirty="0" err="1"/>
              <a:t>Knez</a:t>
            </a:r>
            <a:r>
              <a:rPr lang="en-US" altLang="en-US" sz="1350" dirty="0"/>
              <a:t>, APL 2009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33B2-DC61-457C-9A92-08939F5F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Inorganic-organic NL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E30B5-783F-44F5-9F82-AB97970A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57" y="1423216"/>
            <a:ext cx="7914285" cy="3347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0E2D22-271E-4C56-99D0-7631971E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279024"/>
            <a:ext cx="3664138" cy="231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C700F1-A972-449C-A579-906C203447F6}"/>
              </a:ext>
            </a:extLst>
          </p:cNvPr>
          <p:cNvSpPr txBox="1"/>
          <p:nvPr/>
        </p:nvSpPr>
        <p:spPr>
          <a:xfrm>
            <a:off x="457198" y="6298287"/>
            <a:ext cx="440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Salmi, Ritala, </a:t>
            </a:r>
            <a:r>
              <a:rPr lang="fi-FI" sz="1200" dirty="0"/>
              <a:t>DOI: 10.1002/cvde.200906770</a:t>
            </a:r>
            <a:endParaRPr lang="LID4096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631A5-62F5-4BBD-B6B1-138C01151623}"/>
              </a:ext>
            </a:extLst>
          </p:cNvPr>
          <p:cNvSpPr/>
          <p:nvPr/>
        </p:nvSpPr>
        <p:spPr>
          <a:xfrm>
            <a:off x="457198" y="5173173"/>
            <a:ext cx="4762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>
                <a:solidFill>
                  <a:srgbClr val="231F20"/>
                </a:solidFill>
                <a:latin typeface="AdvPA5EF"/>
              </a:rPr>
              <a:t>5x(10 </a:t>
            </a:r>
            <a:r>
              <a:rPr lang="fi-FI" sz="2800" dirty="0" err="1">
                <a:solidFill>
                  <a:srgbClr val="231F20"/>
                </a:solidFill>
                <a:latin typeface="AdvPA5EF"/>
              </a:rPr>
              <a:t>nm</a:t>
            </a:r>
            <a:r>
              <a:rPr lang="fi-FI" sz="2800" dirty="0">
                <a:solidFill>
                  <a:srgbClr val="231F20"/>
                </a:solidFill>
                <a:latin typeface="AdvPA5EF"/>
              </a:rPr>
              <a:t> PI</a:t>
            </a:r>
            <a:r>
              <a:rPr lang="fi-FI" sz="2800" dirty="0">
                <a:solidFill>
                  <a:srgbClr val="231F20"/>
                </a:solidFill>
                <a:latin typeface="AdvP4C4E74"/>
              </a:rPr>
              <a:t>/</a:t>
            </a:r>
            <a:r>
              <a:rPr lang="fi-FI" sz="2800" dirty="0">
                <a:solidFill>
                  <a:srgbClr val="231F20"/>
                </a:solidFill>
                <a:latin typeface="AdvPA5EF"/>
              </a:rPr>
              <a:t>10nm Ta</a:t>
            </a:r>
            <a:r>
              <a:rPr lang="fi-FI" sz="2800" baseline="-25000" dirty="0">
                <a:solidFill>
                  <a:srgbClr val="231F20"/>
                </a:solidFill>
                <a:latin typeface="AdvPA5EF"/>
              </a:rPr>
              <a:t>2</a:t>
            </a:r>
            <a:r>
              <a:rPr lang="fi-FI" sz="2800" dirty="0">
                <a:solidFill>
                  <a:srgbClr val="231F20"/>
                </a:solidFill>
                <a:latin typeface="AdvPA5EF"/>
              </a:rPr>
              <a:t>O</a:t>
            </a:r>
            <a:r>
              <a:rPr lang="fi-FI" sz="2800" baseline="-25000" dirty="0">
                <a:solidFill>
                  <a:srgbClr val="231F20"/>
                </a:solidFill>
                <a:latin typeface="AdvPA5EF"/>
              </a:rPr>
              <a:t>5</a:t>
            </a:r>
            <a:r>
              <a:rPr lang="fi-FI" sz="2800" dirty="0">
                <a:solidFill>
                  <a:srgbClr val="231F20"/>
                </a:solidFill>
                <a:latin typeface="AdvPA5EF"/>
              </a:rPr>
              <a:t>)/</a:t>
            </a:r>
            <a:r>
              <a:rPr lang="fi-FI" sz="2800" dirty="0" err="1">
                <a:solidFill>
                  <a:srgbClr val="231F20"/>
                </a:solidFill>
                <a:latin typeface="AdvPA5EF"/>
              </a:rPr>
              <a:t>Si</a:t>
            </a:r>
            <a:r>
              <a:rPr lang="fi-FI" sz="2800" dirty="0">
                <a:solidFill>
                  <a:srgbClr val="231F20"/>
                </a:solidFill>
                <a:latin typeface="AdvPA5EF"/>
              </a:rPr>
              <a:t>.</a:t>
            </a:r>
            <a:endParaRPr lang="LID4096" sz="6600" dirty="0"/>
          </a:p>
        </p:txBody>
      </p:sp>
    </p:spTree>
    <p:extLst>
      <p:ext uri="{BB962C8B-B14F-4D97-AF65-F5344CB8AC3E}">
        <p14:creationId xmlns:p14="http://schemas.microsoft.com/office/powerpoint/2010/main" val="1733737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FDAF-F7A1-4AE6-9B92-207A727B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Nanolaminate vs. superlattice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1D3D5-EBC3-420F-8C60-A9C8C0AD15C8}"/>
              </a:ext>
            </a:extLst>
          </p:cNvPr>
          <p:cNvSpPr txBox="1"/>
          <p:nvPr/>
        </p:nvSpPr>
        <p:spPr>
          <a:xfrm>
            <a:off x="683568" y="1844824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Similar layer thicknesses</a:t>
            </a:r>
          </a:p>
          <a:p>
            <a:endParaRPr lang="en-US" sz="3600" dirty="0"/>
          </a:p>
          <a:p>
            <a:r>
              <a:rPr lang="en-US" sz="3600" dirty="0"/>
              <a:t>Similar deposition equipment</a:t>
            </a:r>
          </a:p>
          <a:p>
            <a:endParaRPr lang="en-US" sz="3600" dirty="0"/>
          </a:p>
          <a:p>
            <a:r>
              <a:rPr lang="en-US" sz="3600" dirty="0"/>
              <a:t>But: amorphous or polycrystalline films</a:t>
            </a:r>
          </a:p>
          <a:p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35014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B7CD-A2D8-4B05-8DB1-FD082E1B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Sputtered NL</a:t>
            </a:r>
            <a:endParaRPr lang="LID4096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9EE19F3-27FE-4142-9006-6A0FB94A2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888841" cy="4367602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9D834A0-36E2-401B-A866-FFF4228D7B18}"/>
              </a:ext>
            </a:extLst>
          </p:cNvPr>
          <p:cNvSpPr/>
          <p:nvPr/>
        </p:nvSpPr>
        <p:spPr>
          <a:xfrm>
            <a:off x="5580112" y="1988840"/>
            <a:ext cx="648072" cy="436760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4BF4A-ED1B-4B9B-9F21-F2BA73948C21}"/>
              </a:ext>
            </a:extLst>
          </p:cNvPr>
          <p:cNvSpPr txBox="1"/>
          <p:nvPr/>
        </p:nvSpPr>
        <p:spPr>
          <a:xfrm>
            <a:off x="6444208" y="2636912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This structure repeated 50 times </a:t>
            </a:r>
            <a:endParaRPr lang="LID4096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64D34-9060-4FB9-A339-1A89DDFA80A0}"/>
              </a:ext>
            </a:extLst>
          </p:cNvPr>
          <p:cNvSpPr txBox="1"/>
          <p:nvPr/>
        </p:nvSpPr>
        <p:spPr>
          <a:xfrm>
            <a:off x="6155361" y="5934657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Bajt</a:t>
            </a:r>
            <a:r>
              <a:rPr lang="en-US" sz="1200" dirty="0"/>
              <a:t>, S.: Improved reflectance and stability of Mo-Si multilayers, Opt. Eng. 41(2002), pp.1797–1804.</a:t>
            </a:r>
          </a:p>
        </p:txBody>
      </p:sp>
    </p:spTree>
    <p:extLst>
      <p:ext uri="{BB962C8B-B14F-4D97-AF65-F5344CB8AC3E}">
        <p14:creationId xmlns:p14="http://schemas.microsoft.com/office/powerpoint/2010/main" val="1506153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1414CE75-8C2B-42E6-B4A3-076C82966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5264"/>
            <a:ext cx="5052142" cy="43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>
            <a:extLst>
              <a:ext uri="{FF2B5EF4-FFF2-40B4-BE49-F238E27FC236}">
                <a16:creationId xmlns:a16="http://schemas.microsoft.com/office/drawing/2014/main" id="{8F7B639A-D715-4FD0-87EE-BB69B0D40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6230938"/>
            <a:ext cx="5734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LID4096" sz="1200" dirty="0" err="1"/>
              <a:t>S.M.George</a:t>
            </a:r>
            <a:r>
              <a:rPr lang="fi-FI" altLang="LID4096" sz="1200" dirty="0"/>
              <a:t> et </a:t>
            </a:r>
            <a:r>
              <a:rPr lang="fi-FI" altLang="LID4096" sz="1200" dirty="0" err="1"/>
              <a:t>al</a:t>
            </a:r>
            <a:r>
              <a:rPr lang="fi-FI" altLang="LID4096" sz="1200" dirty="0"/>
              <a:t>: </a:t>
            </a:r>
            <a:r>
              <a:rPr lang="en-US" altLang="LID4096" sz="1200" dirty="0"/>
              <a:t>Thin Solid Films 515 (2007) 7177–7180</a:t>
            </a:r>
            <a:endParaRPr lang="fi-FI" altLang="LID4096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7207E-9596-4425-B0FF-5452E5A4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 by ALD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DC09B-CFC3-4AC6-B293-2D97176ED2C3}"/>
              </a:ext>
            </a:extLst>
          </p:cNvPr>
          <p:cNvSpPr txBox="1"/>
          <p:nvPr/>
        </p:nvSpPr>
        <p:spPr>
          <a:xfrm>
            <a:off x="6084168" y="1943749"/>
            <a:ext cx="2602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Flexible polymer substrate </a:t>
            </a:r>
            <a:r>
              <a:rPr lang="en-US" sz="3200" dirty="0">
                <a:sym typeface="Wingdings" panose="05000000000000000000" pitchFamily="2" charset="2"/>
              </a:rPr>
              <a:t> folding space mirror for X-ray telescope</a:t>
            </a:r>
            <a:endParaRPr lang="LID4096" sz="3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75595C49-901F-49FD-9BE9-46848FF1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LID4096" dirty="0"/>
              <a:t>X-</a:t>
            </a:r>
            <a:r>
              <a:rPr lang="fi-FI" altLang="LID4096" dirty="0" err="1"/>
              <a:t>ray</a:t>
            </a:r>
            <a:r>
              <a:rPr lang="fi-FI" altLang="LID4096" dirty="0"/>
              <a:t> </a:t>
            </a:r>
            <a:r>
              <a:rPr lang="fi-FI" altLang="LID4096" dirty="0" err="1"/>
              <a:t>mirror</a:t>
            </a:r>
            <a:endParaRPr lang="fi-FI" altLang="LID4096" dirty="0"/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FFC369EB-3A8D-4260-9A8D-1A9CB8F09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628800"/>
            <a:ext cx="3702766" cy="40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3">
            <a:extLst>
              <a:ext uri="{FF2B5EF4-FFF2-40B4-BE49-F238E27FC236}">
                <a16:creationId xmlns:a16="http://schemas.microsoft.com/office/drawing/2014/main" id="{88A51D6A-49EB-4B66-AC64-5AEFEE61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230938"/>
            <a:ext cx="7234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LID4096" sz="1200" dirty="0" err="1"/>
              <a:t>S.M.George</a:t>
            </a:r>
            <a:r>
              <a:rPr lang="fi-FI" altLang="LID4096" sz="1200" dirty="0"/>
              <a:t> et </a:t>
            </a:r>
            <a:r>
              <a:rPr lang="fi-FI" altLang="LID4096" sz="1200" dirty="0" err="1"/>
              <a:t>al</a:t>
            </a:r>
            <a:r>
              <a:rPr lang="fi-FI" altLang="LID4096" sz="1200" dirty="0"/>
              <a:t>: </a:t>
            </a:r>
            <a:r>
              <a:rPr lang="en-US" altLang="LID4096" sz="1200" dirty="0"/>
              <a:t>Thin Solid Films 515 (2007) 7177–7180</a:t>
            </a:r>
            <a:endParaRPr lang="fi-FI" altLang="LID4096" sz="1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DE0301F2-7696-4B86-A4AA-7E697AA8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LID4096"/>
              <a:t>Al</a:t>
            </a:r>
            <a:r>
              <a:rPr lang="fi-FI" altLang="LID4096" baseline="-25000"/>
              <a:t>2</a:t>
            </a:r>
            <a:r>
              <a:rPr lang="fi-FI" altLang="LID4096"/>
              <a:t>O</a:t>
            </a:r>
            <a:r>
              <a:rPr lang="fi-FI" altLang="LID4096" baseline="-25000"/>
              <a:t>3</a:t>
            </a:r>
            <a:r>
              <a:rPr lang="fi-FI" altLang="LID4096"/>
              <a:t>/Ta</a:t>
            </a:r>
            <a:r>
              <a:rPr lang="fi-FI" altLang="LID4096" baseline="-25000"/>
              <a:t>2</a:t>
            </a:r>
            <a:r>
              <a:rPr lang="fi-FI" altLang="LID4096"/>
              <a:t>O</a:t>
            </a:r>
            <a:r>
              <a:rPr lang="fi-FI" altLang="LID4096" baseline="-25000"/>
              <a:t>5</a:t>
            </a:r>
            <a:br>
              <a:rPr lang="fi-FI" altLang="LID4096"/>
            </a:br>
            <a:endParaRPr lang="fi-FI" altLang="LID4096"/>
          </a:p>
        </p:txBody>
      </p:sp>
      <p:pic>
        <p:nvPicPr>
          <p:cNvPr id="52227" name="Picture 2">
            <a:extLst>
              <a:ext uri="{FF2B5EF4-FFF2-40B4-BE49-F238E27FC236}">
                <a16:creationId xmlns:a16="http://schemas.microsoft.com/office/drawing/2014/main" id="{F20DEEC5-6252-4757-85C9-870D83DBB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62050"/>
            <a:ext cx="8221663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4">
            <a:extLst>
              <a:ext uri="{FF2B5EF4-FFF2-40B4-BE49-F238E27FC236}">
                <a16:creationId xmlns:a16="http://schemas.microsoft.com/office/drawing/2014/main" id="{D775C005-32BA-498F-ACFC-E02ED5B83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6211888"/>
            <a:ext cx="7799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LID4096"/>
              <a:t>Szeghalmi &amp; Knez: </a:t>
            </a:r>
            <a:r>
              <a:rPr lang="en-US" altLang="LID4096"/>
              <a:t>APPLIED PHYSICS LETTERS </a:t>
            </a:r>
            <a:r>
              <a:rPr lang="en-US" altLang="LID4096" b="1"/>
              <a:t>94</a:t>
            </a:r>
            <a:r>
              <a:rPr lang="en-US" altLang="LID4096"/>
              <a:t>, 133111 2009</a:t>
            </a:r>
            <a:endParaRPr lang="fi-FI" altLang="LID4096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FAD223F-D02D-4A5F-BB27-4957D707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LID4096"/>
              <a:t>Ionic conductivity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663252A-A7F0-40C8-B770-DA7B1D028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4505325"/>
            <a:ext cx="835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ID4096" sz="2800" dirty="0">
                <a:solidFill>
                  <a:srgbClr val="000000"/>
                </a:solidFill>
                <a:latin typeface="+mn-lt"/>
              </a:rPr>
              <a:t>The 4:1 cycle ratio (10.4 mol% Y dopant) resulted in the highest conductivity of all films, which was 2 orders of magnitude greater than bulk YSZ (8 mol% Y dopant).</a:t>
            </a:r>
            <a:endParaRPr lang="fi-FI" altLang="LID4096" sz="2800" dirty="0">
              <a:latin typeface="+mn-lt"/>
            </a:endParaRPr>
          </a:p>
        </p:txBody>
      </p:sp>
      <p:pic>
        <p:nvPicPr>
          <p:cNvPr id="53252" name="Picture 3">
            <a:extLst>
              <a:ext uri="{FF2B5EF4-FFF2-40B4-BE49-F238E27FC236}">
                <a16:creationId xmlns:a16="http://schemas.microsoft.com/office/drawing/2014/main" id="{84E36A39-C0E4-4325-9E65-1C7D42DF6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325563"/>
            <a:ext cx="751998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4">
            <a:extLst>
              <a:ext uri="{FF2B5EF4-FFF2-40B4-BE49-F238E27FC236}">
                <a16:creationId xmlns:a16="http://schemas.microsoft.com/office/drawing/2014/main" id="{00EDC489-3D6B-4CF7-916C-A96346080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6383140"/>
            <a:ext cx="5292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LID4096" sz="1200" dirty="0"/>
              <a:t>Johnson et </a:t>
            </a:r>
            <a:r>
              <a:rPr lang="fi-FI" altLang="LID4096" sz="1200" dirty="0" err="1"/>
              <a:t>al</a:t>
            </a:r>
            <a:r>
              <a:rPr lang="fi-FI" altLang="LID4096" sz="1200" dirty="0"/>
              <a:t>: </a:t>
            </a:r>
            <a:r>
              <a:rPr lang="en-US" altLang="LID4096" sz="1200" dirty="0"/>
              <a:t>Materials Today  Volume 17, Number 5  June 2014</a:t>
            </a:r>
            <a:endParaRPr lang="fi-FI" altLang="LID4096" sz="1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2342-8062-4843-B6A2-D40A0556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NLs as vapor barriers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41601-B195-4318-854A-79AE7C210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1"/>
          <a:stretch/>
        </p:blipFill>
        <p:spPr>
          <a:xfrm>
            <a:off x="755576" y="2708920"/>
            <a:ext cx="7632848" cy="29916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ED347F-C270-41B3-B6E7-5BBBAA2713BC}"/>
              </a:ext>
            </a:extLst>
          </p:cNvPr>
          <p:cNvSpPr txBox="1"/>
          <p:nvPr/>
        </p:nvSpPr>
        <p:spPr>
          <a:xfrm>
            <a:off x="1511660" y="6094263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Yoon &amp; Sung: </a:t>
            </a:r>
            <a:r>
              <a:rPr lang="fi-FI" sz="1200" dirty="0"/>
              <a:t>DOI: 10.1021/acsami.6b15404</a:t>
            </a:r>
            <a:endParaRPr lang="LID4096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A715C-D9D2-470B-9404-34A259F62E5C}"/>
              </a:ext>
            </a:extLst>
          </p:cNvPr>
          <p:cNvSpPr txBox="1"/>
          <p:nvPr/>
        </p:nvSpPr>
        <p:spPr>
          <a:xfrm>
            <a:off x="899592" y="1302259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Multilayer structures are unlikely to have defect in the same position in every layer </a:t>
            </a:r>
            <a:r>
              <a:rPr lang="en-US" sz="2800" dirty="0">
                <a:sym typeface="Wingdings" panose="05000000000000000000" pitchFamily="2" charset="2"/>
              </a:rPr>
              <a:t> improved leak tightness.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8508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FFD926C-9A3B-4A8F-B687-CDD8C8EB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LID4096"/>
              <a:t>Epi requirements</a:t>
            </a:r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445016EB-A5B1-46AF-87C1-341E7BA23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16113"/>
            <a:ext cx="7416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LID4096" sz="3600" dirty="0" err="1"/>
              <a:t>Clean</a:t>
            </a:r>
            <a:r>
              <a:rPr lang="fi-FI" altLang="LID4096" sz="3600" dirty="0"/>
              <a:t> </a:t>
            </a:r>
            <a:r>
              <a:rPr lang="fi-FI" altLang="LID4096" sz="3600" dirty="0" err="1"/>
              <a:t>surface</a:t>
            </a:r>
            <a:endParaRPr lang="fi-FI" altLang="LID4096" sz="3600" dirty="0"/>
          </a:p>
          <a:p>
            <a:pPr eaLnBrk="1" hangingPunct="1"/>
            <a:endParaRPr lang="fi-FI" altLang="LID4096" sz="3600" dirty="0"/>
          </a:p>
          <a:p>
            <a:pPr eaLnBrk="1" hangingPunct="1"/>
            <a:r>
              <a:rPr lang="fi-FI" altLang="LID4096" sz="3600" dirty="0" err="1"/>
              <a:t>Matching</a:t>
            </a:r>
            <a:r>
              <a:rPr lang="fi-FI" altLang="LID4096" sz="3600" dirty="0"/>
              <a:t> </a:t>
            </a:r>
            <a:r>
              <a:rPr lang="fi-FI" altLang="LID4096" sz="3600" dirty="0" err="1"/>
              <a:t>lattices</a:t>
            </a:r>
            <a:endParaRPr lang="fi-FI" altLang="LID4096" sz="3600" dirty="0"/>
          </a:p>
          <a:p>
            <a:pPr eaLnBrk="1" hangingPunct="1"/>
            <a:endParaRPr lang="fi-FI" altLang="LID4096" sz="3600" dirty="0"/>
          </a:p>
          <a:p>
            <a:pPr eaLnBrk="1" hangingPunct="1"/>
            <a:r>
              <a:rPr lang="fi-FI" altLang="LID4096" sz="3600" dirty="0"/>
              <a:t>Small </a:t>
            </a:r>
            <a:r>
              <a:rPr lang="fi-FI" altLang="LID4096" sz="3600" dirty="0" err="1"/>
              <a:t>enough</a:t>
            </a:r>
            <a:r>
              <a:rPr lang="fi-FI" altLang="LID4096" sz="3600" dirty="0"/>
              <a:t> CTE </a:t>
            </a:r>
            <a:r>
              <a:rPr lang="fi-FI" altLang="LID4096" sz="3600" dirty="0" err="1"/>
              <a:t>difference</a:t>
            </a:r>
            <a:endParaRPr lang="fi-FI" altLang="LID4096" sz="3600" dirty="0"/>
          </a:p>
          <a:p>
            <a:pPr eaLnBrk="1" hangingPunct="1"/>
            <a:endParaRPr lang="fi-FI" altLang="LID4096" sz="3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524B4D61-4949-4953-9EA2-6A6A2863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66" y="75094"/>
            <a:ext cx="8229600" cy="1143000"/>
          </a:xfrm>
        </p:spPr>
        <p:txBody>
          <a:bodyPr/>
          <a:lstStyle/>
          <a:p>
            <a:r>
              <a:rPr lang="fi-FI" altLang="LID4096"/>
              <a:t>Barrier properties of NL</a:t>
            </a:r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F46BDBFC-FC8E-469E-B07A-601A0D76A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482758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3">
            <a:extLst>
              <a:ext uri="{FF2B5EF4-FFF2-40B4-BE49-F238E27FC236}">
                <a16:creationId xmlns:a16="http://schemas.microsoft.com/office/drawing/2014/main" id="{B70B5668-2A79-4C13-9FC5-5577140C5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5301208"/>
            <a:ext cx="27162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ID4096" sz="1200" dirty="0"/>
              <a:t>Peter F. </a:t>
            </a:r>
            <a:r>
              <a:rPr lang="en-US" altLang="LID4096" sz="1200" dirty="0" err="1"/>
              <a:t>Carcia</a:t>
            </a:r>
            <a:r>
              <a:rPr lang="en-US" altLang="LID4096" sz="1200" dirty="0"/>
              <a:t>, Robert S. McLean, </a:t>
            </a:r>
            <a:r>
              <a:rPr lang="en-US" altLang="LID4096" sz="1200" dirty="0" err="1"/>
              <a:t>Zhigang</a:t>
            </a:r>
            <a:r>
              <a:rPr lang="en-US" altLang="LID4096" sz="1200" dirty="0"/>
              <a:t> G. Li, Michael H. Reilly, and Will J. Marshall</a:t>
            </a:r>
          </a:p>
          <a:p>
            <a:r>
              <a:rPr lang="fi-FI" altLang="LID4096" sz="1200" dirty="0" err="1"/>
              <a:t>Citation</a:t>
            </a:r>
            <a:r>
              <a:rPr lang="fi-FI" altLang="LID4096" sz="1200" dirty="0"/>
              <a:t>: Journal of </a:t>
            </a:r>
            <a:r>
              <a:rPr lang="fi-FI" altLang="LID4096" sz="1200" dirty="0" err="1"/>
              <a:t>Vacuum</a:t>
            </a:r>
            <a:r>
              <a:rPr lang="fi-FI" altLang="LID4096" sz="1200" dirty="0"/>
              <a:t> Science &amp; Technology A </a:t>
            </a:r>
            <a:r>
              <a:rPr lang="fi-FI" altLang="LID4096" sz="1200" b="1" dirty="0"/>
              <a:t>30</a:t>
            </a:r>
            <a:r>
              <a:rPr lang="fi-FI" altLang="LID4096" sz="1200" dirty="0"/>
              <a:t>, 041515 (2012); </a:t>
            </a:r>
            <a:r>
              <a:rPr lang="fi-FI" altLang="LID4096" sz="1200" dirty="0" err="1"/>
              <a:t>doi</a:t>
            </a:r>
            <a:r>
              <a:rPr lang="fi-FI" altLang="LID4096" sz="1200" dirty="0"/>
              <a:t>: 10.1116/1.4729447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FF49E-924C-4458-83DE-F4FD961110B3}"/>
              </a:ext>
            </a:extLst>
          </p:cNvPr>
          <p:cNvSpPr txBox="1"/>
          <p:nvPr/>
        </p:nvSpPr>
        <p:spPr>
          <a:xfrm>
            <a:off x="5528890" y="2090172"/>
            <a:ext cx="3250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Water vapor transmission rate reduced by 4 orders of magnitude for same thickness.</a:t>
            </a:r>
            <a:endParaRPr lang="LID4096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F6CDF-0BB6-4DDB-9254-B3532F0F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Polycrystalline vs. epitaxial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516C5-D768-47D0-AF8F-E679C7DF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40" y="1844824"/>
            <a:ext cx="4517234" cy="2307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3D4E87-7616-471D-9646-FBD9BC8DD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32" y="4158077"/>
            <a:ext cx="4455330" cy="2348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274E27-0AF1-4574-B88F-DA18C51EB41E}"/>
              </a:ext>
            </a:extLst>
          </p:cNvPr>
          <p:cNvSpPr txBox="1"/>
          <p:nvPr/>
        </p:nvSpPr>
        <p:spPr>
          <a:xfrm>
            <a:off x="6372200" y="191683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Crystallites easily seen</a:t>
            </a:r>
            <a:endParaRPr lang="LID4096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74B63-6D0B-4AB8-A0FA-0D3E7C1F34F3}"/>
              </a:ext>
            </a:extLst>
          </p:cNvPr>
          <p:cNvSpPr txBox="1"/>
          <p:nvPr/>
        </p:nvSpPr>
        <p:spPr>
          <a:xfrm>
            <a:off x="6444208" y="4509120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Perfectly crystalline film with no grains visible</a:t>
            </a:r>
            <a:endParaRPr lang="LID4096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DF287-393E-4B81-BC81-7FD4859D0E33}"/>
              </a:ext>
            </a:extLst>
          </p:cNvPr>
          <p:cNvSpPr txBox="1"/>
          <p:nvPr/>
        </p:nvSpPr>
        <p:spPr>
          <a:xfrm>
            <a:off x="6588224" y="623731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Yamazaki et al: J. </a:t>
            </a:r>
            <a:r>
              <a:rPr lang="en-US" sz="1200" dirty="0" err="1"/>
              <a:t>Electrochem</a:t>
            </a:r>
            <a:r>
              <a:rPr lang="en-US" sz="1200" dirty="0"/>
              <a:t>. Soc., Vol. 139, No. 4, April 1992</a:t>
            </a:r>
            <a:endParaRPr lang="LID4096" sz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AE7E1B-4E75-4E47-848E-DE1A0D4072A3}"/>
              </a:ext>
            </a:extLst>
          </p:cNvPr>
          <p:cNvSpPr/>
          <p:nvPr/>
        </p:nvSpPr>
        <p:spPr>
          <a:xfrm>
            <a:off x="5084145" y="3566583"/>
            <a:ext cx="792088" cy="432048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89F3B5-46A6-4259-A372-EB711BF89DAD}"/>
              </a:ext>
            </a:extLst>
          </p:cNvPr>
          <p:cNvSpPr/>
          <p:nvPr/>
        </p:nvSpPr>
        <p:spPr>
          <a:xfrm>
            <a:off x="5084145" y="5949280"/>
            <a:ext cx="792088" cy="432048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747240-E07F-419F-A831-35BA084DA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61" y="4509120"/>
            <a:ext cx="1347428" cy="1254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BEAA00-5BE6-4283-8156-51CB7FF8A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04" y="1998986"/>
            <a:ext cx="1608336" cy="15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1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24">
            <a:extLst>
              <a:ext uri="{FF2B5EF4-FFF2-40B4-BE49-F238E27FC236}">
                <a16:creationId xmlns:a16="http://schemas.microsoft.com/office/drawing/2014/main" id="{41FF0C00-C829-4E52-A6CD-7964C86E9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LID4096" dirty="0"/>
              <a:t>Epitaxy failure</a:t>
            </a:r>
            <a:endParaRPr lang="en-US" altLang="LID4096" dirty="0"/>
          </a:p>
        </p:txBody>
      </p:sp>
      <p:grpSp>
        <p:nvGrpSpPr>
          <p:cNvPr id="210950" name="Group 61">
            <a:extLst>
              <a:ext uri="{FF2B5EF4-FFF2-40B4-BE49-F238E27FC236}">
                <a16:creationId xmlns:a16="http://schemas.microsoft.com/office/drawing/2014/main" id="{D7F97F94-3855-43FA-A6D5-42761043320B}"/>
              </a:ext>
            </a:extLst>
          </p:cNvPr>
          <p:cNvGrpSpPr>
            <a:grpSpLocks/>
          </p:cNvGrpSpPr>
          <p:nvPr/>
        </p:nvGrpSpPr>
        <p:grpSpPr bwMode="auto">
          <a:xfrm>
            <a:off x="6269898" y="1510706"/>
            <a:ext cx="2459192" cy="2350813"/>
            <a:chOff x="6213" y="8937"/>
            <a:chExt cx="3286" cy="2900"/>
          </a:xfrm>
        </p:grpSpPr>
        <p:grpSp>
          <p:nvGrpSpPr>
            <p:cNvPr id="210952" name="Group 62">
              <a:extLst>
                <a:ext uri="{FF2B5EF4-FFF2-40B4-BE49-F238E27FC236}">
                  <a16:creationId xmlns:a16="http://schemas.microsoft.com/office/drawing/2014/main" id="{8486A306-07F5-42AF-A281-ADA496937A6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629" y="10797"/>
              <a:ext cx="2571" cy="1040"/>
              <a:chOff x="2790" y="1275"/>
              <a:chExt cx="3315" cy="1560"/>
            </a:xfrm>
          </p:grpSpPr>
          <p:grpSp>
            <p:nvGrpSpPr>
              <p:cNvPr id="210978" name="Group 63">
                <a:extLst>
                  <a:ext uri="{FF2B5EF4-FFF2-40B4-BE49-F238E27FC236}">
                    <a16:creationId xmlns:a16="http://schemas.microsoft.com/office/drawing/2014/main" id="{BC53C0F1-6037-414B-8E3D-CC23A9E3EC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0" y="1620"/>
                <a:ext cx="3315" cy="1020"/>
                <a:chOff x="2595" y="1620"/>
                <a:chExt cx="4605" cy="1020"/>
              </a:xfrm>
            </p:grpSpPr>
            <p:sp>
              <p:nvSpPr>
                <p:cNvPr id="211011" name="Line 64">
                  <a:extLst>
                    <a:ext uri="{FF2B5EF4-FFF2-40B4-BE49-F238E27FC236}">
                      <a16:creationId xmlns:a16="http://schemas.microsoft.com/office/drawing/2014/main" id="{B2C5F841-7920-497F-B214-A429A1455C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5" y="1620"/>
                  <a:ext cx="457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1012" name="Line 65">
                  <a:extLst>
                    <a:ext uri="{FF2B5EF4-FFF2-40B4-BE49-F238E27FC236}">
                      <a16:creationId xmlns:a16="http://schemas.microsoft.com/office/drawing/2014/main" id="{4F8E5B8E-23B9-44A8-993F-90E99A6591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0" y="2130"/>
                  <a:ext cx="459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1013" name="Line 66">
                  <a:extLst>
                    <a:ext uri="{FF2B5EF4-FFF2-40B4-BE49-F238E27FC236}">
                      <a16:creationId xmlns:a16="http://schemas.microsoft.com/office/drawing/2014/main" id="{638542F6-B9E4-449F-9C13-0D2485C134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640"/>
                  <a:ext cx="45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10979" name="Group 67">
                <a:extLst>
                  <a:ext uri="{FF2B5EF4-FFF2-40B4-BE49-F238E27FC236}">
                    <a16:creationId xmlns:a16="http://schemas.microsoft.com/office/drawing/2014/main" id="{297568FB-9122-4225-B29E-C767FA264C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0" y="1275"/>
                <a:ext cx="2715" cy="1560"/>
                <a:chOff x="3120" y="1275"/>
                <a:chExt cx="2715" cy="1560"/>
              </a:xfrm>
            </p:grpSpPr>
            <p:sp>
              <p:nvSpPr>
                <p:cNvPr id="211005" name="Line 68">
                  <a:extLst>
                    <a:ext uri="{FF2B5EF4-FFF2-40B4-BE49-F238E27FC236}">
                      <a16:creationId xmlns:a16="http://schemas.microsoft.com/office/drawing/2014/main" id="{D1AA5F79-5D51-4F24-B41F-261201A8C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1006" name="Line 69">
                  <a:extLst>
                    <a:ext uri="{FF2B5EF4-FFF2-40B4-BE49-F238E27FC236}">
                      <a16:creationId xmlns:a16="http://schemas.microsoft.com/office/drawing/2014/main" id="{5A3AC202-DE3B-4EF2-8558-2936001D99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35" y="130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1007" name="Line 70">
                  <a:extLst>
                    <a:ext uri="{FF2B5EF4-FFF2-40B4-BE49-F238E27FC236}">
                      <a16:creationId xmlns:a16="http://schemas.microsoft.com/office/drawing/2014/main" id="{E905E0D9-18AC-49D5-8E8D-70799D2D9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0" y="1275"/>
                  <a:ext cx="0" cy="15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1008" name="Line 71">
                  <a:extLst>
                    <a:ext uri="{FF2B5EF4-FFF2-40B4-BE49-F238E27FC236}">
                      <a16:creationId xmlns:a16="http://schemas.microsoft.com/office/drawing/2014/main" id="{FF32F63A-6181-48BA-854A-F5FDF4E40F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1009" name="Line 72">
                  <a:extLst>
                    <a:ext uri="{FF2B5EF4-FFF2-40B4-BE49-F238E27FC236}">
                      <a16:creationId xmlns:a16="http://schemas.microsoft.com/office/drawing/2014/main" id="{D172468F-9347-49A5-A86D-1CFBEC0B8E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5" y="1320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1010" name="Line 73">
                  <a:extLst>
                    <a:ext uri="{FF2B5EF4-FFF2-40B4-BE49-F238E27FC236}">
                      <a16:creationId xmlns:a16="http://schemas.microsoft.com/office/drawing/2014/main" id="{C4FBCEB7-5410-4084-83F6-05C79A900F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0" y="1275"/>
                  <a:ext cx="0" cy="14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10980" name="Group 74">
                <a:extLst>
                  <a:ext uri="{FF2B5EF4-FFF2-40B4-BE49-F238E27FC236}">
                    <a16:creationId xmlns:a16="http://schemas.microsoft.com/office/drawing/2014/main" id="{E8858781-17E3-4723-A72E-61FF3F2B6F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1410"/>
                <a:ext cx="3045" cy="1425"/>
                <a:chOff x="2940" y="1410"/>
                <a:chExt cx="3045" cy="1425"/>
              </a:xfrm>
            </p:grpSpPr>
            <p:grpSp>
              <p:nvGrpSpPr>
                <p:cNvPr id="210981" name="Group 75">
                  <a:extLst>
                    <a:ext uri="{FF2B5EF4-FFF2-40B4-BE49-F238E27FC236}">
                      <a16:creationId xmlns:a16="http://schemas.microsoft.com/office/drawing/2014/main" id="{026CF582-1A79-4118-9A88-07AD839715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1002" name="Oval 76">
                    <a:extLst>
                      <a:ext uri="{FF2B5EF4-FFF2-40B4-BE49-F238E27FC236}">
                        <a16:creationId xmlns:a16="http://schemas.microsoft.com/office/drawing/2014/main" id="{B5EAD560-3976-4329-90F9-61D74C9DC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11003" name="Oval 77">
                    <a:extLst>
                      <a:ext uri="{FF2B5EF4-FFF2-40B4-BE49-F238E27FC236}">
                        <a16:creationId xmlns:a16="http://schemas.microsoft.com/office/drawing/2014/main" id="{AC1DF6F0-AD5D-4F99-BC80-3BF7490C1F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11004" name="Oval 78">
                    <a:extLst>
                      <a:ext uri="{FF2B5EF4-FFF2-40B4-BE49-F238E27FC236}">
                        <a16:creationId xmlns:a16="http://schemas.microsoft.com/office/drawing/2014/main" id="{7DC88FD4-7689-4EA9-ABC2-D6B2ECD8B4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  <p:grpSp>
              <p:nvGrpSpPr>
                <p:cNvPr id="210982" name="Group 79">
                  <a:extLst>
                    <a:ext uri="{FF2B5EF4-FFF2-40B4-BE49-F238E27FC236}">
                      <a16:creationId xmlns:a16="http://schemas.microsoft.com/office/drawing/2014/main" id="{97EAF129-1BF7-415B-B755-2F29EA7F06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0999" name="Oval 80">
                    <a:extLst>
                      <a:ext uri="{FF2B5EF4-FFF2-40B4-BE49-F238E27FC236}">
                        <a16:creationId xmlns:a16="http://schemas.microsoft.com/office/drawing/2014/main" id="{E80FAADE-0ACA-4F9C-A7E5-99B8862432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11000" name="Oval 81">
                    <a:extLst>
                      <a:ext uri="{FF2B5EF4-FFF2-40B4-BE49-F238E27FC236}">
                        <a16:creationId xmlns:a16="http://schemas.microsoft.com/office/drawing/2014/main" id="{4063B900-7B4A-46D9-90E3-A284BABA27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11001" name="Oval 82">
                    <a:extLst>
                      <a:ext uri="{FF2B5EF4-FFF2-40B4-BE49-F238E27FC236}">
                        <a16:creationId xmlns:a16="http://schemas.microsoft.com/office/drawing/2014/main" id="{2A390C5D-8632-4286-8325-A5E1712878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  <p:grpSp>
              <p:nvGrpSpPr>
                <p:cNvPr id="210983" name="Group 83">
                  <a:extLst>
                    <a:ext uri="{FF2B5EF4-FFF2-40B4-BE49-F238E27FC236}">
                      <a16:creationId xmlns:a16="http://schemas.microsoft.com/office/drawing/2014/main" id="{94332A66-2624-435A-95E8-AC2BF7BF9B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5" y="141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0996" name="Oval 84">
                    <a:extLst>
                      <a:ext uri="{FF2B5EF4-FFF2-40B4-BE49-F238E27FC236}">
                        <a16:creationId xmlns:a16="http://schemas.microsoft.com/office/drawing/2014/main" id="{A84B5AC0-A9B0-40D7-99F1-842B4C8D21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10997" name="Oval 85">
                    <a:extLst>
                      <a:ext uri="{FF2B5EF4-FFF2-40B4-BE49-F238E27FC236}">
                        <a16:creationId xmlns:a16="http://schemas.microsoft.com/office/drawing/2014/main" id="{BBAB3E17-B44C-415B-9488-8362724069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10998" name="Oval 86">
                    <a:extLst>
                      <a:ext uri="{FF2B5EF4-FFF2-40B4-BE49-F238E27FC236}">
                        <a16:creationId xmlns:a16="http://schemas.microsoft.com/office/drawing/2014/main" id="{65989DFA-6EFB-4D4A-B1F5-3D0562BD09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  <p:grpSp>
              <p:nvGrpSpPr>
                <p:cNvPr id="210984" name="Group 87">
                  <a:extLst>
                    <a:ext uri="{FF2B5EF4-FFF2-40B4-BE49-F238E27FC236}">
                      <a16:creationId xmlns:a16="http://schemas.microsoft.com/office/drawing/2014/main" id="{BD2DD879-067E-454C-8E43-49A43F3ED5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45" y="1425"/>
                  <a:ext cx="345" cy="1395"/>
                  <a:chOff x="2940" y="1440"/>
                  <a:chExt cx="345" cy="1395"/>
                </a:xfrm>
              </p:grpSpPr>
              <p:sp>
                <p:nvSpPr>
                  <p:cNvPr id="210993" name="Oval 88">
                    <a:extLst>
                      <a:ext uri="{FF2B5EF4-FFF2-40B4-BE49-F238E27FC236}">
                        <a16:creationId xmlns:a16="http://schemas.microsoft.com/office/drawing/2014/main" id="{E306D285-A2AC-480D-85E3-2DD2BDD3FC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10994" name="Oval 89">
                    <a:extLst>
                      <a:ext uri="{FF2B5EF4-FFF2-40B4-BE49-F238E27FC236}">
                        <a16:creationId xmlns:a16="http://schemas.microsoft.com/office/drawing/2014/main" id="{7CCFADA9-6729-4679-80C7-8EED682FBD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10995" name="Oval 90">
                    <a:extLst>
                      <a:ext uri="{FF2B5EF4-FFF2-40B4-BE49-F238E27FC236}">
                        <a16:creationId xmlns:a16="http://schemas.microsoft.com/office/drawing/2014/main" id="{2B8FBC29-DCEC-402C-8194-263C0434C0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  <p:grpSp>
              <p:nvGrpSpPr>
                <p:cNvPr id="210985" name="Group 91">
                  <a:extLst>
                    <a:ext uri="{FF2B5EF4-FFF2-40B4-BE49-F238E27FC236}">
                      <a16:creationId xmlns:a16="http://schemas.microsoft.com/office/drawing/2014/main" id="{1A5B0278-F87D-44EC-8AA6-BA2EDF60D4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0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0990" name="Oval 92">
                    <a:extLst>
                      <a:ext uri="{FF2B5EF4-FFF2-40B4-BE49-F238E27FC236}">
                        <a16:creationId xmlns:a16="http://schemas.microsoft.com/office/drawing/2014/main" id="{2C9FCEC7-7F49-4692-AC7D-6E84B59288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10991" name="Oval 93">
                    <a:extLst>
                      <a:ext uri="{FF2B5EF4-FFF2-40B4-BE49-F238E27FC236}">
                        <a16:creationId xmlns:a16="http://schemas.microsoft.com/office/drawing/2014/main" id="{5638782E-4016-4DD1-8C36-26E63AB58A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10992" name="Oval 94">
                    <a:extLst>
                      <a:ext uri="{FF2B5EF4-FFF2-40B4-BE49-F238E27FC236}">
                        <a16:creationId xmlns:a16="http://schemas.microsoft.com/office/drawing/2014/main" id="{1821A1ED-E432-491C-8820-3EDC80EF10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  <p:grpSp>
              <p:nvGrpSpPr>
                <p:cNvPr id="210986" name="Group 95">
                  <a:extLst>
                    <a:ext uri="{FF2B5EF4-FFF2-40B4-BE49-F238E27FC236}">
                      <a16:creationId xmlns:a16="http://schemas.microsoft.com/office/drawing/2014/main" id="{D514E97A-DBFF-4EB5-B449-8AB05BEEB4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40" y="1440"/>
                  <a:ext cx="345" cy="1395"/>
                  <a:chOff x="2940" y="1440"/>
                  <a:chExt cx="345" cy="1395"/>
                </a:xfrm>
              </p:grpSpPr>
              <p:sp>
                <p:nvSpPr>
                  <p:cNvPr id="210987" name="Oval 96">
                    <a:extLst>
                      <a:ext uri="{FF2B5EF4-FFF2-40B4-BE49-F238E27FC236}">
                        <a16:creationId xmlns:a16="http://schemas.microsoft.com/office/drawing/2014/main" id="{23B73342-C8A7-4ED3-A553-0A74E0062D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10988" name="Oval 97">
                    <a:extLst>
                      <a:ext uri="{FF2B5EF4-FFF2-40B4-BE49-F238E27FC236}">
                        <a16:creationId xmlns:a16="http://schemas.microsoft.com/office/drawing/2014/main" id="{0D5CD9FB-148A-4531-8245-6B025AD81C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10989" name="Oval 98">
                    <a:extLst>
                      <a:ext uri="{FF2B5EF4-FFF2-40B4-BE49-F238E27FC236}">
                        <a16:creationId xmlns:a16="http://schemas.microsoft.com/office/drawing/2014/main" id="{606582CD-7A85-4672-9358-C2A2DFCDEA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</p:grpSp>
        </p:grpSp>
        <p:sp>
          <p:nvSpPr>
            <p:cNvPr id="210953" name="Oval 99">
              <a:extLst>
                <a:ext uri="{FF2B5EF4-FFF2-40B4-BE49-F238E27FC236}">
                  <a16:creationId xmlns:a16="http://schemas.microsoft.com/office/drawing/2014/main" id="{176958B9-030A-4A8F-AAF1-B9EA9493B3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054" y="10388"/>
              <a:ext cx="267" cy="241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54" name="Oval 100">
              <a:extLst>
                <a:ext uri="{FF2B5EF4-FFF2-40B4-BE49-F238E27FC236}">
                  <a16:creationId xmlns:a16="http://schemas.microsoft.com/office/drawing/2014/main" id="{4A76A1DE-A43F-4A0B-B377-AC08EBAB42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82" y="10450"/>
              <a:ext cx="267" cy="241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55" name="Oval 101">
              <a:extLst>
                <a:ext uri="{FF2B5EF4-FFF2-40B4-BE49-F238E27FC236}">
                  <a16:creationId xmlns:a16="http://schemas.microsoft.com/office/drawing/2014/main" id="{D938F695-3F82-4BC6-A60B-2FAAD4B859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585" y="10395"/>
              <a:ext cx="267" cy="241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56" name="Oval 102">
              <a:extLst>
                <a:ext uri="{FF2B5EF4-FFF2-40B4-BE49-F238E27FC236}">
                  <a16:creationId xmlns:a16="http://schemas.microsoft.com/office/drawing/2014/main" id="{6C94E5D2-359F-4FB2-A45B-BB94608782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565" y="10433"/>
              <a:ext cx="267" cy="241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57" name="Oval 103">
              <a:extLst>
                <a:ext uri="{FF2B5EF4-FFF2-40B4-BE49-F238E27FC236}">
                  <a16:creationId xmlns:a16="http://schemas.microsoft.com/office/drawing/2014/main" id="{E07B4E13-127D-46A2-92A6-B22E82B560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64" y="10453"/>
              <a:ext cx="267" cy="241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58" name="Oval 104">
              <a:extLst>
                <a:ext uri="{FF2B5EF4-FFF2-40B4-BE49-F238E27FC236}">
                  <a16:creationId xmlns:a16="http://schemas.microsoft.com/office/drawing/2014/main" id="{16EEC761-E013-48AA-9EBE-A62B5AAA50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41" y="10466"/>
              <a:ext cx="267" cy="241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59" name="Oval 105">
              <a:extLst>
                <a:ext uri="{FF2B5EF4-FFF2-40B4-BE49-F238E27FC236}">
                  <a16:creationId xmlns:a16="http://schemas.microsoft.com/office/drawing/2014/main" id="{8FD7649B-6CF5-4C4B-A995-11CCCC094D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726" y="10040"/>
              <a:ext cx="267" cy="241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60" name="Oval 106">
              <a:extLst>
                <a:ext uri="{FF2B5EF4-FFF2-40B4-BE49-F238E27FC236}">
                  <a16:creationId xmlns:a16="http://schemas.microsoft.com/office/drawing/2014/main" id="{8553E1D1-D1AF-429E-B477-803A536092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754" y="10102"/>
              <a:ext cx="267" cy="241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61" name="Oval 107">
              <a:extLst>
                <a:ext uri="{FF2B5EF4-FFF2-40B4-BE49-F238E27FC236}">
                  <a16:creationId xmlns:a16="http://schemas.microsoft.com/office/drawing/2014/main" id="{511399B4-F268-4806-8F7B-F8A9164C69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257" y="10047"/>
              <a:ext cx="267" cy="241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62" name="Oval 108">
              <a:extLst>
                <a:ext uri="{FF2B5EF4-FFF2-40B4-BE49-F238E27FC236}">
                  <a16:creationId xmlns:a16="http://schemas.microsoft.com/office/drawing/2014/main" id="{0A08DE53-725C-4850-8576-9DEC657655F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237" y="10085"/>
              <a:ext cx="267" cy="241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63" name="Oval 109">
              <a:extLst>
                <a:ext uri="{FF2B5EF4-FFF2-40B4-BE49-F238E27FC236}">
                  <a16:creationId xmlns:a16="http://schemas.microsoft.com/office/drawing/2014/main" id="{D971A779-2D34-4B67-B928-4B7A5B0F51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836" y="10105"/>
              <a:ext cx="267" cy="241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64" name="Oval 110">
              <a:extLst>
                <a:ext uri="{FF2B5EF4-FFF2-40B4-BE49-F238E27FC236}">
                  <a16:creationId xmlns:a16="http://schemas.microsoft.com/office/drawing/2014/main" id="{34494F2B-9DF8-48D7-8883-9C58928C82E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213" y="10118"/>
              <a:ext cx="267" cy="241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65" name="Oval 111">
              <a:extLst>
                <a:ext uri="{FF2B5EF4-FFF2-40B4-BE49-F238E27FC236}">
                  <a16:creationId xmlns:a16="http://schemas.microsoft.com/office/drawing/2014/main" id="{E5098787-E7B8-4E5F-9885-6D538808A97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01" y="9597"/>
              <a:ext cx="267" cy="241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66" name="Oval 112">
              <a:extLst>
                <a:ext uri="{FF2B5EF4-FFF2-40B4-BE49-F238E27FC236}">
                  <a16:creationId xmlns:a16="http://schemas.microsoft.com/office/drawing/2014/main" id="{8C480418-428E-4261-B25F-6F7724881F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525" y="9705"/>
              <a:ext cx="267" cy="241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67" name="Oval 113">
              <a:extLst>
                <a:ext uri="{FF2B5EF4-FFF2-40B4-BE49-F238E27FC236}">
                  <a16:creationId xmlns:a16="http://schemas.microsoft.com/office/drawing/2014/main" id="{B57E0981-760D-49B8-A427-1F80DF1D99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169" y="9722"/>
              <a:ext cx="267" cy="241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68" name="Oval 114">
              <a:extLst>
                <a:ext uri="{FF2B5EF4-FFF2-40B4-BE49-F238E27FC236}">
                  <a16:creationId xmlns:a16="http://schemas.microsoft.com/office/drawing/2014/main" id="{9DBB27B1-D5F6-493A-8EC2-EB75851C2E3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694" y="9618"/>
              <a:ext cx="267" cy="241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69" name="Oval 115">
              <a:extLst>
                <a:ext uri="{FF2B5EF4-FFF2-40B4-BE49-F238E27FC236}">
                  <a16:creationId xmlns:a16="http://schemas.microsoft.com/office/drawing/2014/main" id="{2D423334-DC21-4C23-B8AC-A9BF8E85D9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508" y="9086"/>
              <a:ext cx="267" cy="241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70" name="Oval 116">
              <a:extLst>
                <a:ext uri="{FF2B5EF4-FFF2-40B4-BE49-F238E27FC236}">
                  <a16:creationId xmlns:a16="http://schemas.microsoft.com/office/drawing/2014/main" id="{6CE3D0F9-58C1-413B-8A5D-8722904E3D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232" y="9668"/>
              <a:ext cx="267" cy="241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71" name="Oval 117">
              <a:extLst>
                <a:ext uri="{FF2B5EF4-FFF2-40B4-BE49-F238E27FC236}">
                  <a16:creationId xmlns:a16="http://schemas.microsoft.com/office/drawing/2014/main" id="{E54EE351-D26F-42C4-9AE3-78142D63236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70" y="9654"/>
              <a:ext cx="267" cy="241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72" name="Oval 118">
              <a:extLst>
                <a:ext uri="{FF2B5EF4-FFF2-40B4-BE49-F238E27FC236}">
                  <a16:creationId xmlns:a16="http://schemas.microsoft.com/office/drawing/2014/main" id="{139BC726-A9DD-4FC6-890C-EB3C08157A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862" y="9144"/>
              <a:ext cx="267" cy="241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73" name="Oval 119">
              <a:extLst>
                <a:ext uri="{FF2B5EF4-FFF2-40B4-BE49-F238E27FC236}">
                  <a16:creationId xmlns:a16="http://schemas.microsoft.com/office/drawing/2014/main" id="{433FCE6E-0DEF-4749-8B71-93B4013E77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070" y="9150"/>
              <a:ext cx="267" cy="241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74" name="Oval 120">
              <a:extLst>
                <a:ext uri="{FF2B5EF4-FFF2-40B4-BE49-F238E27FC236}">
                  <a16:creationId xmlns:a16="http://schemas.microsoft.com/office/drawing/2014/main" id="{976C2105-93E3-4B94-9618-305A5FFDBB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093" y="9320"/>
              <a:ext cx="267" cy="241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75" name="Oval 121">
              <a:extLst>
                <a:ext uri="{FF2B5EF4-FFF2-40B4-BE49-F238E27FC236}">
                  <a16:creationId xmlns:a16="http://schemas.microsoft.com/office/drawing/2014/main" id="{B4104745-9C8A-483E-848B-CDEABA1FA1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441" y="9276"/>
              <a:ext cx="267" cy="241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76" name="Oval 122">
              <a:extLst>
                <a:ext uri="{FF2B5EF4-FFF2-40B4-BE49-F238E27FC236}">
                  <a16:creationId xmlns:a16="http://schemas.microsoft.com/office/drawing/2014/main" id="{A84F88E7-D8AB-4946-B723-1710E787AC8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863" y="8937"/>
              <a:ext cx="267" cy="241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10977" name="Line 123">
              <a:extLst>
                <a:ext uri="{FF2B5EF4-FFF2-40B4-BE49-F238E27FC236}">
                  <a16:creationId xmlns:a16="http://schemas.microsoft.com/office/drawing/2014/main" id="{7A1F32FD-4046-482A-B371-643C84E7F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2" y="10738"/>
              <a:ext cx="29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210951" name="Text Box 125">
            <a:extLst>
              <a:ext uri="{FF2B5EF4-FFF2-40B4-BE49-F238E27FC236}">
                <a16:creationId xmlns:a16="http://schemas.microsoft.com/office/drawing/2014/main" id="{AD177140-F6AC-4FCD-877C-80AF2B57A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32" y="3828805"/>
            <a:ext cx="27777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LID4096" sz="2400" dirty="0"/>
              <a:t>Lattices do not match		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F1EF36-F88B-4A10-99AC-88BF593C2CFD}"/>
              </a:ext>
            </a:extLst>
          </p:cNvPr>
          <p:cNvSpPr txBox="1"/>
          <p:nvPr/>
        </p:nvSpPr>
        <p:spPr>
          <a:xfrm>
            <a:off x="6062988" y="3849808"/>
            <a:ext cx="2966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Interfacial contamination</a:t>
            </a:r>
            <a:endParaRPr lang="LID4096" sz="2400" dirty="0"/>
          </a:p>
        </p:txBody>
      </p:sp>
      <p:grpSp>
        <p:nvGrpSpPr>
          <p:cNvPr id="147" name="Group 78">
            <a:extLst>
              <a:ext uri="{FF2B5EF4-FFF2-40B4-BE49-F238E27FC236}">
                <a16:creationId xmlns:a16="http://schemas.microsoft.com/office/drawing/2014/main" id="{0339153F-096C-4512-9CA1-2DF69C3EEB5B}"/>
              </a:ext>
            </a:extLst>
          </p:cNvPr>
          <p:cNvGrpSpPr>
            <a:grpSpLocks/>
          </p:cNvGrpSpPr>
          <p:nvPr/>
        </p:nvGrpSpPr>
        <p:grpSpPr bwMode="auto">
          <a:xfrm>
            <a:off x="3284695" y="1303768"/>
            <a:ext cx="2490668" cy="2213463"/>
            <a:chOff x="6510" y="1500"/>
            <a:chExt cx="3480" cy="3057"/>
          </a:xfrm>
          <a:solidFill>
            <a:schemeClr val="tx1"/>
          </a:solidFill>
        </p:grpSpPr>
        <p:sp>
          <p:nvSpPr>
            <p:cNvPr id="148" name="Line 79">
              <a:extLst>
                <a:ext uri="{FF2B5EF4-FFF2-40B4-BE49-F238E27FC236}">
                  <a16:creationId xmlns:a16="http://schemas.microsoft.com/office/drawing/2014/main" id="{1684A78D-994D-43A6-9BBA-DBDE1BAF3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5" y="3045"/>
              <a:ext cx="0" cy="255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49" name="Line 80">
              <a:extLst>
                <a:ext uri="{FF2B5EF4-FFF2-40B4-BE49-F238E27FC236}">
                  <a16:creationId xmlns:a16="http://schemas.microsoft.com/office/drawing/2014/main" id="{1A83B307-567B-4F92-AF0D-D778221EB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0" y="3147"/>
              <a:ext cx="348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LID4096"/>
            </a:p>
          </p:txBody>
        </p:sp>
        <p:grpSp>
          <p:nvGrpSpPr>
            <p:cNvPr id="150" name="Group 81">
              <a:extLst>
                <a:ext uri="{FF2B5EF4-FFF2-40B4-BE49-F238E27FC236}">
                  <a16:creationId xmlns:a16="http://schemas.microsoft.com/office/drawing/2014/main" id="{FFD384EA-6537-489C-B704-5A4BAD23D7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0" y="1500"/>
              <a:ext cx="3315" cy="3057"/>
              <a:chOff x="6630" y="1500"/>
              <a:chExt cx="3315" cy="3057"/>
            </a:xfrm>
            <a:grpFill/>
          </p:grpSpPr>
          <p:sp>
            <p:nvSpPr>
              <p:cNvPr id="151" name="Line 82">
                <a:extLst>
                  <a:ext uri="{FF2B5EF4-FFF2-40B4-BE49-F238E27FC236}">
                    <a16:creationId xmlns:a16="http://schemas.microsoft.com/office/drawing/2014/main" id="{4992AB48-91C5-4B58-9D32-782A60BA6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50" y="3030"/>
                <a:ext cx="75" cy="315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52" name="Line 83">
                <a:extLst>
                  <a:ext uri="{FF2B5EF4-FFF2-40B4-BE49-F238E27FC236}">
                    <a16:creationId xmlns:a16="http://schemas.microsoft.com/office/drawing/2014/main" id="{602F62D4-A242-4EFB-8064-695851CF1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10" y="2955"/>
                <a:ext cx="90" cy="405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53" name="Line 84">
                <a:extLst>
                  <a:ext uri="{FF2B5EF4-FFF2-40B4-BE49-F238E27FC236}">
                    <a16:creationId xmlns:a16="http://schemas.microsoft.com/office/drawing/2014/main" id="{97F5A8D2-925C-4071-A2C1-8488DC784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30" y="3045"/>
                <a:ext cx="120" cy="345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54" name="Line 85">
                <a:extLst>
                  <a:ext uri="{FF2B5EF4-FFF2-40B4-BE49-F238E27FC236}">
                    <a16:creationId xmlns:a16="http://schemas.microsoft.com/office/drawing/2014/main" id="{E7F849E3-9C78-4169-86F5-58EF22DB7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10" y="3015"/>
                <a:ext cx="165" cy="255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55" name="Line 86">
                <a:extLst>
                  <a:ext uri="{FF2B5EF4-FFF2-40B4-BE49-F238E27FC236}">
                    <a16:creationId xmlns:a16="http://schemas.microsoft.com/office/drawing/2014/main" id="{4E7C9E01-72BD-4493-AF47-04828A3EC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10" y="3060"/>
                <a:ext cx="0" cy="24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ID4096"/>
              </a:p>
            </p:txBody>
          </p:sp>
          <p:grpSp>
            <p:nvGrpSpPr>
              <p:cNvPr id="156" name="Group 87">
                <a:extLst>
                  <a:ext uri="{FF2B5EF4-FFF2-40B4-BE49-F238E27FC236}">
                    <a16:creationId xmlns:a16="http://schemas.microsoft.com/office/drawing/2014/main" id="{81C2212D-E4FC-4174-B7C7-1CFB74338F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60" y="1500"/>
                <a:ext cx="2715" cy="1560"/>
                <a:chOff x="3120" y="1275"/>
                <a:chExt cx="2715" cy="1560"/>
              </a:xfrm>
              <a:grpFill/>
            </p:grpSpPr>
            <p:sp>
              <p:nvSpPr>
                <p:cNvPr id="216" name="Line 88">
                  <a:extLst>
                    <a:ext uri="{FF2B5EF4-FFF2-40B4-BE49-F238E27FC236}">
                      <a16:creationId xmlns:a16="http://schemas.microsoft.com/office/drawing/2014/main" id="{9B42BDEE-FE73-488D-93D1-C71BDEEA7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275"/>
                  <a:ext cx="0" cy="156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7" name="Line 89">
                  <a:extLst>
                    <a:ext uri="{FF2B5EF4-FFF2-40B4-BE49-F238E27FC236}">
                      <a16:creationId xmlns:a16="http://schemas.microsoft.com/office/drawing/2014/main" id="{C2269B2D-CD7A-4DB4-8EB3-D5C54736E0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35" y="1305"/>
                  <a:ext cx="0" cy="1455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8" name="Line 90">
                  <a:extLst>
                    <a:ext uri="{FF2B5EF4-FFF2-40B4-BE49-F238E27FC236}">
                      <a16:creationId xmlns:a16="http://schemas.microsoft.com/office/drawing/2014/main" id="{75563B66-7934-4145-B261-FDB84E89D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0" y="1275"/>
                  <a:ext cx="0" cy="156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19" name="Line 91">
                  <a:extLst>
                    <a:ext uri="{FF2B5EF4-FFF2-40B4-BE49-F238E27FC236}">
                      <a16:creationId xmlns:a16="http://schemas.microsoft.com/office/drawing/2014/main" id="{01DF9B31-403C-499B-B8F5-DDA948450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5" y="1320"/>
                  <a:ext cx="0" cy="1455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20" name="Line 92">
                  <a:extLst>
                    <a:ext uri="{FF2B5EF4-FFF2-40B4-BE49-F238E27FC236}">
                      <a16:creationId xmlns:a16="http://schemas.microsoft.com/office/drawing/2014/main" id="{FDBBC1C8-CEA8-4FED-B582-CF46277542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5" y="1320"/>
                  <a:ext cx="0" cy="1455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21" name="Line 93">
                  <a:extLst>
                    <a:ext uri="{FF2B5EF4-FFF2-40B4-BE49-F238E27FC236}">
                      <a16:creationId xmlns:a16="http://schemas.microsoft.com/office/drawing/2014/main" id="{B2F08364-63B5-4BD4-A8DF-83758B0E85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0" y="1275"/>
                  <a:ext cx="0" cy="1455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157" name="Group 94">
                <a:extLst>
                  <a:ext uri="{FF2B5EF4-FFF2-40B4-BE49-F238E27FC236}">
                    <a16:creationId xmlns:a16="http://schemas.microsoft.com/office/drawing/2014/main" id="{C111190C-6AA3-4FD8-9D76-55223C41D8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6660" y="3222"/>
                <a:ext cx="3000" cy="1335"/>
                <a:chOff x="2790" y="1275"/>
                <a:chExt cx="3315" cy="1560"/>
              </a:xfrm>
              <a:grpFill/>
            </p:grpSpPr>
            <p:grpSp>
              <p:nvGrpSpPr>
                <p:cNvPr id="180" name="Group 95">
                  <a:extLst>
                    <a:ext uri="{FF2B5EF4-FFF2-40B4-BE49-F238E27FC236}">
                      <a16:creationId xmlns:a16="http://schemas.microsoft.com/office/drawing/2014/main" id="{41EAF61F-6E59-44B4-8A86-EA87378110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90" y="1620"/>
                  <a:ext cx="3315" cy="1020"/>
                  <a:chOff x="2595" y="1620"/>
                  <a:chExt cx="4605" cy="1020"/>
                </a:xfrm>
                <a:grpFill/>
              </p:grpSpPr>
              <p:sp>
                <p:nvSpPr>
                  <p:cNvPr id="213" name="Line 96">
                    <a:extLst>
                      <a:ext uri="{FF2B5EF4-FFF2-40B4-BE49-F238E27FC236}">
                        <a16:creationId xmlns:a16="http://schemas.microsoft.com/office/drawing/2014/main" id="{D58AFBE7-035E-4505-A79D-1916296E1C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5" y="1620"/>
                    <a:ext cx="4575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14" name="Line 97">
                    <a:extLst>
                      <a:ext uri="{FF2B5EF4-FFF2-40B4-BE49-F238E27FC236}">
                        <a16:creationId xmlns:a16="http://schemas.microsoft.com/office/drawing/2014/main" id="{287E226F-937F-41D9-BA84-9B8D64DE54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0" y="2130"/>
                    <a:ext cx="459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15" name="Line 98">
                    <a:extLst>
                      <a:ext uri="{FF2B5EF4-FFF2-40B4-BE49-F238E27FC236}">
                        <a16:creationId xmlns:a16="http://schemas.microsoft.com/office/drawing/2014/main" id="{F33008E1-5DED-421F-975F-2D399DE846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40" y="2640"/>
                    <a:ext cx="456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LID4096"/>
                  </a:p>
                </p:txBody>
              </p:sp>
            </p:grpSp>
            <p:grpSp>
              <p:nvGrpSpPr>
                <p:cNvPr id="181" name="Group 99">
                  <a:extLst>
                    <a:ext uri="{FF2B5EF4-FFF2-40B4-BE49-F238E27FC236}">
                      <a16:creationId xmlns:a16="http://schemas.microsoft.com/office/drawing/2014/main" id="{277C8BAF-2FE9-4208-B79F-BCC0F1F3A5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0" y="1275"/>
                  <a:ext cx="2715" cy="1560"/>
                  <a:chOff x="3120" y="1275"/>
                  <a:chExt cx="2715" cy="1560"/>
                </a:xfrm>
                <a:grpFill/>
              </p:grpSpPr>
              <p:sp>
                <p:nvSpPr>
                  <p:cNvPr id="207" name="Line 100">
                    <a:extLst>
                      <a:ext uri="{FF2B5EF4-FFF2-40B4-BE49-F238E27FC236}">
                        <a16:creationId xmlns:a16="http://schemas.microsoft.com/office/drawing/2014/main" id="{4EA1463D-CFF6-496B-8D58-881EBAE4E5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0" y="1275"/>
                    <a:ext cx="0" cy="156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08" name="Line 101">
                    <a:extLst>
                      <a:ext uri="{FF2B5EF4-FFF2-40B4-BE49-F238E27FC236}">
                        <a16:creationId xmlns:a16="http://schemas.microsoft.com/office/drawing/2014/main" id="{E2DB8876-CB7D-4B85-9F2D-D4868D0025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835" y="1305"/>
                    <a:ext cx="0" cy="1455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09" name="Line 102">
                    <a:extLst>
                      <a:ext uri="{FF2B5EF4-FFF2-40B4-BE49-F238E27FC236}">
                        <a16:creationId xmlns:a16="http://schemas.microsoft.com/office/drawing/2014/main" id="{18B5299D-EF8C-4F3F-A295-EF968B7CAE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60" y="1275"/>
                    <a:ext cx="0" cy="156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10" name="Line 103">
                    <a:extLst>
                      <a:ext uri="{FF2B5EF4-FFF2-40B4-BE49-F238E27FC236}">
                        <a16:creationId xmlns:a16="http://schemas.microsoft.com/office/drawing/2014/main" id="{3C1DC4D3-0166-4770-85DF-99DAE7155F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15" y="1320"/>
                    <a:ext cx="0" cy="1455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11" name="Line 104">
                    <a:extLst>
                      <a:ext uri="{FF2B5EF4-FFF2-40B4-BE49-F238E27FC236}">
                        <a16:creationId xmlns:a16="http://schemas.microsoft.com/office/drawing/2014/main" id="{32A8445A-1682-4619-9000-0D71F1CF76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25" y="1320"/>
                    <a:ext cx="0" cy="1455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12" name="Line 105">
                    <a:extLst>
                      <a:ext uri="{FF2B5EF4-FFF2-40B4-BE49-F238E27FC236}">
                        <a16:creationId xmlns:a16="http://schemas.microsoft.com/office/drawing/2014/main" id="{FB529E35-9A07-4EE7-9D05-1FD464811D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0" y="1275"/>
                    <a:ext cx="0" cy="1455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LID4096"/>
                  </a:p>
                </p:txBody>
              </p:sp>
            </p:grpSp>
            <p:grpSp>
              <p:nvGrpSpPr>
                <p:cNvPr id="182" name="Group 106">
                  <a:extLst>
                    <a:ext uri="{FF2B5EF4-FFF2-40B4-BE49-F238E27FC236}">
                      <a16:creationId xmlns:a16="http://schemas.microsoft.com/office/drawing/2014/main" id="{F8FF78FE-C70F-4E41-80F2-939780CCFE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1410"/>
                  <a:ext cx="3045" cy="1425"/>
                  <a:chOff x="2940" y="1410"/>
                  <a:chExt cx="3045" cy="1425"/>
                </a:xfrm>
                <a:grpFill/>
              </p:grpSpPr>
              <p:grpSp>
                <p:nvGrpSpPr>
                  <p:cNvPr id="183" name="Group 107">
                    <a:extLst>
                      <a:ext uri="{FF2B5EF4-FFF2-40B4-BE49-F238E27FC236}">
                        <a16:creationId xmlns:a16="http://schemas.microsoft.com/office/drawing/2014/main" id="{B091827C-1B92-4A12-9705-89FFBE8D65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0" y="1440"/>
                    <a:ext cx="345" cy="1395"/>
                    <a:chOff x="2940" y="1440"/>
                    <a:chExt cx="345" cy="1395"/>
                  </a:xfrm>
                  <a:grpFill/>
                </p:grpSpPr>
                <p:sp>
                  <p:nvSpPr>
                    <p:cNvPr id="204" name="Oval 108">
                      <a:extLst>
                        <a:ext uri="{FF2B5EF4-FFF2-40B4-BE49-F238E27FC236}">
                          <a16:creationId xmlns:a16="http://schemas.microsoft.com/office/drawing/2014/main" id="{10490E5D-DE29-4101-8674-FB0CCAA04C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05" name="Oval 109">
                      <a:extLst>
                        <a:ext uri="{FF2B5EF4-FFF2-40B4-BE49-F238E27FC236}">
                          <a16:creationId xmlns:a16="http://schemas.microsoft.com/office/drawing/2014/main" id="{E8BE921D-5A2E-40FA-A6AE-9A15E1E34A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06" name="Oval 110">
                      <a:extLst>
                        <a:ext uri="{FF2B5EF4-FFF2-40B4-BE49-F238E27FC236}">
                          <a16:creationId xmlns:a16="http://schemas.microsoft.com/office/drawing/2014/main" id="{2F0D460D-4B34-448E-8FFB-12BE33AC92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184" name="Group 111">
                    <a:extLst>
                      <a:ext uri="{FF2B5EF4-FFF2-40B4-BE49-F238E27FC236}">
                        <a16:creationId xmlns:a16="http://schemas.microsoft.com/office/drawing/2014/main" id="{F9D7B39A-7156-4426-B1EF-41F8B9E802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80" y="1440"/>
                    <a:ext cx="345" cy="1395"/>
                    <a:chOff x="2940" y="1440"/>
                    <a:chExt cx="345" cy="1395"/>
                  </a:xfrm>
                  <a:grpFill/>
                </p:grpSpPr>
                <p:sp>
                  <p:nvSpPr>
                    <p:cNvPr id="201" name="Oval 112">
                      <a:extLst>
                        <a:ext uri="{FF2B5EF4-FFF2-40B4-BE49-F238E27FC236}">
                          <a16:creationId xmlns:a16="http://schemas.microsoft.com/office/drawing/2014/main" id="{B4368DEB-6005-46DA-976C-07A11A0206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02" name="Oval 113">
                      <a:extLst>
                        <a:ext uri="{FF2B5EF4-FFF2-40B4-BE49-F238E27FC236}">
                          <a16:creationId xmlns:a16="http://schemas.microsoft.com/office/drawing/2014/main" id="{7465171C-82EE-4953-8B77-69D01B72B1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03" name="Oval 114">
                      <a:extLst>
                        <a:ext uri="{FF2B5EF4-FFF2-40B4-BE49-F238E27FC236}">
                          <a16:creationId xmlns:a16="http://schemas.microsoft.com/office/drawing/2014/main" id="{EB7D1A8F-9F2E-4530-BF93-537AECEBA9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185" name="Group 115">
                    <a:extLst>
                      <a:ext uri="{FF2B5EF4-FFF2-40B4-BE49-F238E27FC236}">
                        <a16:creationId xmlns:a16="http://schemas.microsoft.com/office/drawing/2014/main" id="{9C7ED5CD-9D7B-4AD6-A555-40E749036A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5" y="1410"/>
                    <a:ext cx="345" cy="1395"/>
                    <a:chOff x="2940" y="1440"/>
                    <a:chExt cx="345" cy="1395"/>
                  </a:xfrm>
                  <a:grpFill/>
                </p:grpSpPr>
                <p:sp>
                  <p:nvSpPr>
                    <p:cNvPr id="198" name="Oval 116">
                      <a:extLst>
                        <a:ext uri="{FF2B5EF4-FFF2-40B4-BE49-F238E27FC236}">
                          <a16:creationId xmlns:a16="http://schemas.microsoft.com/office/drawing/2014/main" id="{EBD3E841-3C1D-479F-8DA3-FAF93F2FF4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9" name="Oval 117">
                      <a:extLst>
                        <a:ext uri="{FF2B5EF4-FFF2-40B4-BE49-F238E27FC236}">
                          <a16:creationId xmlns:a16="http://schemas.microsoft.com/office/drawing/2014/main" id="{0B7B18B4-4CB9-4F05-BB20-9C3E88F2CA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00" name="Oval 118">
                      <a:extLst>
                        <a:ext uri="{FF2B5EF4-FFF2-40B4-BE49-F238E27FC236}">
                          <a16:creationId xmlns:a16="http://schemas.microsoft.com/office/drawing/2014/main" id="{00124406-0A8F-49A2-86B2-DC6A6C4C5E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186" name="Group 119">
                    <a:extLst>
                      <a:ext uri="{FF2B5EF4-FFF2-40B4-BE49-F238E27FC236}">
                        <a16:creationId xmlns:a16="http://schemas.microsoft.com/office/drawing/2014/main" id="{6B35E019-8809-438D-B7E8-FD2FB18B8E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45" y="1425"/>
                    <a:ext cx="345" cy="1395"/>
                    <a:chOff x="2940" y="1440"/>
                    <a:chExt cx="345" cy="1395"/>
                  </a:xfrm>
                  <a:grpFill/>
                </p:grpSpPr>
                <p:sp>
                  <p:nvSpPr>
                    <p:cNvPr id="195" name="Oval 120">
                      <a:extLst>
                        <a:ext uri="{FF2B5EF4-FFF2-40B4-BE49-F238E27FC236}">
                          <a16:creationId xmlns:a16="http://schemas.microsoft.com/office/drawing/2014/main" id="{D0C823FC-7F93-4211-9F87-DB246103D93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6" name="Oval 121">
                      <a:extLst>
                        <a:ext uri="{FF2B5EF4-FFF2-40B4-BE49-F238E27FC236}">
                          <a16:creationId xmlns:a16="http://schemas.microsoft.com/office/drawing/2014/main" id="{9D93D63C-4592-4A31-926C-E936C0AEBD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7" name="Oval 122">
                      <a:extLst>
                        <a:ext uri="{FF2B5EF4-FFF2-40B4-BE49-F238E27FC236}">
                          <a16:creationId xmlns:a16="http://schemas.microsoft.com/office/drawing/2014/main" id="{DECCA701-3101-49EC-A9F5-097CE8C928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187" name="Group 123">
                    <a:extLst>
                      <a:ext uri="{FF2B5EF4-FFF2-40B4-BE49-F238E27FC236}">
                        <a16:creationId xmlns:a16="http://schemas.microsoft.com/office/drawing/2014/main" id="{B21A7C40-61D7-42A4-B1E4-BA7C570486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100" y="1440"/>
                    <a:ext cx="345" cy="1395"/>
                    <a:chOff x="2940" y="1440"/>
                    <a:chExt cx="345" cy="1395"/>
                  </a:xfrm>
                  <a:grpFill/>
                </p:grpSpPr>
                <p:sp>
                  <p:nvSpPr>
                    <p:cNvPr id="192" name="Oval 124">
                      <a:extLst>
                        <a:ext uri="{FF2B5EF4-FFF2-40B4-BE49-F238E27FC236}">
                          <a16:creationId xmlns:a16="http://schemas.microsoft.com/office/drawing/2014/main" id="{01E43F96-6616-4E67-8746-8609BF895A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3" name="Oval 125">
                      <a:extLst>
                        <a:ext uri="{FF2B5EF4-FFF2-40B4-BE49-F238E27FC236}">
                          <a16:creationId xmlns:a16="http://schemas.microsoft.com/office/drawing/2014/main" id="{A76C227F-A621-46C9-89FB-4420A794A9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4" name="Oval 126">
                      <a:extLst>
                        <a:ext uri="{FF2B5EF4-FFF2-40B4-BE49-F238E27FC236}">
                          <a16:creationId xmlns:a16="http://schemas.microsoft.com/office/drawing/2014/main" id="{F0C4F4AD-17C5-432A-B8CF-C888E02508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188" name="Group 127">
                    <a:extLst>
                      <a:ext uri="{FF2B5EF4-FFF2-40B4-BE49-F238E27FC236}">
                        <a16:creationId xmlns:a16="http://schemas.microsoft.com/office/drawing/2014/main" id="{36F6E692-E01D-4617-970B-445DECCA07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640" y="1440"/>
                    <a:ext cx="345" cy="1395"/>
                    <a:chOff x="2940" y="1440"/>
                    <a:chExt cx="345" cy="1395"/>
                  </a:xfrm>
                  <a:grpFill/>
                </p:grpSpPr>
                <p:sp>
                  <p:nvSpPr>
                    <p:cNvPr id="189" name="Oval 128">
                      <a:extLst>
                        <a:ext uri="{FF2B5EF4-FFF2-40B4-BE49-F238E27FC236}">
                          <a16:creationId xmlns:a16="http://schemas.microsoft.com/office/drawing/2014/main" id="{37D9A58B-3616-43F7-AFAF-B6A28E18F3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0" name="Oval 129">
                      <a:extLst>
                        <a:ext uri="{FF2B5EF4-FFF2-40B4-BE49-F238E27FC236}">
                          <a16:creationId xmlns:a16="http://schemas.microsoft.com/office/drawing/2014/main" id="{4095A853-B950-4F74-BB99-9EA358124B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191" name="Oval 130">
                      <a:extLst>
                        <a:ext uri="{FF2B5EF4-FFF2-40B4-BE49-F238E27FC236}">
                          <a16:creationId xmlns:a16="http://schemas.microsoft.com/office/drawing/2014/main" id="{D6BCFCC4-73DB-4EDB-B338-5BB088A37A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</p:grpSp>
          </p:grpSp>
          <p:grpSp>
            <p:nvGrpSpPr>
              <p:cNvPr id="158" name="Group 131">
                <a:extLst>
                  <a:ext uri="{FF2B5EF4-FFF2-40B4-BE49-F238E27FC236}">
                    <a16:creationId xmlns:a16="http://schemas.microsoft.com/office/drawing/2014/main" id="{53618347-B05E-4D32-8DF7-971F45EBF1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30" y="1845"/>
                <a:ext cx="3315" cy="1020"/>
                <a:chOff x="2595" y="1620"/>
                <a:chExt cx="4605" cy="1020"/>
              </a:xfrm>
              <a:grpFill/>
            </p:grpSpPr>
            <p:sp>
              <p:nvSpPr>
                <p:cNvPr id="177" name="Line 132">
                  <a:extLst>
                    <a:ext uri="{FF2B5EF4-FFF2-40B4-BE49-F238E27FC236}">
                      <a16:creationId xmlns:a16="http://schemas.microsoft.com/office/drawing/2014/main" id="{05E489FE-188E-4CA4-997F-8BD77BC9C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5" y="1620"/>
                  <a:ext cx="4575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178" name="Line 133">
                  <a:extLst>
                    <a:ext uri="{FF2B5EF4-FFF2-40B4-BE49-F238E27FC236}">
                      <a16:creationId xmlns:a16="http://schemas.microsoft.com/office/drawing/2014/main" id="{D769B932-99F9-4E14-A684-D8697D8DA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0" y="2130"/>
                  <a:ext cx="4590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179" name="Line 134">
                  <a:extLst>
                    <a:ext uri="{FF2B5EF4-FFF2-40B4-BE49-F238E27FC236}">
                      <a16:creationId xmlns:a16="http://schemas.microsoft.com/office/drawing/2014/main" id="{FF0E7F9F-8B5F-444C-BFD2-8CD28323B7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640"/>
                  <a:ext cx="4560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sp>
            <p:nvSpPr>
              <p:cNvPr id="159" name="Oval 135">
                <a:extLst>
                  <a:ext uri="{FF2B5EF4-FFF2-40B4-BE49-F238E27FC236}">
                    <a16:creationId xmlns:a16="http://schemas.microsoft.com/office/drawing/2014/main" id="{408AD83D-4E78-46EF-B8D7-7C878A3C1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0" y="2190"/>
                <a:ext cx="345" cy="360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60" name="Oval 136">
                <a:extLst>
                  <a:ext uri="{FF2B5EF4-FFF2-40B4-BE49-F238E27FC236}">
                    <a16:creationId xmlns:a16="http://schemas.microsoft.com/office/drawing/2014/main" id="{ED7DFE5B-3113-4614-9093-33D13B0D6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0" y="2700"/>
                <a:ext cx="345" cy="360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61" name="Oval 137">
                <a:extLst>
                  <a:ext uri="{FF2B5EF4-FFF2-40B4-BE49-F238E27FC236}">
                    <a16:creationId xmlns:a16="http://schemas.microsoft.com/office/drawing/2014/main" id="{C166B2B2-35FD-4971-9912-93B89DF8D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0" y="1665"/>
                <a:ext cx="345" cy="360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62" name="Oval 138">
                <a:extLst>
                  <a:ext uri="{FF2B5EF4-FFF2-40B4-BE49-F238E27FC236}">
                    <a16:creationId xmlns:a16="http://schemas.microsoft.com/office/drawing/2014/main" id="{CD4ACAAF-4BC3-4F95-A6EE-98E8C7F12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0" y="2190"/>
                <a:ext cx="345" cy="360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63" name="Oval 139">
                <a:extLst>
                  <a:ext uri="{FF2B5EF4-FFF2-40B4-BE49-F238E27FC236}">
                    <a16:creationId xmlns:a16="http://schemas.microsoft.com/office/drawing/2014/main" id="{DBF42760-8D93-4D8A-A4DE-E32DAE401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0" y="2685"/>
                <a:ext cx="330" cy="315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64" name="Oval 140">
                <a:extLst>
                  <a:ext uri="{FF2B5EF4-FFF2-40B4-BE49-F238E27FC236}">
                    <a16:creationId xmlns:a16="http://schemas.microsoft.com/office/drawing/2014/main" id="{9A6FA612-CA3F-4E39-A706-FD5E9944E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5" y="1635"/>
                <a:ext cx="345" cy="360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65" name="Oval 141">
                <a:extLst>
                  <a:ext uri="{FF2B5EF4-FFF2-40B4-BE49-F238E27FC236}">
                    <a16:creationId xmlns:a16="http://schemas.microsoft.com/office/drawing/2014/main" id="{2DBCCEC3-6F42-4187-BFE4-4683AB559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5" y="2670"/>
                <a:ext cx="345" cy="360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66" name="Oval 142">
                <a:extLst>
                  <a:ext uri="{FF2B5EF4-FFF2-40B4-BE49-F238E27FC236}">
                    <a16:creationId xmlns:a16="http://schemas.microsoft.com/office/drawing/2014/main" id="{A56ED37B-2E58-4ABD-9F68-E20E82B36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5" y="2175"/>
                <a:ext cx="345" cy="360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67" name="Oval 143">
                <a:extLst>
                  <a:ext uri="{FF2B5EF4-FFF2-40B4-BE49-F238E27FC236}">
                    <a16:creationId xmlns:a16="http://schemas.microsoft.com/office/drawing/2014/main" id="{A493DB80-9B61-478C-A092-EBE41D2ED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5" y="2685"/>
                <a:ext cx="345" cy="360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68" name="Oval 144">
                <a:extLst>
                  <a:ext uri="{FF2B5EF4-FFF2-40B4-BE49-F238E27FC236}">
                    <a16:creationId xmlns:a16="http://schemas.microsoft.com/office/drawing/2014/main" id="{6895F01A-AB28-434C-A595-9C330968E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0" y="2190"/>
                <a:ext cx="345" cy="360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69" name="Oval 145">
                <a:extLst>
                  <a:ext uri="{FF2B5EF4-FFF2-40B4-BE49-F238E27FC236}">
                    <a16:creationId xmlns:a16="http://schemas.microsoft.com/office/drawing/2014/main" id="{8FD5D422-4B66-47AE-B178-1A5BD4507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80" y="1665"/>
                <a:ext cx="345" cy="360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70" name="Oval 146">
                <a:extLst>
                  <a:ext uri="{FF2B5EF4-FFF2-40B4-BE49-F238E27FC236}">
                    <a16:creationId xmlns:a16="http://schemas.microsoft.com/office/drawing/2014/main" id="{154DCF2B-D525-4FE6-8D90-0645972B9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80" y="2700"/>
                <a:ext cx="345" cy="360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71" name="Oval 147">
                <a:extLst>
                  <a:ext uri="{FF2B5EF4-FFF2-40B4-BE49-F238E27FC236}">
                    <a16:creationId xmlns:a16="http://schemas.microsoft.com/office/drawing/2014/main" id="{46B70CA9-FE7F-45AD-AB9A-ACD74BBA9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5" y="1680"/>
                <a:ext cx="330" cy="315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72" name="Oval 148">
                <a:extLst>
                  <a:ext uri="{FF2B5EF4-FFF2-40B4-BE49-F238E27FC236}">
                    <a16:creationId xmlns:a16="http://schemas.microsoft.com/office/drawing/2014/main" id="{9FB91F67-4119-41F9-8D76-F691060AC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0" y="1650"/>
                <a:ext cx="330" cy="315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73" name="Oval 149">
                <a:extLst>
                  <a:ext uri="{FF2B5EF4-FFF2-40B4-BE49-F238E27FC236}">
                    <a16:creationId xmlns:a16="http://schemas.microsoft.com/office/drawing/2014/main" id="{45AAA9D8-9A17-4D75-B1A6-22494A23E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0" y="2190"/>
                <a:ext cx="330" cy="315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74" name="Oval 150">
                <a:extLst>
                  <a:ext uri="{FF2B5EF4-FFF2-40B4-BE49-F238E27FC236}">
                    <a16:creationId xmlns:a16="http://schemas.microsoft.com/office/drawing/2014/main" id="{4754C2A1-155B-4EA4-81AF-F06F37382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5" y="2715"/>
                <a:ext cx="330" cy="315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75" name="Oval 151">
                <a:extLst>
                  <a:ext uri="{FF2B5EF4-FFF2-40B4-BE49-F238E27FC236}">
                    <a16:creationId xmlns:a16="http://schemas.microsoft.com/office/drawing/2014/main" id="{78C74920-919B-416B-8FA6-513A0EA87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5" y="1665"/>
                <a:ext cx="330" cy="315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  <p:sp>
            <p:nvSpPr>
              <p:cNvPr id="176" name="Oval 152">
                <a:extLst>
                  <a:ext uri="{FF2B5EF4-FFF2-40B4-BE49-F238E27FC236}">
                    <a16:creationId xmlns:a16="http://schemas.microsoft.com/office/drawing/2014/main" id="{717962DC-1970-4888-B186-1A151F44B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0" y="2175"/>
                <a:ext cx="330" cy="315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LID4096" altLang="LID4096" sz="1800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15B2FCC-09D7-4ACC-9381-2209835472A1}"/>
              </a:ext>
            </a:extLst>
          </p:cNvPr>
          <p:cNvSpPr txBox="1"/>
          <p:nvPr/>
        </p:nvSpPr>
        <p:spPr>
          <a:xfrm>
            <a:off x="3352008" y="3542062"/>
            <a:ext cx="3194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Lattice constant difference</a:t>
            </a:r>
            <a:endParaRPr lang="LID4096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7A85D4-FE47-41D6-8FCB-99A34BC624BD}"/>
              </a:ext>
            </a:extLst>
          </p:cNvPr>
          <p:cNvGrpSpPr/>
          <p:nvPr/>
        </p:nvGrpSpPr>
        <p:grpSpPr>
          <a:xfrm>
            <a:off x="340616" y="1719507"/>
            <a:ext cx="2686050" cy="1898650"/>
            <a:chOff x="371500" y="2380827"/>
            <a:chExt cx="2686050" cy="18986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00AFC2-D638-4CD5-B668-1F00760D2E2E}"/>
                </a:ext>
              </a:extLst>
            </p:cNvPr>
            <p:cNvGrpSpPr/>
            <p:nvPr/>
          </p:nvGrpSpPr>
          <p:grpSpPr>
            <a:xfrm>
              <a:off x="371500" y="2380827"/>
              <a:ext cx="2686050" cy="1898650"/>
              <a:chOff x="971550" y="2501900"/>
              <a:chExt cx="2686050" cy="1898650"/>
            </a:xfrm>
          </p:grpSpPr>
          <p:sp>
            <p:nvSpPr>
              <p:cNvPr id="210947" name="Line 5">
                <a:extLst>
                  <a:ext uri="{FF2B5EF4-FFF2-40B4-BE49-F238E27FC236}">
                    <a16:creationId xmlns:a16="http://schemas.microsoft.com/office/drawing/2014/main" id="{528EE5D1-F814-41C1-996E-71940C742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1550" y="3425825"/>
                <a:ext cx="251301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grpSp>
            <p:nvGrpSpPr>
              <p:cNvPr id="210948" name="Group 6">
                <a:extLst>
                  <a:ext uri="{FF2B5EF4-FFF2-40B4-BE49-F238E27FC236}">
                    <a16:creationId xmlns:a16="http://schemas.microsoft.com/office/drawing/2014/main" id="{882B1A05-B370-4FDD-B0E2-35BCFCB901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1189038" y="3487738"/>
                <a:ext cx="2165350" cy="912812"/>
                <a:chOff x="2790" y="1275"/>
                <a:chExt cx="3315" cy="1560"/>
              </a:xfrm>
            </p:grpSpPr>
            <p:grpSp>
              <p:nvGrpSpPr>
                <p:cNvPr id="211030" name="Group 7">
                  <a:extLst>
                    <a:ext uri="{FF2B5EF4-FFF2-40B4-BE49-F238E27FC236}">
                      <a16:creationId xmlns:a16="http://schemas.microsoft.com/office/drawing/2014/main" id="{4C44B9B9-1B2D-40D2-BC63-349B6F5524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90" y="1620"/>
                  <a:ext cx="3315" cy="1020"/>
                  <a:chOff x="2595" y="1620"/>
                  <a:chExt cx="4605" cy="1020"/>
                </a:xfrm>
              </p:grpSpPr>
              <p:sp>
                <p:nvSpPr>
                  <p:cNvPr id="211063" name="Line 8">
                    <a:extLst>
                      <a:ext uri="{FF2B5EF4-FFF2-40B4-BE49-F238E27FC236}">
                        <a16:creationId xmlns:a16="http://schemas.microsoft.com/office/drawing/2014/main" id="{243844FA-A31B-418A-A689-FB1EFC48AB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5" y="1620"/>
                    <a:ext cx="457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11064" name="Line 9">
                    <a:extLst>
                      <a:ext uri="{FF2B5EF4-FFF2-40B4-BE49-F238E27FC236}">
                        <a16:creationId xmlns:a16="http://schemas.microsoft.com/office/drawing/2014/main" id="{401AA85D-6E14-4EBF-B9DA-85ADE4EC56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0" y="2130"/>
                    <a:ext cx="459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11065" name="Line 10">
                    <a:extLst>
                      <a:ext uri="{FF2B5EF4-FFF2-40B4-BE49-F238E27FC236}">
                        <a16:creationId xmlns:a16="http://schemas.microsoft.com/office/drawing/2014/main" id="{7F411811-92FF-4A61-A6CE-C66D05CA40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40" y="2640"/>
                    <a:ext cx="456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</p:grpSp>
            <p:grpSp>
              <p:nvGrpSpPr>
                <p:cNvPr id="211031" name="Group 11">
                  <a:extLst>
                    <a:ext uri="{FF2B5EF4-FFF2-40B4-BE49-F238E27FC236}">
                      <a16:creationId xmlns:a16="http://schemas.microsoft.com/office/drawing/2014/main" id="{ECCBC299-0797-49FB-AA5A-B6654A0DC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0" y="1275"/>
                  <a:ext cx="2715" cy="1560"/>
                  <a:chOff x="3120" y="1275"/>
                  <a:chExt cx="2715" cy="1560"/>
                </a:xfrm>
              </p:grpSpPr>
              <p:sp>
                <p:nvSpPr>
                  <p:cNvPr id="211057" name="Line 12">
                    <a:extLst>
                      <a:ext uri="{FF2B5EF4-FFF2-40B4-BE49-F238E27FC236}">
                        <a16:creationId xmlns:a16="http://schemas.microsoft.com/office/drawing/2014/main" id="{12814111-6722-45E7-8974-8D616290EF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0" y="1275"/>
                    <a:ext cx="0" cy="156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11058" name="Line 13">
                    <a:extLst>
                      <a:ext uri="{FF2B5EF4-FFF2-40B4-BE49-F238E27FC236}">
                        <a16:creationId xmlns:a16="http://schemas.microsoft.com/office/drawing/2014/main" id="{89003D87-ED28-478F-8EB7-F085A6A37D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835" y="1305"/>
                    <a:ext cx="0" cy="14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11059" name="Line 14">
                    <a:extLst>
                      <a:ext uri="{FF2B5EF4-FFF2-40B4-BE49-F238E27FC236}">
                        <a16:creationId xmlns:a16="http://schemas.microsoft.com/office/drawing/2014/main" id="{B3E1CB22-99C9-459F-A045-B45834B3B0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60" y="1275"/>
                    <a:ext cx="0" cy="156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11060" name="Line 15">
                    <a:extLst>
                      <a:ext uri="{FF2B5EF4-FFF2-40B4-BE49-F238E27FC236}">
                        <a16:creationId xmlns:a16="http://schemas.microsoft.com/office/drawing/2014/main" id="{DEF4920B-7ECD-4523-8D9B-6896F68C0C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15" y="1320"/>
                    <a:ext cx="0" cy="14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11061" name="Line 16">
                    <a:extLst>
                      <a:ext uri="{FF2B5EF4-FFF2-40B4-BE49-F238E27FC236}">
                        <a16:creationId xmlns:a16="http://schemas.microsoft.com/office/drawing/2014/main" id="{74180A95-CC8F-4A2F-A2BF-79AC52BFC3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25" y="1320"/>
                    <a:ext cx="0" cy="14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211062" name="Line 17">
                    <a:extLst>
                      <a:ext uri="{FF2B5EF4-FFF2-40B4-BE49-F238E27FC236}">
                        <a16:creationId xmlns:a16="http://schemas.microsoft.com/office/drawing/2014/main" id="{E3F6D7E3-1D94-4F68-BCBB-BE0AA031D9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0" y="1275"/>
                    <a:ext cx="0" cy="14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</p:grpSp>
            <p:grpSp>
              <p:nvGrpSpPr>
                <p:cNvPr id="211032" name="Group 18">
                  <a:extLst>
                    <a:ext uri="{FF2B5EF4-FFF2-40B4-BE49-F238E27FC236}">
                      <a16:creationId xmlns:a16="http://schemas.microsoft.com/office/drawing/2014/main" id="{107AF10F-D8BE-432B-8B2C-44B8425A45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1410"/>
                  <a:ext cx="3045" cy="1425"/>
                  <a:chOff x="2940" y="1410"/>
                  <a:chExt cx="3045" cy="1425"/>
                </a:xfrm>
              </p:grpSpPr>
              <p:grpSp>
                <p:nvGrpSpPr>
                  <p:cNvPr id="211033" name="Group 19">
                    <a:extLst>
                      <a:ext uri="{FF2B5EF4-FFF2-40B4-BE49-F238E27FC236}">
                        <a16:creationId xmlns:a16="http://schemas.microsoft.com/office/drawing/2014/main" id="{B6851AC9-327F-43E9-8043-AF0D9955D8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0" y="1440"/>
                    <a:ext cx="345" cy="1395"/>
                    <a:chOff x="2940" y="1440"/>
                    <a:chExt cx="345" cy="1395"/>
                  </a:xfrm>
                </p:grpSpPr>
                <p:sp>
                  <p:nvSpPr>
                    <p:cNvPr id="211054" name="Oval 20">
                      <a:extLst>
                        <a:ext uri="{FF2B5EF4-FFF2-40B4-BE49-F238E27FC236}">
                          <a16:creationId xmlns:a16="http://schemas.microsoft.com/office/drawing/2014/main" id="{EA4B3CEE-6A7C-431D-AA73-7234C3CFC0B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11055" name="Oval 21">
                      <a:extLst>
                        <a:ext uri="{FF2B5EF4-FFF2-40B4-BE49-F238E27FC236}">
                          <a16:creationId xmlns:a16="http://schemas.microsoft.com/office/drawing/2014/main" id="{6F96D192-CC9C-4899-9996-5F5A3FAFF9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11056" name="Oval 22">
                      <a:extLst>
                        <a:ext uri="{FF2B5EF4-FFF2-40B4-BE49-F238E27FC236}">
                          <a16:creationId xmlns:a16="http://schemas.microsoft.com/office/drawing/2014/main" id="{67FE9E1E-1D17-4E2A-8C14-28077E5BFE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211034" name="Group 23">
                    <a:extLst>
                      <a:ext uri="{FF2B5EF4-FFF2-40B4-BE49-F238E27FC236}">
                        <a16:creationId xmlns:a16="http://schemas.microsoft.com/office/drawing/2014/main" id="{0899E5E4-56F2-4B2C-A739-3B91BBBDD3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80" y="1440"/>
                    <a:ext cx="345" cy="1395"/>
                    <a:chOff x="2940" y="1440"/>
                    <a:chExt cx="345" cy="1395"/>
                  </a:xfrm>
                </p:grpSpPr>
                <p:sp>
                  <p:nvSpPr>
                    <p:cNvPr id="211051" name="Oval 24">
                      <a:extLst>
                        <a:ext uri="{FF2B5EF4-FFF2-40B4-BE49-F238E27FC236}">
                          <a16:creationId xmlns:a16="http://schemas.microsoft.com/office/drawing/2014/main" id="{BF4EE70D-FE83-4252-8297-511E0E78BE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11052" name="Oval 25">
                      <a:extLst>
                        <a:ext uri="{FF2B5EF4-FFF2-40B4-BE49-F238E27FC236}">
                          <a16:creationId xmlns:a16="http://schemas.microsoft.com/office/drawing/2014/main" id="{28976B9B-4D2C-43C4-9885-C237F58451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11053" name="Oval 26">
                      <a:extLst>
                        <a:ext uri="{FF2B5EF4-FFF2-40B4-BE49-F238E27FC236}">
                          <a16:creationId xmlns:a16="http://schemas.microsoft.com/office/drawing/2014/main" id="{C4F8AF6D-983E-449B-9072-966A4F18A3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211035" name="Group 27">
                    <a:extLst>
                      <a:ext uri="{FF2B5EF4-FFF2-40B4-BE49-F238E27FC236}">
                        <a16:creationId xmlns:a16="http://schemas.microsoft.com/office/drawing/2014/main" id="{52267890-DF21-4807-9179-44A9ACD024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5" y="1410"/>
                    <a:ext cx="345" cy="1395"/>
                    <a:chOff x="2940" y="1440"/>
                    <a:chExt cx="345" cy="1395"/>
                  </a:xfrm>
                </p:grpSpPr>
                <p:sp>
                  <p:nvSpPr>
                    <p:cNvPr id="211048" name="Oval 28">
                      <a:extLst>
                        <a:ext uri="{FF2B5EF4-FFF2-40B4-BE49-F238E27FC236}">
                          <a16:creationId xmlns:a16="http://schemas.microsoft.com/office/drawing/2014/main" id="{CA8F47DB-2A70-45C2-9B28-3ACE62CF79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11049" name="Oval 29">
                      <a:extLst>
                        <a:ext uri="{FF2B5EF4-FFF2-40B4-BE49-F238E27FC236}">
                          <a16:creationId xmlns:a16="http://schemas.microsoft.com/office/drawing/2014/main" id="{BF859A80-CDA0-4295-8DC8-E73729BF5E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11050" name="Oval 30">
                      <a:extLst>
                        <a:ext uri="{FF2B5EF4-FFF2-40B4-BE49-F238E27FC236}">
                          <a16:creationId xmlns:a16="http://schemas.microsoft.com/office/drawing/2014/main" id="{73B2274D-92AD-4C6B-93C1-D76783F279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211036" name="Group 31">
                    <a:extLst>
                      <a:ext uri="{FF2B5EF4-FFF2-40B4-BE49-F238E27FC236}">
                        <a16:creationId xmlns:a16="http://schemas.microsoft.com/office/drawing/2014/main" id="{5A76658E-532E-490D-9D13-11E8E97EB0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45" y="1425"/>
                    <a:ext cx="345" cy="1395"/>
                    <a:chOff x="2940" y="1440"/>
                    <a:chExt cx="345" cy="1395"/>
                  </a:xfrm>
                </p:grpSpPr>
                <p:sp>
                  <p:nvSpPr>
                    <p:cNvPr id="211045" name="Oval 32">
                      <a:extLst>
                        <a:ext uri="{FF2B5EF4-FFF2-40B4-BE49-F238E27FC236}">
                          <a16:creationId xmlns:a16="http://schemas.microsoft.com/office/drawing/2014/main" id="{4914CCFB-BC99-47D3-9974-658E0C9534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11046" name="Oval 33">
                      <a:extLst>
                        <a:ext uri="{FF2B5EF4-FFF2-40B4-BE49-F238E27FC236}">
                          <a16:creationId xmlns:a16="http://schemas.microsoft.com/office/drawing/2014/main" id="{C6D6A0F0-5536-4548-AF72-F28AF79586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11047" name="Oval 34">
                      <a:extLst>
                        <a:ext uri="{FF2B5EF4-FFF2-40B4-BE49-F238E27FC236}">
                          <a16:creationId xmlns:a16="http://schemas.microsoft.com/office/drawing/2014/main" id="{6520DAF1-43C3-4BA9-BC46-0F5A43C9C4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211037" name="Group 35">
                    <a:extLst>
                      <a:ext uri="{FF2B5EF4-FFF2-40B4-BE49-F238E27FC236}">
                        <a16:creationId xmlns:a16="http://schemas.microsoft.com/office/drawing/2014/main" id="{9FD6D575-F92A-4C57-BA51-982D63EBA5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100" y="1440"/>
                    <a:ext cx="345" cy="1395"/>
                    <a:chOff x="2940" y="1440"/>
                    <a:chExt cx="345" cy="1395"/>
                  </a:xfrm>
                </p:grpSpPr>
                <p:sp>
                  <p:nvSpPr>
                    <p:cNvPr id="211042" name="Oval 36">
                      <a:extLst>
                        <a:ext uri="{FF2B5EF4-FFF2-40B4-BE49-F238E27FC236}">
                          <a16:creationId xmlns:a16="http://schemas.microsoft.com/office/drawing/2014/main" id="{1816AE82-56F5-40CC-A39E-57474C07C6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11043" name="Oval 37">
                      <a:extLst>
                        <a:ext uri="{FF2B5EF4-FFF2-40B4-BE49-F238E27FC236}">
                          <a16:creationId xmlns:a16="http://schemas.microsoft.com/office/drawing/2014/main" id="{ADC569BE-134D-41CB-B627-FE02CF806C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11044" name="Oval 38">
                      <a:extLst>
                        <a:ext uri="{FF2B5EF4-FFF2-40B4-BE49-F238E27FC236}">
                          <a16:creationId xmlns:a16="http://schemas.microsoft.com/office/drawing/2014/main" id="{B306D1E3-063F-464D-95D2-25054922D6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  <p:grpSp>
                <p:nvGrpSpPr>
                  <p:cNvPr id="211038" name="Group 39">
                    <a:extLst>
                      <a:ext uri="{FF2B5EF4-FFF2-40B4-BE49-F238E27FC236}">
                        <a16:creationId xmlns:a16="http://schemas.microsoft.com/office/drawing/2014/main" id="{4F66C758-09E6-444E-B5FD-49333757C19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640" y="1440"/>
                    <a:ext cx="345" cy="1395"/>
                    <a:chOff x="2940" y="1440"/>
                    <a:chExt cx="345" cy="1395"/>
                  </a:xfrm>
                </p:grpSpPr>
                <p:sp>
                  <p:nvSpPr>
                    <p:cNvPr id="211039" name="Oval 40">
                      <a:extLst>
                        <a:ext uri="{FF2B5EF4-FFF2-40B4-BE49-F238E27FC236}">
                          <a16:creationId xmlns:a16="http://schemas.microsoft.com/office/drawing/2014/main" id="{4C3BF400-0589-403B-9483-8D505A899E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440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11040" name="Oval 41">
                      <a:extLst>
                        <a:ext uri="{FF2B5EF4-FFF2-40B4-BE49-F238E27FC236}">
                          <a16:creationId xmlns:a16="http://schemas.microsoft.com/office/drawing/2014/main" id="{2F9ED4CE-31FC-4CC7-B2B6-E48B0F159C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196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  <p:sp>
                  <p:nvSpPr>
                    <p:cNvPr id="211041" name="Oval 42">
                      <a:extLst>
                        <a:ext uri="{FF2B5EF4-FFF2-40B4-BE49-F238E27FC236}">
                          <a16:creationId xmlns:a16="http://schemas.microsoft.com/office/drawing/2014/main" id="{6582314C-A4C3-40E3-8B99-8812533515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0" y="2475"/>
                      <a:ext cx="345" cy="3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LID4096" altLang="LID4096" sz="1800"/>
                    </a:p>
                  </p:txBody>
                </p:sp>
              </p:grpSp>
            </p:grpSp>
          </p:grpSp>
          <p:grpSp>
            <p:nvGrpSpPr>
              <p:cNvPr id="210949" name="Group 127">
                <a:extLst>
                  <a:ext uri="{FF2B5EF4-FFF2-40B4-BE49-F238E27FC236}">
                    <a16:creationId xmlns:a16="http://schemas.microsoft.com/office/drawing/2014/main" id="{E4A97ED5-E687-4A37-853F-D67A7E5B94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4413" y="2501900"/>
                <a:ext cx="2643187" cy="874713"/>
                <a:chOff x="680" y="1515"/>
                <a:chExt cx="1665" cy="551"/>
              </a:xfrm>
            </p:grpSpPr>
            <p:sp>
              <p:nvSpPr>
                <p:cNvPr id="211014" name="Oval 43" descr="75%">
                  <a:extLst>
                    <a:ext uri="{FF2B5EF4-FFF2-40B4-BE49-F238E27FC236}">
                      <a16:creationId xmlns:a16="http://schemas.microsoft.com/office/drawing/2014/main" id="{EA5CE53F-FB49-45B1-B617-40413C9EA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599" y="1933"/>
                  <a:ext cx="142" cy="133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15" name="Oval 44" descr="75%">
                  <a:extLst>
                    <a:ext uri="{FF2B5EF4-FFF2-40B4-BE49-F238E27FC236}">
                      <a16:creationId xmlns:a16="http://schemas.microsoft.com/office/drawing/2014/main" id="{5480183D-08AE-416D-95A8-CDFF58545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975" y="1933"/>
                  <a:ext cx="142" cy="133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16" name="Oval 45" descr="75%">
                  <a:extLst>
                    <a:ext uri="{FF2B5EF4-FFF2-40B4-BE49-F238E27FC236}">
                      <a16:creationId xmlns:a16="http://schemas.microsoft.com/office/drawing/2014/main" id="{E221597D-E457-4910-B2FE-0AC0D9C01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292" y="1933"/>
                  <a:ext cx="142" cy="133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17" name="Oval 46" descr="75%">
                  <a:extLst>
                    <a:ext uri="{FF2B5EF4-FFF2-40B4-BE49-F238E27FC236}">
                      <a16:creationId xmlns:a16="http://schemas.microsoft.com/office/drawing/2014/main" id="{59E2D159-8E62-4925-8765-DFEDFBAA7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82" y="1933"/>
                  <a:ext cx="142" cy="133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18" name="Oval 47" descr="75%">
                  <a:extLst>
                    <a:ext uri="{FF2B5EF4-FFF2-40B4-BE49-F238E27FC236}">
                      <a16:creationId xmlns:a16="http://schemas.microsoft.com/office/drawing/2014/main" id="{FB194540-D18A-4522-BBBF-C83D38703A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152" y="1739"/>
                  <a:ext cx="142" cy="133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19" name="Oval 49" descr="75%">
                  <a:extLst>
                    <a:ext uri="{FF2B5EF4-FFF2-40B4-BE49-F238E27FC236}">
                      <a16:creationId xmlns:a16="http://schemas.microsoft.com/office/drawing/2014/main" id="{63EE02D7-8A96-492D-B82A-5AD65ECE2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428" y="1739"/>
                  <a:ext cx="142" cy="133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20" name="Oval 50" descr="75%">
                  <a:extLst>
                    <a:ext uri="{FF2B5EF4-FFF2-40B4-BE49-F238E27FC236}">
                      <a16:creationId xmlns:a16="http://schemas.microsoft.com/office/drawing/2014/main" id="{5A3B2272-75A8-4281-8863-5AB8AEFE98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734" y="1734"/>
                  <a:ext cx="142" cy="133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21" name="Oval 51" descr="75%">
                  <a:extLst>
                    <a:ext uri="{FF2B5EF4-FFF2-40B4-BE49-F238E27FC236}">
                      <a16:creationId xmlns:a16="http://schemas.microsoft.com/office/drawing/2014/main" id="{805BD9A9-B69D-4B5A-8EF9-A207CE30A0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98" y="1515"/>
                  <a:ext cx="142" cy="134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22" name="Oval 52" descr="75%">
                  <a:extLst>
                    <a:ext uri="{FF2B5EF4-FFF2-40B4-BE49-F238E27FC236}">
                      <a16:creationId xmlns:a16="http://schemas.microsoft.com/office/drawing/2014/main" id="{C55A1115-E90D-4B2F-8B13-91EED7B885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203" y="1933"/>
                  <a:ext cx="142" cy="133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23" name="Oval 53" descr="75%">
                  <a:extLst>
                    <a:ext uri="{FF2B5EF4-FFF2-40B4-BE49-F238E27FC236}">
                      <a16:creationId xmlns:a16="http://schemas.microsoft.com/office/drawing/2014/main" id="{058497AF-C2D0-4462-BE88-BB8E0F5346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073" y="1736"/>
                  <a:ext cx="142" cy="133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24" name="Oval 54" descr="75%">
                  <a:extLst>
                    <a:ext uri="{FF2B5EF4-FFF2-40B4-BE49-F238E27FC236}">
                      <a16:creationId xmlns:a16="http://schemas.microsoft.com/office/drawing/2014/main" id="{D47DDBE5-C67F-4AD5-BBD6-D66BD116B2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854" y="1726"/>
                  <a:ext cx="141" cy="134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25" name="Oval 55" descr="75%">
                  <a:extLst>
                    <a:ext uri="{FF2B5EF4-FFF2-40B4-BE49-F238E27FC236}">
                      <a16:creationId xmlns:a16="http://schemas.microsoft.com/office/drawing/2014/main" id="{AA3BF6C8-4DCB-451C-8F23-FF6D8026E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680" y="1520"/>
                  <a:ext cx="141" cy="134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26" name="Oval 57" descr="75%">
                  <a:extLst>
                    <a:ext uri="{FF2B5EF4-FFF2-40B4-BE49-F238E27FC236}">
                      <a16:creationId xmlns:a16="http://schemas.microsoft.com/office/drawing/2014/main" id="{4BD2120C-DFDF-4735-94DB-99E644DC4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583" y="1523"/>
                  <a:ext cx="142" cy="133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27" name="Oval 58" descr="75%">
                  <a:extLst>
                    <a:ext uri="{FF2B5EF4-FFF2-40B4-BE49-F238E27FC236}">
                      <a16:creationId xmlns:a16="http://schemas.microsoft.com/office/drawing/2014/main" id="{4DA164D7-3794-4C3D-8C8C-24DB8DE76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006" y="1519"/>
                  <a:ext cx="142" cy="134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28" name="Oval 59" descr="75%">
                  <a:extLst>
                    <a:ext uri="{FF2B5EF4-FFF2-40B4-BE49-F238E27FC236}">
                      <a16:creationId xmlns:a16="http://schemas.microsoft.com/office/drawing/2014/main" id="{500DB1B4-F46E-4A99-9DB5-DBE2ADA42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292" y="1521"/>
                  <a:ext cx="142" cy="133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  <p:sp>
              <p:nvSpPr>
                <p:cNvPr id="211029" name="Oval 60" descr="75%">
                  <a:extLst>
                    <a:ext uri="{FF2B5EF4-FFF2-40B4-BE49-F238E27FC236}">
                      <a16:creationId xmlns:a16="http://schemas.microsoft.com/office/drawing/2014/main" id="{F6B8434C-B5CD-488A-B2F8-1AE796374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684" y="1926"/>
                  <a:ext cx="142" cy="133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ID4096" altLang="LID4096" sz="1800"/>
                </a:p>
              </p:txBody>
            </p:sp>
          </p:grp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1D98B86E-4EE0-4E7D-946A-5BBA38AF2A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6283" y="2607135"/>
                <a:ext cx="1934369" cy="7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9DEEB5DE-B19D-4F5B-BB8D-8C81DE7A71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6856" y="2963104"/>
                <a:ext cx="1934369" cy="7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B59141E-B1AA-4C8A-BB97-BC6E9FC3B322}"/>
                  </a:ext>
                </a:extLst>
              </p:cNvPr>
              <p:cNvCxnSpPr>
                <a:cxnSpLocks/>
                <a:endCxn id="211022" idx="2"/>
              </p:cNvCxnSpPr>
              <p:nvPr/>
            </p:nvCxnSpPr>
            <p:spPr>
              <a:xfrm>
                <a:off x="1199975" y="3265320"/>
                <a:ext cx="2232200" cy="57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9B40D75-C55A-430E-93E1-D51FDB6690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82775" y="2593107"/>
                <a:ext cx="222250" cy="3460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B97DEF6-961A-43DF-81ED-A19B27C53B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98342" y="2923468"/>
                <a:ext cx="222250" cy="3460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59504B0-F420-4A82-B340-73E6D00F9C19}"/>
                  </a:ext>
                </a:extLst>
              </p:cNvPr>
              <p:cNvCxnSpPr>
                <a:cxnSpLocks/>
                <a:stCxn id="211020" idx="7"/>
              </p:cNvCxnSpPr>
              <p:nvPr/>
            </p:nvCxnSpPr>
            <p:spPr>
              <a:xfrm flipH="1" flipV="1">
                <a:off x="2536782" y="2585221"/>
                <a:ext cx="343268" cy="4445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C1F55AA4-C4EC-42C7-A362-EED2E3506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28307" y="2920301"/>
                <a:ext cx="343268" cy="4445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96B7108-0E49-4B15-B8B8-7F8A971B52D0}"/>
                  </a:ext>
                </a:extLst>
              </p:cNvPr>
              <p:cNvCxnSpPr>
                <a:cxnSpLocks/>
                <a:endCxn id="211016" idx="1"/>
              </p:cNvCxnSpPr>
              <p:nvPr/>
            </p:nvCxnSpPr>
            <p:spPr>
              <a:xfrm flipH="1">
                <a:off x="2018976" y="2638975"/>
                <a:ext cx="536622" cy="7067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693152D7-CA09-4382-975C-797CFD41908F}"/>
                  </a:ext>
                </a:extLst>
              </p:cNvPr>
              <p:cNvCxnSpPr>
                <a:cxnSpLocks/>
                <a:stCxn id="211014" idx="7"/>
              </p:cNvCxnSpPr>
              <p:nvPr/>
            </p:nvCxnSpPr>
            <p:spPr>
              <a:xfrm flipH="1" flipV="1">
                <a:off x="2094489" y="2662439"/>
                <a:ext cx="571248" cy="6832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9ADAB-AA65-4188-87A2-3AC03F8E8252}"/>
                </a:ext>
              </a:extLst>
            </p:cNvPr>
            <p:cNvCxnSpPr>
              <a:cxnSpLocks/>
            </p:cNvCxnSpPr>
            <p:nvPr/>
          </p:nvCxnSpPr>
          <p:spPr>
            <a:xfrm>
              <a:off x="981953" y="3152738"/>
              <a:ext cx="156959" cy="3218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C01625F-5359-4DC3-9284-EE5F515F5228}"/>
                </a:ext>
              </a:extLst>
            </p:cNvPr>
            <p:cNvCxnSpPr>
              <a:cxnSpLocks/>
            </p:cNvCxnSpPr>
            <p:nvPr/>
          </p:nvCxnSpPr>
          <p:spPr>
            <a:xfrm>
              <a:off x="1974200" y="3179569"/>
              <a:ext cx="269674" cy="3840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9B48AE8-5796-410C-972B-A60BD2909375}"/>
                </a:ext>
              </a:extLst>
            </p:cNvPr>
            <p:cNvCxnSpPr>
              <a:cxnSpLocks/>
            </p:cNvCxnSpPr>
            <p:nvPr/>
          </p:nvCxnSpPr>
          <p:spPr>
            <a:xfrm>
              <a:off x="2433197" y="3224837"/>
              <a:ext cx="151640" cy="2451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5F618B1-1B3D-405A-9567-1F8F11DA5A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552" y="3202597"/>
              <a:ext cx="210884" cy="2276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45BBB84-3DF3-45C3-9910-CE0910453ADB}"/>
                </a:ext>
              </a:extLst>
            </p:cNvPr>
            <p:cNvCxnSpPr>
              <a:cxnSpLocks/>
              <a:stCxn id="211016" idx="4"/>
            </p:cNvCxnSpPr>
            <p:nvPr/>
          </p:nvCxnSpPr>
          <p:spPr>
            <a:xfrm>
              <a:off x="1498626" y="3044402"/>
              <a:ext cx="22012" cy="4257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35BCCB18-DF67-4774-BADB-4157BFEBE0C9}"/>
                </a:ext>
              </a:extLst>
            </p:cNvPr>
            <p:cNvCxnSpPr>
              <a:cxnSpLocks/>
            </p:cNvCxnSpPr>
            <p:nvPr/>
          </p:nvCxnSpPr>
          <p:spPr>
            <a:xfrm>
              <a:off x="1742763" y="3229440"/>
              <a:ext cx="134430" cy="310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F164E3E-14B0-43EF-B523-069B02FC65BF}"/>
              </a:ext>
            </a:extLst>
          </p:cNvPr>
          <p:cNvGrpSpPr/>
          <p:nvPr/>
        </p:nvGrpSpPr>
        <p:grpSpPr>
          <a:xfrm>
            <a:off x="3402552" y="4537908"/>
            <a:ext cx="2490668" cy="2180880"/>
            <a:chOff x="3066495" y="4605243"/>
            <a:chExt cx="2490668" cy="2180880"/>
          </a:xfrm>
        </p:grpSpPr>
        <p:sp>
          <p:nvSpPr>
            <p:cNvPr id="223" name="Line 79">
              <a:extLst>
                <a:ext uri="{FF2B5EF4-FFF2-40B4-BE49-F238E27FC236}">
                  <a16:creationId xmlns:a16="http://schemas.microsoft.com/office/drawing/2014/main" id="{FC0CAEAA-AEFE-4105-A78E-B1581792F0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7827" y="4629159"/>
              <a:ext cx="14813" cy="1246816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24" name="Line 80">
              <a:extLst>
                <a:ext uri="{FF2B5EF4-FFF2-40B4-BE49-F238E27FC236}">
                  <a16:creationId xmlns:a16="http://schemas.microsoft.com/office/drawing/2014/main" id="{448503B2-E86D-44BB-800A-F8D678F60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6495" y="5765193"/>
              <a:ext cx="2490668" cy="0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26" name="Line 82">
              <a:extLst>
                <a:ext uri="{FF2B5EF4-FFF2-40B4-BE49-F238E27FC236}">
                  <a16:creationId xmlns:a16="http://schemas.microsoft.com/office/drawing/2014/main" id="{47D30DA3-9D81-46D3-A9FB-C8F60A7FA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6116" y="4605243"/>
              <a:ext cx="10999" cy="1303316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27" name="Line 83">
              <a:extLst>
                <a:ext uri="{FF2B5EF4-FFF2-40B4-BE49-F238E27FC236}">
                  <a16:creationId xmlns:a16="http://schemas.microsoft.com/office/drawing/2014/main" id="{63E337ED-5A88-4982-ABF9-31FCDBA24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879" y="5624315"/>
              <a:ext cx="11706" cy="359225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29" name="Line 84">
              <a:extLst>
                <a:ext uri="{FF2B5EF4-FFF2-40B4-BE49-F238E27FC236}">
                  <a16:creationId xmlns:a16="http://schemas.microsoft.com/office/drawing/2014/main" id="{4EADF6C0-77DB-4B93-8010-182454DC5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659" y="5663248"/>
              <a:ext cx="10998" cy="277893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31" name="Line 85">
              <a:extLst>
                <a:ext uri="{FF2B5EF4-FFF2-40B4-BE49-F238E27FC236}">
                  <a16:creationId xmlns:a16="http://schemas.microsoft.com/office/drawing/2014/main" id="{31A2977F-35D4-49E1-8DF8-284694595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244" y="5663247"/>
              <a:ext cx="2425" cy="191006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33" name="Line 86">
              <a:extLst>
                <a:ext uri="{FF2B5EF4-FFF2-40B4-BE49-F238E27FC236}">
                  <a16:creationId xmlns:a16="http://schemas.microsoft.com/office/drawing/2014/main" id="{D23F9CD0-4753-47D9-A156-2A1FADD26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2432" y="4605243"/>
              <a:ext cx="11764" cy="1270733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LID4096"/>
            </a:p>
          </p:txBody>
        </p:sp>
        <p:grpSp>
          <p:nvGrpSpPr>
            <p:cNvPr id="236" name="Group 94">
              <a:extLst>
                <a:ext uri="{FF2B5EF4-FFF2-40B4-BE49-F238E27FC236}">
                  <a16:creationId xmlns:a16="http://schemas.microsoft.com/office/drawing/2014/main" id="{11A73A55-47F0-4AA0-9974-1A7E812779C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173851" y="5819498"/>
              <a:ext cx="2147128" cy="966625"/>
              <a:chOff x="2790" y="1275"/>
              <a:chExt cx="3315" cy="1560"/>
            </a:xfrm>
            <a:solidFill>
              <a:schemeClr val="tx1"/>
            </a:solidFill>
          </p:grpSpPr>
          <p:grpSp>
            <p:nvGrpSpPr>
              <p:cNvPr id="260" name="Group 95">
                <a:extLst>
                  <a:ext uri="{FF2B5EF4-FFF2-40B4-BE49-F238E27FC236}">
                    <a16:creationId xmlns:a16="http://schemas.microsoft.com/office/drawing/2014/main" id="{CD87770D-8B35-441C-B3B6-B613FFB4FF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0" y="1620"/>
                <a:ext cx="3315" cy="1020"/>
                <a:chOff x="2595" y="1620"/>
                <a:chExt cx="4605" cy="1020"/>
              </a:xfrm>
              <a:grpFill/>
            </p:grpSpPr>
            <p:sp>
              <p:nvSpPr>
                <p:cNvPr id="293" name="Line 96">
                  <a:extLst>
                    <a:ext uri="{FF2B5EF4-FFF2-40B4-BE49-F238E27FC236}">
                      <a16:creationId xmlns:a16="http://schemas.microsoft.com/office/drawing/2014/main" id="{AAA089EC-2F52-4E30-87A3-393FF40423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5" y="1620"/>
                  <a:ext cx="4575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94" name="Line 97">
                  <a:extLst>
                    <a:ext uri="{FF2B5EF4-FFF2-40B4-BE49-F238E27FC236}">
                      <a16:creationId xmlns:a16="http://schemas.microsoft.com/office/drawing/2014/main" id="{0793B903-C478-4E66-8DB8-147619615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0" y="2130"/>
                  <a:ext cx="4590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95" name="Line 98">
                  <a:extLst>
                    <a:ext uri="{FF2B5EF4-FFF2-40B4-BE49-F238E27FC236}">
                      <a16:creationId xmlns:a16="http://schemas.microsoft.com/office/drawing/2014/main" id="{58A7ABDC-A06D-42E0-967F-2435129B9C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640"/>
                  <a:ext cx="4560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61" name="Group 99">
                <a:extLst>
                  <a:ext uri="{FF2B5EF4-FFF2-40B4-BE49-F238E27FC236}">
                    <a16:creationId xmlns:a16="http://schemas.microsoft.com/office/drawing/2014/main" id="{3F4F99CA-64B0-44CD-BCE5-8A0557B23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0" y="1275"/>
                <a:ext cx="2715" cy="1560"/>
                <a:chOff x="3120" y="1275"/>
                <a:chExt cx="2715" cy="1560"/>
              </a:xfrm>
              <a:grpFill/>
            </p:grpSpPr>
            <p:sp>
              <p:nvSpPr>
                <p:cNvPr id="287" name="Line 100">
                  <a:extLst>
                    <a:ext uri="{FF2B5EF4-FFF2-40B4-BE49-F238E27FC236}">
                      <a16:creationId xmlns:a16="http://schemas.microsoft.com/office/drawing/2014/main" id="{08D72232-2986-4274-AC99-65851780CA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275"/>
                  <a:ext cx="0" cy="156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88" name="Line 101">
                  <a:extLst>
                    <a:ext uri="{FF2B5EF4-FFF2-40B4-BE49-F238E27FC236}">
                      <a16:creationId xmlns:a16="http://schemas.microsoft.com/office/drawing/2014/main" id="{3BF5EBB4-16F8-4732-843D-F648713AFD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35" y="1305"/>
                  <a:ext cx="0" cy="1455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89" name="Line 102">
                  <a:extLst>
                    <a:ext uri="{FF2B5EF4-FFF2-40B4-BE49-F238E27FC236}">
                      <a16:creationId xmlns:a16="http://schemas.microsoft.com/office/drawing/2014/main" id="{EEBA2948-1EA8-4481-8077-B083CF707B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0" y="1275"/>
                  <a:ext cx="0" cy="156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90" name="Line 103">
                  <a:extLst>
                    <a:ext uri="{FF2B5EF4-FFF2-40B4-BE49-F238E27FC236}">
                      <a16:creationId xmlns:a16="http://schemas.microsoft.com/office/drawing/2014/main" id="{0279DDCB-840C-458B-AB37-A26753562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5" y="1320"/>
                  <a:ext cx="0" cy="1455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91" name="Line 104">
                  <a:extLst>
                    <a:ext uri="{FF2B5EF4-FFF2-40B4-BE49-F238E27FC236}">
                      <a16:creationId xmlns:a16="http://schemas.microsoft.com/office/drawing/2014/main" id="{BE62DC21-09CF-4516-AE21-3367D419E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5" y="1320"/>
                  <a:ext cx="0" cy="1455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92" name="Line 105">
                  <a:extLst>
                    <a:ext uri="{FF2B5EF4-FFF2-40B4-BE49-F238E27FC236}">
                      <a16:creationId xmlns:a16="http://schemas.microsoft.com/office/drawing/2014/main" id="{1ED29220-1060-478C-9F40-E85147B163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0" y="1275"/>
                  <a:ext cx="0" cy="1455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262" name="Group 106">
                <a:extLst>
                  <a:ext uri="{FF2B5EF4-FFF2-40B4-BE49-F238E27FC236}">
                    <a16:creationId xmlns:a16="http://schemas.microsoft.com/office/drawing/2014/main" id="{9D6BC44C-4314-45E6-B34F-26579B0ABC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1410"/>
                <a:ext cx="3045" cy="1425"/>
                <a:chOff x="2940" y="1410"/>
                <a:chExt cx="3045" cy="1425"/>
              </a:xfrm>
              <a:grpFill/>
            </p:grpSpPr>
            <p:grpSp>
              <p:nvGrpSpPr>
                <p:cNvPr id="263" name="Group 107">
                  <a:extLst>
                    <a:ext uri="{FF2B5EF4-FFF2-40B4-BE49-F238E27FC236}">
                      <a16:creationId xmlns:a16="http://schemas.microsoft.com/office/drawing/2014/main" id="{A55441F4-442F-4991-8651-810A2F131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1440"/>
                  <a:ext cx="345" cy="1395"/>
                  <a:chOff x="2940" y="1440"/>
                  <a:chExt cx="345" cy="1395"/>
                </a:xfrm>
                <a:grpFill/>
              </p:grpSpPr>
              <p:sp>
                <p:nvSpPr>
                  <p:cNvPr id="284" name="Oval 108">
                    <a:extLst>
                      <a:ext uri="{FF2B5EF4-FFF2-40B4-BE49-F238E27FC236}">
                        <a16:creationId xmlns:a16="http://schemas.microsoft.com/office/drawing/2014/main" id="{2A6445B3-8F15-4197-A063-7A88879DAD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85" name="Oval 109">
                    <a:extLst>
                      <a:ext uri="{FF2B5EF4-FFF2-40B4-BE49-F238E27FC236}">
                        <a16:creationId xmlns:a16="http://schemas.microsoft.com/office/drawing/2014/main" id="{726A1B49-697B-43CE-AA76-FFC74C4CB6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86" name="Oval 110">
                    <a:extLst>
                      <a:ext uri="{FF2B5EF4-FFF2-40B4-BE49-F238E27FC236}">
                        <a16:creationId xmlns:a16="http://schemas.microsoft.com/office/drawing/2014/main" id="{9E3CF7BC-4102-4758-96E7-A67C223FD1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  <p:grpSp>
              <p:nvGrpSpPr>
                <p:cNvPr id="264" name="Group 111">
                  <a:extLst>
                    <a:ext uri="{FF2B5EF4-FFF2-40B4-BE49-F238E27FC236}">
                      <a16:creationId xmlns:a16="http://schemas.microsoft.com/office/drawing/2014/main" id="{C2D5CA76-1BED-4AF1-85A3-31F971C108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0" y="1440"/>
                  <a:ext cx="345" cy="1395"/>
                  <a:chOff x="2940" y="1440"/>
                  <a:chExt cx="345" cy="1395"/>
                </a:xfrm>
                <a:grpFill/>
              </p:grpSpPr>
              <p:sp>
                <p:nvSpPr>
                  <p:cNvPr id="281" name="Oval 112">
                    <a:extLst>
                      <a:ext uri="{FF2B5EF4-FFF2-40B4-BE49-F238E27FC236}">
                        <a16:creationId xmlns:a16="http://schemas.microsoft.com/office/drawing/2014/main" id="{53D6F669-53CD-4170-862E-2AE0E241E1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82" name="Oval 113">
                    <a:extLst>
                      <a:ext uri="{FF2B5EF4-FFF2-40B4-BE49-F238E27FC236}">
                        <a16:creationId xmlns:a16="http://schemas.microsoft.com/office/drawing/2014/main" id="{291EE23D-B54D-42B5-AA1C-B451839BFC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83" name="Oval 114">
                    <a:extLst>
                      <a:ext uri="{FF2B5EF4-FFF2-40B4-BE49-F238E27FC236}">
                        <a16:creationId xmlns:a16="http://schemas.microsoft.com/office/drawing/2014/main" id="{10045909-4B9D-4C77-AC43-857EBDED9E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  <p:grpSp>
              <p:nvGrpSpPr>
                <p:cNvPr id="265" name="Group 115">
                  <a:extLst>
                    <a:ext uri="{FF2B5EF4-FFF2-40B4-BE49-F238E27FC236}">
                      <a16:creationId xmlns:a16="http://schemas.microsoft.com/office/drawing/2014/main" id="{B77A4D08-04DE-43BF-A328-1C770E98CE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5" y="1410"/>
                  <a:ext cx="345" cy="1395"/>
                  <a:chOff x="2940" y="1440"/>
                  <a:chExt cx="345" cy="1395"/>
                </a:xfrm>
                <a:grpFill/>
              </p:grpSpPr>
              <p:sp>
                <p:nvSpPr>
                  <p:cNvPr id="278" name="Oval 116">
                    <a:extLst>
                      <a:ext uri="{FF2B5EF4-FFF2-40B4-BE49-F238E27FC236}">
                        <a16:creationId xmlns:a16="http://schemas.microsoft.com/office/drawing/2014/main" id="{0301881B-C871-4082-AED5-FE689D3287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79" name="Oval 117">
                    <a:extLst>
                      <a:ext uri="{FF2B5EF4-FFF2-40B4-BE49-F238E27FC236}">
                        <a16:creationId xmlns:a16="http://schemas.microsoft.com/office/drawing/2014/main" id="{E01E9E40-C7B7-4210-A08A-5E1053DE38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80" name="Oval 118">
                    <a:extLst>
                      <a:ext uri="{FF2B5EF4-FFF2-40B4-BE49-F238E27FC236}">
                        <a16:creationId xmlns:a16="http://schemas.microsoft.com/office/drawing/2014/main" id="{8F1C8084-A306-4D05-A9D0-2E31AC2731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  <p:grpSp>
              <p:nvGrpSpPr>
                <p:cNvPr id="266" name="Group 119">
                  <a:extLst>
                    <a:ext uri="{FF2B5EF4-FFF2-40B4-BE49-F238E27FC236}">
                      <a16:creationId xmlns:a16="http://schemas.microsoft.com/office/drawing/2014/main" id="{F9BC456D-32E4-4849-8A14-1F6DD233D7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45" y="1425"/>
                  <a:ext cx="345" cy="1395"/>
                  <a:chOff x="2940" y="1440"/>
                  <a:chExt cx="345" cy="1395"/>
                </a:xfrm>
                <a:grpFill/>
              </p:grpSpPr>
              <p:sp>
                <p:nvSpPr>
                  <p:cNvPr id="275" name="Oval 120">
                    <a:extLst>
                      <a:ext uri="{FF2B5EF4-FFF2-40B4-BE49-F238E27FC236}">
                        <a16:creationId xmlns:a16="http://schemas.microsoft.com/office/drawing/2014/main" id="{B41565C3-CA91-43FB-A601-7EB55442AA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76" name="Oval 121">
                    <a:extLst>
                      <a:ext uri="{FF2B5EF4-FFF2-40B4-BE49-F238E27FC236}">
                        <a16:creationId xmlns:a16="http://schemas.microsoft.com/office/drawing/2014/main" id="{17E59A7F-EDE1-47C9-919B-43515F3122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77" name="Oval 122">
                    <a:extLst>
                      <a:ext uri="{FF2B5EF4-FFF2-40B4-BE49-F238E27FC236}">
                        <a16:creationId xmlns:a16="http://schemas.microsoft.com/office/drawing/2014/main" id="{E8A39C42-1FBB-4769-8F5B-EB6F132F21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  <p:grpSp>
              <p:nvGrpSpPr>
                <p:cNvPr id="267" name="Group 123">
                  <a:extLst>
                    <a:ext uri="{FF2B5EF4-FFF2-40B4-BE49-F238E27FC236}">
                      <a16:creationId xmlns:a16="http://schemas.microsoft.com/office/drawing/2014/main" id="{0C0CFDB6-BDC4-4CD1-BC7D-18BB246A0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00" y="1440"/>
                  <a:ext cx="345" cy="1395"/>
                  <a:chOff x="2940" y="1440"/>
                  <a:chExt cx="345" cy="1395"/>
                </a:xfrm>
                <a:grpFill/>
              </p:grpSpPr>
              <p:sp>
                <p:nvSpPr>
                  <p:cNvPr id="272" name="Oval 124">
                    <a:extLst>
                      <a:ext uri="{FF2B5EF4-FFF2-40B4-BE49-F238E27FC236}">
                        <a16:creationId xmlns:a16="http://schemas.microsoft.com/office/drawing/2014/main" id="{1EAECD82-6E9A-4339-94A4-F9FC2C56C9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73" name="Oval 125">
                    <a:extLst>
                      <a:ext uri="{FF2B5EF4-FFF2-40B4-BE49-F238E27FC236}">
                        <a16:creationId xmlns:a16="http://schemas.microsoft.com/office/drawing/2014/main" id="{7748CE18-6099-443A-AB78-3D411CE7F3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74" name="Oval 126">
                    <a:extLst>
                      <a:ext uri="{FF2B5EF4-FFF2-40B4-BE49-F238E27FC236}">
                        <a16:creationId xmlns:a16="http://schemas.microsoft.com/office/drawing/2014/main" id="{A0DD1EF1-8554-44E0-8E6F-25EE8557C1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  <p:grpSp>
              <p:nvGrpSpPr>
                <p:cNvPr id="268" name="Group 127">
                  <a:extLst>
                    <a:ext uri="{FF2B5EF4-FFF2-40B4-BE49-F238E27FC236}">
                      <a16:creationId xmlns:a16="http://schemas.microsoft.com/office/drawing/2014/main" id="{AA75190E-D142-4A09-90EF-3317DA2927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40" y="1440"/>
                  <a:ext cx="345" cy="1395"/>
                  <a:chOff x="2940" y="1440"/>
                  <a:chExt cx="345" cy="1395"/>
                </a:xfrm>
                <a:grpFill/>
              </p:grpSpPr>
              <p:sp>
                <p:nvSpPr>
                  <p:cNvPr id="269" name="Oval 128">
                    <a:extLst>
                      <a:ext uri="{FF2B5EF4-FFF2-40B4-BE49-F238E27FC236}">
                        <a16:creationId xmlns:a16="http://schemas.microsoft.com/office/drawing/2014/main" id="{9ED5BF62-7FA3-4E35-8F22-18AC755BB0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440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70" name="Oval 129">
                    <a:extLst>
                      <a:ext uri="{FF2B5EF4-FFF2-40B4-BE49-F238E27FC236}">
                        <a16:creationId xmlns:a16="http://schemas.microsoft.com/office/drawing/2014/main" id="{F3507007-E90D-4DE5-BAB9-A8BCC33C12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1965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  <p:sp>
                <p:nvSpPr>
                  <p:cNvPr id="271" name="Oval 130">
                    <a:extLst>
                      <a:ext uri="{FF2B5EF4-FFF2-40B4-BE49-F238E27FC236}">
                        <a16:creationId xmlns:a16="http://schemas.microsoft.com/office/drawing/2014/main" id="{870D6E9B-9902-4563-AA7D-1EC75D96B8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2475"/>
                    <a:ext cx="345" cy="36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LID4096" altLang="LID4096" sz="1800"/>
                  </a:p>
                </p:txBody>
              </p:sp>
            </p:grpSp>
          </p:grpSp>
        </p:grpSp>
        <p:grpSp>
          <p:nvGrpSpPr>
            <p:cNvPr id="238" name="Group 131">
              <a:extLst>
                <a:ext uri="{FF2B5EF4-FFF2-40B4-BE49-F238E27FC236}">
                  <a16:creationId xmlns:a16="http://schemas.microsoft.com/office/drawing/2014/main" id="{57645553-F2BF-4BA2-9C92-92F2F1E5E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380" y="4822462"/>
              <a:ext cx="2372576" cy="738545"/>
              <a:chOff x="2595" y="1620"/>
              <a:chExt cx="4605" cy="1020"/>
            </a:xfrm>
            <a:solidFill>
              <a:schemeClr val="tx1"/>
            </a:solidFill>
          </p:grpSpPr>
          <p:sp>
            <p:nvSpPr>
              <p:cNvPr id="257" name="Line 132">
                <a:extLst>
                  <a:ext uri="{FF2B5EF4-FFF2-40B4-BE49-F238E27FC236}">
                    <a16:creationId xmlns:a16="http://schemas.microsoft.com/office/drawing/2014/main" id="{CFFEF6DF-9551-467E-94F1-98FE7582C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5" y="1620"/>
                <a:ext cx="4575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58" name="Line 133">
                <a:extLst>
                  <a:ext uri="{FF2B5EF4-FFF2-40B4-BE49-F238E27FC236}">
                    <a16:creationId xmlns:a16="http://schemas.microsoft.com/office/drawing/2014/main" id="{4467F8B4-358E-40EA-AB18-0847BEEF2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0" y="2130"/>
                <a:ext cx="459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59" name="Line 134">
                <a:extLst>
                  <a:ext uri="{FF2B5EF4-FFF2-40B4-BE49-F238E27FC236}">
                    <a16:creationId xmlns:a16="http://schemas.microsoft.com/office/drawing/2014/main" id="{1082C9C7-66CE-4FD9-8161-9AFB617AF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640"/>
                <a:ext cx="4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239" name="Oval 135">
              <a:extLst>
                <a:ext uri="{FF2B5EF4-FFF2-40B4-BE49-F238E27FC236}">
                  <a16:creationId xmlns:a16="http://schemas.microsoft.com/office/drawing/2014/main" id="{285B77B5-7780-4D2E-8FA3-F168459BE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089" y="5059231"/>
              <a:ext cx="246920" cy="2606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40" name="Oval 136">
              <a:extLst>
                <a:ext uri="{FF2B5EF4-FFF2-40B4-BE49-F238E27FC236}">
                  <a16:creationId xmlns:a16="http://schemas.microsoft.com/office/drawing/2014/main" id="{1658F265-3FFF-48CE-B5E5-C21E5D97B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736" y="5441537"/>
              <a:ext cx="246920" cy="2606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44" name="Oval 140">
              <a:extLst>
                <a:ext uri="{FF2B5EF4-FFF2-40B4-BE49-F238E27FC236}">
                  <a16:creationId xmlns:a16="http://schemas.microsoft.com/office/drawing/2014/main" id="{91F11E85-08C9-4546-AA13-670396383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013" y="4675712"/>
              <a:ext cx="246920" cy="2606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45" name="Oval 141">
              <a:extLst>
                <a:ext uri="{FF2B5EF4-FFF2-40B4-BE49-F238E27FC236}">
                  <a16:creationId xmlns:a16="http://schemas.microsoft.com/office/drawing/2014/main" id="{7AAFC4EC-F47D-45EB-930D-61C4B7FE1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013" y="5425118"/>
              <a:ext cx="246920" cy="2606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48" name="Oval 144">
              <a:extLst>
                <a:ext uri="{FF2B5EF4-FFF2-40B4-BE49-F238E27FC236}">
                  <a16:creationId xmlns:a16="http://schemas.microsoft.com/office/drawing/2014/main" id="{DAB18CA1-5359-4382-9A8C-4D4330C81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614" y="5066706"/>
              <a:ext cx="246920" cy="2606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52" name="Oval 148">
              <a:extLst>
                <a:ext uri="{FF2B5EF4-FFF2-40B4-BE49-F238E27FC236}">
                  <a16:creationId xmlns:a16="http://schemas.microsoft.com/office/drawing/2014/main" id="{B38AA7F4-59BF-4FD2-8B6D-9E6FE361E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614" y="4675712"/>
              <a:ext cx="236184" cy="22808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54" name="Oval 150">
              <a:extLst>
                <a:ext uri="{FF2B5EF4-FFF2-40B4-BE49-F238E27FC236}">
                  <a16:creationId xmlns:a16="http://schemas.microsoft.com/office/drawing/2014/main" id="{28BC56CC-6673-4991-88D3-22ACA9271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350" y="5446840"/>
              <a:ext cx="236184" cy="22808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55" name="Oval 151">
              <a:extLst>
                <a:ext uri="{FF2B5EF4-FFF2-40B4-BE49-F238E27FC236}">
                  <a16:creationId xmlns:a16="http://schemas.microsoft.com/office/drawing/2014/main" id="{E553F616-47A3-4ECB-B09A-E0E894E03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472" y="4692131"/>
              <a:ext cx="236184" cy="22808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  <p:sp>
          <p:nvSpPr>
            <p:cNvPr id="256" name="Oval 152">
              <a:extLst>
                <a:ext uri="{FF2B5EF4-FFF2-40B4-BE49-F238E27FC236}">
                  <a16:creationId xmlns:a16="http://schemas.microsoft.com/office/drawing/2014/main" id="{BA7BF034-0265-492D-9798-C200DAC99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749" y="5066706"/>
              <a:ext cx="236184" cy="22808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LID4096" altLang="LID4096" sz="180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C125370-EBA1-436D-8166-502C92581E98}"/>
              </a:ext>
            </a:extLst>
          </p:cNvPr>
          <p:cNvSpPr txBox="1"/>
          <p:nvPr/>
        </p:nvSpPr>
        <p:spPr>
          <a:xfrm>
            <a:off x="6029237" y="5113411"/>
            <a:ext cx="287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May work if lattice constants integer multiples !</a:t>
            </a:r>
            <a:endParaRPr lang="LID4096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>
            <a:extLst>
              <a:ext uri="{FF2B5EF4-FFF2-40B4-BE49-F238E27FC236}">
                <a16:creationId xmlns:a16="http://schemas.microsoft.com/office/drawing/2014/main" id="{7D4645FD-E7D0-44ED-B3EC-6E455C6F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Lattice mismatch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7F975-27EC-45DF-A369-D3B34C4CE570}"/>
              </a:ext>
            </a:extLst>
          </p:cNvPr>
          <p:cNvSpPr txBox="1"/>
          <p:nvPr/>
        </p:nvSpPr>
        <p:spPr>
          <a:xfrm>
            <a:off x="395288" y="1412875"/>
            <a:ext cx="8424862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i-FI" sz="2400" dirty="0">
                <a:latin typeface="Arial" charset="0"/>
              </a:rPr>
              <a:t>In homoepitaxy film and </a:t>
            </a:r>
            <a:r>
              <a:rPr lang="fi-FI" sz="2400" dirty="0" err="1">
                <a:latin typeface="Arial" charset="0"/>
              </a:rPr>
              <a:t>substrate</a:t>
            </a:r>
            <a:r>
              <a:rPr lang="fi-FI" sz="2400" dirty="0">
                <a:latin typeface="Arial" charset="0"/>
              </a:rPr>
              <a:t> </a:t>
            </a:r>
            <a:r>
              <a:rPr lang="fi-FI" sz="2400" dirty="0" err="1">
                <a:latin typeface="Arial" charset="0"/>
              </a:rPr>
              <a:t>lattices</a:t>
            </a:r>
            <a:r>
              <a:rPr lang="fi-FI" sz="2400" dirty="0">
                <a:latin typeface="Arial" charset="0"/>
              </a:rPr>
              <a:t> </a:t>
            </a:r>
            <a:r>
              <a:rPr lang="fi-FI" sz="2400" dirty="0" err="1">
                <a:latin typeface="Arial" charset="0"/>
              </a:rPr>
              <a:t>are</a:t>
            </a:r>
            <a:r>
              <a:rPr lang="fi-FI" sz="2400" dirty="0">
                <a:latin typeface="Arial" charset="0"/>
              </a:rPr>
              <a:t> </a:t>
            </a:r>
            <a:r>
              <a:rPr lang="fi-FI" sz="2400" dirty="0" err="1">
                <a:latin typeface="Arial" charset="0"/>
              </a:rPr>
              <a:t>almost</a:t>
            </a:r>
            <a:r>
              <a:rPr lang="fi-FI" sz="2400" dirty="0">
                <a:latin typeface="Arial" charset="0"/>
              </a:rPr>
              <a:t> </a:t>
            </a:r>
            <a:r>
              <a:rPr lang="fi-FI" sz="2400" dirty="0" err="1">
                <a:latin typeface="Arial" charset="0"/>
              </a:rPr>
              <a:t>identical</a:t>
            </a:r>
            <a:r>
              <a:rPr lang="fi-FI" sz="2400" dirty="0">
                <a:latin typeface="Arial" charset="0"/>
              </a:rPr>
              <a:t> (</a:t>
            </a:r>
            <a:r>
              <a:rPr lang="fi-FI" sz="2400" dirty="0" err="1">
                <a:latin typeface="Arial" charset="0"/>
              </a:rPr>
              <a:t>because</a:t>
            </a:r>
            <a:r>
              <a:rPr lang="fi-FI" sz="2400" dirty="0">
                <a:latin typeface="Arial" charset="0"/>
              </a:rPr>
              <a:t> dopants change lattice constants slightly)</a:t>
            </a:r>
          </a:p>
          <a:p>
            <a:pPr eaLnBrk="1" hangingPunct="1">
              <a:defRPr/>
            </a:pPr>
            <a:endParaRPr lang="fi-FI" sz="2400" dirty="0">
              <a:latin typeface="Arial" charset="0"/>
            </a:endParaRPr>
          </a:p>
          <a:p>
            <a:pPr eaLnBrk="1" hangingPunct="1">
              <a:defRPr/>
            </a:pPr>
            <a:r>
              <a:rPr lang="fi-FI" sz="2400" dirty="0">
                <a:latin typeface="Arial" charset="0"/>
              </a:rPr>
              <a:t>In heteroepitaxy lattice mismatch has to </a:t>
            </a:r>
            <a:r>
              <a:rPr lang="fi-FI" sz="2400" dirty="0" err="1">
                <a:latin typeface="Arial" charset="0"/>
              </a:rPr>
              <a:t>be</a:t>
            </a:r>
            <a:r>
              <a:rPr lang="fi-FI" sz="2400" dirty="0">
                <a:latin typeface="Arial" charset="0"/>
              </a:rPr>
              <a:t> </a:t>
            </a:r>
            <a:r>
              <a:rPr lang="fi-FI" sz="2400" dirty="0" err="1">
                <a:latin typeface="Arial" charset="0"/>
              </a:rPr>
              <a:t>small</a:t>
            </a:r>
            <a:r>
              <a:rPr lang="fi-FI" sz="2400" dirty="0">
                <a:latin typeface="Arial" charset="0"/>
              </a:rPr>
              <a:t> enough:</a:t>
            </a:r>
          </a:p>
          <a:p>
            <a:pPr eaLnBrk="1" hangingPunct="1">
              <a:defRPr/>
            </a:pPr>
            <a:endParaRPr lang="fi-FI" sz="2400" dirty="0">
              <a:latin typeface="Arial" charset="0"/>
            </a:endParaRPr>
          </a:p>
          <a:p>
            <a:pPr eaLnBrk="1" hangingPunct="1">
              <a:defRPr/>
            </a:pPr>
            <a:r>
              <a:rPr lang="fi-FI" sz="2400" dirty="0">
                <a:latin typeface="Times New Roman"/>
                <a:cs typeface="Times New Roman"/>
              </a:rPr>
              <a:t>η  = (a</a:t>
            </a:r>
            <a:r>
              <a:rPr lang="fi-FI" sz="2400" baseline="-25000" dirty="0">
                <a:latin typeface="Times New Roman"/>
                <a:cs typeface="Times New Roman"/>
              </a:rPr>
              <a:t>f</a:t>
            </a:r>
            <a:r>
              <a:rPr lang="fi-FI" sz="2400" dirty="0">
                <a:latin typeface="Times New Roman"/>
                <a:cs typeface="Times New Roman"/>
              </a:rPr>
              <a:t> – a</a:t>
            </a:r>
            <a:r>
              <a:rPr lang="fi-FI" sz="2400" baseline="-25000" dirty="0">
                <a:latin typeface="Times New Roman"/>
                <a:cs typeface="Times New Roman"/>
              </a:rPr>
              <a:t>s</a:t>
            </a:r>
            <a:r>
              <a:rPr lang="fi-FI" sz="2400" dirty="0">
                <a:latin typeface="Times New Roman"/>
                <a:cs typeface="Times New Roman"/>
              </a:rPr>
              <a:t>)/a</a:t>
            </a:r>
            <a:r>
              <a:rPr lang="fi-FI" sz="2400" baseline="-25000" dirty="0">
                <a:latin typeface="Times New Roman"/>
                <a:cs typeface="Times New Roman"/>
              </a:rPr>
              <a:t>s     </a:t>
            </a:r>
            <a:r>
              <a:rPr lang="fi-FI" sz="2400" dirty="0">
                <a:latin typeface="Arial" charset="0"/>
              </a:rPr>
              <a:t>where a is lattice constant</a:t>
            </a:r>
          </a:p>
          <a:p>
            <a:pPr eaLnBrk="1" hangingPunct="1">
              <a:defRPr/>
            </a:pPr>
            <a:endParaRPr lang="fi-FI" sz="2400" dirty="0">
              <a:latin typeface="+mj-lt"/>
            </a:endParaRPr>
          </a:p>
          <a:p>
            <a:pPr eaLnBrk="1" hangingPunct="1">
              <a:defRPr/>
            </a:pPr>
            <a:r>
              <a:rPr lang="fi-FI" sz="2400" dirty="0">
                <a:latin typeface="+mj-lt"/>
              </a:rPr>
              <a:t>Higher the mismatch  </a:t>
            </a:r>
            <a:r>
              <a:rPr lang="fi-FI" sz="2400" dirty="0">
                <a:latin typeface="+mj-lt"/>
                <a:cs typeface="Times New Roman"/>
              </a:rPr>
              <a:t>η , the larger the film-substrate potential W must be</a:t>
            </a:r>
            <a:endParaRPr lang="fi-FI" sz="2400" dirty="0">
              <a:latin typeface="Arial" charset="0"/>
            </a:endParaRP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37C05B86-54E4-4D3F-9012-DFB07695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65126"/>
            <a:ext cx="46085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>
            <a:extLst>
              <a:ext uri="{FF2B5EF4-FFF2-40B4-BE49-F238E27FC236}">
                <a16:creationId xmlns:a16="http://schemas.microsoft.com/office/drawing/2014/main" id="{70BE427C-F2AE-4F05-B015-3DC6CAEBC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9" y="5414490"/>
            <a:ext cx="38401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20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A202144-8A37-4356-8710-84B3ECAF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Strained &amp; relaxed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7A8AD619-5BA3-4780-BC60-1C9CED25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6480175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>
            <a:extLst>
              <a:ext uri="{FF2B5EF4-FFF2-40B4-BE49-F238E27FC236}">
                <a16:creationId xmlns:a16="http://schemas.microsoft.com/office/drawing/2014/main" id="{769B4162-6179-41C7-8323-200643029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835" y="2132856"/>
            <a:ext cx="20526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Misfit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dislocations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generated</a:t>
            </a:r>
            <a:r>
              <a:rPr lang="fi-FI" altLang="en-US" sz="2400" dirty="0"/>
              <a:t> at </a:t>
            </a:r>
            <a:r>
              <a:rPr lang="fi-FI" altLang="en-US" sz="2400" dirty="0" err="1"/>
              <a:t>interface</a:t>
            </a:r>
            <a:endParaRPr lang="fi-FI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79FD8-4029-49EF-B858-E6F71C1BAB0F}"/>
              </a:ext>
            </a:extLst>
          </p:cNvPr>
          <p:cNvSpPr txBox="1"/>
          <p:nvPr/>
        </p:nvSpPr>
        <p:spPr>
          <a:xfrm>
            <a:off x="3815916" y="128774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Strained epi-layer</a:t>
            </a:r>
            <a:endParaRPr lang="LID4096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990BB-9109-4918-AF7D-C0B2A7AE790C}"/>
              </a:ext>
            </a:extLst>
          </p:cNvPr>
          <p:cNvSpPr/>
          <p:nvPr/>
        </p:nvSpPr>
        <p:spPr>
          <a:xfrm>
            <a:off x="5508104" y="1556792"/>
            <a:ext cx="3312368" cy="4872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76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1854</Words>
  <Application>Microsoft Office PowerPoint</Application>
  <PresentationFormat>On-screen Show (4:3)</PresentationFormat>
  <Paragraphs>287</Paragraphs>
  <Slides>50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AdvP4C4E74</vt:lpstr>
      <vt:lpstr>AdvPA5EF</vt:lpstr>
      <vt:lpstr>Arial</vt:lpstr>
      <vt:lpstr>Cambria Math</vt:lpstr>
      <vt:lpstr>Comic Sans MS</vt:lpstr>
      <vt:lpstr>Times New Roman</vt:lpstr>
      <vt:lpstr>Wingdings</vt:lpstr>
      <vt:lpstr>Default Design</vt:lpstr>
      <vt:lpstr>Image Document</vt:lpstr>
      <vt:lpstr>Epitaxy, superlattices, nanolaminates</vt:lpstr>
      <vt:lpstr>Epitaxy: single crystalline film on single crystalline substrate</vt:lpstr>
      <vt:lpstr>Homoepitaxy:  crystalline film A on top a crystalline wafer A</vt:lpstr>
      <vt:lpstr>Why indeed ?</vt:lpstr>
      <vt:lpstr>Epi requirements</vt:lpstr>
      <vt:lpstr>Polycrystalline vs. epitaxial</vt:lpstr>
      <vt:lpstr>Epitaxy failure</vt:lpstr>
      <vt:lpstr>Lattice mismatch</vt:lpstr>
      <vt:lpstr>Strained &amp; relaxed</vt:lpstr>
      <vt:lpstr>Strained &amp; relaxed (2)</vt:lpstr>
      <vt:lpstr>CVD epitaxy of silicon</vt:lpstr>
      <vt:lpstr>Rate</vt:lpstr>
      <vt:lpstr>Miscut &amp; off-orientation</vt:lpstr>
      <vt:lpstr>CVD epitaxy</vt:lpstr>
      <vt:lpstr>Major factors affecting film structure</vt:lpstr>
      <vt:lpstr>Ex-situ wet cleaning before depo</vt:lpstr>
      <vt:lpstr>In-situ H2 cleaning in CVD reactor</vt:lpstr>
      <vt:lpstr>In-situ HCl cleaning</vt:lpstr>
      <vt:lpstr>Interfacial contamination</vt:lpstr>
      <vt:lpstr>Growth vs. etching</vt:lpstr>
      <vt:lpstr>Epi vs. poly</vt:lpstr>
      <vt:lpstr>Doping in epitaxy</vt:lpstr>
      <vt:lpstr>Hig boron concentration  stress &amp; dislocations</vt:lpstr>
      <vt:lpstr>Germanium-compensation</vt:lpstr>
      <vt:lpstr>Germanium atom distance ?</vt:lpstr>
      <vt:lpstr>Transition width</vt:lpstr>
      <vt:lpstr>Layer thickness and  interface abruptness</vt:lpstr>
      <vt:lpstr>Characterization</vt:lpstr>
      <vt:lpstr>Selective epitaxy</vt:lpstr>
      <vt:lpstr>Epi applications: electronics</vt:lpstr>
      <vt:lpstr>Epi applications: MEMS</vt:lpstr>
      <vt:lpstr>Heteroepitaxy:  crystalline film A on top a crystalline wafer B</vt:lpstr>
      <vt:lpstr>Multilayer hetero-epitaxy</vt:lpstr>
      <vt:lpstr>Lattice match requirement</vt:lpstr>
      <vt:lpstr>Hetero-epitaxy GaAs/AlAs</vt:lpstr>
      <vt:lpstr>Thermal expansion </vt:lpstr>
      <vt:lpstr>MBE: Molecular Beam Epitaxy</vt:lpstr>
      <vt:lpstr>GaAs quantum dot (QD) laser</vt:lpstr>
      <vt:lpstr>Superlattice and quantum well  (SQW/MQW, single/multiple)</vt:lpstr>
      <vt:lpstr>Epitaxy considerations</vt:lpstr>
      <vt:lpstr>New materials: nanolaminates</vt:lpstr>
      <vt:lpstr>Inorganic-organic NL</vt:lpstr>
      <vt:lpstr>Nanolaminate vs. superlattice</vt:lpstr>
      <vt:lpstr>Sputtered NL</vt:lpstr>
      <vt:lpstr>NL by ALD</vt:lpstr>
      <vt:lpstr>X-ray mirror</vt:lpstr>
      <vt:lpstr>Al2O3/Ta2O5 </vt:lpstr>
      <vt:lpstr>Ionic conductivity</vt:lpstr>
      <vt:lpstr>NLs as vapor barriers</vt:lpstr>
      <vt:lpstr>Barrier properties of NL</vt:lpstr>
    </vt:vector>
  </TitlesOfParts>
  <Company>Micronova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Epitaxy</dc:title>
  <dc:creator>Sami Franssila</dc:creator>
  <cp:lastModifiedBy>Franssila Sami</cp:lastModifiedBy>
  <cp:revision>49</cp:revision>
  <dcterms:created xsi:type="dcterms:W3CDTF">2009-01-14T12:39:19Z</dcterms:created>
  <dcterms:modified xsi:type="dcterms:W3CDTF">2020-10-27T11:56:15Z</dcterms:modified>
</cp:coreProperties>
</file>