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59" r:id="rId5"/>
    <p:sldId id="268" r:id="rId6"/>
    <p:sldId id="269" r:id="rId7"/>
    <p:sldId id="267" r:id="rId8"/>
    <p:sldId id="264" r:id="rId9"/>
    <p:sldId id="266" r:id="rId10"/>
    <p:sldId id="257" r:id="rId11"/>
    <p:sldId id="260" r:id="rId12"/>
    <p:sldId id="261" r:id="rId13"/>
    <p:sldId id="25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033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8123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9149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082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7135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4017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8176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990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9355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3045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728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B907B-6056-4708-9F39-9650AC47C18F}" type="datetimeFigureOut">
              <a:rPr lang="LID4096" smtClean="0"/>
              <a:t>9/9/20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3ACB-805D-468D-B37D-EEFF4744C8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1719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A4F5-C6B1-4238-A8BA-54438CD57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Surfaces &amp; films: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general info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F79F3-7BA0-401A-A521-D15CD1221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700" y="4325938"/>
            <a:ext cx="6858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CHEM-E5150</a:t>
            </a:r>
          </a:p>
          <a:p>
            <a:r>
              <a:rPr lang="en-US" sz="4000" dirty="0"/>
              <a:t>5 </a:t>
            </a:r>
            <a:r>
              <a:rPr lang="en-US" sz="4000" dirty="0" err="1"/>
              <a:t>cr</a:t>
            </a:r>
            <a:endParaRPr lang="en-US" sz="4000" dirty="0"/>
          </a:p>
          <a:p>
            <a:r>
              <a:rPr lang="en-US" sz="4000" dirty="0"/>
              <a:t>Periods I-II</a:t>
            </a:r>
            <a:endParaRPr lang="LID4096" sz="4000" dirty="0"/>
          </a:p>
        </p:txBody>
      </p:sp>
    </p:spTree>
    <p:extLst>
      <p:ext uri="{BB962C8B-B14F-4D97-AF65-F5344CB8AC3E}">
        <p14:creationId xmlns:p14="http://schemas.microsoft.com/office/powerpoint/2010/main" val="225943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E009-940D-42E6-9E3F-CA36F2CA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Homeworks</a:t>
            </a:r>
            <a:r>
              <a:rPr lang="en-US" dirty="0"/>
              <a:t> (9 works)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27E32-1160-488A-A6F8-B316DBF37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Based on scientific articles</a:t>
            </a:r>
          </a:p>
          <a:p>
            <a:pPr marL="0" indent="0">
              <a:buNone/>
            </a:pPr>
            <a:r>
              <a:rPr lang="en-US" dirty="0"/>
              <a:t>Questions and calculations based on article</a:t>
            </a:r>
          </a:p>
          <a:p>
            <a:pPr marL="0" indent="0">
              <a:buNone/>
            </a:pPr>
            <a:r>
              <a:rPr lang="en-US" dirty="0"/>
              <a:t>Personal</a:t>
            </a:r>
          </a:p>
          <a:p>
            <a:pPr marL="0" indent="0">
              <a:buNone/>
            </a:pPr>
            <a:r>
              <a:rPr lang="en-US" dirty="0"/>
              <a:t>Report is Word or PowerPoint document</a:t>
            </a:r>
          </a:p>
          <a:p>
            <a:pPr marL="0" indent="0">
              <a:buNone/>
            </a:pPr>
            <a:r>
              <a:rPr lang="en-US" dirty="0"/>
              <a:t>Returned to MyCourses</a:t>
            </a:r>
          </a:p>
          <a:p>
            <a:pPr marL="0" indent="0">
              <a:buNone/>
            </a:pPr>
            <a:r>
              <a:rPr lang="en-US" dirty="0"/>
              <a:t>Deadline Tuesday 23.59 o’clock</a:t>
            </a:r>
          </a:p>
          <a:p>
            <a:pPr marL="0" indent="0">
              <a:buNone/>
            </a:pPr>
            <a:r>
              <a:rPr lang="en-US" dirty="0"/>
              <a:t>Discussed in Zoom-session at 12.15 Wednesdays</a:t>
            </a:r>
          </a:p>
          <a:p>
            <a:pPr marL="0" indent="0">
              <a:buNone/>
            </a:pPr>
            <a:r>
              <a:rPr lang="en-US" dirty="0"/>
              <a:t>Graded 1-5 (scaled to 6 points in the end; 54 points for exercises in total)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82417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56547-8137-4593-9B35-B0840B82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project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3FF84-CFFA-4331-AE2A-4A3D6F37F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of </a:t>
            </a:r>
            <a:r>
              <a:rPr lang="en-US" dirty="0">
                <a:cs typeface="Times New Roman" panose="02020603050405020304" pitchFamily="18" charset="0"/>
              </a:rPr>
              <a:t>~5 students</a:t>
            </a:r>
          </a:p>
          <a:p>
            <a:r>
              <a:rPr lang="en-US" dirty="0">
                <a:cs typeface="Times New Roman" panose="02020603050405020304" pitchFamily="18" charset="0"/>
              </a:rPr>
              <a:t>Formulating research plan</a:t>
            </a:r>
          </a:p>
          <a:p>
            <a:r>
              <a:rPr lang="en-US" dirty="0">
                <a:cs typeface="Times New Roman" panose="02020603050405020304" pitchFamily="18" charset="0"/>
              </a:rPr>
              <a:t>3-4 lab sessions (2-3 h)</a:t>
            </a:r>
          </a:p>
          <a:p>
            <a:r>
              <a:rPr lang="en-US" dirty="0">
                <a:cs typeface="Times New Roman" panose="02020603050405020304" pitchFamily="18" charset="0"/>
              </a:rPr>
              <a:t>Written report (group data but personal analysis), points personally</a:t>
            </a:r>
          </a:p>
          <a:p>
            <a:r>
              <a:rPr lang="en-US" dirty="0">
                <a:cs typeface="Times New Roman" panose="02020603050405020304" pitchFamily="18" charset="0"/>
              </a:rPr>
              <a:t>Final presentations, 20 min + 10 min for discussion</a:t>
            </a:r>
          </a:p>
          <a:p>
            <a:r>
              <a:rPr lang="en-US" dirty="0">
                <a:cs typeface="Times New Roman" panose="02020603050405020304" pitchFamily="18" charset="0"/>
              </a:rPr>
              <a:t>PowerPoint Zoom-presentation, same points for all group members</a:t>
            </a: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70298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98CC-DF33-40C3-8376-15FE2968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  <a:endParaRPr lang="LID40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8E504B-2D4F-46EC-89A6-70EE9DFDF68E}"/>
              </a:ext>
            </a:extLst>
          </p:cNvPr>
          <p:cNvSpPr txBox="1"/>
          <p:nvPr/>
        </p:nvSpPr>
        <p:spPr>
          <a:xfrm>
            <a:off x="571500" y="1930400"/>
            <a:ext cx="829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 hours contact teaching (=Zoom)</a:t>
            </a:r>
          </a:p>
          <a:p>
            <a:r>
              <a:rPr lang="en-US" sz="2800" dirty="0"/>
              <a:t>32 hours lab project (of which ca. 10 hours in lab)</a:t>
            </a:r>
          </a:p>
          <a:p>
            <a:r>
              <a:rPr lang="en-US" sz="2800" dirty="0"/>
              <a:t>40 hours homework problems (4.5 hours/week)</a:t>
            </a:r>
          </a:p>
          <a:p>
            <a:r>
              <a:rPr lang="en-US" sz="2800" dirty="0"/>
              <a:t>27 hours reading and self-study</a:t>
            </a:r>
          </a:p>
          <a:p>
            <a:endParaRPr lang="en-US" sz="2800" dirty="0"/>
          </a:p>
          <a:p>
            <a:r>
              <a:rPr lang="en-US" sz="2800" dirty="0"/>
              <a:t>135 hours total = 5 </a:t>
            </a:r>
            <a:r>
              <a:rPr lang="en-US" sz="2800" dirty="0" err="1"/>
              <a:t>cr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185617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86C4B-5FB5-409F-BAE9-2146E7DA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  <a:endParaRPr lang="LID4096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48C000-8012-4435-AE88-2B304C3A7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75783"/>
              </p:ext>
            </p:extLst>
          </p:nvPr>
        </p:nvGraphicFramePr>
        <p:xfrm>
          <a:off x="628650" y="1382746"/>
          <a:ext cx="7734300" cy="4564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591789474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622266913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286066498"/>
                    </a:ext>
                  </a:extLst>
                </a:gridCol>
                <a:gridCol w="31750">
                  <a:extLst>
                    <a:ext uri="{9D8B030D-6E8A-4147-A177-3AD203B41FA5}">
                      <a16:colId xmlns:a16="http://schemas.microsoft.com/office/drawing/2014/main" val="3471521657"/>
                    </a:ext>
                  </a:extLst>
                </a:gridCol>
                <a:gridCol w="302543">
                  <a:extLst>
                    <a:ext uri="{9D8B030D-6E8A-4147-A177-3AD203B41FA5}">
                      <a16:colId xmlns:a16="http://schemas.microsoft.com/office/drawing/2014/main" val="2641462649"/>
                    </a:ext>
                  </a:extLst>
                </a:gridCol>
                <a:gridCol w="1886983">
                  <a:extLst>
                    <a:ext uri="{9D8B030D-6E8A-4147-A177-3AD203B41FA5}">
                      <a16:colId xmlns:a16="http://schemas.microsoft.com/office/drawing/2014/main" val="870954091"/>
                    </a:ext>
                  </a:extLst>
                </a:gridCol>
                <a:gridCol w="1118212">
                  <a:extLst>
                    <a:ext uri="{9D8B030D-6E8A-4147-A177-3AD203B41FA5}">
                      <a16:colId xmlns:a16="http://schemas.microsoft.com/office/drawing/2014/main" val="3372961767"/>
                    </a:ext>
                  </a:extLst>
                </a:gridCol>
                <a:gridCol w="1118212">
                  <a:extLst>
                    <a:ext uri="{9D8B030D-6E8A-4147-A177-3AD203B41FA5}">
                      <a16:colId xmlns:a16="http://schemas.microsoft.com/office/drawing/2014/main" val="2955246153"/>
                    </a:ext>
                  </a:extLst>
                </a:gridCol>
              </a:tblGrid>
              <a:tr h="446054"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fi-FI" sz="24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exam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!</a:t>
                      </a:r>
                      <a:endParaRPr lang="fi-FI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FI" sz="2800" u="none" strike="noStrike">
                          <a:effectLst/>
                        </a:rPr>
                        <a:t> </a:t>
                      </a:r>
                      <a:endParaRPr lang="en-FI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Points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5965813"/>
                  </a:ext>
                </a:extLst>
              </a:tr>
              <a:tr h="4508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9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homeworks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51519192"/>
                  </a:ext>
                </a:extLst>
              </a:tr>
              <a:tr h="4412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11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lecture</a:t>
                      </a:r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quizzes</a:t>
                      </a:r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+9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exercise</a:t>
                      </a:r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attendance</a:t>
                      </a:r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points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FI" sz="2800" u="none" strike="noStrike">
                          <a:effectLst/>
                        </a:rPr>
                        <a:t> </a:t>
                      </a:r>
                      <a:endParaRPr lang="en-FI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LID4096" sz="2400" dirty="0"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FI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8837382"/>
                  </a:ext>
                </a:extLst>
              </a:tr>
              <a:tr h="4412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One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lab</a:t>
                      </a:r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project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91001742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Group </a:t>
                      </a:r>
                      <a:r>
                        <a:rPr lang="fi-FI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presentation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9024419"/>
                  </a:ext>
                </a:extLst>
              </a:tr>
              <a:tr h="441207"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Written</a:t>
                      </a:r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  <a:latin typeface="+mn-lt"/>
                        </a:rPr>
                        <a:t>report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1484787"/>
                  </a:ext>
                </a:extLst>
              </a:tr>
              <a:tr h="471636"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Webropol</a:t>
                      </a:r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feedback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FI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9442529"/>
                  </a:ext>
                </a:extLst>
              </a:tr>
              <a:tr h="471636"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FI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008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732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C726-2D24-4284-A3F8-17C9E792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courses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24A8-31F9-46F7-8F45-195916E6C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 film technology (IV)</a:t>
            </a:r>
          </a:p>
          <a:p>
            <a:pPr marL="0" indent="0">
              <a:buNone/>
            </a:pPr>
            <a:r>
              <a:rPr lang="en-US" dirty="0"/>
              <a:t>Microfabrication (IV-V)</a:t>
            </a:r>
          </a:p>
          <a:p>
            <a:pPr marL="0" indent="0">
              <a:buNone/>
            </a:pPr>
            <a:r>
              <a:rPr lang="en-US" dirty="0"/>
              <a:t>Microfluidics &amp; BioMEMS (III-IV)</a:t>
            </a:r>
          </a:p>
          <a:p>
            <a:pPr marL="0" indent="0">
              <a:buNone/>
            </a:pPr>
            <a:r>
              <a:rPr lang="en-US" dirty="0"/>
              <a:t>Functional inorganic materials (2021 fall)</a:t>
            </a:r>
          </a:p>
          <a:p>
            <a:pPr marL="0" indent="0">
              <a:buNone/>
            </a:pPr>
            <a:r>
              <a:rPr lang="en-US" dirty="0"/>
              <a:t>Advanced micro- and nanotechnology (2021 fall)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97530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81A3-C0B9-49D1-B5E9-A7441A5A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9A00B-37D1-46AC-B920-32FCD4786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student knows atomic and nanoscale phenomena that affect chemical, mechanical, optical, biological and fluidic surface processes.</a:t>
            </a:r>
          </a:p>
          <a:p>
            <a:r>
              <a:rPr lang="en-US" dirty="0"/>
              <a:t>The student can explain most important subtractive and additive surface modification methods.</a:t>
            </a:r>
          </a:p>
          <a:p>
            <a:r>
              <a:rPr lang="en-US" dirty="0"/>
              <a:t>The student knows major thin film deposition processes: PVD, CVD, ALD.</a:t>
            </a:r>
          </a:p>
          <a:p>
            <a:r>
              <a:rPr lang="en-US" dirty="0"/>
              <a:t>The student is aware of surface non-idealities and degradation processes.</a:t>
            </a:r>
          </a:p>
          <a:p>
            <a:r>
              <a:rPr lang="en-US" dirty="0"/>
              <a:t>The student can design and execute a simple surface preparation process and report on its results.</a:t>
            </a:r>
          </a:p>
          <a:p>
            <a:r>
              <a:rPr lang="en-US" dirty="0"/>
              <a:t>The student can critically read original scientific literature on the topical area of surfaces and films.</a:t>
            </a: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91469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FA41-B964-401F-9AE4-1720FA15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43900" cy="1325563"/>
          </a:xfrm>
        </p:spPr>
        <p:txBody>
          <a:bodyPr/>
          <a:lstStyle/>
          <a:p>
            <a:r>
              <a:rPr lang="en-US" dirty="0"/>
              <a:t>Zoom-based plus live lab project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EFEE8-4387-41F0-A7CA-872F1BA4B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394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Wednesdays 12.15-15.00 till December 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Homework presentation session Wednesdays 12.15-13 o’clock 	(9 sessions)</a:t>
            </a:r>
            <a:endParaRPr lang="LID4096" dirty="0"/>
          </a:p>
          <a:p>
            <a:pPr marL="0" indent="0">
              <a:buNone/>
            </a:pPr>
            <a:r>
              <a:rPr lang="en-US" dirty="0"/>
              <a:t>Lecture Wednesdays 13.15-15.00</a:t>
            </a:r>
          </a:p>
          <a:p>
            <a:pPr marL="0" indent="0">
              <a:buNone/>
            </a:pPr>
            <a:r>
              <a:rPr lang="en-US" dirty="0"/>
              <a:t>	(11 lectures)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project starts September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Lab group meetings times agreed with assistant</a:t>
            </a:r>
          </a:p>
          <a:p>
            <a:pPr marL="0" indent="0">
              <a:buNone/>
            </a:pPr>
            <a:r>
              <a:rPr lang="en-US" dirty="0"/>
              <a:t>Lab project presentations December 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69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BEAD-5BEE-4E10-8207-6AD5757F7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and exercises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CEB57-E1CE-4F66-901E-D5843D472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375"/>
            <a:ext cx="82677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1A	Intro: </a:t>
            </a:r>
            <a:r>
              <a:rPr lang="fi-FI" sz="1800" dirty="0" err="1"/>
              <a:t>physical</a:t>
            </a:r>
            <a:r>
              <a:rPr lang="fi-FI" sz="1800" dirty="0"/>
              <a:t>, </a:t>
            </a:r>
            <a:r>
              <a:rPr lang="fi-FI" sz="1800" dirty="0" err="1"/>
              <a:t>chemical</a:t>
            </a:r>
            <a:r>
              <a:rPr lang="fi-FI" sz="1800" dirty="0"/>
              <a:t>, </a:t>
            </a:r>
            <a:r>
              <a:rPr lang="fi-FI" sz="1800" dirty="0" err="1"/>
              <a:t>mechanical</a:t>
            </a:r>
            <a:r>
              <a:rPr lang="fi-FI" sz="1800" dirty="0"/>
              <a:t>, </a:t>
            </a:r>
            <a:r>
              <a:rPr lang="fi-FI" sz="1800" dirty="0" err="1"/>
              <a:t>optical</a:t>
            </a:r>
            <a:r>
              <a:rPr lang="fi-FI" sz="1800" dirty="0"/>
              <a:t>, </a:t>
            </a:r>
            <a:r>
              <a:rPr lang="fi-FI" sz="1800" dirty="0" err="1"/>
              <a:t>biosurfaces</a:t>
            </a:r>
            <a:r>
              <a:rPr lang="fi-FI" sz="18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1B	Film deposition vs. (</a:t>
            </a:r>
            <a:r>
              <a:rPr lang="fi-FI" sz="1800" dirty="0" err="1"/>
              <a:t>sub</a:t>
            </a:r>
            <a:r>
              <a:rPr lang="fi-FI" sz="1800" dirty="0"/>
              <a:t>)</a:t>
            </a:r>
            <a:r>
              <a:rPr lang="fi-FI" sz="1800" dirty="0" err="1"/>
              <a:t>surface</a:t>
            </a:r>
            <a:r>
              <a:rPr lang="fi-FI" sz="1800" dirty="0"/>
              <a:t> </a:t>
            </a:r>
            <a:r>
              <a:rPr lang="fi-FI" sz="1800" dirty="0" err="1"/>
              <a:t>modification</a:t>
            </a:r>
            <a:r>
              <a:rPr lang="fi-FI" sz="1800" dirty="0"/>
              <a:t> vs. </a:t>
            </a:r>
            <a:r>
              <a:rPr lang="fi-FI" sz="1800" dirty="0" err="1"/>
              <a:t>conversion</a:t>
            </a:r>
            <a:r>
              <a:rPr lang="fi-FI" sz="1800" dirty="0"/>
              <a:t> </a:t>
            </a:r>
            <a:r>
              <a:rPr lang="fi-FI" sz="1800" dirty="0" err="1"/>
              <a:t>coatings</a:t>
            </a:r>
            <a:endParaRPr lang="fi-FI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1C	Surface </a:t>
            </a:r>
            <a:r>
              <a:rPr lang="fi-FI" sz="1800" dirty="0" err="1"/>
              <a:t>chemical</a:t>
            </a:r>
            <a:r>
              <a:rPr lang="fi-FI" sz="1800" dirty="0"/>
              <a:t> </a:t>
            </a:r>
            <a:r>
              <a:rPr lang="fi-FI" sz="1800" dirty="0" err="1"/>
              <a:t>processes</a:t>
            </a:r>
            <a:r>
              <a:rPr lang="fi-FI" sz="1800" dirty="0"/>
              <a:t>, </a:t>
            </a:r>
            <a:r>
              <a:rPr lang="fi-FI" sz="1800" dirty="0" err="1"/>
              <a:t>chemisorption</a:t>
            </a:r>
            <a:r>
              <a:rPr lang="fi-FI" sz="1800" dirty="0"/>
              <a:t>, </a:t>
            </a:r>
            <a:r>
              <a:rPr lang="fi-FI" sz="1800" dirty="0" err="1"/>
              <a:t>physisorption</a:t>
            </a:r>
            <a:r>
              <a:rPr lang="fi-FI" sz="1800" dirty="0"/>
              <a:t>, </a:t>
            </a:r>
            <a:r>
              <a:rPr lang="fi-FI" sz="1800" dirty="0" err="1"/>
              <a:t>catalysis</a:t>
            </a:r>
            <a:r>
              <a:rPr lang="fi-FI" sz="1800" dirty="0"/>
              <a:t>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E1	</a:t>
            </a:r>
            <a:r>
              <a:rPr lang="fi-FI" sz="1800" dirty="0" err="1"/>
              <a:t>Exercise</a:t>
            </a:r>
            <a:r>
              <a:rPr lang="fi-FI" sz="1800" dirty="0"/>
              <a:t> 1: </a:t>
            </a:r>
            <a:r>
              <a:rPr lang="fi-FI" sz="1800" dirty="0" err="1"/>
              <a:t>thin</a:t>
            </a:r>
            <a:r>
              <a:rPr lang="fi-FI" sz="1800" dirty="0"/>
              <a:t> </a:t>
            </a:r>
            <a:r>
              <a:rPr lang="fi-FI" sz="1800" dirty="0" err="1"/>
              <a:t>films</a:t>
            </a:r>
            <a:r>
              <a:rPr lang="fi-FI" sz="1800" dirty="0"/>
              <a:t> and </a:t>
            </a:r>
            <a:r>
              <a:rPr lang="fi-FI" sz="1800" dirty="0" err="1"/>
              <a:t>coatings</a:t>
            </a:r>
            <a:r>
              <a:rPr lang="fi-FI" sz="1800" dirty="0"/>
              <a:t> 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2A	</a:t>
            </a:r>
            <a:r>
              <a:rPr lang="fi-FI" sz="1800" dirty="0" err="1"/>
              <a:t>Vacuum</a:t>
            </a:r>
            <a:r>
              <a:rPr lang="fi-FI" sz="1800" dirty="0"/>
              <a:t>, </a:t>
            </a:r>
            <a:r>
              <a:rPr lang="fi-FI" sz="1800" dirty="0" err="1"/>
              <a:t>ideal</a:t>
            </a:r>
            <a:r>
              <a:rPr lang="fi-FI" sz="1800" dirty="0"/>
              <a:t> and </a:t>
            </a:r>
            <a:r>
              <a:rPr lang="fi-FI" sz="1800" dirty="0" err="1"/>
              <a:t>real</a:t>
            </a:r>
            <a:r>
              <a:rPr lang="fi-FI" sz="1800" dirty="0"/>
              <a:t> </a:t>
            </a:r>
            <a:r>
              <a:rPr lang="fi-FI" sz="1800" dirty="0" err="1"/>
              <a:t>surfaces</a:t>
            </a:r>
            <a:r>
              <a:rPr lang="fi-FI" sz="1800" dirty="0"/>
              <a:t> 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2B	</a:t>
            </a:r>
            <a:r>
              <a:rPr lang="fi-FI" sz="1800" dirty="0" err="1"/>
              <a:t>Vacuum</a:t>
            </a:r>
            <a:r>
              <a:rPr lang="fi-FI" sz="1800" dirty="0"/>
              <a:t> and </a:t>
            </a:r>
            <a:r>
              <a:rPr lang="fi-FI" sz="1800" dirty="0" err="1"/>
              <a:t>thin</a:t>
            </a:r>
            <a:r>
              <a:rPr lang="fi-FI" sz="1800" dirty="0"/>
              <a:t> </a:t>
            </a:r>
            <a:r>
              <a:rPr lang="fi-FI" sz="1800" dirty="0" err="1"/>
              <a:t>films</a:t>
            </a:r>
            <a:endParaRPr lang="fi-FI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E2	</a:t>
            </a:r>
            <a:r>
              <a:rPr lang="fi-FI" sz="1800" dirty="0" err="1"/>
              <a:t>Exercise</a:t>
            </a:r>
            <a:r>
              <a:rPr lang="fi-FI" sz="1800" dirty="0"/>
              <a:t> 2: </a:t>
            </a:r>
            <a:r>
              <a:rPr lang="fi-FI" sz="1800" dirty="0" err="1"/>
              <a:t>vacuum</a:t>
            </a:r>
            <a:r>
              <a:rPr lang="fi-FI" sz="1800" dirty="0"/>
              <a:t>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3A	Surface </a:t>
            </a:r>
            <a:r>
              <a:rPr lang="fi-FI" sz="1800" dirty="0" err="1"/>
              <a:t>preparation</a:t>
            </a:r>
            <a:r>
              <a:rPr lang="fi-FI" sz="1800" dirty="0"/>
              <a:t>, </a:t>
            </a:r>
            <a:r>
              <a:rPr lang="fi-FI" sz="1800" dirty="0" err="1"/>
              <a:t>cleaning</a:t>
            </a:r>
            <a:r>
              <a:rPr lang="fi-FI" sz="1800" dirty="0"/>
              <a:t>, </a:t>
            </a:r>
            <a:r>
              <a:rPr lang="fi-FI" sz="1800" dirty="0" err="1"/>
              <a:t>activation</a:t>
            </a:r>
            <a:r>
              <a:rPr lang="fi-FI" sz="1800" dirty="0"/>
              <a:t>, </a:t>
            </a:r>
            <a:r>
              <a:rPr lang="fi-FI" sz="1800" dirty="0" err="1"/>
              <a:t>passivation</a:t>
            </a:r>
            <a:r>
              <a:rPr lang="fi-FI" sz="1800" dirty="0"/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3B	</a:t>
            </a:r>
            <a:r>
              <a:rPr lang="fi-FI" sz="1800" dirty="0" err="1"/>
              <a:t>Polishing</a:t>
            </a:r>
            <a:r>
              <a:rPr lang="fi-FI" sz="1800" dirty="0"/>
              <a:t> and </a:t>
            </a:r>
            <a:r>
              <a:rPr lang="fi-FI" sz="1800" dirty="0" err="1"/>
              <a:t>bonding</a:t>
            </a:r>
            <a:r>
              <a:rPr lang="fi-FI" sz="1800" dirty="0"/>
              <a:t>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E3	</a:t>
            </a:r>
            <a:r>
              <a:rPr lang="fi-FI" sz="1800" dirty="0" err="1"/>
              <a:t>Exercise</a:t>
            </a:r>
            <a:r>
              <a:rPr lang="fi-FI" sz="1800" dirty="0"/>
              <a:t> 3: </a:t>
            </a:r>
            <a:r>
              <a:rPr lang="fi-FI" sz="1800" dirty="0" err="1"/>
              <a:t>megasonic</a:t>
            </a:r>
            <a:r>
              <a:rPr lang="fi-FI" sz="1800" dirty="0"/>
              <a:t> </a:t>
            </a:r>
            <a:r>
              <a:rPr lang="fi-FI" sz="1800" dirty="0" err="1"/>
              <a:t>cleaning</a:t>
            </a:r>
            <a:r>
              <a:rPr lang="fi-FI" sz="1800" dirty="0"/>
              <a:t>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4A	</a:t>
            </a:r>
            <a:r>
              <a:rPr lang="fi-FI" sz="1800" dirty="0" err="1"/>
              <a:t>Wetting</a:t>
            </a:r>
            <a:r>
              <a:rPr lang="fi-FI" sz="1800" dirty="0"/>
              <a:t>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4B	</a:t>
            </a:r>
            <a:r>
              <a:rPr lang="fi-FI" sz="1800" dirty="0" err="1"/>
              <a:t>Superhydrophobicity</a:t>
            </a:r>
            <a:r>
              <a:rPr lang="fi-FI" sz="1800" dirty="0"/>
              <a:t>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dirty="0"/>
              <a:t>	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3921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46B5A-CA3B-47B8-8EF6-52C6F44042E9}"/>
              </a:ext>
            </a:extLst>
          </p:cNvPr>
          <p:cNvSpPr txBox="1"/>
          <p:nvPr/>
        </p:nvSpPr>
        <p:spPr>
          <a:xfrm>
            <a:off x="647700" y="641350"/>
            <a:ext cx="76898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P1		Project </a:t>
            </a:r>
            <a:r>
              <a:rPr lang="fi-FI" dirty="0" err="1"/>
              <a:t>launch</a:t>
            </a:r>
            <a:r>
              <a:rPr lang="fi-FI" dirty="0"/>
              <a:t> session						</a:t>
            </a:r>
          </a:p>
          <a:p>
            <a:r>
              <a:rPr lang="fi-FI" dirty="0"/>
              <a:t>5A		PVD, </a:t>
            </a:r>
            <a:r>
              <a:rPr lang="fi-FI" dirty="0" err="1"/>
              <a:t>physical</a:t>
            </a:r>
            <a:r>
              <a:rPr lang="fi-FI" dirty="0"/>
              <a:t> </a:t>
            </a:r>
            <a:r>
              <a:rPr lang="fi-FI" dirty="0" err="1"/>
              <a:t>vapor</a:t>
            </a:r>
            <a:r>
              <a:rPr lang="fi-FI" dirty="0"/>
              <a:t> deposition						</a:t>
            </a:r>
          </a:p>
          <a:p>
            <a:r>
              <a:rPr lang="fi-FI" dirty="0"/>
              <a:t>5B		Plasma, </a:t>
            </a:r>
            <a:r>
              <a:rPr lang="fi-FI" dirty="0" err="1"/>
              <a:t>ion-surface</a:t>
            </a:r>
            <a:r>
              <a:rPr lang="fi-FI" dirty="0"/>
              <a:t> </a:t>
            </a:r>
            <a:r>
              <a:rPr lang="fi-FI" dirty="0" err="1"/>
              <a:t>interactions</a:t>
            </a:r>
            <a:r>
              <a:rPr lang="fi-FI" dirty="0"/>
              <a:t>, </a:t>
            </a:r>
            <a:r>
              <a:rPr lang="fi-FI" dirty="0" err="1"/>
              <a:t>film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mechanisms</a:t>
            </a:r>
            <a:r>
              <a:rPr lang="fi-FI" dirty="0"/>
              <a:t> 						</a:t>
            </a:r>
          </a:p>
          <a:p>
            <a:r>
              <a:rPr lang="fi-FI" dirty="0"/>
              <a:t>E4		</a:t>
            </a:r>
            <a:r>
              <a:rPr lang="fi-FI" dirty="0" err="1"/>
              <a:t>Exercise</a:t>
            </a:r>
            <a:r>
              <a:rPr lang="fi-FI" dirty="0"/>
              <a:t> 4: PVD						</a:t>
            </a:r>
          </a:p>
          <a:p>
            <a:r>
              <a:rPr lang="fi-FI" dirty="0"/>
              <a:t>6A		CVD, </a:t>
            </a:r>
            <a:r>
              <a:rPr lang="fi-FI" dirty="0" err="1"/>
              <a:t>chemical</a:t>
            </a:r>
            <a:r>
              <a:rPr lang="fi-FI" dirty="0"/>
              <a:t> </a:t>
            </a:r>
            <a:r>
              <a:rPr lang="fi-FI" dirty="0" err="1"/>
              <a:t>vapor</a:t>
            </a:r>
            <a:r>
              <a:rPr lang="fi-FI" dirty="0"/>
              <a:t> deposition						</a:t>
            </a:r>
          </a:p>
          <a:p>
            <a:r>
              <a:rPr lang="fi-FI" dirty="0"/>
              <a:t>6B		CVD and PVD of </a:t>
            </a:r>
            <a:r>
              <a:rPr lang="fi-FI" dirty="0" err="1"/>
              <a:t>polymers</a:t>
            </a:r>
            <a:r>
              <a:rPr lang="fi-FI" dirty="0"/>
              <a:t> and CVD and PVD on </a:t>
            </a:r>
            <a:r>
              <a:rPr lang="fi-FI" dirty="0" err="1"/>
              <a:t>polymers</a:t>
            </a:r>
            <a:endParaRPr lang="fi-FI" dirty="0"/>
          </a:p>
          <a:p>
            <a:endParaRPr lang="fi-FI" dirty="0"/>
          </a:p>
          <a:p>
            <a:r>
              <a:rPr lang="fi-FI" dirty="0"/>
              <a:t>E5		</a:t>
            </a:r>
            <a:r>
              <a:rPr lang="fi-FI" dirty="0" err="1"/>
              <a:t>Exercise</a:t>
            </a:r>
            <a:r>
              <a:rPr lang="fi-FI" dirty="0"/>
              <a:t> 5: CVD			</a:t>
            </a:r>
          </a:p>
          <a:p>
            <a:r>
              <a:rPr lang="fi-FI" dirty="0"/>
              <a:t>7A		</a:t>
            </a:r>
            <a:r>
              <a:rPr lang="fi-FI" dirty="0" err="1"/>
              <a:t>Multilayer</a:t>
            </a:r>
            <a:r>
              <a:rPr lang="fi-FI" dirty="0"/>
              <a:t> </a:t>
            </a:r>
            <a:r>
              <a:rPr lang="fi-FI" dirty="0" err="1"/>
              <a:t>films</a:t>
            </a:r>
            <a:r>
              <a:rPr lang="fi-FI" dirty="0"/>
              <a:t>			</a:t>
            </a:r>
          </a:p>
          <a:p>
            <a:r>
              <a:rPr lang="fi-FI" dirty="0"/>
              <a:t>7B		</a:t>
            </a:r>
            <a:r>
              <a:rPr lang="fi-FI" dirty="0" err="1"/>
              <a:t>Epitaxy</a:t>
            </a:r>
            <a:r>
              <a:rPr lang="fi-FI" dirty="0"/>
              <a:t>, </a:t>
            </a:r>
            <a:r>
              <a:rPr lang="fi-FI" dirty="0" err="1"/>
              <a:t>superlattices</a:t>
            </a:r>
            <a:r>
              <a:rPr lang="fi-FI" dirty="0"/>
              <a:t>, </a:t>
            </a:r>
            <a:r>
              <a:rPr lang="fi-FI" dirty="0" err="1"/>
              <a:t>nanolaminates</a:t>
            </a:r>
            <a:r>
              <a:rPr lang="fi-FI" dirty="0"/>
              <a:t>			</a:t>
            </a:r>
          </a:p>
          <a:p>
            <a:r>
              <a:rPr lang="fi-FI" dirty="0"/>
              <a:t>				</a:t>
            </a:r>
          </a:p>
          <a:p>
            <a:r>
              <a:rPr lang="fi-FI" dirty="0"/>
              <a:t>E6		</a:t>
            </a:r>
            <a:r>
              <a:rPr lang="fi-FI" dirty="0" err="1"/>
              <a:t>Exercise</a:t>
            </a:r>
            <a:r>
              <a:rPr lang="fi-FI" dirty="0"/>
              <a:t> 6: </a:t>
            </a:r>
            <a:r>
              <a:rPr lang="fi-FI" dirty="0" err="1"/>
              <a:t>wafer</a:t>
            </a:r>
            <a:r>
              <a:rPr lang="fi-FI" dirty="0"/>
              <a:t> </a:t>
            </a:r>
            <a:r>
              <a:rPr lang="fi-FI" dirty="0" err="1"/>
              <a:t>cleaning</a:t>
            </a:r>
            <a:endParaRPr lang="fi-FI" dirty="0"/>
          </a:p>
          <a:p>
            <a:r>
              <a:rPr lang="fi-FI" dirty="0"/>
              <a:t>8A		ALD, </a:t>
            </a:r>
            <a:r>
              <a:rPr lang="fi-FI" dirty="0" err="1"/>
              <a:t>atomic</a:t>
            </a:r>
            <a:r>
              <a:rPr lang="fi-FI" dirty="0"/>
              <a:t> </a:t>
            </a:r>
            <a:r>
              <a:rPr lang="fi-FI" dirty="0" err="1"/>
              <a:t>layer</a:t>
            </a:r>
            <a:r>
              <a:rPr lang="fi-FI" dirty="0"/>
              <a:t> deposition			</a:t>
            </a:r>
          </a:p>
          <a:p>
            <a:r>
              <a:rPr lang="fi-FI" dirty="0"/>
              <a:t>8B		MLD, </a:t>
            </a:r>
            <a:r>
              <a:rPr lang="fi-FI" dirty="0" err="1"/>
              <a:t>molecular</a:t>
            </a:r>
            <a:r>
              <a:rPr lang="fi-FI" dirty="0"/>
              <a:t> </a:t>
            </a:r>
            <a:r>
              <a:rPr lang="fi-FI" dirty="0" err="1"/>
              <a:t>layer</a:t>
            </a:r>
            <a:r>
              <a:rPr lang="fi-FI" dirty="0"/>
              <a:t> deposition			</a:t>
            </a:r>
          </a:p>
          <a:p>
            <a:r>
              <a:rPr lang="fi-FI" dirty="0"/>
              <a:t>				</a:t>
            </a:r>
          </a:p>
          <a:p>
            <a:r>
              <a:rPr lang="fi-FI" dirty="0"/>
              <a:t>E7		</a:t>
            </a:r>
            <a:r>
              <a:rPr lang="fi-FI" dirty="0" err="1"/>
              <a:t>Exercise</a:t>
            </a:r>
            <a:r>
              <a:rPr lang="fi-FI" dirty="0"/>
              <a:t> 7: ALD			</a:t>
            </a:r>
          </a:p>
          <a:p>
            <a:r>
              <a:rPr lang="fi-FI" dirty="0"/>
              <a:t>9A		</a:t>
            </a:r>
            <a:r>
              <a:rPr lang="fi-FI" dirty="0" err="1"/>
              <a:t>Adhesion</a:t>
            </a:r>
            <a:r>
              <a:rPr lang="fi-FI" dirty="0"/>
              <a:t>		</a:t>
            </a:r>
          </a:p>
          <a:p>
            <a:r>
              <a:rPr lang="fi-FI" dirty="0"/>
              <a:t>9B		</a:t>
            </a:r>
            <a:r>
              <a:rPr lang="fi-FI" dirty="0" err="1"/>
              <a:t>Wet</a:t>
            </a:r>
            <a:r>
              <a:rPr lang="fi-FI" dirty="0"/>
              <a:t> </a:t>
            </a:r>
            <a:r>
              <a:rPr lang="fi-FI" dirty="0" err="1"/>
              <a:t>adhesion</a:t>
            </a:r>
            <a:r>
              <a:rPr lang="fi-FI" dirty="0"/>
              <a:t>, </a:t>
            </a:r>
            <a:r>
              <a:rPr lang="fi-FI" dirty="0" err="1"/>
              <a:t>dry</a:t>
            </a:r>
            <a:r>
              <a:rPr lang="fi-FI" dirty="0"/>
              <a:t> </a:t>
            </a:r>
            <a:r>
              <a:rPr lang="fi-FI" dirty="0" err="1"/>
              <a:t>adhesion</a:t>
            </a:r>
            <a:r>
              <a:rPr lang="fi-FI" dirty="0"/>
              <a:t> 			</a:t>
            </a:r>
          </a:p>
          <a:p>
            <a:r>
              <a:rPr lang="fi-FI" dirty="0"/>
              <a:t>						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75958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F38AA7-FECE-4BE5-A5D0-01B7F649F4AC}"/>
              </a:ext>
            </a:extLst>
          </p:cNvPr>
          <p:cNvSpPr txBox="1"/>
          <p:nvPr/>
        </p:nvSpPr>
        <p:spPr>
          <a:xfrm>
            <a:off x="730250" y="908050"/>
            <a:ext cx="7219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E8		</a:t>
            </a:r>
            <a:r>
              <a:rPr lang="fi-FI" dirty="0" err="1"/>
              <a:t>Exercise</a:t>
            </a:r>
            <a:r>
              <a:rPr lang="fi-FI" dirty="0"/>
              <a:t> 8: gekko					</a:t>
            </a:r>
          </a:p>
          <a:p>
            <a:r>
              <a:rPr lang="fi-FI" dirty="0"/>
              <a:t>10A		</a:t>
            </a:r>
            <a:r>
              <a:rPr lang="fi-FI" dirty="0" err="1"/>
              <a:t>Biomolecules</a:t>
            </a:r>
            <a:r>
              <a:rPr lang="fi-FI" dirty="0"/>
              <a:t> on </a:t>
            </a:r>
            <a:r>
              <a:rPr lang="fi-FI" dirty="0" err="1"/>
              <a:t>surfaces</a:t>
            </a:r>
            <a:r>
              <a:rPr lang="fi-FI" dirty="0"/>
              <a:t> 				</a:t>
            </a:r>
          </a:p>
          <a:p>
            <a:r>
              <a:rPr lang="fi-FI" dirty="0"/>
              <a:t>10B		</a:t>
            </a:r>
            <a:r>
              <a:rPr lang="fi-FI" dirty="0" err="1"/>
              <a:t>Biocompatibility</a:t>
            </a:r>
            <a:r>
              <a:rPr lang="fi-FI" dirty="0"/>
              <a:t>					</a:t>
            </a:r>
          </a:p>
          <a:p>
            <a:r>
              <a:rPr lang="fi-FI" dirty="0"/>
              <a:t>						</a:t>
            </a:r>
          </a:p>
          <a:p>
            <a:r>
              <a:rPr lang="fi-FI" dirty="0"/>
              <a:t>E9		</a:t>
            </a:r>
            <a:r>
              <a:rPr lang="fi-FI" dirty="0" err="1"/>
              <a:t>Exercise</a:t>
            </a:r>
            <a:r>
              <a:rPr lang="fi-FI" dirty="0"/>
              <a:t> 9: </a:t>
            </a:r>
            <a:r>
              <a:rPr lang="fi-FI" dirty="0" err="1"/>
              <a:t>biomolecule</a:t>
            </a:r>
            <a:r>
              <a:rPr lang="fi-FI" dirty="0"/>
              <a:t> adsorption					</a:t>
            </a:r>
          </a:p>
          <a:p>
            <a:r>
              <a:rPr lang="fi-FI" dirty="0"/>
              <a:t>11A		</a:t>
            </a:r>
            <a:r>
              <a:rPr lang="fi-FI" dirty="0" err="1"/>
              <a:t>Friction</a:t>
            </a:r>
            <a:r>
              <a:rPr lang="fi-FI" dirty="0"/>
              <a:t> and </a:t>
            </a:r>
            <a:r>
              <a:rPr lang="fi-FI" dirty="0" err="1"/>
              <a:t>lubrication</a:t>
            </a:r>
            <a:r>
              <a:rPr lang="fi-FI" dirty="0"/>
              <a:t> 			</a:t>
            </a:r>
          </a:p>
          <a:p>
            <a:r>
              <a:rPr lang="fi-FI" dirty="0"/>
              <a:t>11B		</a:t>
            </a:r>
            <a:r>
              <a:rPr lang="fi-FI" dirty="0" err="1"/>
              <a:t>Tribology</a:t>
            </a:r>
            <a:r>
              <a:rPr lang="fi-FI" dirty="0"/>
              <a:t> and </a:t>
            </a:r>
            <a:r>
              <a:rPr lang="fi-FI" dirty="0" err="1"/>
              <a:t>wear</a:t>
            </a:r>
            <a:r>
              <a:rPr lang="fi-FI" dirty="0"/>
              <a:t>				</a:t>
            </a:r>
          </a:p>
          <a:p>
            <a:r>
              <a:rPr lang="fi-FI" dirty="0"/>
              <a:t> 						</a:t>
            </a:r>
          </a:p>
          <a:p>
            <a:r>
              <a:rPr lang="fi-FI" dirty="0"/>
              <a:t>P2		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lab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presentations</a:t>
            </a:r>
            <a:r>
              <a:rPr lang="fi-FI" dirty="0"/>
              <a:t>			</a:t>
            </a:r>
          </a:p>
          <a:p>
            <a:r>
              <a:rPr lang="fi-FI" dirty="0"/>
              <a:t>P3		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lab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presentations</a:t>
            </a:r>
            <a:r>
              <a:rPr lang="fi-FI" dirty="0"/>
              <a:t>				</a:t>
            </a:r>
          </a:p>
          <a:p>
            <a:r>
              <a:rPr lang="fi-FI" dirty="0"/>
              <a:t>P4		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lab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presentations</a:t>
            </a:r>
            <a:r>
              <a:rPr lang="fi-FI" dirty="0"/>
              <a:t>					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0473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F1F1-E733-4513-83F1-A53C6660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55003-4CB4-4C34-9E92-E568C3F4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lectures from MyCourses, there is a Zoom-link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 active in Zoom-chat. Teachers read chat only during breaks, not all the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Quizz</a:t>
            </a:r>
            <a:r>
              <a:rPr lang="en-US" dirty="0"/>
              <a:t> every week: </a:t>
            </a:r>
          </a:p>
          <a:p>
            <a:pPr marL="0" indent="0">
              <a:buNone/>
            </a:pPr>
            <a:r>
              <a:rPr lang="en-US" dirty="0"/>
              <a:t>MyCourses timed 3-5 min effort. 1 point.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4891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C41C-A6A9-42F2-BF41-8F9F6C8C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0902-5826-45D4-A930-E9D2FBEE3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Jari Koskinen, intro, PVD, tribology</a:t>
            </a:r>
          </a:p>
          <a:p>
            <a:pPr marL="0" indent="0">
              <a:buNone/>
            </a:pPr>
            <a:r>
              <a:rPr lang="en-US" dirty="0"/>
              <a:t>Sami Franssila, surface prep, CVD, epitaxy</a:t>
            </a:r>
          </a:p>
          <a:p>
            <a:pPr marL="0" indent="0">
              <a:buNone/>
            </a:pPr>
            <a:r>
              <a:rPr lang="en-US" dirty="0"/>
              <a:t>Ville Jokinen, wetting, adhesion, </a:t>
            </a:r>
            <a:r>
              <a:rPr lang="en-US" dirty="0" err="1"/>
              <a:t>biosurfaces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also lab project</a:t>
            </a:r>
          </a:p>
          <a:p>
            <a:pPr marL="0" indent="0">
              <a:buNone/>
            </a:pPr>
            <a:r>
              <a:rPr lang="en-US" dirty="0"/>
              <a:t>Maarit Karppinen, ALD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Mehran Mirmohammadi, lab assistant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94577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C1B6-266D-45C0-A3D6-669E8702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7F076-0BB2-454D-92BD-8A771E024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introduce yourself briefly, citing three interesting factoids.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Turn video on if possible, so that your future group work fellows can see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4675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939</Words>
  <Application>Microsoft Macintosh PowerPoint</Application>
  <PresentationFormat>On-screen Show (4:3)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Office Theme</vt:lpstr>
      <vt:lpstr>Surfaces &amp; films:  general info</vt:lpstr>
      <vt:lpstr>Learning goals</vt:lpstr>
      <vt:lpstr>Zoom-based plus live lab project</vt:lpstr>
      <vt:lpstr>Lectures and exercises</vt:lpstr>
      <vt:lpstr>PowerPoint Presentation</vt:lpstr>
      <vt:lpstr>PowerPoint Presentation</vt:lpstr>
      <vt:lpstr>Lectures</vt:lpstr>
      <vt:lpstr>Teachers</vt:lpstr>
      <vt:lpstr>Students</vt:lpstr>
      <vt:lpstr>Homeworks (9 works)</vt:lpstr>
      <vt:lpstr>Lab project</vt:lpstr>
      <vt:lpstr>Workload</vt:lpstr>
      <vt:lpstr>Assessment</vt:lpstr>
      <vt:lpstr>Next courses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Surfaces &amp; films</dc:title>
  <dc:creator>Franssila Sami</dc:creator>
  <cp:lastModifiedBy>Koskinen Jari</cp:lastModifiedBy>
  <cp:revision>16</cp:revision>
  <dcterms:created xsi:type="dcterms:W3CDTF">2020-08-31T07:35:53Z</dcterms:created>
  <dcterms:modified xsi:type="dcterms:W3CDTF">2020-09-09T06:57:23Z</dcterms:modified>
</cp:coreProperties>
</file>