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9" r:id="rId2"/>
    <p:sldMasterId id="2147483731" r:id="rId3"/>
  </p:sldMasterIdLst>
  <p:notesMasterIdLst>
    <p:notesMasterId r:id="rId70"/>
  </p:notesMasterIdLst>
  <p:handoutMasterIdLst>
    <p:handoutMasterId r:id="rId71"/>
  </p:handoutMasterIdLst>
  <p:sldIdLst>
    <p:sldId id="298" r:id="rId4"/>
    <p:sldId id="344" r:id="rId5"/>
    <p:sldId id="356" r:id="rId6"/>
    <p:sldId id="346" r:id="rId7"/>
    <p:sldId id="345" r:id="rId8"/>
    <p:sldId id="347" r:id="rId9"/>
    <p:sldId id="313" r:id="rId10"/>
    <p:sldId id="315" r:id="rId11"/>
    <p:sldId id="318" r:id="rId12"/>
    <p:sldId id="319" r:id="rId13"/>
    <p:sldId id="320" r:id="rId14"/>
    <p:sldId id="321" r:id="rId15"/>
    <p:sldId id="357" r:id="rId16"/>
    <p:sldId id="323" r:id="rId17"/>
    <p:sldId id="324" r:id="rId18"/>
    <p:sldId id="325" r:id="rId19"/>
    <p:sldId id="337" r:id="rId20"/>
    <p:sldId id="336" r:id="rId21"/>
    <p:sldId id="338" r:id="rId22"/>
    <p:sldId id="339" r:id="rId23"/>
    <p:sldId id="340" r:id="rId24"/>
    <p:sldId id="326" r:id="rId25"/>
    <p:sldId id="327" r:id="rId26"/>
    <p:sldId id="328" r:id="rId27"/>
    <p:sldId id="358" r:id="rId28"/>
    <p:sldId id="359" r:id="rId29"/>
    <p:sldId id="360" r:id="rId30"/>
    <p:sldId id="329" r:id="rId31"/>
    <p:sldId id="322" r:id="rId32"/>
    <p:sldId id="332" r:id="rId33"/>
    <p:sldId id="333" r:id="rId34"/>
    <p:sldId id="264" r:id="rId35"/>
    <p:sldId id="258" r:id="rId36"/>
    <p:sldId id="290" r:id="rId37"/>
    <p:sldId id="265" r:id="rId38"/>
    <p:sldId id="300" r:id="rId39"/>
    <p:sldId id="266" r:id="rId40"/>
    <p:sldId id="301" r:id="rId41"/>
    <p:sldId id="302" r:id="rId42"/>
    <p:sldId id="310" r:id="rId43"/>
    <p:sldId id="292" r:id="rId44"/>
    <p:sldId id="271" r:id="rId45"/>
    <p:sldId id="287" r:id="rId46"/>
    <p:sldId id="269" r:id="rId47"/>
    <p:sldId id="303" r:id="rId48"/>
    <p:sldId id="348" r:id="rId49"/>
    <p:sldId id="270" r:id="rId50"/>
    <p:sldId id="280" r:id="rId51"/>
    <p:sldId id="282" r:id="rId52"/>
    <p:sldId id="350" r:id="rId53"/>
    <p:sldId id="299" r:id="rId54"/>
    <p:sldId id="283" r:id="rId55"/>
    <p:sldId id="284" r:id="rId56"/>
    <p:sldId id="351" r:id="rId57"/>
    <p:sldId id="352" r:id="rId58"/>
    <p:sldId id="353" r:id="rId59"/>
    <p:sldId id="354" r:id="rId60"/>
    <p:sldId id="355" r:id="rId61"/>
    <p:sldId id="305" r:id="rId62"/>
    <p:sldId id="314" r:id="rId63"/>
    <p:sldId id="304" r:id="rId64"/>
    <p:sldId id="285" r:id="rId65"/>
    <p:sldId id="312" r:id="rId66"/>
    <p:sldId id="286" r:id="rId67"/>
    <p:sldId id="334" r:id="rId68"/>
    <p:sldId id="335" r:id="rId69"/>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DD7"/>
    <a:srgbClr val="ADC6F9"/>
    <a:srgbClr val="FFB3B3"/>
    <a:srgbClr val="FF8B8B"/>
    <a:srgbClr val="00965E"/>
    <a:srgbClr val="FF9933"/>
    <a:srgbClr val="FFFFFF"/>
    <a:srgbClr val="EF363B"/>
    <a:srgbClr val="EE353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3" autoAdjust="0"/>
    <p:restoredTop sz="80094" autoAdjust="0"/>
  </p:normalViewPr>
  <p:slideViewPr>
    <p:cSldViewPr snapToGrid="0" snapToObjects="1">
      <p:cViewPr varScale="1">
        <p:scale>
          <a:sx n="196" d="100"/>
          <a:sy n="196" d="100"/>
        </p:scale>
        <p:origin x="1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1" d="100"/>
        <a:sy n="141" d="100"/>
      </p:scale>
      <p:origin x="0" y="0"/>
    </p:cViewPr>
  </p:sorterViewPr>
  <p:notesViewPr>
    <p:cSldViewPr snapToGrid="0" snapToObjects="1">
      <p:cViewPr varScale="1">
        <p:scale>
          <a:sx n="123" d="100"/>
          <a:sy n="123" d="100"/>
        </p:scale>
        <p:origin x="3896"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11/24/20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11/24/20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1539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54551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1458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5365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7962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88435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4299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36440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1722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120604A6-30D8-7141-8EE4-9971556B8E59}"/>
              </a:ext>
            </a:extLst>
          </p:cNvPr>
          <p:cNvSpPr>
            <a:spLocks noGrp="1" noRot="1" noChangeAspect="1"/>
          </p:cNvSpPr>
          <p:nvPr>
            <p:ph type="sldImg"/>
          </p:nvPr>
        </p:nvSpPr>
        <p:spPr>
          <a:ln/>
        </p:spPr>
      </p:sp>
      <p:sp>
        <p:nvSpPr>
          <p:cNvPr id="67587" name="Notes Placeholder 2">
            <a:extLst>
              <a:ext uri="{FF2B5EF4-FFF2-40B4-BE49-F238E27FC236}">
                <a16:creationId xmlns:a16="http://schemas.microsoft.com/office/drawing/2014/main" id="{EBC33760-F9D1-E945-A427-3A8FC808A7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FI">
              <a:latin typeface="Arial" panose="020B0604020202020204" pitchFamily="34" charset="0"/>
              <a:ea typeface="ＭＳ Ｐゴシック" panose="020B0600070205080204" pitchFamily="34" charset="-128"/>
            </a:endParaRPr>
          </a:p>
        </p:txBody>
      </p:sp>
      <p:sp>
        <p:nvSpPr>
          <p:cNvPr id="67588" name="Slide Number Placeholder 3">
            <a:extLst>
              <a:ext uri="{FF2B5EF4-FFF2-40B4-BE49-F238E27FC236}">
                <a16:creationId xmlns:a16="http://schemas.microsoft.com/office/drawing/2014/main" id="{92E3D859-21DC-9141-8BAE-68F6493016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panose="020B0604020202020204" pitchFamily="34" charset="0"/>
                <a:cs typeface="Arial" panose="020B0604020202020204" pitchFamily="34" charset="0"/>
              </a:defRPr>
            </a:lvl1pPr>
            <a:lvl2pPr marL="37931725" indent="-37474525" defTabSz="920750"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fld id="{F70519EE-A133-8B44-86BA-EEE8B8C6C896}" type="slidenum">
              <a:rPr lang="de-DE" altLang="en-FI" sz="1200" b="0"/>
              <a:pPr eaLnBrk="1" hangingPunct="1"/>
              <a:t>26</a:t>
            </a:fld>
            <a:endParaRPr lang="de-DE" altLang="en-FI" sz="1200" b="0"/>
          </a:p>
        </p:txBody>
      </p:sp>
    </p:spTree>
    <p:extLst>
      <p:ext uri="{BB962C8B-B14F-4D97-AF65-F5344CB8AC3E}">
        <p14:creationId xmlns:p14="http://schemas.microsoft.com/office/powerpoint/2010/main" val="3113690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7634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78340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3565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84162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64089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9D584F36-018A-C546-AF20-7878AC3C88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1DCDC2F8-9BA6-4E4D-9A49-42A1C08FEA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altLang="en-FI"/>
              <a:t>With decreasing sliding speed and increasing load, lubricant film becomes thinner and thinner and the asperities begin to break lubricant film -&gt; asperity contacts...</a:t>
            </a:r>
          </a:p>
          <a:p>
            <a:pPr eaLnBrk="1" hangingPunct="1">
              <a:spcBef>
                <a:spcPct val="0"/>
              </a:spcBef>
            </a:pPr>
            <a:endParaRPr lang="fi-FI" altLang="en-FI"/>
          </a:p>
          <a:p>
            <a:pPr eaLnBrk="1" hangingPunct="1">
              <a:spcBef>
                <a:spcPct val="0"/>
              </a:spcBef>
            </a:pPr>
            <a:r>
              <a:rPr lang="fi-FI" altLang="en-FI"/>
              <a:t>Importance of surface roughness. More rough surface breaks the lubricant film more easily</a:t>
            </a:r>
          </a:p>
        </p:txBody>
      </p:sp>
      <p:sp>
        <p:nvSpPr>
          <p:cNvPr id="25603" name="Slide Number Placeholder 3">
            <a:extLst>
              <a:ext uri="{FF2B5EF4-FFF2-40B4-BE49-F238E27FC236}">
                <a16:creationId xmlns:a16="http://schemas.microsoft.com/office/drawing/2014/main" id="{4DDCB77B-09FA-CD4F-A2D6-47F6006057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836032-2F63-E84F-8B4C-17DCE24E32BD}"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07661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D7D4F3F-BF98-694C-A0C5-9EC7F915E1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B9E72F1-8A58-0D41-BB1D-CB962CDD47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altLang="en-FI"/>
              <a:t>Polar molecules have OH-end group (Stachowiak)</a:t>
            </a:r>
          </a:p>
          <a:p>
            <a:pPr eaLnBrk="1" hangingPunct="1">
              <a:spcBef>
                <a:spcPct val="0"/>
              </a:spcBef>
            </a:pPr>
            <a:endParaRPr lang="fi-FI" altLang="en-FI"/>
          </a:p>
          <a:p>
            <a:pPr eaLnBrk="1" hangingPunct="1">
              <a:spcBef>
                <a:spcPct val="0"/>
              </a:spcBef>
            </a:pPr>
            <a:r>
              <a:rPr lang="fi-FI" altLang="en-FI"/>
              <a:t>Bowden and Tabor: Temperature limit for adsorption lubrication depends on the melting point (alcohols and hydrocarbons). For fatty acids lubrication temperatures may be much higher than the melting point.</a:t>
            </a:r>
          </a:p>
          <a:p>
            <a:endParaRPr lang="fi-FI" altLang="en-FI"/>
          </a:p>
        </p:txBody>
      </p:sp>
      <p:sp>
        <p:nvSpPr>
          <p:cNvPr id="29699" name="Slide Number Placeholder 3">
            <a:extLst>
              <a:ext uri="{FF2B5EF4-FFF2-40B4-BE49-F238E27FC236}">
                <a16:creationId xmlns:a16="http://schemas.microsoft.com/office/drawing/2014/main" id="{0088818F-85C4-F144-BC68-F41FCB8547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C2FE8F-A0DA-A045-874F-7F366A6129E2}"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7550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4F525C7-4A23-9F4B-932E-502165489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B149D217-D3C4-0745-8114-681ED4757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altLang="en-FI"/>
              <a:t>Depending on the molecule monolayer may reduce friction well. In some cases multilayered systems are required. It depends on the molecule itself and surface lubricated (Bowden and tabor). For example steric acid requires 3 layers on stainless steel but over 10 on platinum.</a:t>
            </a:r>
          </a:p>
          <a:p>
            <a:pPr eaLnBrk="1" hangingPunct="1">
              <a:spcBef>
                <a:spcPct val="0"/>
              </a:spcBef>
            </a:pPr>
            <a:endParaRPr lang="fi-FI" altLang="en-FI"/>
          </a:p>
        </p:txBody>
      </p:sp>
      <p:sp>
        <p:nvSpPr>
          <p:cNvPr id="31747" name="Slide Number Placeholder 3">
            <a:extLst>
              <a:ext uri="{FF2B5EF4-FFF2-40B4-BE49-F238E27FC236}">
                <a16:creationId xmlns:a16="http://schemas.microsoft.com/office/drawing/2014/main" id="{737404A7-4737-A849-8F01-A553889824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094991-602C-5947-87BC-A7DE439A2722}"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96406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D35F74B-A170-B74D-B9ED-E329D57BF2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FF1A652E-71D9-6248-84BB-A275674BBE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Viscosity change</a:t>
            </a:r>
          </a:p>
          <a:p>
            <a:endParaRPr lang="fi-FI" altLang="en-FI"/>
          </a:p>
          <a:p>
            <a:r>
              <a:rPr lang="fi-FI" altLang="en-FI"/>
              <a:t>Requires low contact pressures</a:t>
            </a:r>
          </a:p>
        </p:txBody>
      </p:sp>
      <p:sp>
        <p:nvSpPr>
          <p:cNvPr id="33795" name="Slide Number Placeholder 3">
            <a:extLst>
              <a:ext uri="{FF2B5EF4-FFF2-40B4-BE49-F238E27FC236}">
                <a16:creationId xmlns:a16="http://schemas.microsoft.com/office/drawing/2014/main" id="{E2456541-F2D6-4848-8B9A-6FB5DF9389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20CF8A-03F0-D946-827D-71B72E8CDA93}"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02862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28CB050D-7CF2-CA4B-8A79-D59930ABB2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D1DFBB93-8FB3-4942-AC64-CBE6A8F057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Slip plane between molecule layers.</a:t>
            </a:r>
          </a:p>
          <a:p>
            <a:endParaRPr lang="fi-FI" altLang="en-FI"/>
          </a:p>
          <a:p>
            <a:r>
              <a:rPr lang="fi-FI" altLang="en-FI"/>
              <a:t>Occasionally on the surface e.g. in water lubrication</a:t>
            </a:r>
          </a:p>
        </p:txBody>
      </p:sp>
      <p:sp>
        <p:nvSpPr>
          <p:cNvPr id="35843" name="Slide Number Placeholder 3">
            <a:extLst>
              <a:ext uri="{FF2B5EF4-FFF2-40B4-BE49-F238E27FC236}">
                <a16:creationId xmlns:a16="http://schemas.microsoft.com/office/drawing/2014/main" id="{3E843B2F-393E-3846-8AAC-8F9336946E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2826D9-8EF4-0644-8FB4-D06E6A5CE5C1}"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93605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997208E4-623A-9A47-B89C-9C86D71598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8052E0FC-E8F9-3C41-AE4B-0FD2E2CE76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Reactive metals easier to lubricate, Formation of strong dipole interactions or hydrogen bonding</a:t>
            </a:r>
          </a:p>
          <a:p>
            <a:pPr lvl="1"/>
            <a:endParaRPr lang="fi-FI" altLang="en-FI">
              <a:ea typeface="ＭＳ Ｐゴシック" panose="020B0600070205080204" pitchFamily="34" charset="-128"/>
            </a:endParaRPr>
          </a:p>
          <a:p>
            <a:r>
              <a:rPr lang="fi-FI" altLang="en-FI"/>
              <a:t>E.g. stainless steel hard to lubricate because of inert Cr</a:t>
            </a:r>
            <a:r>
              <a:rPr lang="fi-FI" altLang="en-FI" baseline="-25000"/>
              <a:t>2</a:t>
            </a:r>
            <a:r>
              <a:rPr lang="fi-FI" altLang="en-FI"/>
              <a:t>O</a:t>
            </a:r>
            <a:r>
              <a:rPr lang="fi-FI" altLang="en-FI" baseline="-25000"/>
              <a:t>3</a:t>
            </a:r>
            <a:r>
              <a:rPr lang="fi-FI" altLang="en-FI"/>
              <a:t> compared to steel containing Fe</a:t>
            </a:r>
            <a:r>
              <a:rPr lang="fi-FI" altLang="en-FI" baseline="-25000"/>
              <a:t>2</a:t>
            </a:r>
            <a:r>
              <a:rPr lang="fi-FI" altLang="en-FI"/>
              <a:t>O</a:t>
            </a:r>
            <a:r>
              <a:rPr lang="fi-FI" altLang="en-FI" baseline="-25000"/>
              <a:t>3</a:t>
            </a:r>
            <a:r>
              <a:rPr lang="fi-FI" altLang="en-FI"/>
              <a:t> oxides</a:t>
            </a:r>
          </a:p>
          <a:p>
            <a:pPr lvl="1"/>
            <a:endParaRPr lang="fi-FI" altLang="en-FI">
              <a:ea typeface="ＭＳ Ｐゴシック" panose="020B0600070205080204" pitchFamily="34" charset="-128"/>
            </a:endParaRPr>
          </a:p>
          <a:p>
            <a:endParaRPr lang="fi-FI" altLang="en-FI"/>
          </a:p>
          <a:p>
            <a:endParaRPr lang="fi-FI" altLang="en-FI"/>
          </a:p>
          <a:p>
            <a:r>
              <a:rPr lang="fi-FI" altLang="en-FI"/>
              <a:t>Lähde: Bowden and Tabor</a:t>
            </a:r>
          </a:p>
          <a:p>
            <a:endParaRPr lang="fi-FI" altLang="en-FI"/>
          </a:p>
          <a:p>
            <a:r>
              <a:rPr lang="fi-FI" altLang="en-FI"/>
              <a:t>Lähde: R.M. Mortier &amp; S.T. Orszulik, Chemistry and technology of lubricants</a:t>
            </a:r>
          </a:p>
        </p:txBody>
      </p:sp>
      <p:sp>
        <p:nvSpPr>
          <p:cNvPr id="37891" name="Slide Number Placeholder 3">
            <a:extLst>
              <a:ext uri="{FF2B5EF4-FFF2-40B4-BE49-F238E27FC236}">
                <a16:creationId xmlns:a16="http://schemas.microsoft.com/office/drawing/2014/main" id="{C4643F18-B873-674E-9EC7-843EBF6B56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9C3468-62E8-1948-A41B-16E0CA3EE12E}"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71303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820D4FC4-70E1-934C-85EC-7944CBE5CA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BF2FFFE7-39D1-3743-A621-BCAE990183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Alcohols are not as good additives compared to fatty acids because of weak adsorption onto surface and weaker lateral forces [Bowden and Tabor s. 223-225.</a:t>
            </a:r>
          </a:p>
          <a:p>
            <a:endParaRPr lang="fi-FI" altLang="en-FI"/>
          </a:p>
          <a:p>
            <a:r>
              <a:rPr lang="fi-FI" altLang="en-FI"/>
              <a:t>Also alcohols, esters etc. Are not capable to form lubricating soaps on reactive metal surfaces. </a:t>
            </a:r>
          </a:p>
        </p:txBody>
      </p:sp>
      <p:sp>
        <p:nvSpPr>
          <p:cNvPr id="39939" name="Slide Number Placeholder 3">
            <a:extLst>
              <a:ext uri="{FF2B5EF4-FFF2-40B4-BE49-F238E27FC236}">
                <a16:creationId xmlns:a16="http://schemas.microsoft.com/office/drawing/2014/main" id="{D534DBA5-5BC6-B44F-8DD0-F4CEC97AFC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1CF4DB-AD7C-F74B-A040-7997434A33CD}"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2601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98289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9F38023F-B3AB-4347-AC05-31132C35EB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48EBB0CD-2520-3E42-8F95-11DA8704D8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FI"/>
              <a:t>At points where surfaces are in contact, temperature rises and adsorption lubrication layer may desorb.</a:t>
            </a:r>
          </a:p>
        </p:txBody>
      </p:sp>
      <p:sp>
        <p:nvSpPr>
          <p:cNvPr id="41987" name="Slide Number Placeholder 3">
            <a:extLst>
              <a:ext uri="{FF2B5EF4-FFF2-40B4-BE49-F238E27FC236}">
                <a16:creationId xmlns:a16="http://schemas.microsoft.com/office/drawing/2014/main" id="{2CC80867-B5BC-F041-807E-BAC91EE809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DC65BD-4B8A-2146-A076-2AF67E777EF7}"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83025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962C8E23-B7AB-2746-B2A0-CBFCB7BE0B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D6932FEB-3369-F243-8E22-94D4DC7363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altLang="en-FI"/>
              <a:t>Molekyylit irtoavat kontaktissa, pitää olla lisää molekyylejä öljyssä, readsorptio jne.</a:t>
            </a:r>
          </a:p>
          <a:p>
            <a:pPr eaLnBrk="1" hangingPunct="1">
              <a:spcBef>
                <a:spcPct val="0"/>
              </a:spcBef>
            </a:pPr>
            <a:endParaRPr lang="fi-FI" altLang="en-FI"/>
          </a:p>
          <a:p>
            <a:pPr eaLnBrk="1" hangingPunct="1">
              <a:spcBef>
                <a:spcPct val="0"/>
              </a:spcBef>
            </a:pPr>
            <a:r>
              <a:rPr lang="fi-FI" altLang="en-FI"/>
              <a:t>Single molecular layer reduces friction as effectively as multilayered system. However, the effect lasts shorter time (Bowden and tabor). The effect was obtained with steric acid, with cholesterol monomolecular layer did not reduce friction as effectively as multilayered films.</a:t>
            </a:r>
          </a:p>
          <a:p>
            <a:pPr eaLnBrk="1" hangingPunct="1">
              <a:spcBef>
                <a:spcPct val="0"/>
              </a:spcBef>
            </a:pPr>
            <a:endParaRPr lang="fi-FI" altLang="en-FI"/>
          </a:p>
          <a:p>
            <a:pPr eaLnBrk="1" hangingPunct="1">
              <a:spcBef>
                <a:spcPct val="0"/>
              </a:spcBef>
            </a:pPr>
            <a:r>
              <a:rPr lang="fi-FI" altLang="en-FI"/>
              <a:t>That’s why concentration affect the lubrication! </a:t>
            </a:r>
            <a:r>
              <a:rPr lang="fi-FI" altLang="en-FI" b="1"/>
              <a:t>READSORPTION!!!!!!!!!!!!</a:t>
            </a:r>
          </a:p>
          <a:p>
            <a:pPr eaLnBrk="1" hangingPunct="1">
              <a:spcBef>
                <a:spcPct val="0"/>
              </a:spcBef>
            </a:pPr>
            <a:endParaRPr lang="fi-FI" altLang="en-FI" b="1"/>
          </a:p>
          <a:p>
            <a:pPr eaLnBrk="1" hangingPunct="1">
              <a:spcBef>
                <a:spcPct val="0"/>
              </a:spcBef>
            </a:pPr>
            <a:r>
              <a:rPr lang="fi-FI" altLang="en-FI" b="1"/>
              <a:t>ÄLÄ SEKOITA multilayer lubricaatioon, eri asia!</a:t>
            </a:r>
          </a:p>
        </p:txBody>
      </p:sp>
      <p:sp>
        <p:nvSpPr>
          <p:cNvPr id="44035" name="Slide Number Placeholder 3">
            <a:extLst>
              <a:ext uri="{FF2B5EF4-FFF2-40B4-BE49-F238E27FC236}">
                <a16:creationId xmlns:a16="http://schemas.microsoft.com/office/drawing/2014/main" id="{A8E9C51B-F807-894C-A668-37E7D5001D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52003A-9E74-8648-9710-627F12BBBFCE}"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25365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93B19B26-82F5-A842-8419-8E02CF873B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35025D0D-B2FE-2D48-815C-13905E1CFB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Chain length: limitation solid state. Ominaisuudet paranee ketjun pidentyessä niin kauan kuin molekyyli pysyy nestemäisessä tilassa.</a:t>
            </a:r>
          </a:p>
          <a:p>
            <a:endParaRPr lang="fi-FI" altLang="en-FI"/>
          </a:p>
          <a:p>
            <a:r>
              <a:rPr lang="fi-FI" altLang="en-FI"/>
              <a:t>Polymerisaatiossa molekyylien välille syntyy kovalenttisia sidoksia.</a:t>
            </a:r>
          </a:p>
        </p:txBody>
      </p:sp>
      <p:sp>
        <p:nvSpPr>
          <p:cNvPr id="46083" name="Slide Number Placeholder 3">
            <a:extLst>
              <a:ext uri="{FF2B5EF4-FFF2-40B4-BE49-F238E27FC236}">
                <a16:creationId xmlns:a16="http://schemas.microsoft.com/office/drawing/2014/main" id="{2AE24C68-1F7B-234C-8E8D-69610E7545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A82ED4-2585-BF40-9880-1B2D3BD61708}"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55825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C27158F-A8EC-B745-969B-53B551E80A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22D68791-93B4-D146-9DC1-4759186F56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Branched molecules:</a:t>
            </a:r>
          </a:p>
          <a:p>
            <a:r>
              <a:rPr lang="fi-FI" altLang="en-FI"/>
              <a:t>Interaction zone</a:t>
            </a:r>
          </a:p>
          <a:p>
            <a:r>
              <a:rPr lang="fi-FI" altLang="en-FI"/>
              <a:t>Irregular profile</a:t>
            </a:r>
          </a:p>
          <a:p>
            <a:r>
              <a:rPr lang="fi-FI" altLang="en-FI"/>
              <a:t>Weak cohesive forces</a:t>
            </a:r>
          </a:p>
        </p:txBody>
      </p:sp>
      <p:sp>
        <p:nvSpPr>
          <p:cNvPr id="48131" name="Slide Number Placeholder 3">
            <a:extLst>
              <a:ext uri="{FF2B5EF4-FFF2-40B4-BE49-F238E27FC236}">
                <a16:creationId xmlns:a16="http://schemas.microsoft.com/office/drawing/2014/main" id="{356E4ECC-364E-804E-AFFF-0C6E3BBD33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394021-1AA5-BA4C-A58B-2368C83E7A1E}"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99927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7A36B177-1A9F-D54F-A252-A90EF35831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CBE77B4C-1B36-0A49-9981-D46BC171A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Acid molecules have good adhesion (acid group), strong lateral forces and certain reactivity with the surface!</a:t>
            </a:r>
          </a:p>
          <a:p>
            <a:endParaRPr lang="fi-FI" altLang="en-FI"/>
          </a:p>
          <a:p>
            <a:r>
              <a:rPr lang="fi-FI" altLang="en-FI"/>
              <a:t>Other molecules such as alcohols and hydrocarbons are lack of some of these properties.</a:t>
            </a:r>
          </a:p>
        </p:txBody>
      </p:sp>
      <p:sp>
        <p:nvSpPr>
          <p:cNvPr id="50179" name="Slide Number Placeholder 3">
            <a:extLst>
              <a:ext uri="{FF2B5EF4-FFF2-40B4-BE49-F238E27FC236}">
                <a16:creationId xmlns:a16="http://schemas.microsoft.com/office/drawing/2014/main" id="{2EFCD88E-5C76-D24E-A454-7CA1ACB57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C8616E-972F-664C-B744-CA7914CADBED}"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14707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A1268412-7BED-224C-BAD9-7076E4AA5F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D4B8FE2E-0B35-F34E-BE8A-D2CA66F9D6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i-FI" altLang="en-FI"/>
              <a:t>Bowden and Tabor: Temperature limit for adsorption lubrication depends on the melting point (alcohols and hydrocarbons). For fatty acids lubrication temperatures may be much higher than the melting point.</a:t>
            </a:r>
          </a:p>
        </p:txBody>
      </p:sp>
      <p:sp>
        <p:nvSpPr>
          <p:cNvPr id="52227" name="Slide Number Placeholder 3">
            <a:extLst>
              <a:ext uri="{FF2B5EF4-FFF2-40B4-BE49-F238E27FC236}">
                <a16:creationId xmlns:a16="http://schemas.microsoft.com/office/drawing/2014/main" id="{D46A4274-1C6A-4C49-A9BC-DF872FA0EE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BD66564-3F9C-F24D-9D90-3E29753B5876}"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29422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7E8D4681-B2A9-B341-9752-BCFB6EB9EB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A3D6FE64-3B01-6F4C-8D9E-B2CDFC78EE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Usually adsorption lubrication is limited to the melting point of the lubricant molecules. However, polar fatty acids were observed to lubricate 50 to 70 C higher temperatures than melting temperature due to formation of soap layers. [Bowden and Tabor]</a:t>
            </a:r>
          </a:p>
          <a:p>
            <a:endParaRPr lang="fi-FI" altLang="en-FI"/>
          </a:p>
          <a:p>
            <a:r>
              <a:rPr lang="fi-FI" altLang="en-FI"/>
              <a:t>Formation of soap layers required reactive surfaces! [Bowden and Tabor]. </a:t>
            </a:r>
          </a:p>
          <a:p>
            <a:endParaRPr lang="fi-FI" altLang="en-FI"/>
          </a:p>
          <a:p>
            <a:r>
              <a:rPr lang="fi-FI" altLang="en-FI"/>
              <a:t>Water and oxides supports the formation of soap layers [B&amp;T s. 211-214]</a:t>
            </a:r>
          </a:p>
          <a:p>
            <a:endParaRPr lang="fi-FI" altLang="en-FI"/>
          </a:p>
          <a:p>
            <a:endParaRPr lang="fi-FI" altLang="en-FI"/>
          </a:p>
        </p:txBody>
      </p:sp>
      <p:sp>
        <p:nvSpPr>
          <p:cNvPr id="59395" name="Slide Number Placeholder 3">
            <a:extLst>
              <a:ext uri="{FF2B5EF4-FFF2-40B4-BE49-F238E27FC236}">
                <a16:creationId xmlns:a16="http://schemas.microsoft.com/office/drawing/2014/main" id="{3C592BE5-3A6E-E044-9ED0-A7CEEA863B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202A51-5BED-CC41-93E9-4F46F365119D}"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88690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5DE4930A-2AB0-2F4F-89D3-07543F31C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560D5FCB-FD2D-DE44-A9F1-6C68A14D6C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For example layers of zinc and iron atoms (zinc from ZnDDP)</a:t>
            </a:r>
          </a:p>
        </p:txBody>
      </p:sp>
      <p:sp>
        <p:nvSpPr>
          <p:cNvPr id="61443" name="Slide Number Placeholder 3">
            <a:extLst>
              <a:ext uri="{FF2B5EF4-FFF2-40B4-BE49-F238E27FC236}">
                <a16:creationId xmlns:a16="http://schemas.microsoft.com/office/drawing/2014/main" id="{6E5F80F5-835F-5140-AE0D-874DE9174D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9A7431-6A66-5D4E-8524-A7D5FCE7B812}"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88493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10675159-C6A6-DE41-9233-01137E5277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0E85C702-A87C-9F47-B1CB-B8E543EED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FI">
                <a:ea typeface="ＭＳ Ｐゴシック" panose="020B0600070205080204" pitchFamily="34" charset="-128"/>
              </a:rPr>
              <a:t>e.g. iron chloride which has lamellare structure</a:t>
            </a:r>
          </a:p>
          <a:p>
            <a:endParaRPr lang="fi-FI" altLang="en-FI"/>
          </a:p>
        </p:txBody>
      </p:sp>
      <p:sp>
        <p:nvSpPr>
          <p:cNvPr id="64515" name="Slide Number Placeholder 3">
            <a:extLst>
              <a:ext uri="{FF2B5EF4-FFF2-40B4-BE49-F238E27FC236}">
                <a16:creationId xmlns:a16="http://schemas.microsoft.com/office/drawing/2014/main" id="{F9F4F8A1-E086-9646-B774-17468696B9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048995-1AF0-644D-BE3D-1AF0A6AB74E8}"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599422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44A38123-910C-6F4F-A8D5-3E1BEB4810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88F65743-1BD0-9A46-92E4-7DC170F23F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Corrosion products accumulates between surface asperities.</a:t>
            </a:r>
          </a:p>
          <a:p>
            <a:endParaRPr lang="fi-FI" altLang="en-FI"/>
          </a:p>
          <a:p>
            <a:r>
              <a:rPr lang="fi-FI" altLang="en-FI"/>
              <a:t>Sacrificial film is formed onto the contacts spots much faster than outside, because nascent surface is more reactive than for example iron oxide.</a:t>
            </a:r>
          </a:p>
        </p:txBody>
      </p:sp>
      <p:sp>
        <p:nvSpPr>
          <p:cNvPr id="70659" name="Slide Number Placeholder 3">
            <a:extLst>
              <a:ext uri="{FF2B5EF4-FFF2-40B4-BE49-F238E27FC236}">
                <a16:creationId xmlns:a16="http://schemas.microsoft.com/office/drawing/2014/main" id="{CBA7FC1D-6069-CA4A-AD7E-738E06F0B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901B73-5DBC-104A-BB3F-5076BE907212}"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0881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39142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9311EF38-C097-5344-81E8-C493BE830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55E20FBC-54EA-8E48-B61A-DFD70DD054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FI"/>
              <a:t>ZnDDP can even increase wear in high temperatures and under high loads.</a:t>
            </a:r>
          </a:p>
          <a:p>
            <a:endParaRPr lang="fi-FI" altLang="en-FI"/>
          </a:p>
          <a:p>
            <a:r>
              <a:rPr lang="fi-FI" altLang="en-FI"/>
              <a:t>Korvaavia esim Organic borates = more environmentally friendly additives</a:t>
            </a:r>
          </a:p>
        </p:txBody>
      </p:sp>
      <p:sp>
        <p:nvSpPr>
          <p:cNvPr id="72707" name="Slide Number Placeholder 3">
            <a:extLst>
              <a:ext uri="{FF2B5EF4-FFF2-40B4-BE49-F238E27FC236}">
                <a16:creationId xmlns:a16="http://schemas.microsoft.com/office/drawing/2014/main" id="{13E51DEE-C7F3-1F4E-A8E8-9DF5808AA1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73494A-6F49-BF4F-A889-9AC73AB21C01}" type="slidenum">
              <a:rPr kumimoji="0" lang="fi-FI" altLang="en-FI"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fi-FI" altLang="en-FI"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17215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01988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3425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48281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2085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5692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62668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5DA8A-5216-4F63-A012-E5BD46E625C2}" type="slidenum">
              <a:rPr kumimoji="0" lang="fi-FI"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3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19878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1820150"/>
            <a:ext cx="7948556" cy="736960"/>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5" y="2857500"/>
            <a:ext cx="7998597" cy="55709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4683765"/>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5010897"/>
            <a:ext cx="2464025" cy="327132"/>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13" name="Kuva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2150"/>
            <a:ext cx="1678472" cy="1674000"/>
          </a:xfrm>
          <a:prstGeom prst="rect">
            <a:avLst/>
          </a:prstGeom>
        </p:spPr>
      </p:pic>
    </p:spTree>
  </p:cSld>
  <p:clrMapOvr>
    <a:masterClrMapping/>
  </p:clrMapOvr>
  <p:extLst>
    <p:ext uri="{DCECCB84-F9BA-43D5-87BE-67443E8EF086}">
      <p15:sldGuideLst xmlns:p15="http://schemas.microsoft.com/office/powerpoint/2012/main">
        <p15:guide id="1" orient="horz" pos="3287"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hasCustomPrompt="1"/>
          </p:nvPr>
        </p:nvSpPr>
        <p:spPr>
          <a:xfrm>
            <a:off x="287339" y="1621807"/>
            <a:ext cx="4150122" cy="326545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148164"/>
            <a:ext cx="8497093" cy="1281617"/>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3" y="1621799"/>
            <a:ext cx="4077891" cy="326734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589" indent="-285720">
              <a:buFont typeface="Arial" panose="020B0604020202020204" pitchFamily="34" charset="0"/>
              <a:buChar char="•"/>
              <a:defRPr sz="2100">
                <a:solidFill>
                  <a:srgbClr val="FFFFFF"/>
                </a:solidFill>
              </a:defRPr>
            </a:lvl2pPr>
            <a:lvl3pPr marL="804783" indent="-176195">
              <a:buFont typeface="Arial" panose="020B0604020202020204" pitchFamily="34" charset="0"/>
              <a:buChar char="•"/>
              <a:defRPr sz="1600">
                <a:solidFill>
                  <a:srgbClr val="FFFFFF"/>
                </a:solidFill>
              </a:defRPr>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6" name="Kuva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825512"/>
            <a:ext cx="1896426" cy="856800"/>
          </a:xfrm>
          <a:prstGeom prst="rect">
            <a:avLst/>
          </a:prstGeom>
        </p:spPr>
      </p:pic>
    </p:spTree>
  </p:cSld>
  <p:clrMapOvr>
    <a:masterClrMapping/>
  </p:clrMapOvr>
  <p:extLst>
    <p:ext uri="{DCECCB84-F9BA-43D5-87BE-67443E8EF086}">
      <p15:sldGuideLst xmlns:p15="http://schemas.microsoft.com/office/powerpoint/2012/main">
        <p15:guide id="1" pos="2795" userDrawn="1">
          <p15:clr>
            <a:srgbClr val="FBAE40"/>
          </p15:clr>
        </p15:guide>
        <p15:guide id="2" pos="2965" userDrawn="1">
          <p15:clr>
            <a:srgbClr val="FBAE40"/>
          </p15:clr>
        </p15:guide>
        <p15:guide id="3" orient="horz" pos="9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63" y="215946"/>
            <a:ext cx="8497093" cy="1118950"/>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63" y="1526921"/>
            <a:ext cx="8497093" cy="3417429"/>
          </a:xfrm>
          <a:prstGeom prst="rect">
            <a:avLst/>
          </a:prstGeom>
        </p:spPr>
        <p:txBody>
          <a:bodyPr/>
          <a:lstStyle>
            <a:lvl1pPr marL="0" indent="0" algn="ctr">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0" name="Freeform 5">
            <a:extLst>
              <a:ext uri="{FF2B5EF4-FFF2-40B4-BE49-F238E27FC236}">
                <a16:creationId xmlns:a16="http://schemas.microsoft.com/office/drawing/2014/main" id="{E58C239C-F5D5-9640-BB8E-B2A98BCE16A3}"/>
              </a:ext>
            </a:extLst>
          </p:cNvPr>
          <p:cNvSpPr>
            <a:spLocks noEditPoints="1"/>
          </p:cNvSpPr>
          <p:nvPr userDrawn="1"/>
        </p:nvSpPr>
        <p:spPr bwMode="black">
          <a:xfrm>
            <a:off x="467787" y="5031581"/>
            <a:ext cx="321850" cy="319534"/>
          </a:xfrm>
          <a:custGeom>
            <a:avLst/>
            <a:gdLst>
              <a:gd name="T0" fmla="*/ 4164 w 4164"/>
              <a:gd name="T1" fmla="*/ 4128 h 4128"/>
              <a:gd name="T2" fmla="*/ 2704 w 4164"/>
              <a:gd name="T3" fmla="*/ 0 h 4128"/>
              <a:gd name="T4" fmla="*/ 1461 w 4164"/>
              <a:gd name="T5" fmla="*/ 0 h 4128"/>
              <a:gd name="T6" fmla="*/ 0 w 4164"/>
              <a:gd name="T7" fmla="*/ 4128 h 4128"/>
              <a:gd name="T8" fmla="*/ 1036 w 4164"/>
              <a:gd name="T9" fmla="*/ 4128 h 4128"/>
              <a:gd name="T10" fmla="*/ 1289 w 4164"/>
              <a:gd name="T11" fmla="*/ 3398 h 4128"/>
              <a:gd name="T12" fmla="*/ 2875 w 4164"/>
              <a:gd name="T13" fmla="*/ 3398 h 4128"/>
              <a:gd name="T14" fmla="*/ 3128 w 4164"/>
              <a:gd name="T15" fmla="*/ 4128 h 4128"/>
              <a:gd name="T16" fmla="*/ 4164 w 4164"/>
              <a:gd name="T17" fmla="*/ 4128 h 4128"/>
              <a:gd name="T18" fmla="*/ 2591 w 4164"/>
              <a:gd name="T19" fmla="*/ 2574 h 4128"/>
              <a:gd name="T20" fmla="*/ 1574 w 4164"/>
              <a:gd name="T21" fmla="*/ 2574 h 4128"/>
              <a:gd name="T22" fmla="*/ 2082 w 4164"/>
              <a:gd name="T23" fmla="*/ 1103 h 4128"/>
              <a:gd name="T24" fmla="*/ 2591 w 4164"/>
              <a:gd name="T25" fmla="*/ 2574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4" h="4128">
                <a:moveTo>
                  <a:pt x="4164" y="4128"/>
                </a:moveTo>
                <a:lnTo>
                  <a:pt x="2704" y="0"/>
                </a:lnTo>
                <a:lnTo>
                  <a:pt x="1461" y="0"/>
                </a:lnTo>
                <a:lnTo>
                  <a:pt x="0" y="4128"/>
                </a:lnTo>
                <a:lnTo>
                  <a:pt x="1036" y="4128"/>
                </a:lnTo>
                <a:lnTo>
                  <a:pt x="1289" y="3398"/>
                </a:lnTo>
                <a:lnTo>
                  <a:pt x="2875" y="3398"/>
                </a:lnTo>
                <a:lnTo>
                  <a:pt x="3128" y="4128"/>
                </a:lnTo>
                <a:lnTo>
                  <a:pt x="4164" y="4128"/>
                </a:lnTo>
                <a:close/>
                <a:moveTo>
                  <a:pt x="2591" y="2574"/>
                </a:moveTo>
                <a:lnTo>
                  <a:pt x="1574" y="2574"/>
                </a:lnTo>
                <a:lnTo>
                  <a:pt x="2082" y="1103"/>
                </a:lnTo>
                <a:lnTo>
                  <a:pt x="2591" y="2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6">
            <a:extLst>
              <a:ext uri="{FF2B5EF4-FFF2-40B4-BE49-F238E27FC236}">
                <a16:creationId xmlns:a16="http://schemas.microsoft.com/office/drawing/2014/main" id="{9F96BC51-7B78-3840-8F06-71F0AD4B287A}"/>
              </a:ext>
            </a:extLst>
          </p:cNvPr>
          <p:cNvSpPr>
            <a:spLocks noChangeArrowheads="1"/>
          </p:cNvSpPr>
          <p:nvPr userDrawn="1"/>
        </p:nvSpPr>
        <p:spPr bwMode="black">
          <a:xfrm>
            <a:off x="819738" y="5278178"/>
            <a:ext cx="71779" cy="72938"/>
          </a:xfrm>
          <a:prstGeom prst="rect">
            <a:avLst/>
          </a:prstGeom>
          <a:solidFill>
            <a:srgbClr val="005E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0B9F4362-09BE-504C-889D-E0D5F878EC55}"/>
              </a:ext>
            </a:extLst>
          </p:cNvPr>
          <p:cNvSpPr>
            <a:spLocks/>
          </p:cNvSpPr>
          <p:nvPr userDrawn="1"/>
        </p:nvSpPr>
        <p:spPr bwMode="black">
          <a:xfrm>
            <a:off x="817423" y="5031581"/>
            <a:ext cx="76410" cy="221127"/>
          </a:xfrm>
          <a:custGeom>
            <a:avLst/>
            <a:gdLst>
              <a:gd name="T0" fmla="*/ 992 w 992"/>
              <a:gd name="T1" fmla="*/ 1431 h 2861"/>
              <a:gd name="T2" fmla="*/ 992 w 992"/>
              <a:gd name="T3" fmla="*/ 0 h 2861"/>
              <a:gd name="T4" fmla="*/ 0 w 992"/>
              <a:gd name="T5" fmla="*/ 0 h 2861"/>
              <a:gd name="T6" fmla="*/ 0 w 992"/>
              <a:gd name="T7" fmla="*/ 1431 h 2861"/>
              <a:gd name="T8" fmla="*/ 202 w 992"/>
              <a:gd name="T9" fmla="*/ 2861 h 2861"/>
              <a:gd name="T10" fmla="*/ 751 w 992"/>
              <a:gd name="T11" fmla="*/ 2861 h 2861"/>
              <a:gd name="T12" fmla="*/ 992 w 992"/>
              <a:gd name="T13" fmla="*/ 1431 h 2861"/>
            </a:gdLst>
            <a:ahLst/>
            <a:cxnLst>
              <a:cxn ang="0">
                <a:pos x="T0" y="T1"/>
              </a:cxn>
              <a:cxn ang="0">
                <a:pos x="T2" y="T3"/>
              </a:cxn>
              <a:cxn ang="0">
                <a:pos x="T4" y="T5"/>
              </a:cxn>
              <a:cxn ang="0">
                <a:pos x="T6" y="T7"/>
              </a:cxn>
              <a:cxn ang="0">
                <a:pos x="T8" y="T9"/>
              </a:cxn>
              <a:cxn ang="0">
                <a:pos x="T10" y="T11"/>
              </a:cxn>
              <a:cxn ang="0">
                <a:pos x="T12" y="T13"/>
              </a:cxn>
            </a:cxnLst>
            <a:rect l="0" t="0" r="r" b="b"/>
            <a:pathLst>
              <a:path w="992" h="2861">
                <a:moveTo>
                  <a:pt x="992" y="1431"/>
                </a:moveTo>
                <a:lnTo>
                  <a:pt x="992" y="0"/>
                </a:lnTo>
                <a:lnTo>
                  <a:pt x="0" y="0"/>
                </a:lnTo>
                <a:lnTo>
                  <a:pt x="0" y="1431"/>
                </a:lnTo>
                <a:lnTo>
                  <a:pt x="202" y="2861"/>
                </a:lnTo>
                <a:lnTo>
                  <a:pt x="751" y="2861"/>
                </a:lnTo>
                <a:lnTo>
                  <a:pt x="992" y="1431"/>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5" name="Kuva 65">
            <a:extLst>
              <a:ext uri="{FF2B5EF4-FFF2-40B4-BE49-F238E27FC236}">
                <a16:creationId xmlns:a16="http://schemas.microsoft.com/office/drawing/2014/main" id="{702BB735-F461-D94A-A2C3-E668AB04CB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406" y="5031233"/>
            <a:ext cx="884392" cy="102154"/>
          </a:xfrm>
          <a:prstGeom prst="rect">
            <a:avLst/>
          </a:prstGeom>
        </p:spPr>
      </p:pic>
      <p:pic>
        <p:nvPicPr>
          <p:cNvPr id="16" name="Kuva 66">
            <a:extLst>
              <a:ext uri="{FF2B5EF4-FFF2-40B4-BE49-F238E27FC236}">
                <a16:creationId xmlns:a16="http://schemas.microsoft.com/office/drawing/2014/main" id="{C1CD50C6-C6A8-6745-831D-C075186CD0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17633" y="5147978"/>
            <a:ext cx="1063580" cy="226503"/>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444" userDrawn="1">
          <p15:clr>
            <a:srgbClr val="FBAE40"/>
          </p15:clr>
        </p15:guide>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516070"/>
            <a:ext cx="5486014" cy="1604191"/>
          </a:xfrm>
          <a:prstGeom prst="rect">
            <a:avLst/>
          </a:prstGeom>
        </p:spPr>
        <p:txBody>
          <a:bodyPr/>
          <a:lstStyle>
            <a:lvl1pPr marL="0" indent="0">
              <a:buNone/>
              <a:defRPr b="1">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3299738"/>
            <a:ext cx="5486014" cy="1644612"/>
          </a:xfrm>
          <a:prstGeom prst="rect">
            <a:avLst/>
          </a:prstGeom>
        </p:spPr>
        <p:txBody>
          <a:bodyPr/>
          <a:lstStyle>
            <a:lvl1pPr marL="0" indent="0">
              <a:buNone/>
              <a:defRPr b="1" baseline="0">
                <a:solidFill>
                  <a:schemeClr val="bg1">
                    <a:lumMod val="85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table</a:t>
            </a:r>
            <a:endParaRPr lang="fi-FI" dirty="0"/>
          </a:p>
        </p:txBody>
      </p:sp>
      <p:sp>
        <p:nvSpPr>
          <p:cNvPr id="2" name="Suorakulmio 1"/>
          <p:cNvSpPr/>
          <p:nvPr userDrawn="1"/>
        </p:nvSpPr>
        <p:spPr>
          <a:xfrm>
            <a:off x="6288119" y="1516081"/>
            <a:ext cx="2167128" cy="34578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11" name="Text Placeholder 3"/>
          <p:cNvSpPr>
            <a:spLocks noGrp="1"/>
          </p:cNvSpPr>
          <p:nvPr>
            <p:ph type="body" sz="half" idx="10" hasCustomPrompt="1"/>
          </p:nvPr>
        </p:nvSpPr>
        <p:spPr>
          <a:xfrm>
            <a:off x="287363" y="214851"/>
            <a:ext cx="8167909" cy="11217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796473"/>
            <a:ext cx="1624668" cy="2915054"/>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823410"/>
            <a:ext cx="1982704" cy="856800"/>
          </a:xfrm>
          <a:prstGeom prst="rect">
            <a:avLst/>
          </a:prstGeom>
        </p:spPr>
      </p:pic>
    </p:spTree>
    <p:extLst>
      <p:ext uri="{BB962C8B-B14F-4D97-AF65-F5344CB8AC3E}">
        <p14:creationId xmlns:p14="http://schemas.microsoft.com/office/powerpoint/2010/main" val="3743304742"/>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42" y="576791"/>
            <a:ext cx="5130403" cy="4615142"/>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err="1"/>
              <a:t>Click</a:t>
            </a:r>
            <a:r>
              <a:rPr lang="fi-FI" dirty="0"/>
              <a:t> </a:t>
            </a:r>
            <a:r>
              <a:rPr lang="fi-FI" dirty="0" err="1"/>
              <a:t>icon</a:t>
            </a:r>
            <a:r>
              <a:rPr lang="fi-FI" dirty="0"/>
              <a:t> to </a:t>
            </a:r>
            <a:r>
              <a:rPr lang="fi-FI" dirty="0" err="1"/>
              <a:t>add</a:t>
            </a:r>
            <a:r>
              <a:rPr lang="fi-FI" dirty="0"/>
              <a:t> </a:t>
            </a:r>
            <a:r>
              <a:rPr lang="fi-FI" dirty="0" err="1"/>
              <a:t>chart</a:t>
            </a:r>
            <a:endParaRPr lang="fi-FI" dirty="0"/>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42" y="2906566"/>
            <a:ext cx="3015455" cy="185343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438728"/>
            <a:ext cx="3015456" cy="2080252"/>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pic>
        <p:nvPicPr>
          <p:cNvPr id="16" name="Kuva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823410"/>
            <a:ext cx="1982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15137"/>
            <a:ext cx="8489928" cy="1106552"/>
          </a:xfrm>
          <a:prstGeom prst="rect">
            <a:avLst/>
          </a:prstGeom>
        </p:spPr>
        <p:txBody>
          <a:bodyPr lIns="0" tIns="0" rIns="0" bIns="0"/>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816115"/>
            <a:ext cx="1539000" cy="1948781"/>
          </a:xfrm>
          <a:prstGeom prst="rect">
            <a:avLst/>
          </a:prstGeom>
        </p:spPr>
        <p:txBody>
          <a:bodyPr lIns="0" tIns="0" rIns="0" bIns="0"/>
          <a:lstStyle>
            <a:lvl1pPr marL="80996" indent="-80996" algn="l" defTabSz="51438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0996" lvl="0" indent="-80996" algn="l" defTabSz="51438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45"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88"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74"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41"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40" y="1427946"/>
            <a:ext cx="1200623" cy="120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818618"/>
            <a:ext cx="1539000" cy="2230202"/>
          </a:xfrm>
          <a:prstGeom prst="rect">
            <a:avLst/>
          </a:prstGeom>
        </p:spPr>
        <p:txBody>
          <a:bodyPr lIns="0" tIns="0" rIns="0" bIns="0"/>
          <a:lstStyle>
            <a:lvl1pPr marL="80996" marR="0" indent="-80996" algn="l" defTabSz="51438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77" indent="-128577">
              <a:lnSpc>
                <a:spcPts val="1600"/>
              </a:lnSpc>
              <a:buClr>
                <a:schemeClr val="bg1"/>
              </a:buClr>
              <a:defRPr lang="en-US" sz="1350" b="1" kern="1200" dirty="0" smtClean="0">
                <a:solidFill>
                  <a:schemeClr val="bg1"/>
                </a:solidFill>
                <a:latin typeface="+mn-lt"/>
                <a:ea typeface="Arial" charset="0"/>
                <a:cs typeface="Arial" charset="0"/>
              </a:defRPr>
            </a:lvl2pPr>
          </a:lstStyle>
          <a:p>
            <a:pPr marL="80996" marR="0" lvl="0" indent="-80996" algn="l" defTabSz="51438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0996" lvl="0" indent="-80996" algn="l" defTabSz="51438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5" name="Kuva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825512"/>
            <a:ext cx="1896426" cy="856800"/>
          </a:xfrm>
          <a:prstGeom prst="rect">
            <a:avLst/>
          </a:prstGeom>
        </p:spPr>
      </p:pic>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63" y="215768"/>
            <a:ext cx="8497093" cy="1262979"/>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723461"/>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38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744703"/>
            <a:ext cx="1539000" cy="219966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760240"/>
            <a:ext cx="1539000" cy="2184111"/>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760239"/>
            <a:ext cx="1539000" cy="2184113"/>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760238"/>
            <a:ext cx="1539000" cy="218411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a:buNone/>
              <a:tabLst/>
              <a:defRPr lang="en-GB" sz="1400" b="1" smtClean="0"/>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Point 4</a:t>
            </a:r>
          </a:p>
        </p:txBody>
      </p:sp>
      <p:pic>
        <p:nvPicPr>
          <p:cNvPr id="21" name="Kuva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823410"/>
            <a:ext cx="1982704" cy="856800"/>
          </a:xfrm>
          <a:prstGeom prst="rect">
            <a:avLst/>
          </a:prstGeom>
        </p:spPr>
      </p:pic>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wo_footer">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905125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Orange">
    <p:spTree>
      <p:nvGrpSpPr>
        <p:cNvPr id="1" name=""/>
        <p:cNvGrpSpPr/>
        <p:nvPr/>
      </p:nvGrpSpPr>
      <p:grpSpPr>
        <a:xfrm>
          <a:off x="0" y="0"/>
          <a:ext cx="0" cy="0"/>
          <a:chOff x="0" y="0"/>
          <a:chExt cx="0" cy="0"/>
        </a:xfrm>
      </p:grpSpPr>
      <p:pic>
        <p:nvPicPr>
          <p:cNvPr id="5" name="Picture 2" descr="Aalto_EN_Chem-Tech_21_RGB_1"/>
          <p:cNvPicPr>
            <a:picLocks noChangeAspect="1" noChangeArrowheads="1"/>
          </p:cNvPicPr>
          <p:nvPr userDrawn="1"/>
        </p:nvPicPr>
        <p:blipFill>
          <a:blip r:embed="rId2" cstate="print"/>
          <a:srcRect t="3488"/>
          <a:stretch>
            <a:fillRect/>
          </a:stretch>
        </p:blipFill>
        <p:spPr bwMode="auto">
          <a:xfrm>
            <a:off x="19050" y="30428"/>
            <a:ext cx="2089150" cy="1575593"/>
          </a:xfrm>
          <a:prstGeom prst="rect">
            <a:avLst/>
          </a:prstGeom>
          <a:noFill/>
        </p:spPr>
      </p:pic>
      <p:sp>
        <p:nvSpPr>
          <p:cNvPr id="8" name="Rectangle 7"/>
          <p:cNvSpPr/>
          <p:nvPr userDrawn="1"/>
        </p:nvSpPr>
        <p:spPr>
          <a:xfrm>
            <a:off x="406800" y="1428000"/>
            <a:ext cx="8326800" cy="32670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a:p>
        </p:txBody>
      </p:sp>
      <p:sp>
        <p:nvSpPr>
          <p:cNvPr id="2" name="Title 1"/>
          <p:cNvSpPr>
            <a:spLocks noGrp="1"/>
          </p:cNvSpPr>
          <p:nvPr>
            <p:ph type="ctrTitle"/>
          </p:nvPr>
        </p:nvSpPr>
        <p:spPr>
          <a:xfrm>
            <a:off x="572400" y="1476000"/>
            <a:ext cx="7772400" cy="1110000"/>
          </a:xfrm>
        </p:spPr>
        <p:txBody>
          <a:bodyPr/>
          <a:lstStyle>
            <a:lvl1pPr>
              <a:defRPr sz="3333">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chemeClr val="bg1"/>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2862000" y="4968000"/>
            <a:ext cx="2026800" cy="147000"/>
          </a:xfrm>
          <a:prstGeom prst="rect">
            <a:avLst/>
          </a:prstGeom>
        </p:spPr>
        <p:txBody>
          <a:bodyPr wrap="none" lIns="0" tIns="0" rIns="0" bIns="0"/>
          <a:lstStyle>
            <a:lvl1pPr>
              <a:defRPr sz="1000">
                <a:solidFill>
                  <a:schemeClr val="bg2"/>
                </a:solidFill>
              </a:defRPr>
            </a:lvl1pPr>
          </a:lstStyle>
          <a:p>
            <a:fld id="{C3AAA060-F667-4E58-B6A3-503E4A04E00E}" type="datetime1">
              <a:rPr lang="fi-FI" smtClean="0"/>
              <a:t>24.11.2020</a:t>
            </a:fld>
            <a:endParaRPr lang="en-US" noProof="0"/>
          </a:p>
        </p:txBody>
      </p:sp>
      <p:sp>
        <p:nvSpPr>
          <p:cNvPr id="10"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13"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14"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15"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16"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p:txBody>
      </p:sp>
    </p:spTree>
    <p:extLst>
      <p:ext uri="{BB962C8B-B14F-4D97-AF65-F5344CB8AC3E}">
        <p14:creationId xmlns:p14="http://schemas.microsoft.com/office/powerpoint/2010/main" val="2434543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3430800" y="5229000"/>
            <a:ext cx="1544400" cy="105000"/>
          </a:xfrm>
          <a:prstGeom prst="rect">
            <a:avLst/>
          </a:prstGeom>
        </p:spPr>
        <p:txBody>
          <a:bodyPr/>
          <a:lstStyle/>
          <a:p>
            <a:fld id="{6FD4E4AE-B8C8-4AC9-972E-F158B955EB4B}" type="datetime1">
              <a:rPr lang="fi-FI" smtClean="0"/>
              <a:t>24.11.2020</a:t>
            </a:fld>
            <a:endParaRPr lang="en-US" noProof="0"/>
          </a:p>
        </p:txBody>
      </p:sp>
      <p:sp>
        <p:nvSpPr>
          <p:cNvPr id="5" name="Footer Placeholder 4"/>
          <p:cNvSpPr>
            <a:spLocks noGrp="1"/>
          </p:cNvSpPr>
          <p:nvPr>
            <p:ph type="ftr" sz="quarter" idx="11"/>
          </p:nvPr>
        </p:nvSpPr>
        <p:spPr>
          <a:xfrm>
            <a:off x="3419872" y="5137753"/>
            <a:ext cx="1544400" cy="105000"/>
          </a:xfrm>
          <a:prstGeom prst="rect">
            <a:avLst/>
          </a:prstGeom>
        </p:spPr>
        <p:txBody>
          <a:bodyPr/>
          <a:lstStyle/>
          <a:p>
            <a:endParaRPr lang="en-US" noProof="0" dirty="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Tree>
    <p:extLst>
      <p:ext uri="{BB962C8B-B14F-4D97-AF65-F5344CB8AC3E}">
        <p14:creationId xmlns:p14="http://schemas.microsoft.com/office/powerpoint/2010/main" val="1909603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572400" y="1320000"/>
            <a:ext cx="3924000" cy="3447000"/>
          </a:xfrm>
        </p:spPr>
        <p:txBody>
          <a:bodyPr/>
          <a:lstStyle>
            <a:lvl1pPr>
              <a:defRPr sz="1667"/>
            </a:lvl1pPr>
            <a:lvl2pPr>
              <a:defRPr sz="1500"/>
            </a:lvl2pPr>
            <a:lvl3pPr>
              <a:defRPr sz="1333"/>
            </a:lvl3pPr>
            <a:lvl4pPr>
              <a:defRPr sz="1167"/>
            </a:lvl4pPr>
            <a:lvl5pPr>
              <a:defRPr sz="1000"/>
            </a:lvl5pPr>
            <a:lvl6pPr>
              <a:defRPr sz="1167"/>
            </a:lvl6pPr>
            <a:lvl7pPr>
              <a:defRPr sz="1167"/>
            </a:lvl7pPr>
            <a:lvl8pPr>
              <a:defRPr sz="1167"/>
            </a:lvl8pPr>
            <a:lvl9pPr>
              <a:defRPr sz="11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4648200" y="1320000"/>
            <a:ext cx="3924000" cy="3447000"/>
          </a:xfrm>
        </p:spPr>
        <p:txBody>
          <a:bodyPr/>
          <a:lstStyle>
            <a:lvl1pPr>
              <a:defRPr sz="1667"/>
            </a:lvl1pPr>
            <a:lvl2pPr>
              <a:defRPr sz="1500"/>
            </a:lvl2pPr>
            <a:lvl3pPr>
              <a:defRPr sz="1333"/>
            </a:lvl3pPr>
            <a:lvl4pPr>
              <a:defRPr sz="1167"/>
            </a:lvl4pPr>
            <a:lvl5pPr>
              <a:defRPr sz="1000"/>
            </a:lvl5pPr>
            <a:lvl6pPr>
              <a:buNone/>
              <a:defRPr sz="1167"/>
            </a:lvl6pPr>
            <a:lvl7pPr>
              <a:buNone/>
              <a:defRPr sz="1167"/>
            </a:lvl7pPr>
            <a:lvl8pPr>
              <a:buNone/>
              <a:defRPr sz="1167"/>
            </a:lvl8pPr>
            <a:lvl9pPr>
              <a:buNone/>
              <a:defRPr sz="11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3430800" y="5229000"/>
            <a:ext cx="1544400" cy="105000"/>
          </a:xfrm>
          <a:prstGeom prst="rect">
            <a:avLst/>
          </a:prstGeom>
        </p:spPr>
        <p:txBody>
          <a:bodyPr/>
          <a:lstStyle/>
          <a:p>
            <a:fld id="{B457B7E8-0131-44A9-BFC5-CF4E2B190996}" type="datetime1">
              <a:rPr lang="fi-FI" smtClean="0"/>
              <a:t>24.11.2020</a:t>
            </a:fld>
            <a:endParaRPr lang="en-US" noProof="0"/>
          </a:p>
        </p:txBody>
      </p:sp>
      <p:sp>
        <p:nvSpPr>
          <p:cNvPr id="6" name="Footer Placeholder 5"/>
          <p:cNvSpPr>
            <a:spLocks noGrp="1"/>
          </p:cNvSpPr>
          <p:nvPr>
            <p:ph type="ftr" sz="quarter" idx="11"/>
          </p:nvPr>
        </p:nvSpPr>
        <p:spPr>
          <a:xfrm>
            <a:off x="3419872" y="5137753"/>
            <a:ext cx="1544400" cy="105000"/>
          </a:xfrm>
          <a:prstGeom prst="rect">
            <a:avLst/>
          </a:prstGeom>
        </p:spPr>
        <p:txBody>
          <a:bodyPr/>
          <a:lstStyle/>
          <a:p>
            <a:endParaRPr lang="en-US" noProof="0"/>
          </a:p>
        </p:txBody>
      </p:sp>
      <p:sp>
        <p:nvSpPr>
          <p:cNvPr id="7" name="Slide Number Placeholder 6"/>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
        <p:nvSpPr>
          <p:cNvPr id="11"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Tree>
    <p:extLst>
      <p:ext uri="{BB962C8B-B14F-4D97-AF65-F5344CB8AC3E}">
        <p14:creationId xmlns:p14="http://schemas.microsoft.com/office/powerpoint/2010/main" val="23666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3"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9" name="Title 8"/>
          <p:cNvSpPr>
            <a:spLocks noGrp="1"/>
          </p:cNvSpPr>
          <p:nvPr>
            <p:ph type="title" hasCustomPrompt="1"/>
          </p:nvPr>
        </p:nvSpPr>
        <p:spPr>
          <a:xfrm>
            <a:off x="442403" y="996335"/>
            <a:ext cx="3869137" cy="634192"/>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403" y="1979220"/>
            <a:ext cx="3869137" cy="390769"/>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403" y="3104594"/>
            <a:ext cx="3869137" cy="327132"/>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403" y="3431723"/>
            <a:ext cx="3869137" cy="360060"/>
          </a:xfrm>
          <a:prstGeom prst="rect">
            <a:avLst/>
          </a:prstGeom>
        </p:spPr>
        <p:txBody>
          <a:bodyPr lIns="0" tIns="0" rIns="0" bIns="0"/>
          <a:lstStyle>
            <a:lvl1pPr marL="0" indent="0">
              <a:buNone/>
              <a:defRPr sz="1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a:t>Date</a:t>
            </a:r>
            <a:endParaRPr lang="en-US" dirty="0"/>
          </a:p>
        </p:txBody>
      </p:sp>
      <p:sp>
        <p:nvSpPr>
          <p:cNvPr id="14" name="Picture Placeholder 2"/>
          <p:cNvSpPr>
            <a:spLocks noGrp="1"/>
          </p:cNvSpPr>
          <p:nvPr>
            <p:ph type="pic" idx="13" hasCustomPrompt="1"/>
          </p:nvPr>
        </p:nvSpPr>
        <p:spPr>
          <a:xfrm>
            <a:off x="4564419" y="0"/>
            <a:ext cx="4579582"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p>
          <a:p>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pic>
        <p:nvPicPr>
          <p:cNvPr id="19" name="Kuva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02150"/>
            <a:ext cx="1678472"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15:guide id="1" orient="horz" pos="329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a:xfrm>
            <a:off x="3430800" y="5229000"/>
            <a:ext cx="1544400" cy="105000"/>
          </a:xfrm>
          <a:prstGeom prst="rect">
            <a:avLst/>
          </a:prstGeom>
        </p:spPr>
        <p:txBody>
          <a:bodyPr/>
          <a:lstStyle/>
          <a:p>
            <a:fld id="{5D2CDF35-452A-4882-8EBF-497209040937}" type="datetime1">
              <a:rPr lang="fi-FI" smtClean="0"/>
              <a:t>24.11.2020</a:t>
            </a:fld>
            <a:endParaRPr lang="en-US" noProof="0"/>
          </a:p>
        </p:txBody>
      </p:sp>
      <p:sp>
        <p:nvSpPr>
          <p:cNvPr id="4" name="Footer Placeholder 3"/>
          <p:cNvSpPr>
            <a:spLocks noGrp="1"/>
          </p:cNvSpPr>
          <p:nvPr>
            <p:ph type="ftr" sz="quarter" idx="11"/>
          </p:nvPr>
        </p:nvSpPr>
        <p:spPr>
          <a:xfrm>
            <a:off x="3419872" y="5137753"/>
            <a:ext cx="1544400" cy="105000"/>
          </a:xfrm>
          <a:prstGeom prst="rect">
            <a:avLst/>
          </a:prstGeom>
        </p:spPr>
        <p:txBody>
          <a:bodyPr/>
          <a:lstStyle/>
          <a:p>
            <a:endParaRPr lang="en-US" noProof="0"/>
          </a:p>
        </p:txBody>
      </p:sp>
      <p:sp>
        <p:nvSpPr>
          <p:cNvPr id="5" name="Slide Number Placeholder 4"/>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
        <p:nvSpPr>
          <p:cNvPr id="11"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Tree>
    <p:extLst>
      <p:ext uri="{BB962C8B-B14F-4D97-AF65-F5344CB8AC3E}">
        <p14:creationId xmlns:p14="http://schemas.microsoft.com/office/powerpoint/2010/main" val="168791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30800" y="5229000"/>
            <a:ext cx="1544400" cy="105000"/>
          </a:xfrm>
          <a:prstGeom prst="rect">
            <a:avLst/>
          </a:prstGeom>
        </p:spPr>
        <p:txBody>
          <a:bodyPr/>
          <a:lstStyle/>
          <a:p>
            <a:fld id="{D11A290F-0F8C-4109-9B9A-7CBFD8EA9B31}" type="datetime1">
              <a:rPr lang="fi-FI" smtClean="0"/>
              <a:t>24.11.2020</a:t>
            </a:fld>
            <a:endParaRPr lang="en-US" noProof="0"/>
          </a:p>
        </p:txBody>
      </p:sp>
      <p:sp>
        <p:nvSpPr>
          <p:cNvPr id="3" name="Footer Placeholder 2"/>
          <p:cNvSpPr>
            <a:spLocks noGrp="1"/>
          </p:cNvSpPr>
          <p:nvPr>
            <p:ph type="ftr" sz="quarter" idx="11"/>
          </p:nvPr>
        </p:nvSpPr>
        <p:spPr>
          <a:xfrm>
            <a:off x="3419872" y="5137753"/>
            <a:ext cx="1544400" cy="105000"/>
          </a:xfrm>
          <a:prstGeom prst="rect">
            <a:avLst/>
          </a:prstGeom>
        </p:spPr>
        <p:txBody>
          <a:bodyPr/>
          <a:lstStyle/>
          <a:p>
            <a:endParaRPr lang="en-US" noProof="0"/>
          </a:p>
        </p:txBody>
      </p:sp>
      <p:sp>
        <p:nvSpPr>
          <p:cNvPr id="4" name="Slide Number Placeholder 3"/>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9"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
        <p:nvSpPr>
          <p:cNvPr id="10"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Tree>
    <p:extLst>
      <p:ext uri="{BB962C8B-B14F-4D97-AF65-F5344CB8AC3E}">
        <p14:creationId xmlns:p14="http://schemas.microsoft.com/office/powerpoint/2010/main" val="2613341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idx="1"/>
          </p:nvPr>
        </p:nvSpPr>
        <p:spPr>
          <a:xfrm>
            <a:off x="572400" y="1320000"/>
            <a:ext cx="6285600" cy="3447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a:xfrm>
            <a:off x="3430800" y="5229000"/>
            <a:ext cx="1544400" cy="105000"/>
          </a:xfrm>
          <a:prstGeom prst="rect">
            <a:avLst/>
          </a:prstGeom>
        </p:spPr>
        <p:txBody>
          <a:bodyPr/>
          <a:lstStyle/>
          <a:p>
            <a:fld id="{80CFD799-A4F3-4DD1-B50F-BE31E4EC529C}" type="datetime1">
              <a:rPr lang="fi-FI" smtClean="0"/>
              <a:t>24.11.2020</a:t>
            </a:fld>
            <a:endParaRPr lang="en-US" noProof="0"/>
          </a:p>
        </p:txBody>
      </p:sp>
      <p:sp>
        <p:nvSpPr>
          <p:cNvPr id="5" name="Footer Placeholder 4"/>
          <p:cNvSpPr>
            <a:spLocks noGrp="1"/>
          </p:cNvSpPr>
          <p:nvPr>
            <p:ph type="ftr" sz="quarter" idx="11"/>
          </p:nvPr>
        </p:nvSpPr>
        <p:spPr>
          <a:xfrm>
            <a:off x="3419872" y="5137753"/>
            <a:ext cx="1544400" cy="105000"/>
          </a:xfrm>
          <a:prstGeom prst="rect">
            <a:avLst/>
          </a:prstGeom>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0"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Tree>
    <p:extLst>
      <p:ext uri="{BB962C8B-B14F-4D97-AF65-F5344CB8AC3E}">
        <p14:creationId xmlns:p14="http://schemas.microsoft.com/office/powerpoint/2010/main" val="2627155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pic>
        <p:nvPicPr>
          <p:cNvPr id="4" name="Picture 2" descr="Aalto_EN_Chem-Tech_21_RGB_1"/>
          <p:cNvPicPr>
            <a:picLocks noChangeAspect="1" noChangeArrowheads="1"/>
          </p:cNvPicPr>
          <p:nvPr userDrawn="1"/>
        </p:nvPicPr>
        <p:blipFill>
          <a:blip r:embed="rId2" cstate="print"/>
          <a:srcRect t="3488"/>
          <a:stretch>
            <a:fillRect/>
          </a:stretch>
        </p:blipFill>
        <p:spPr bwMode="auto">
          <a:xfrm>
            <a:off x="19050" y="30428"/>
            <a:ext cx="2089150" cy="1575593"/>
          </a:xfrm>
          <a:prstGeom prst="rect">
            <a:avLst/>
          </a:prstGeom>
          <a:noFill/>
        </p:spPr>
      </p:pic>
      <p:sp>
        <p:nvSpPr>
          <p:cNvPr id="2" name="Title 1"/>
          <p:cNvSpPr>
            <a:spLocks noGrp="1"/>
          </p:cNvSpPr>
          <p:nvPr>
            <p:ph type="ctrTitle"/>
          </p:nvPr>
        </p:nvSpPr>
        <p:spPr>
          <a:xfrm>
            <a:off x="572400" y="1476000"/>
            <a:ext cx="7772400" cy="1110000"/>
          </a:xfrm>
        </p:spPr>
        <p:txBody>
          <a:bodyPr/>
          <a:lstStyle>
            <a:lvl1pPr>
              <a:defRPr sz="3333">
                <a:solidFill>
                  <a:srgbClr val="FF7900"/>
                </a:solidFill>
              </a:defRPr>
            </a:lvl1pPr>
          </a:lstStyle>
          <a:p>
            <a:r>
              <a:rPr lang="en-US" noProof="0"/>
              <a:t>Click to edit Master title style</a:t>
            </a:r>
          </a:p>
        </p:txBody>
      </p:sp>
      <p:sp>
        <p:nvSpPr>
          <p:cNvPr id="3" name="Subtitle 2"/>
          <p:cNvSpPr>
            <a:spLocks noGrp="1"/>
          </p:cNvSpPr>
          <p:nvPr>
            <p:ph type="subTitle" idx="1"/>
          </p:nvPr>
        </p:nvSpPr>
        <p:spPr>
          <a:xfrm>
            <a:off x="572400" y="2619373"/>
            <a:ext cx="6285600" cy="1950000"/>
          </a:xfrm>
        </p:spPr>
        <p:txBody>
          <a:bodyPr/>
          <a:lstStyle>
            <a:lvl1pPr marL="0" indent="0" algn="l">
              <a:buNone/>
              <a:defRPr>
                <a:solidFill>
                  <a:srgbClr val="FF7900"/>
                </a:solidFill>
                <a:latin typeface="Georgia" pitchFamily="18" charset="0"/>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noProof="0"/>
              <a:t>Click to edit Master subtitle style</a:t>
            </a:r>
          </a:p>
        </p:txBody>
      </p:sp>
      <p:sp>
        <p:nvSpPr>
          <p:cNvPr id="11" name="Date Placeholder 3"/>
          <p:cNvSpPr>
            <a:spLocks noGrp="1"/>
          </p:cNvSpPr>
          <p:nvPr>
            <p:ph type="dt" sz="half" idx="10"/>
          </p:nvPr>
        </p:nvSpPr>
        <p:spPr>
          <a:xfrm>
            <a:off x="2862000" y="4968000"/>
            <a:ext cx="2026800" cy="147000"/>
          </a:xfrm>
          <a:prstGeom prst="rect">
            <a:avLst/>
          </a:prstGeom>
        </p:spPr>
        <p:txBody>
          <a:bodyPr wrap="none" lIns="0" tIns="0" rIns="0" bIns="0"/>
          <a:lstStyle>
            <a:lvl1pPr>
              <a:defRPr sz="1000">
                <a:solidFill>
                  <a:schemeClr val="bg2"/>
                </a:solidFill>
              </a:defRPr>
            </a:lvl1pPr>
          </a:lstStyle>
          <a:p>
            <a:fld id="{6EDEF9CD-1C4F-4A3A-A779-9C2328A0B3B2}" type="datetime1">
              <a:rPr lang="fi-FI" smtClean="0"/>
              <a:t>24.11.2020</a:t>
            </a:fld>
            <a:endParaRPr lang="en-US" noProof="0"/>
          </a:p>
        </p:txBody>
      </p:sp>
      <p:sp>
        <p:nvSpPr>
          <p:cNvPr id="12" name="Text Placeholder 9"/>
          <p:cNvSpPr>
            <a:spLocks noGrp="1"/>
          </p:cNvSpPr>
          <p:nvPr>
            <p:ph type="body" sz="quarter" idx="11"/>
          </p:nvPr>
        </p:nvSpPr>
        <p:spPr>
          <a:xfrm>
            <a:off x="5144400" y="4968000"/>
            <a:ext cx="1962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17" name="Text Placeholder 9"/>
          <p:cNvSpPr>
            <a:spLocks noGrp="1"/>
          </p:cNvSpPr>
          <p:nvPr>
            <p:ph type="body" sz="quarter" idx="12"/>
          </p:nvPr>
        </p:nvSpPr>
        <p:spPr>
          <a:xfrm>
            <a:off x="7426800" y="4968000"/>
            <a:ext cx="1134000" cy="528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18" name="Text Placeholder 9"/>
          <p:cNvSpPr>
            <a:spLocks noGrp="1"/>
          </p:cNvSpPr>
          <p:nvPr>
            <p:ph type="body" sz="quarter" idx="13"/>
          </p:nvPr>
        </p:nvSpPr>
        <p:spPr>
          <a:xfrm>
            <a:off x="2862000" y="5115000"/>
            <a:ext cx="20268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19" name="Text Placeholder 9"/>
          <p:cNvSpPr>
            <a:spLocks noGrp="1"/>
          </p:cNvSpPr>
          <p:nvPr>
            <p:ph type="body" sz="quarter" idx="14"/>
          </p:nvPr>
        </p:nvSpPr>
        <p:spPr>
          <a:xfrm>
            <a:off x="572400" y="5115000"/>
            <a:ext cx="2048400" cy="381000"/>
          </a:xfrm>
        </p:spPr>
        <p:txBody>
          <a:bodyPr wrap="none" lIns="0" tIns="0" rIns="0" bIns="0"/>
          <a:lstStyle>
            <a:lvl1pPr marL="0" indent="0">
              <a:spcBef>
                <a:spcPts val="0"/>
              </a:spcBef>
              <a:buNone/>
              <a:defRPr sz="1000" b="1">
                <a:solidFill>
                  <a:schemeClr val="bg2"/>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a:p>
            <a:pPr lvl="1"/>
            <a:r>
              <a:rPr lang="en-US" noProof="0"/>
              <a:t>Second level</a:t>
            </a:r>
          </a:p>
        </p:txBody>
      </p:sp>
      <p:sp>
        <p:nvSpPr>
          <p:cNvPr id="20" name="Text Placeholder 9"/>
          <p:cNvSpPr>
            <a:spLocks noGrp="1"/>
          </p:cNvSpPr>
          <p:nvPr>
            <p:ph type="body" sz="quarter" idx="15"/>
          </p:nvPr>
        </p:nvSpPr>
        <p:spPr>
          <a:xfrm>
            <a:off x="572400" y="4968000"/>
            <a:ext cx="2048400" cy="147000"/>
          </a:xfrm>
        </p:spPr>
        <p:txBody>
          <a:bodyPr wrap="none" lIns="0" tIns="0" rIns="0" bIns="0"/>
          <a:lstStyle>
            <a:lvl1pPr marL="0" indent="0">
              <a:spcBef>
                <a:spcPts val="0"/>
              </a:spcBef>
              <a:buNone/>
              <a:defRPr sz="1000" b="1">
                <a:solidFill>
                  <a:schemeClr val="tx1"/>
                </a:solidFill>
              </a:defRPr>
            </a:lvl1pPr>
            <a:lvl2pPr marL="617975" indent="-236991">
              <a:spcBef>
                <a:spcPts val="240"/>
              </a:spcBef>
              <a:defRPr lang="fi-FI" sz="1000" kern="1200" dirty="0" smtClean="0">
                <a:solidFill>
                  <a:schemeClr val="tx1"/>
                </a:solidFill>
                <a:latin typeface="+mn-lt"/>
                <a:ea typeface="+mn-ea"/>
                <a:cs typeface="+mn-cs"/>
              </a:defRPr>
            </a:lvl2pPr>
            <a:lvl3pPr>
              <a:defRPr sz="1000"/>
            </a:lvl3pPr>
            <a:lvl4pPr>
              <a:defRPr sz="1000"/>
            </a:lvl4pPr>
            <a:lvl5pPr>
              <a:defRPr sz="1000"/>
            </a:lvl5pPr>
          </a:lstStyle>
          <a:p>
            <a:pPr lvl="0"/>
            <a:r>
              <a:rPr lang="en-US" noProof="0"/>
              <a:t>Click to edit Master text styles</a:t>
            </a:r>
          </a:p>
        </p:txBody>
      </p:sp>
    </p:spTree>
    <p:extLst>
      <p:ext uri="{BB962C8B-B14F-4D97-AF65-F5344CB8AC3E}">
        <p14:creationId xmlns:p14="http://schemas.microsoft.com/office/powerpoint/2010/main" val="485932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ubtitle Orange">
    <p:spTree>
      <p:nvGrpSpPr>
        <p:cNvPr id="1" name=""/>
        <p:cNvGrpSpPr/>
        <p:nvPr/>
      </p:nvGrpSpPr>
      <p:grpSpPr>
        <a:xfrm>
          <a:off x="0" y="0"/>
          <a:ext cx="0" cy="0"/>
          <a:chOff x="0" y="0"/>
          <a:chExt cx="0" cy="0"/>
        </a:xfrm>
      </p:grpSpPr>
      <p:pic>
        <p:nvPicPr>
          <p:cNvPr id="14" name="Picture 3" descr="Aalto_EN_Chem-Tech_13_RGB_1"/>
          <p:cNvPicPr>
            <a:picLocks noChangeAspect="1" noChangeArrowheads="1"/>
          </p:cNvPicPr>
          <p:nvPr userDrawn="1"/>
        </p:nvPicPr>
        <p:blipFill>
          <a:blip r:embed="rId2" cstate="print"/>
          <a:srcRect/>
          <a:stretch>
            <a:fillRect/>
          </a:stretch>
        </p:blipFill>
        <p:spPr bwMode="auto">
          <a:xfrm>
            <a:off x="215901" y="4843199"/>
            <a:ext cx="2447925" cy="869156"/>
          </a:xfrm>
          <a:prstGeom prst="rect">
            <a:avLst/>
          </a:prstGeom>
          <a:noFill/>
        </p:spPr>
      </p:pic>
      <p:sp>
        <p:nvSpPr>
          <p:cNvPr id="10" name="Rectangle 9"/>
          <p:cNvSpPr/>
          <p:nvPr userDrawn="1"/>
        </p:nvSpPr>
        <p:spPr>
          <a:xfrm>
            <a:off x="406800" y="339000"/>
            <a:ext cx="8326800" cy="4560000"/>
          </a:xfrm>
          <a:prstGeom prst="rect">
            <a:avLst/>
          </a:prstGeom>
          <a:solidFill>
            <a:srgbClr val="FF7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a:p>
        </p:txBody>
      </p:sp>
      <p:sp>
        <p:nvSpPr>
          <p:cNvPr id="2" name="Title 1"/>
          <p:cNvSpPr>
            <a:spLocks noGrp="1"/>
          </p:cNvSpPr>
          <p:nvPr>
            <p:ph type="title"/>
          </p:nvPr>
        </p:nvSpPr>
        <p:spPr>
          <a:xfrm>
            <a:off x="572400" y="456000"/>
            <a:ext cx="7772400" cy="1839000"/>
          </a:xfrm>
        </p:spPr>
        <p:txBody>
          <a:bodyPr/>
          <a:lstStyle>
            <a:lvl1pPr>
              <a:defRPr>
                <a:solidFill>
                  <a:schemeClr val="bg1"/>
                </a:solidFill>
              </a:defRPr>
            </a:lvl1pPr>
          </a:lstStyle>
          <a:p>
            <a:r>
              <a:rPr lang="en-US" noProof="0"/>
              <a:t>Click to edit Master title style</a:t>
            </a:r>
          </a:p>
        </p:txBody>
      </p:sp>
      <p:sp>
        <p:nvSpPr>
          <p:cNvPr id="4" name="Date Placeholder 3"/>
          <p:cNvSpPr>
            <a:spLocks noGrp="1"/>
          </p:cNvSpPr>
          <p:nvPr>
            <p:ph type="dt" sz="half" idx="10"/>
          </p:nvPr>
        </p:nvSpPr>
        <p:spPr>
          <a:xfrm>
            <a:off x="3430800" y="5229000"/>
            <a:ext cx="1544400" cy="105000"/>
          </a:xfrm>
          <a:prstGeom prst="rect">
            <a:avLst/>
          </a:prstGeom>
        </p:spPr>
        <p:txBody>
          <a:bodyPr/>
          <a:lstStyle/>
          <a:p>
            <a:fld id="{14000137-5E4D-46A0-8FE3-206EEE137BA5}" type="datetime1">
              <a:rPr lang="fi-FI" smtClean="0"/>
              <a:t>24.11.2020</a:t>
            </a:fld>
            <a:endParaRPr lang="en-US" noProof="0"/>
          </a:p>
        </p:txBody>
      </p:sp>
      <p:sp>
        <p:nvSpPr>
          <p:cNvPr id="5" name="Footer Placeholder 4"/>
          <p:cNvSpPr>
            <a:spLocks noGrp="1"/>
          </p:cNvSpPr>
          <p:nvPr>
            <p:ph type="ftr" sz="quarter" idx="11"/>
          </p:nvPr>
        </p:nvSpPr>
        <p:spPr>
          <a:xfrm>
            <a:off x="3419872" y="5137753"/>
            <a:ext cx="1544400" cy="105000"/>
          </a:xfrm>
          <a:prstGeom prst="rect">
            <a:avLst/>
          </a:prstGeom>
        </p:spPr>
        <p:txBody>
          <a:bodyPr/>
          <a:lstStyle/>
          <a:p>
            <a:endParaRPr lang="en-US" noProof="0"/>
          </a:p>
        </p:txBody>
      </p:sp>
      <p:sp>
        <p:nvSpPr>
          <p:cNvPr id="6" name="Slide Number Placeholder 5"/>
          <p:cNvSpPr>
            <a:spLocks noGrp="1"/>
          </p:cNvSpPr>
          <p:nvPr>
            <p:ph type="sldNum" sz="quarter" idx="12"/>
          </p:nvPr>
        </p:nvSpPr>
        <p:spPr/>
        <p:txBody>
          <a:bodyPr/>
          <a:lstStyle/>
          <a:p>
            <a:fld id="{52384017-E4DF-4A7A-8FA6-2DC68C3EB4D0}" type="slidenum">
              <a:rPr lang="en-US" noProof="0" smtClean="0"/>
              <a:pPr/>
              <a:t>‹#›</a:t>
            </a:fld>
            <a:endParaRPr lang="en-US" noProof="0"/>
          </a:p>
        </p:txBody>
      </p:sp>
      <p:sp>
        <p:nvSpPr>
          <p:cNvPr id="11" name="Text Placeholder 9"/>
          <p:cNvSpPr>
            <a:spLocks noGrp="1"/>
          </p:cNvSpPr>
          <p:nvPr>
            <p:ph type="body" sz="quarter" idx="13"/>
          </p:nvPr>
        </p:nvSpPr>
        <p:spPr>
          <a:xfrm>
            <a:off x="5144400" y="5121000"/>
            <a:ext cx="15372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
        <p:nvSpPr>
          <p:cNvPr id="12" name="Text Placeholder 9"/>
          <p:cNvSpPr>
            <a:spLocks noGrp="1"/>
          </p:cNvSpPr>
          <p:nvPr>
            <p:ph type="body" sz="quarter" idx="14"/>
          </p:nvPr>
        </p:nvSpPr>
        <p:spPr>
          <a:xfrm>
            <a:off x="6858000" y="5121000"/>
            <a:ext cx="1702800" cy="318000"/>
          </a:xfrm>
        </p:spPr>
        <p:txBody>
          <a:bodyPr lIns="0" tIns="0" rIns="0" bIns="0">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en-US" noProof="0"/>
              <a:t>Click to edit Master text styles</a:t>
            </a:r>
          </a:p>
        </p:txBody>
      </p:sp>
    </p:spTree>
    <p:extLst>
      <p:ext uri="{BB962C8B-B14F-4D97-AF65-F5344CB8AC3E}">
        <p14:creationId xmlns:p14="http://schemas.microsoft.com/office/powerpoint/2010/main" val="2662391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430800" y="5229000"/>
            <a:ext cx="1544400" cy="105000"/>
          </a:xfrm>
          <a:prstGeom prst="rect">
            <a:avLst/>
          </a:prstGeom>
          <a:ln/>
        </p:spPr>
        <p:txBody>
          <a:bodyPr/>
          <a:lstStyle>
            <a:lvl1pPr>
              <a:defRPr/>
            </a:lvl1pPr>
          </a:lstStyle>
          <a:p>
            <a:pPr>
              <a:defRPr/>
            </a:pPr>
            <a:fld id="{02957DF5-6A12-4851-A882-74ECCCA5ACF9}" type="datetime1">
              <a:rPr lang="fi-FI" smtClean="0"/>
              <a:t>24.11.2020</a:t>
            </a:fld>
            <a:endParaRPr lang="en-US"/>
          </a:p>
        </p:txBody>
      </p:sp>
      <p:sp>
        <p:nvSpPr>
          <p:cNvPr id="3" name="Rectangle 5"/>
          <p:cNvSpPr>
            <a:spLocks noGrp="1" noChangeArrowheads="1"/>
          </p:cNvSpPr>
          <p:nvPr>
            <p:ph type="ftr" sz="quarter" idx="11"/>
          </p:nvPr>
        </p:nvSpPr>
        <p:spPr>
          <a:xfrm>
            <a:off x="3419872" y="5137753"/>
            <a:ext cx="1544400" cy="1050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AC6DE2-9770-7A4C-9992-20BC791ADABF}" type="slidenum">
              <a:rPr lang="en-US"/>
              <a:pPr>
                <a:defRPr/>
              </a:pPr>
              <a:t>‹#›</a:t>
            </a:fld>
            <a:endParaRPr lang="en-US"/>
          </a:p>
        </p:txBody>
      </p:sp>
    </p:spTree>
    <p:extLst>
      <p:ext uri="{BB962C8B-B14F-4D97-AF65-F5344CB8AC3E}">
        <p14:creationId xmlns:p14="http://schemas.microsoft.com/office/powerpoint/2010/main" val="3110999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Rectangle 4"/>
          <p:cNvSpPr>
            <a:spLocks noGrp="1" noChangeArrowheads="1"/>
          </p:cNvSpPr>
          <p:nvPr>
            <p:ph type="dt" sz="half" idx="10"/>
          </p:nvPr>
        </p:nvSpPr>
        <p:spPr>
          <a:xfrm>
            <a:off x="3430800" y="5229000"/>
            <a:ext cx="1544400" cy="105000"/>
          </a:xfrm>
          <a:prstGeom prst="rect">
            <a:avLst/>
          </a:prstGeom>
          <a:ln/>
        </p:spPr>
        <p:txBody>
          <a:bodyPr/>
          <a:lstStyle>
            <a:lvl1pPr>
              <a:defRPr/>
            </a:lvl1pPr>
          </a:lstStyle>
          <a:p>
            <a:pPr>
              <a:defRPr/>
            </a:pPr>
            <a:fld id="{1E383604-4FD6-447D-A29B-0FDB59DFC481}" type="datetime1">
              <a:rPr lang="fi-FI" smtClean="0"/>
              <a:t>24.11.2020</a:t>
            </a:fld>
            <a:endParaRPr lang="en-US"/>
          </a:p>
        </p:txBody>
      </p:sp>
      <p:sp>
        <p:nvSpPr>
          <p:cNvPr id="4" name="Rectangle 5"/>
          <p:cNvSpPr>
            <a:spLocks noGrp="1" noChangeArrowheads="1"/>
          </p:cNvSpPr>
          <p:nvPr>
            <p:ph type="ftr" sz="quarter" idx="11"/>
          </p:nvPr>
        </p:nvSpPr>
        <p:spPr>
          <a:xfrm>
            <a:off x="3419872" y="5137753"/>
            <a:ext cx="1544400" cy="1050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011A44-CDCB-474F-8367-25CD25C421CA}" type="slidenum">
              <a:rPr lang="en-US"/>
              <a:pPr>
                <a:defRPr/>
              </a:pPr>
              <a:t>‹#›</a:t>
            </a:fld>
            <a:endParaRPr lang="en-US"/>
          </a:p>
        </p:txBody>
      </p:sp>
    </p:spTree>
    <p:extLst>
      <p:ext uri="{BB962C8B-B14F-4D97-AF65-F5344CB8AC3E}">
        <p14:creationId xmlns:p14="http://schemas.microsoft.com/office/powerpoint/2010/main" val="1964105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20">
            <a:extLst>
              <a:ext uri="{FF2B5EF4-FFF2-40B4-BE49-F238E27FC236}">
                <a16:creationId xmlns:a16="http://schemas.microsoft.com/office/drawing/2014/main" id="{80CCB1C9-60C5-E440-8624-ABB15281B99D}"/>
              </a:ext>
            </a:extLst>
          </p:cNvPr>
          <p:cNvSpPr>
            <a:spLocks noGrp="1" noChangeArrowheads="1"/>
          </p:cNvSpPr>
          <p:nvPr>
            <p:ph type="ftr" sz="quarter" idx="10"/>
          </p:nvPr>
        </p:nvSpPr>
        <p:spPr/>
        <p:txBody>
          <a:bodyPr/>
          <a:lstStyle>
            <a:lvl1pPr>
              <a:defRPr/>
            </a:lvl1pPr>
          </a:lstStyle>
          <a:p>
            <a:r>
              <a:rPr lang="de-DE" altLang="en-FI"/>
              <a:t>Sivu </a:t>
            </a:r>
            <a:fld id="{E0517295-ABC1-C749-AC82-B210AA354CF1}" type="slidenum">
              <a:rPr lang="de-DE" altLang="en-FI"/>
              <a:pPr/>
              <a:t>‹#›</a:t>
            </a:fld>
            <a:endParaRPr lang="de-DE" altLang="en-FI"/>
          </a:p>
        </p:txBody>
      </p:sp>
    </p:spTree>
    <p:extLst>
      <p:ext uri="{BB962C8B-B14F-4D97-AF65-F5344CB8AC3E}">
        <p14:creationId xmlns:p14="http://schemas.microsoft.com/office/powerpoint/2010/main" val="194938496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fi-FI"/>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5C964870-B81A-FB4C-A76A-FB1DC34876D3}"/>
              </a:ext>
            </a:extLst>
          </p:cNvPr>
          <p:cNvSpPr>
            <a:spLocks noGrp="1"/>
          </p:cNvSpPr>
          <p:nvPr>
            <p:ph type="dt" sz="half" idx="10"/>
          </p:nvPr>
        </p:nvSpPr>
        <p:spPr/>
        <p:txBody>
          <a:bodyPr/>
          <a:lstStyle>
            <a:lvl1pPr>
              <a:defRPr/>
            </a:lvl1pPr>
          </a:lstStyle>
          <a:p>
            <a:pPr>
              <a:defRPr/>
            </a:pPr>
            <a:fld id="{3687D0A2-2EB4-3C43-B1C4-7372F52D340C}" type="datetime1">
              <a:rPr lang="fi-FI" altLang="en-FI"/>
              <a:pPr>
                <a:defRPr/>
              </a:pPr>
              <a:t>24.11.2020</a:t>
            </a:fld>
            <a:endParaRPr lang="fi-FI" altLang="en-FI"/>
          </a:p>
        </p:txBody>
      </p:sp>
      <p:sp>
        <p:nvSpPr>
          <p:cNvPr id="5" name="Footer Placeholder 4">
            <a:extLst>
              <a:ext uri="{FF2B5EF4-FFF2-40B4-BE49-F238E27FC236}">
                <a16:creationId xmlns:a16="http://schemas.microsoft.com/office/drawing/2014/main" id="{254F9300-68B4-DB4A-A9FC-6154CE5475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18E217-BF3B-9440-B3A0-48B60748AF29}"/>
              </a:ext>
            </a:extLst>
          </p:cNvPr>
          <p:cNvSpPr>
            <a:spLocks noGrp="1"/>
          </p:cNvSpPr>
          <p:nvPr>
            <p:ph type="sldNum" sz="quarter" idx="12"/>
          </p:nvPr>
        </p:nvSpPr>
        <p:spPr/>
        <p:txBody>
          <a:bodyPr/>
          <a:lstStyle>
            <a:lvl1pPr>
              <a:defRPr/>
            </a:lvl1pPr>
          </a:lstStyle>
          <a:p>
            <a:pPr>
              <a:defRPr/>
            </a:pPr>
            <a:fld id="{4226A0C3-8276-644B-B6FC-BBA475E0CF8D}" type="slidenum">
              <a:rPr lang="fi-FI" altLang="en-FI"/>
              <a:pPr>
                <a:defRPr/>
              </a:pPr>
              <a:t>‹#›</a:t>
            </a:fld>
            <a:endParaRPr lang="fi-FI" altLang="en-FI"/>
          </a:p>
        </p:txBody>
      </p:sp>
    </p:spTree>
    <p:extLst>
      <p:ext uri="{BB962C8B-B14F-4D97-AF65-F5344CB8AC3E}">
        <p14:creationId xmlns:p14="http://schemas.microsoft.com/office/powerpoint/2010/main" val="1801425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9A378FD-6CCF-B848-ACE0-94F921AB9DD0}"/>
              </a:ext>
            </a:extLst>
          </p:cNvPr>
          <p:cNvSpPr>
            <a:spLocks noGrp="1"/>
          </p:cNvSpPr>
          <p:nvPr>
            <p:ph type="dt" sz="half" idx="10"/>
          </p:nvPr>
        </p:nvSpPr>
        <p:spPr/>
        <p:txBody>
          <a:bodyPr/>
          <a:lstStyle>
            <a:lvl1pPr>
              <a:defRPr/>
            </a:lvl1pPr>
          </a:lstStyle>
          <a:p>
            <a:pPr>
              <a:defRPr/>
            </a:pPr>
            <a:fld id="{DCECDCDB-7AC9-D54C-93E2-A92452751037}" type="datetime1">
              <a:rPr lang="fi-FI" altLang="en-FI"/>
              <a:pPr>
                <a:defRPr/>
              </a:pPr>
              <a:t>24.11.2020</a:t>
            </a:fld>
            <a:endParaRPr lang="fi-FI" altLang="en-FI"/>
          </a:p>
        </p:txBody>
      </p:sp>
      <p:sp>
        <p:nvSpPr>
          <p:cNvPr id="5" name="Footer Placeholder 4">
            <a:extLst>
              <a:ext uri="{FF2B5EF4-FFF2-40B4-BE49-F238E27FC236}">
                <a16:creationId xmlns:a16="http://schemas.microsoft.com/office/drawing/2014/main" id="{4181E7AA-0FE9-0243-AB40-3A00EFFB96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5F1DAA-8915-0847-A46F-607892BB18A2}"/>
              </a:ext>
            </a:extLst>
          </p:cNvPr>
          <p:cNvSpPr>
            <a:spLocks noGrp="1"/>
          </p:cNvSpPr>
          <p:nvPr>
            <p:ph type="sldNum" sz="quarter" idx="12"/>
          </p:nvPr>
        </p:nvSpPr>
        <p:spPr/>
        <p:txBody>
          <a:bodyPr/>
          <a:lstStyle>
            <a:lvl1pPr>
              <a:defRPr/>
            </a:lvl1pPr>
          </a:lstStyle>
          <a:p>
            <a:pPr>
              <a:defRPr/>
            </a:pPr>
            <a:fld id="{14237865-5D01-4346-8801-CDC8F1F2A1CB}" type="slidenum">
              <a:rPr lang="fi-FI" altLang="en-FI"/>
              <a:pPr>
                <a:defRPr/>
              </a:pPr>
              <a:t>‹#›</a:t>
            </a:fld>
            <a:endParaRPr lang="fi-FI" altLang="en-FI"/>
          </a:p>
        </p:txBody>
      </p:sp>
    </p:spTree>
    <p:extLst>
      <p:ext uri="{BB962C8B-B14F-4D97-AF65-F5344CB8AC3E}">
        <p14:creationId xmlns:p14="http://schemas.microsoft.com/office/powerpoint/2010/main" val="3091119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8"/>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1563761"/>
            <a:ext cx="8492897" cy="3388289"/>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endParaRPr lang="fi-FI"/>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F0BE7-46A8-804D-AA3C-0661A43BE42F}"/>
              </a:ext>
            </a:extLst>
          </p:cNvPr>
          <p:cNvSpPr>
            <a:spLocks noGrp="1"/>
          </p:cNvSpPr>
          <p:nvPr>
            <p:ph type="dt" sz="half" idx="10"/>
          </p:nvPr>
        </p:nvSpPr>
        <p:spPr/>
        <p:txBody>
          <a:bodyPr/>
          <a:lstStyle>
            <a:lvl1pPr>
              <a:defRPr/>
            </a:lvl1pPr>
          </a:lstStyle>
          <a:p>
            <a:pPr>
              <a:defRPr/>
            </a:pPr>
            <a:fld id="{A36343AE-5130-914A-A6FC-FF93B34FCD9A}" type="datetime1">
              <a:rPr lang="fi-FI" altLang="en-FI"/>
              <a:pPr>
                <a:defRPr/>
              </a:pPr>
              <a:t>24.11.2020</a:t>
            </a:fld>
            <a:endParaRPr lang="fi-FI" altLang="en-FI"/>
          </a:p>
        </p:txBody>
      </p:sp>
      <p:sp>
        <p:nvSpPr>
          <p:cNvPr id="5" name="Footer Placeholder 4">
            <a:extLst>
              <a:ext uri="{FF2B5EF4-FFF2-40B4-BE49-F238E27FC236}">
                <a16:creationId xmlns:a16="http://schemas.microsoft.com/office/drawing/2014/main" id="{3BD56267-2505-B64E-8B1D-FA95EBBF14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421457-4A61-8B4F-A4C7-DC33E6AA2D78}"/>
              </a:ext>
            </a:extLst>
          </p:cNvPr>
          <p:cNvSpPr>
            <a:spLocks noGrp="1"/>
          </p:cNvSpPr>
          <p:nvPr>
            <p:ph type="sldNum" sz="quarter" idx="12"/>
          </p:nvPr>
        </p:nvSpPr>
        <p:spPr/>
        <p:txBody>
          <a:bodyPr/>
          <a:lstStyle>
            <a:lvl1pPr>
              <a:defRPr/>
            </a:lvl1pPr>
          </a:lstStyle>
          <a:p>
            <a:pPr>
              <a:defRPr/>
            </a:pPr>
            <a:fld id="{4D3647D5-D07B-9945-B70F-23B1A31FD859}" type="slidenum">
              <a:rPr lang="fi-FI" altLang="en-FI"/>
              <a:pPr>
                <a:defRPr/>
              </a:pPr>
              <a:t>‹#›</a:t>
            </a:fld>
            <a:endParaRPr lang="fi-FI" altLang="en-FI"/>
          </a:p>
        </p:txBody>
      </p:sp>
    </p:spTree>
    <p:extLst>
      <p:ext uri="{BB962C8B-B14F-4D97-AF65-F5344CB8AC3E}">
        <p14:creationId xmlns:p14="http://schemas.microsoft.com/office/powerpoint/2010/main" val="2180792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3C4C5E4B-306A-D74D-8C1A-85C982369AA8}"/>
              </a:ext>
            </a:extLst>
          </p:cNvPr>
          <p:cNvSpPr>
            <a:spLocks noGrp="1"/>
          </p:cNvSpPr>
          <p:nvPr>
            <p:ph type="dt" sz="half" idx="10"/>
          </p:nvPr>
        </p:nvSpPr>
        <p:spPr/>
        <p:txBody>
          <a:bodyPr/>
          <a:lstStyle>
            <a:lvl1pPr>
              <a:defRPr/>
            </a:lvl1pPr>
          </a:lstStyle>
          <a:p>
            <a:pPr>
              <a:defRPr/>
            </a:pPr>
            <a:fld id="{41DB5E6A-1625-9F43-B095-96F90C4043E7}" type="datetime1">
              <a:rPr lang="fi-FI" altLang="en-FI"/>
              <a:pPr>
                <a:defRPr/>
              </a:pPr>
              <a:t>24.11.2020</a:t>
            </a:fld>
            <a:endParaRPr lang="fi-FI" altLang="en-FI"/>
          </a:p>
        </p:txBody>
      </p:sp>
      <p:sp>
        <p:nvSpPr>
          <p:cNvPr id="6" name="Footer Placeholder 4">
            <a:extLst>
              <a:ext uri="{FF2B5EF4-FFF2-40B4-BE49-F238E27FC236}">
                <a16:creationId xmlns:a16="http://schemas.microsoft.com/office/drawing/2014/main" id="{2637A020-DA58-9D41-90F3-F60D41017F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8AE0B3-BC41-BA49-9804-5E3F7271FFC4}"/>
              </a:ext>
            </a:extLst>
          </p:cNvPr>
          <p:cNvSpPr>
            <a:spLocks noGrp="1"/>
          </p:cNvSpPr>
          <p:nvPr>
            <p:ph type="sldNum" sz="quarter" idx="12"/>
          </p:nvPr>
        </p:nvSpPr>
        <p:spPr/>
        <p:txBody>
          <a:bodyPr/>
          <a:lstStyle>
            <a:lvl1pPr>
              <a:defRPr/>
            </a:lvl1pPr>
          </a:lstStyle>
          <a:p>
            <a:pPr>
              <a:defRPr/>
            </a:pPr>
            <a:fld id="{CA7F13FE-5CBC-1F47-AD34-DC46216307B8}" type="slidenum">
              <a:rPr lang="fi-FI" altLang="en-FI"/>
              <a:pPr>
                <a:defRPr/>
              </a:pPr>
              <a:t>‹#›</a:t>
            </a:fld>
            <a:endParaRPr lang="fi-FI" altLang="en-FI"/>
          </a:p>
        </p:txBody>
      </p:sp>
    </p:spTree>
    <p:extLst>
      <p:ext uri="{BB962C8B-B14F-4D97-AF65-F5344CB8AC3E}">
        <p14:creationId xmlns:p14="http://schemas.microsoft.com/office/powerpoint/2010/main" val="1149693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3">
            <a:extLst>
              <a:ext uri="{FF2B5EF4-FFF2-40B4-BE49-F238E27FC236}">
                <a16:creationId xmlns:a16="http://schemas.microsoft.com/office/drawing/2014/main" id="{444F9643-060D-224A-A6A2-3B8066E3103E}"/>
              </a:ext>
            </a:extLst>
          </p:cNvPr>
          <p:cNvSpPr>
            <a:spLocks noGrp="1"/>
          </p:cNvSpPr>
          <p:nvPr>
            <p:ph type="dt" sz="half" idx="10"/>
          </p:nvPr>
        </p:nvSpPr>
        <p:spPr/>
        <p:txBody>
          <a:bodyPr/>
          <a:lstStyle>
            <a:lvl1pPr>
              <a:defRPr/>
            </a:lvl1pPr>
          </a:lstStyle>
          <a:p>
            <a:pPr>
              <a:defRPr/>
            </a:pPr>
            <a:fld id="{23D5F025-1CCE-ED4A-B0FA-9E2B7EADFFD5}" type="datetime1">
              <a:rPr lang="fi-FI" altLang="en-FI"/>
              <a:pPr>
                <a:defRPr/>
              </a:pPr>
              <a:t>24.11.2020</a:t>
            </a:fld>
            <a:endParaRPr lang="fi-FI" altLang="en-FI"/>
          </a:p>
        </p:txBody>
      </p:sp>
      <p:sp>
        <p:nvSpPr>
          <p:cNvPr id="8" name="Footer Placeholder 4">
            <a:extLst>
              <a:ext uri="{FF2B5EF4-FFF2-40B4-BE49-F238E27FC236}">
                <a16:creationId xmlns:a16="http://schemas.microsoft.com/office/drawing/2014/main" id="{109D4801-19B7-2F42-8C34-3F6062349A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86306F3-5192-2945-AA15-8C1FCC30ADC9}"/>
              </a:ext>
            </a:extLst>
          </p:cNvPr>
          <p:cNvSpPr>
            <a:spLocks noGrp="1"/>
          </p:cNvSpPr>
          <p:nvPr>
            <p:ph type="sldNum" sz="quarter" idx="12"/>
          </p:nvPr>
        </p:nvSpPr>
        <p:spPr/>
        <p:txBody>
          <a:bodyPr/>
          <a:lstStyle>
            <a:lvl1pPr>
              <a:defRPr/>
            </a:lvl1pPr>
          </a:lstStyle>
          <a:p>
            <a:pPr>
              <a:defRPr/>
            </a:pPr>
            <a:fld id="{512C0612-C996-3E4C-9D55-2E2825FDF6C5}" type="slidenum">
              <a:rPr lang="fi-FI" altLang="en-FI"/>
              <a:pPr>
                <a:defRPr/>
              </a:pPr>
              <a:t>‹#›</a:t>
            </a:fld>
            <a:endParaRPr lang="fi-FI" altLang="en-FI"/>
          </a:p>
        </p:txBody>
      </p:sp>
    </p:spTree>
    <p:extLst>
      <p:ext uri="{BB962C8B-B14F-4D97-AF65-F5344CB8AC3E}">
        <p14:creationId xmlns:p14="http://schemas.microsoft.com/office/powerpoint/2010/main" val="2553212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3">
            <a:extLst>
              <a:ext uri="{FF2B5EF4-FFF2-40B4-BE49-F238E27FC236}">
                <a16:creationId xmlns:a16="http://schemas.microsoft.com/office/drawing/2014/main" id="{C2C059E8-DFCF-934A-99A1-07523A4E9A05}"/>
              </a:ext>
            </a:extLst>
          </p:cNvPr>
          <p:cNvSpPr>
            <a:spLocks noGrp="1"/>
          </p:cNvSpPr>
          <p:nvPr>
            <p:ph type="dt" sz="half" idx="10"/>
          </p:nvPr>
        </p:nvSpPr>
        <p:spPr/>
        <p:txBody>
          <a:bodyPr/>
          <a:lstStyle>
            <a:lvl1pPr>
              <a:defRPr/>
            </a:lvl1pPr>
          </a:lstStyle>
          <a:p>
            <a:pPr>
              <a:defRPr/>
            </a:pPr>
            <a:fld id="{ACFF3C3D-1410-9B44-ADB9-8A2044E31B03}" type="datetime1">
              <a:rPr lang="fi-FI" altLang="en-FI"/>
              <a:pPr>
                <a:defRPr/>
              </a:pPr>
              <a:t>24.11.2020</a:t>
            </a:fld>
            <a:endParaRPr lang="fi-FI" altLang="en-FI"/>
          </a:p>
        </p:txBody>
      </p:sp>
      <p:sp>
        <p:nvSpPr>
          <p:cNvPr id="4" name="Footer Placeholder 4">
            <a:extLst>
              <a:ext uri="{FF2B5EF4-FFF2-40B4-BE49-F238E27FC236}">
                <a16:creationId xmlns:a16="http://schemas.microsoft.com/office/drawing/2014/main" id="{53438959-A607-2B43-8EBC-9638ABFF384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2AD9E7F-943B-DE4A-BF07-3AA15D14D902}"/>
              </a:ext>
            </a:extLst>
          </p:cNvPr>
          <p:cNvSpPr>
            <a:spLocks noGrp="1"/>
          </p:cNvSpPr>
          <p:nvPr>
            <p:ph type="sldNum" sz="quarter" idx="12"/>
          </p:nvPr>
        </p:nvSpPr>
        <p:spPr/>
        <p:txBody>
          <a:bodyPr/>
          <a:lstStyle>
            <a:lvl1pPr>
              <a:defRPr/>
            </a:lvl1pPr>
          </a:lstStyle>
          <a:p>
            <a:pPr>
              <a:defRPr/>
            </a:pPr>
            <a:fld id="{72D61284-4C1D-504D-84D5-C5330A210D4F}" type="slidenum">
              <a:rPr lang="fi-FI" altLang="en-FI"/>
              <a:pPr>
                <a:defRPr/>
              </a:pPr>
              <a:t>‹#›</a:t>
            </a:fld>
            <a:endParaRPr lang="fi-FI" altLang="en-FI"/>
          </a:p>
        </p:txBody>
      </p:sp>
    </p:spTree>
    <p:extLst>
      <p:ext uri="{BB962C8B-B14F-4D97-AF65-F5344CB8AC3E}">
        <p14:creationId xmlns:p14="http://schemas.microsoft.com/office/powerpoint/2010/main" val="3526722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CF82578-D542-1646-BDAB-5C370D80C0EA}"/>
              </a:ext>
            </a:extLst>
          </p:cNvPr>
          <p:cNvSpPr>
            <a:spLocks noGrp="1"/>
          </p:cNvSpPr>
          <p:nvPr>
            <p:ph type="dt" sz="half" idx="10"/>
          </p:nvPr>
        </p:nvSpPr>
        <p:spPr/>
        <p:txBody>
          <a:bodyPr/>
          <a:lstStyle>
            <a:lvl1pPr>
              <a:defRPr/>
            </a:lvl1pPr>
          </a:lstStyle>
          <a:p>
            <a:pPr>
              <a:defRPr/>
            </a:pPr>
            <a:fld id="{AA719AD7-20F9-E14E-9073-8980A2E40540}" type="datetime1">
              <a:rPr lang="fi-FI" altLang="en-FI"/>
              <a:pPr>
                <a:defRPr/>
              </a:pPr>
              <a:t>24.11.2020</a:t>
            </a:fld>
            <a:endParaRPr lang="fi-FI" altLang="en-FI"/>
          </a:p>
        </p:txBody>
      </p:sp>
      <p:sp>
        <p:nvSpPr>
          <p:cNvPr id="3" name="Footer Placeholder 4">
            <a:extLst>
              <a:ext uri="{FF2B5EF4-FFF2-40B4-BE49-F238E27FC236}">
                <a16:creationId xmlns:a16="http://schemas.microsoft.com/office/drawing/2014/main" id="{EFAB8455-E8DE-C34A-AE7E-DC51064834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8F82C5-BEA9-9F4F-8C74-2CB5302A85C9}"/>
              </a:ext>
            </a:extLst>
          </p:cNvPr>
          <p:cNvSpPr>
            <a:spLocks noGrp="1"/>
          </p:cNvSpPr>
          <p:nvPr>
            <p:ph type="sldNum" sz="quarter" idx="12"/>
          </p:nvPr>
        </p:nvSpPr>
        <p:spPr/>
        <p:txBody>
          <a:bodyPr/>
          <a:lstStyle>
            <a:lvl1pPr>
              <a:defRPr/>
            </a:lvl1pPr>
          </a:lstStyle>
          <a:p>
            <a:pPr>
              <a:defRPr/>
            </a:pPr>
            <a:fld id="{802DB98A-006C-3042-A10A-0AB6E99964D2}" type="slidenum">
              <a:rPr lang="fi-FI" altLang="en-FI"/>
              <a:pPr>
                <a:defRPr/>
              </a:pPr>
              <a:t>‹#›</a:t>
            </a:fld>
            <a:endParaRPr lang="fi-FI" altLang="en-FI"/>
          </a:p>
        </p:txBody>
      </p:sp>
    </p:spTree>
    <p:extLst>
      <p:ext uri="{BB962C8B-B14F-4D97-AF65-F5344CB8AC3E}">
        <p14:creationId xmlns:p14="http://schemas.microsoft.com/office/powerpoint/2010/main" val="2902992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endParaRPr lang="fi-FI"/>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13BB74B-C0A2-5549-B09D-9DA9B82755FE}"/>
              </a:ext>
            </a:extLst>
          </p:cNvPr>
          <p:cNvSpPr>
            <a:spLocks noGrp="1"/>
          </p:cNvSpPr>
          <p:nvPr>
            <p:ph type="dt" sz="half" idx="10"/>
          </p:nvPr>
        </p:nvSpPr>
        <p:spPr/>
        <p:txBody>
          <a:bodyPr/>
          <a:lstStyle>
            <a:lvl1pPr>
              <a:defRPr/>
            </a:lvl1pPr>
          </a:lstStyle>
          <a:p>
            <a:pPr>
              <a:defRPr/>
            </a:pPr>
            <a:fld id="{FCFE2E1F-C073-924D-B734-5CA918CB2276}" type="datetime1">
              <a:rPr lang="fi-FI" altLang="en-FI"/>
              <a:pPr>
                <a:defRPr/>
              </a:pPr>
              <a:t>24.11.2020</a:t>
            </a:fld>
            <a:endParaRPr lang="fi-FI" altLang="en-FI"/>
          </a:p>
        </p:txBody>
      </p:sp>
      <p:sp>
        <p:nvSpPr>
          <p:cNvPr id="6" name="Footer Placeholder 4">
            <a:extLst>
              <a:ext uri="{FF2B5EF4-FFF2-40B4-BE49-F238E27FC236}">
                <a16:creationId xmlns:a16="http://schemas.microsoft.com/office/drawing/2014/main" id="{A1D7FB72-9093-5149-9CC5-0E5E9F9A10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152408-C798-0C45-8C88-9BDB5C488CA7}"/>
              </a:ext>
            </a:extLst>
          </p:cNvPr>
          <p:cNvSpPr>
            <a:spLocks noGrp="1"/>
          </p:cNvSpPr>
          <p:nvPr>
            <p:ph type="sldNum" sz="quarter" idx="12"/>
          </p:nvPr>
        </p:nvSpPr>
        <p:spPr/>
        <p:txBody>
          <a:bodyPr/>
          <a:lstStyle>
            <a:lvl1pPr>
              <a:defRPr/>
            </a:lvl1pPr>
          </a:lstStyle>
          <a:p>
            <a:pPr>
              <a:defRPr/>
            </a:pPr>
            <a:fld id="{2774DBA9-F8A6-234C-9148-EF81A994A7ED}" type="slidenum">
              <a:rPr lang="fi-FI" altLang="en-FI"/>
              <a:pPr>
                <a:defRPr/>
              </a:pPr>
              <a:t>‹#›</a:t>
            </a:fld>
            <a:endParaRPr lang="fi-FI" altLang="en-FI"/>
          </a:p>
        </p:txBody>
      </p:sp>
    </p:spTree>
    <p:extLst>
      <p:ext uri="{BB962C8B-B14F-4D97-AF65-F5344CB8AC3E}">
        <p14:creationId xmlns:p14="http://schemas.microsoft.com/office/powerpoint/2010/main" val="2246584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endParaRPr lang="fi-FI"/>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fi-FI"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AFB050-E8B1-6A43-92AE-905707E81371}"/>
              </a:ext>
            </a:extLst>
          </p:cNvPr>
          <p:cNvSpPr>
            <a:spLocks noGrp="1"/>
          </p:cNvSpPr>
          <p:nvPr>
            <p:ph type="dt" sz="half" idx="10"/>
          </p:nvPr>
        </p:nvSpPr>
        <p:spPr/>
        <p:txBody>
          <a:bodyPr/>
          <a:lstStyle>
            <a:lvl1pPr>
              <a:defRPr/>
            </a:lvl1pPr>
          </a:lstStyle>
          <a:p>
            <a:pPr>
              <a:defRPr/>
            </a:pPr>
            <a:fld id="{10196D06-DF79-894C-841A-D12F3B105BFD}" type="datetime1">
              <a:rPr lang="fi-FI" altLang="en-FI"/>
              <a:pPr>
                <a:defRPr/>
              </a:pPr>
              <a:t>24.11.2020</a:t>
            </a:fld>
            <a:endParaRPr lang="fi-FI" altLang="en-FI"/>
          </a:p>
        </p:txBody>
      </p:sp>
      <p:sp>
        <p:nvSpPr>
          <p:cNvPr id="6" name="Footer Placeholder 4">
            <a:extLst>
              <a:ext uri="{FF2B5EF4-FFF2-40B4-BE49-F238E27FC236}">
                <a16:creationId xmlns:a16="http://schemas.microsoft.com/office/drawing/2014/main" id="{16C839CC-4C1A-8949-92FA-117473954F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28D471-9B69-2841-8C10-CD3AD07D21F4}"/>
              </a:ext>
            </a:extLst>
          </p:cNvPr>
          <p:cNvSpPr>
            <a:spLocks noGrp="1"/>
          </p:cNvSpPr>
          <p:nvPr>
            <p:ph type="sldNum" sz="quarter" idx="12"/>
          </p:nvPr>
        </p:nvSpPr>
        <p:spPr/>
        <p:txBody>
          <a:bodyPr/>
          <a:lstStyle>
            <a:lvl1pPr>
              <a:defRPr/>
            </a:lvl1pPr>
          </a:lstStyle>
          <a:p>
            <a:pPr>
              <a:defRPr/>
            </a:pPr>
            <a:fld id="{D6E1260C-4E74-B24F-86EA-E4429491D291}" type="slidenum">
              <a:rPr lang="fi-FI" altLang="en-FI"/>
              <a:pPr>
                <a:defRPr/>
              </a:pPr>
              <a:t>‹#›</a:t>
            </a:fld>
            <a:endParaRPr lang="fi-FI" altLang="en-FI"/>
          </a:p>
        </p:txBody>
      </p:sp>
    </p:spTree>
    <p:extLst>
      <p:ext uri="{BB962C8B-B14F-4D97-AF65-F5344CB8AC3E}">
        <p14:creationId xmlns:p14="http://schemas.microsoft.com/office/powerpoint/2010/main" val="3076010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93196E9-91E8-B749-8607-39EFEAEAAC25}"/>
              </a:ext>
            </a:extLst>
          </p:cNvPr>
          <p:cNvSpPr>
            <a:spLocks noGrp="1"/>
          </p:cNvSpPr>
          <p:nvPr>
            <p:ph type="dt" sz="half" idx="10"/>
          </p:nvPr>
        </p:nvSpPr>
        <p:spPr/>
        <p:txBody>
          <a:bodyPr/>
          <a:lstStyle>
            <a:lvl1pPr>
              <a:defRPr/>
            </a:lvl1pPr>
          </a:lstStyle>
          <a:p>
            <a:pPr>
              <a:defRPr/>
            </a:pPr>
            <a:fld id="{C2C3B8D3-5A26-D846-A178-42FF7656C976}" type="datetime1">
              <a:rPr lang="fi-FI" altLang="en-FI"/>
              <a:pPr>
                <a:defRPr/>
              </a:pPr>
              <a:t>24.11.2020</a:t>
            </a:fld>
            <a:endParaRPr lang="fi-FI" altLang="en-FI"/>
          </a:p>
        </p:txBody>
      </p:sp>
      <p:sp>
        <p:nvSpPr>
          <p:cNvPr id="5" name="Footer Placeholder 4">
            <a:extLst>
              <a:ext uri="{FF2B5EF4-FFF2-40B4-BE49-F238E27FC236}">
                <a16:creationId xmlns:a16="http://schemas.microsoft.com/office/drawing/2014/main" id="{D98CFC59-1905-DF43-AE87-4C4EFCFFC0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EB846A-D70F-384F-B19B-0AFD94E4942A}"/>
              </a:ext>
            </a:extLst>
          </p:cNvPr>
          <p:cNvSpPr>
            <a:spLocks noGrp="1"/>
          </p:cNvSpPr>
          <p:nvPr>
            <p:ph type="sldNum" sz="quarter" idx="12"/>
          </p:nvPr>
        </p:nvSpPr>
        <p:spPr/>
        <p:txBody>
          <a:bodyPr/>
          <a:lstStyle>
            <a:lvl1pPr>
              <a:defRPr/>
            </a:lvl1pPr>
          </a:lstStyle>
          <a:p>
            <a:pPr>
              <a:defRPr/>
            </a:pPr>
            <a:fld id="{113EEE65-DFC4-AB4A-B9D7-85BEE57CE42C}" type="slidenum">
              <a:rPr lang="fi-FI" altLang="en-FI"/>
              <a:pPr>
                <a:defRPr/>
              </a:pPr>
              <a:t>‹#›</a:t>
            </a:fld>
            <a:endParaRPr lang="fi-FI" altLang="en-FI"/>
          </a:p>
        </p:txBody>
      </p:sp>
    </p:spTree>
    <p:extLst>
      <p:ext uri="{BB962C8B-B14F-4D97-AF65-F5344CB8AC3E}">
        <p14:creationId xmlns:p14="http://schemas.microsoft.com/office/powerpoint/2010/main" val="938657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4F781A5-BC1E-464B-BAA7-E42CA936B906}"/>
              </a:ext>
            </a:extLst>
          </p:cNvPr>
          <p:cNvSpPr>
            <a:spLocks noGrp="1"/>
          </p:cNvSpPr>
          <p:nvPr>
            <p:ph type="dt" sz="half" idx="10"/>
          </p:nvPr>
        </p:nvSpPr>
        <p:spPr/>
        <p:txBody>
          <a:bodyPr/>
          <a:lstStyle>
            <a:lvl1pPr>
              <a:defRPr/>
            </a:lvl1pPr>
          </a:lstStyle>
          <a:p>
            <a:pPr>
              <a:defRPr/>
            </a:pPr>
            <a:fld id="{B5656702-F687-5446-B170-5AB6CB6536E2}" type="datetime1">
              <a:rPr lang="fi-FI" altLang="en-FI"/>
              <a:pPr>
                <a:defRPr/>
              </a:pPr>
              <a:t>24.11.2020</a:t>
            </a:fld>
            <a:endParaRPr lang="fi-FI" altLang="en-FI"/>
          </a:p>
        </p:txBody>
      </p:sp>
      <p:sp>
        <p:nvSpPr>
          <p:cNvPr id="5" name="Footer Placeholder 4">
            <a:extLst>
              <a:ext uri="{FF2B5EF4-FFF2-40B4-BE49-F238E27FC236}">
                <a16:creationId xmlns:a16="http://schemas.microsoft.com/office/drawing/2014/main" id="{05245435-3A4C-9443-8A21-F774F62A7E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19CBFF-5F5F-5A48-A367-289B4872E39A}"/>
              </a:ext>
            </a:extLst>
          </p:cNvPr>
          <p:cNvSpPr>
            <a:spLocks noGrp="1"/>
          </p:cNvSpPr>
          <p:nvPr>
            <p:ph type="sldNum" sz="quarter" idx="12"/>
          </p:nvPr>
        </p:nvSpPr>
        <p:spPr/>
        <p:txBody>
          <a:bodyPr/>
          <a:lstStyle>
            <a:lvl1pPr>
              <a:defRPr/>
            </a:lvl1pPr>
          </a:lstStyle>
          <a:p>
            <a:pPr>
              <a:defRPr/>
            </a:pPr>
            <a:fld id="{B6522D70-CF3F-4D49-B819-B2BE8D81B590}" type="slidenum">
              <a:rPr lang="fi-FI" altLang="en-FI"/>
              <a:pPr>
                <a:defRPr/>
              </a:pPr>
              <a:t>‹#›</a:t>
            </a:fld>
            <a:endParaRPr lang="fi-FI" altLang="en-FI"/>
          </a:p>
        </p:txBody>
      </p:sp>
    </p:spTree>
    <p:extLst>
      <p:ext uri="{BB962C8B-B14F-4D97-AF65-F5344CB8AC3E}">
        <p14:creationId xmlns:p14="http://schemas.microsoft.com/office/powerpoint/2010/main" val="389127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3" y="215947"/>
            <a:ext cx="8492897" cy="1110638"/>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3" y="2433703"/>
            <a:ext cx="8492897" cy="25106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53" y="1517578"/>
            <a:ext cx="8492897" cy="720946"/>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sz="28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823410"/>
            <a:ext cx="1982704" cy="856800"/>
          </a:xfrm>
          <a:prstGeom prst="rect">
            <a:avLst/>
          </a:prstGeom>
        </p:spPr>
      </p:pic>
    </p:spTree>
    <p:extLst>
      <p:ext uri="{BB962C8B-B14F-4D97-AF65-F5344CB8AC3E}">
        <p14:creationId xmlns:p14="http://schemas.microsoft.com/office/powerpoint/2010/main" val="1164578354"/>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63" userDrawn="1">
          <p15:clr>
            <a:srgbClr val="FBAE40"/>
          </p15:clr>
        </p15:guide>
        <p15:guide id="6" pos="2795" userDrawn="1">
          <p15:clr>
            <a:srgbClr val="FBAE40"/>
          </p15:clr>
        </p15:guide>
        <p15:guide id="7" pos="2965" userDrawn="1">
          <p15:clr>
            <a:srgbClr val="FBAE40"/>
          </p15:clr>
        </p15:guide>
        <p15:guide id="8" orient="horz" pos="34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905" y="214300"/>
            <a:ext cx="8497093" cy="1129216"/>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681893"/>
            <a:ext cx="4150122"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681893"/>
            <a:ext cx="4078684" cy="3262458"/>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823410"/>
            <a:ext cx="1982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410"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9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816" y="0"/>
            <a:ext cx="4433207" cy="5715000"/>
          </a:xfrm>
          <a:prstGeom prst="rect">
            <a:avLst/>
          </a:prstGeom>
        </p:spPr>
        <p:txBody>
          <a:bodyPr/>
          <a:lstStyle>
            <a:lvl1pPr marL="0" indent="0">
              <a:buNone/>
              <a:defRPr sz="2400" b="1" baseline="0">
                <a:solidFill>
                  <a:schemeClr val="bg1">
                    <a:lumMod val="85000"/>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63" y="1693836"/>
            <a:ext cx="4052221" cy="3250514"/>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GB" sz="2100" b="1" smtClean="0"/>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63" y="223017"/>
            <a:ext cx="4052221" cy="1157194"/>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5" name="Kuva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823410"/>
            <a:ext cx="1982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15:guide id="1" orient="horz" pos="34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816" y="0"/>
            <a:ext cx="4433207" cy="5715000"/>
          </a:xfrm>
          <a:prstGeom prst="rect">
            <a:avLst/>
          </a:prstGeom>
        </p:spPr>
        <p:txBody>
          <a:bodyPr/>
          <a:lstStyle>
            <a:lvl1pPr marL="0" marR="0" indent="0" algn="l" defTabSz="685733"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866" indent="0">
              <a:buNone/>
              <a:defRPr sz="2100"/>
            </a:lvl2pPr>
            <a:lvl3pPr marL="685733" indent="0">
              <a:buNone/>
              <a:defRPr sz="1800"/>
            </a:lvl3pPr>
            <a:lvl4pPr marL="1028598" indent="0">
              <a:buNone/>
              <a:defRPr sz="1500"/>
            </a:lvl4pPr>
            <a:lvl5pPr marL="1371465" indent="0">
              <a:buNone/>
              <a:defRPr sz="1500"/>
            </a:lvl5pPr>
            <a:lvl6pPr marL="1714330" indent="0">
              <a:buNone/>
              <a:defRPr sz="1500"/>
            </a:lvl6pPr>
            <a:lvl7pPr marL="2057195" indent="0">
              <a:buNone/>
              <a:defRPr sz="1500"/>
            </a:lvl7pPr>
            <a:lvl8pPr marL="2400060" indent="0">
              <a:buNone/>
              <a:defRPr sz="1500"/>
            </a:lvl8pPr>
            <a:lvl9pPr marL="274293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76797"/>
            <a:ext cx="4218160" cy="4186208"/>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825512"/>
            <a:ext cx="1896426"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62" y="1954930"/>
            <a:ext cx="7669159" cy="1502517"/>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8" name="Freeform 5">
            <a:extLst>
              <a:ext uri="{FF2B5EF4-FFF2-40B4-BE49-F238E27FC236}">
                <a16:creationId xmlns:a16="http://schemas.microsoft.com/office/drawing/2014/main" id="{B1F62DBB-66BC-6848-9E0C-1D05E9D49AC2}"/>
              </a:ext>
            </a:extLst>
          </p:cNvPr>
          <p:cNvSpPr>
            <a:spLocks noEditPoints="1"/>
          </p:cNvSpPr>
          <p:nvPr userDrawn="1"/>
        </p:nvSpPr>
        <p:spPr bwMode="black">
          <a:xfrm>
            <a:off x="467787" y="5031581"/>
            <a:ext cx="321850" cy="319534"/>
          </a:xfrm>
          <a:custGeom>
            <a:avLst/>
            <a:gdLst>
              <a:gd name="T0" fmla="*/ 4164 w 4164"/>
              <a:gd name="T1" fmla="*/ 4128 h 4128"/>
              <a:gd name="T2" fmla="*/ 2704 w 4164"/>
              <a:gd name="T3" fmla="*/ 0 h 4128"/>
              <a:gd name="T4" fmla="*/ 1461 w 4164"/>
              <a:gd name="T5" fmla="*/ 0 h 4128"/>
              <a:gd name="T6" fmla="*/ 0 w 4164"/>
              <a:gd name="T7" fmla="*/ 4128 h 4128"/>
              <a:gd name="T8" fmla="*/ 1036 w 4164"/>
              <a:gd name="T9" fmla="*/ 4128 h 4128"/>
              <a:gd name="T10" fmla="*/ 1289 w 4164"/>
              <a:gd name="T11" fmla="*/ 3398 h 4128"/>
              <a:gd name="T12" fmla="*/ 2875 w 4164"/>
              <a:gd name="T13" fmla="*/ 3398 h 4128"/>
              <a:gd name="T14" fmla="*/ 3128 w 4164"/>
              <a:gd name="T15" fmla="*/ 4128 h 4128"/>
              <a:gd name="T16" fmla="*/ 4164 w 4164"/>
              <a:gd name="T17" fmla="*/ 4128 h 4128"/>
              <a:gd name="T18" fmla="*/ 2591 w 4164"/>
              <a:gd name="T19" fmla="*/ 2574 h 4128"/>
              <a:gd name="T20" fmla="*/ 1574 w 4164"/>
              <a:gd name="T21" fmla="*/ 2574 h 4128"/>
              <a:gd name="T22" fmla="*/ 2082 w 4164"/>
              <a:gd name="T23" fmla="*/ 1103 h 4128"/>
              <a:gd name="T24" fmla="*/ 2591 w 4164"/>
              <a:gd name="T25" fmla="*/ 2574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4" h="4128">
                <a:moveTo>
                  <a:pt x="4164" y="4128"/>
                </a:moveTo>
                <a:lnTo>
                  <a:pt x="2704" y="0"/>
                </a:lnTo>
                <a:lnTo>
                  <a:pt x="1461" y="0"/>
                </a:lnTo>
                <a:lnTo>
                  <a:pt x="0" y="4128"/>
                </a:lnTo>
                <a:lnTo>
                  <a:pt x="1036" y="4128"/>
                </a:lnTo>
                <a:lnTo>
                  <a:pt x="1289" y="3398"/>
                </a:lnTo>
                <a:lnTo>
                  <a:pt x="2875" y="3398"/>
                </a:lnTo>
                <a:lnTo>
                  <a:pt x="3128" y="4128"/>
                </a:lnTo>
                <a:lnTo>
                  <a:pt x="4164" y="4128"/>
                </a:lnTo>
                <a:close/>
                <a:moveTo>
                  <a:pt x="2591" y="2574"/>
                </a:moveTo>
                <a:lnTo>
                  <a:pt x="1574" y="2574"/>
                </a:lnTo>
                <a:lnTo>
                  <a:pt x="2082" y="1103"/>
                </a:lnTo>
                <a:lnTo>
                  <a:pt x="2591" y="2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Rectangle 6">
            <a:extLst>
              <a:ext uri="{FF2B5EF4-FFF2-40B4-BE49-F238E27FC236}">
                <a16:creationId xmlns:a16="http://schemas.microsoft.com/office/drawing/2014/main" id="{69AD1440-8BAF-BA48-8B31-CCA61464BC9C}"/>
              </a:ext>
            </a:extLst>
          </p:cNvPr>
          <p:cNvSpPr>
            <a:spLocks noChangeArrowheads="1"/>
          </p:cNvSpPr>
          <p:nvPr userDrawn="1"/>
        </p:nvSpPr>
        <p:spPr bwMode="black">
          <a:xfrm>
            <a:off x="819738" y="5278178"/>
            <a:ext cx="71779" cy="72938"/>
          </a:xfrm>
          <a:prstGeom prst="rect">
            <a:avLst/>
          </a:prstGeom>
          <a:solidFill>
            <a:srgbClr val="005E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a:extLst>
              <a:ext uri="{FF2B5EF4-FFF2-40B4-BE49-F238E27FC236}">
                <a16:creationId xmlns:a16="http://schemas.microsoft.com/office/drawing/2014/main" id="{E65C2B71-7546-2E46-A6E5-B0B64FE11577}"/>
              </a:ext>
            </a:extLst>
          </p:cNvPr>
          <p:cNvSpPr>
            <a:spLocks/>
          </p:cNvSpPr>
          <p:nvPr userDrawn="1"/>
        </p:nvSpPr>
        <p:spPr bwMode="black">
          <a:xfrm>
            <a:off x="817423" y="5031581"/>
            <a:ext cx="76410" cy="221127"/>
          </a:xfrm>
          <a:custGeom>
            <a:avLst/>
            <a:gdLst>
              <a:gd name="T0" fmla="*/ 992 w 992"/>
              <a:gd name="T1" fmla="*/ 1431 h 2861"/>
              <a:gd name="T2" fmla="*/ 992 w 992"/>
              <a:gd name="T3" fmla="*/ 0 h 2861"/>
              <a:gd name="T4" fmla="*/ 0 w 992"/>
              <a:gd name="T5" fmla="*/ 0 h 2861"/>
              <a:gd name="T6" fmla="*/ 0 w 992"/>
              <a:gd name="T7" fmla="*/ 1431 h 2861"/>
              <a:gd name="T8" fmla="*/ 202 w 992"/>
              <a:gd name="T9" fmla="*/ 2861 h 2861"/>
              <a:gd name="T10" fmla="*/ 751 w 992"/>
              <a:gd name="T11" fmla="*/ 2861 h 2861"/>
              <a:gd name="T12" fmla="*/ 992 w 992"/>
              <a:gd name="T13" fmla="*/ 1431 h 2861"/>
            </a:gdLst>
            <a:ahLst/>
            <a:cxnLst>
              <a:cxn ang="0">
                <a:pos x="T0" y="T1"/>
              </a:cxn>
              <a:cxn ang="0">
                <a:pos x="T2" y="T3"/>
              </a:cxn>
              <a:cxn ang="0">
                <a:pos x="T4" y="T5"/>
              </a:cxn>
              <a:cxn ang="0">
                <a:pos x="T6" y="T7"/>
              </a:cxn>
              <a:cxn ang="0">
                <a:pos x="T8" y="T9"/>
              </a:cxn>
              <a:cxn ang="0">
                <a:pos x="T10" y="T11"/>
              </a:cxn>
              <a:cxn ang="0">
                <a:pos x="T12" y="T13"/>
              </a:cxn>
            </a:cxnLst>
            <a:rect l="0" t="0" r="r" b="b"/>
            <a:pathLst>
              <a:path w="992" h="2861">
                <a:moveTo>
                  <a:pt x="992" y="1431"/>
                </a:moveTo>
                <a:lnTo>
                  <a:pt x="992" y="0"/>
                </a:lnTo>
                <a:lnTo>
                  <a:pt x="0" y="0"/>
                </a:lnTo>
                <a:lnTo>
                  <a:pt x="0" y="1431"/>
                </a:lnTo>
                <a:lnTo>
                  <a:pt x="202" y="2861"/>
                </a:lnTo>
                <a:lnTo>
                  <a:pt x="751" y="2861"/>
                </a:lnTo>
                <a:lnTo>
                  <a:pt x="992" y="1431"/>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1" name="Kuva 65">
            <a:extLst>
              <a:ext uri="{FF2B5EF4-FFF2-40B4-BE49-F238E27FC236}">
                <a16:creationId xmlns:a16="http://schemas.microsoft.com/office/drawing/2014/main" id="{010B049F-5D6B-484C-86A0-5F0EEFF568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406" y="5031233"/>
            <a:ext cx="884392" cy="102154"/>
          </a:xfrm>
          <a:prstGeom prst="rect">
            <a:avLst/>
          </a:prstGeom>
        </p:spPr>
      </p:pic>
      <p:pic>
        <p:nvPicPr>
          <p:cNvPr id="13" name="Kuva 66">
            <a:extLst>
              <a:ext uri="{FF2B5EF4-FFF2-40B4-BE49-F238E27FC236}">
                <a16:creationId xmlns:a16="http://schemas.microsoft.com/office/drawing/2014/main" id="{5147F2B2-3783-B441-8B6B-50C6171400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17633" y="5147978"/>
            <a:ext cx="1063580" cy="226503"/>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906565"/>
            <a:ext cx="3015456" cy="1827938"/>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45949"/>
            <a:ext cx="3015456" cy="1942188"/>
          </a:xfrm>
          <a:prstGeom prst="rect">
            <a:avLst/>
          </a:prstGeom>
        </p:spPr>
        <p:txBody>
          <a:bodyPr lIns="0" tIns="0" rIns="0" bIns="0"/>
          <a:lstStyle>
            <a:lvl1pPr marL="0" indent="0">
              <a:lnSpc>
                <a:spcPct val="100000"/>
              </a:lnSpc>
              <a:buNone/>
              <a:defRPr sz="4000" b="1" baseline="0">
                <a:solidFill>
                  <a:schemeClr val="tx2"/>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515218"/>
            <a:ext cx="5130402" cy="4219286"/>
          </a:xfrm>
          <a:prstGeom prst="rect">
            <a:avLst/>
          </a:prstGeom>
        </p:spPr>
        <p:txBody>
          <a:bodyPr wrap="square" lIns="0" tIns="0" rIns="0" bIns="0"/>
          <a:lstStyle>
            <a:lvl1pPr marL="0" marR="0" indent="0" algn="l" defTabSz="685733"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866" indent="0">
              <a:buFontTx/>
              <a:buNone/>
              <a:defRPr sz="2100"/>
            </a:lvl2pPr>
            <a:lvl3pPr marL="628589" indent="0">
              <a:buFontTx/>
              <a:buNone/>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pic>
        <p:nvPicPr>
          <p:cNvPr id="14" name="Kuva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823410"/>
            <a:ext cx="1982704" cy="856800"/>
          </a:xfrm>
          <a:prstGeom prst="rect">
            <a:avLst/>
          </a:prstGeom>
        </p:spPr>
      </p:pic>
    </p:spTree>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w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5.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5387368"/>
            <a:ext cx="2057400" cy="192026"/>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5191935"/>
            <a:ext cx="2057400" cy="195432"/>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5388000"/>
            <a:ext cx="3086100" cy="1920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8" r:id="rId4"/>
    <p:sldLayoutId id="2147483707" r:id="rId5"/>
    <p:sldLayoutId id="2147483694" r:id="rId6"/>
    <p:sldLayoutId id="2147483695" r:id="rId7"/>
    <p:sldLayoutId id="2147483702" r:id="rId8"/>
    <p:sldLayoutId id="2147483678" r:id="rId9"/>
    <p:sldLayoutId id="2147483705" r:id="rId10"/>
    <p:sldLayoutId id="2147483701" r:id="rId11"/>
    <p:sldLayoutId id="2147483697" r:id="rId12"/>
    <p:sldLayoutId id="2147483703" r:id="rId13"/>
    <p:sldLayoutId id="2147483691" r:id="rId14"/>
    <p:sldLayoutId id="2147483699" r:id="rId15"/>
    <p:sldLayoutId id="2147483718" r:id="rId16"/>
  </p:sldLayoutIdLst>
  <p:hf sldNum="0" hdr="0" ftr="0" dt="0"/>
  <p:txStyles>
    <p:title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35" indent="-171435" algn="l" defTabSz="685733"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00" indent="-171435" algn="l" defTabSz="685733"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60" indent="-171435" algn="l" defTabSz="685733"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3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895"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76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26"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494"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360" indent="-171435" algn="l" defTabSz="68573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8"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0" algn="l" defTabSz="685733" rtl="0" eaLnBrk="1" latinLnBrk="0" hangingPunct="1">
        <a:defRPr sz="1350" kern="1200">
          <a:solidFill>
            <a:schemeClr val="tx1"/>
          </a:solidFill>
          <a:latin typeface="+mn-lt"/>
          <a:ea typeface="+mn-ea"/>
          <a:cs typeface="+mn-cs"/>
        </a:defRPr>
      </a:lvl6pPr>
      <a:lvl7pPr marL="2057195" algn="l" defTabSz="685733" rtl="0" eaLnBrk="1" latinLnBrk="0" hangingPunct="1">
        <a:defRPr sz="1350" kern="1200">
          <a:solidFill>
            <a:schemeClr val="tx1"/>
          </a:solidFill>
          <a:latin typeface="+mn-lt"/>
          <a:ea typeface="+mn-ea"/>
          <a:cs typeface="+mn-cs"/>
        </a:defRPr>
      </a:lvl7pPr>
      <a:lvl8pPr marL="2400060" algn="l" defTabSz="685733" rtl="0" eaLnBrk="1" latinLnBrk="0" hangingPunct="1">
        <a:defRPr sz="1350" kern="1200">
          <a:solidFill>
            <a:schemeClr val="tx1"/>
          </a:solidFill>
          <a:latin typeface="+mn-lt"/>
          <a:ea typeface="+mn-ea"/>
          <a:cs typeface="+mn-cs"/>
        </a:defRPr>
      </a:lvl8pPr>
      <a:lvl9pPr marL="2742930" algn="l" defTabSz="68573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00" y="408000"/>
            <a:ext cx="7988400" cy="900000"/>
          </a:xfrm>
          <a:prstGeom prst="rect">
            <a:avLst/>
          </a:prstGeom>
        </p:spPr>
        <p:txBody>
          <a:bodyPr vert="horz" lIns="0" tIns="0" rIns="0" bIns="0" rtlCol="0" anchor="t" anchorCtr="0">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572400" y="1320000"/>
            <a:ext cx="7988400" cy="34470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p:cNvSpPr>
            <a:spLocks noGrp="1"/>
          </p:cNvSpPr>
          <p:nvPr>
            <p:ph type="sldNum" sz="quarter" idx="4"/>
          </p:nvPr>
        </p:nvSpPr>
        <p:spPr>
          <a:xfrm>
            <a:off x="7015472" y="5437787"/>
            <a:ext cx="1544400" cy="105000"/>
          </a:xfrm>
          <a:prstGeom prst="rect">
            <a:avLst/>
          </a:prstGeom>
        </p:spPr>
        <p:txBody>
          <a:bodyPr vert="horz" lIns="0" tIns="0" rIns="0" bIns="0" rtlCol="0" anchor="ctr"/>
          <a:lstStyle>
            <a:lvl1pPr algn="l">
              <a:defRPr sz="750" b="1">
                <a:solidFill>
                  <a:schemeClr val="tx1">
                    <a:tint val="75000"/>
                  </a:schemeClr>
                </a:solidFill>
                <a:latin typeface="Arial" pitchFamily="34" charset="0"/>
                <a:cs typeface="Arial" pitchFamily="34" charset="0"/>
              </a:defRPr>
            </a:lvl1pPr>
          </a:lstStyle>
          <a:p>
            <a:fld id="{DD1C3A0E-227C-4C65-A4E4-D364B088B650}" type="slidenum">
              <a:rPr lang="en-US" smtClean="0"/>
              <a:pPr/>
              <a:t>‹#›</a:t>
            </a:fld>
            <a:r>
              <a:rPr lang="en-US" dirty="0"/>
              <a:t>/54</a:t>
            </a:r>
          </a:p>
        </p:txBody>
      </p:sp>
      <p:sp>
        <p:nvSpPr>
          <p:cNvPr id="10" name="Rectangle 9"/>
          <p:cNvSpPr/>
          <p:nvPr/>
        </p:nvSpPr>
        <p:spPr>
          <a:xfrm>
            <a:off x="571472" y="4845000"/>
            <a:ext cx="7988400" cy="54000"/>
          </a:xfrm>
          <a:prstGeom prst="rect">
            <a:avLst/>
          </a:prstGeom>
          <a:solidFill>
            <a:srgbClr val="FF79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noProof="0"/>
          </a:p>
        </p:txBody>
      </p:sp>
      <p:sp>
        <p:nvSpPr>
          <p:cNvPr id="9" name="Slide Number Placeholder 5"/>
          <p:cNvSpPr txBox="1">
            <a:spLocks/>
          </p:cNvSpPr>
          <p:nvPr userDrawn="1"/>
        </p:nvSpPr>
        <p:spPr>
          <a:xfrm>
            <a:off x="7015472" y="5317773"/>
            <a:ext cx="1544400" cy="105000"/>
          </a:xfrm>
          <a:prstGeom prst="rect">
            <a:avLst/>
          </a:prstGeom>
        </p:spPr>
        <p:txBody>
          <a:bodyPr vert="horz" lIns="0" tIns="0" rIns="0" bIns="0" rtlCol="0" anchor="ctr"/>
          <a:lstStyle>
            <a:defPPr>
              <a:defRPr lang="fi-FI"/>
            </a:defPPr>
            <a:lvl1pPr marL="0" algn="l" defTabSz="914400" rtl="0" eaLnBrk="1" latinLnBrk="0" hangingPunct="1">
              <a:defRPr sz="900" b="1"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750" dirty="0"/>
              <a:t>28/10/13</a:t>
            </a:r>
            <a:endParaRPr lang="en-US" sz="750" dirty="0"/>
          </a:p>
        </p:txBody>
      </p:sp>
      <p:sp>
        <p:nvSpPr>
          <p:cNvPr id="8" name="Freeform 5">
            <a:extLst>
              <a:ext uri="{FF2B5EF4-FFF2-40B4-BE49-F238E27FC236}">
                <a16:creationId xmlns:a16="http://schemas.microsoft.com/office/drawing/2014/main" id="{07BD6C09-89E7-9941-87AE-ABDCB1978E2A}"/>
              </a:ext>
            </a:extLst>
          </p:cNvPr>
          <p:cNvSpPr>
            <a:spLocks noEditPoints="1"/>
          </p:cNvSpPr>
          <p:nvPr userDrawn="1"/>
        </p:nvSpPr>
        <p:spPr bwMode="black">
          <a:xfrm>
            <a:off x="467787" y="5031581"/>
            <a:ext cx="321850" cy="319534"/>
          </a:xfrm>
          <a:custGeom>
            <a:avLst/>
            <a:gdLst>
              <a:gd name="T0" fmla="*/ 4164 w 4164"/>
              <a:gd name="T1" fmla="*/ 4128 h 4128"/>
              <a:gd name="T2" fmla="*/ 2704 w 4164"/>
              <a:gd name="T3" fmla="*/ 0 h 4128"/>
              <a:gd name="T4" fmla="*/ 1461 w 4164"/>
              <a:gd name="T5" fmla="*/ 0 h 4128"/>
              <a:gd name="T6" fmla="*/ 0 w 4164"/>
              <a:gd name="T7" fmla="*/ 4128 h 4128"/>
              <a:gd name="T8" fmla="*/ 1036 w 4164"/>
              <a:gd name="T9" fmla="*/ 4128 h 4128"/>
              <a:gd name="T10" fmla="*/ 1289 w 4164"/>
              <a:gd name="T11" fmla="*/ 3398 h 4128"/>
              <a:gd name="T12" fmla="*/ 2875 w 4164"/>
              <a:gd name="T13" fmla="*/ 3398 h 4128"/>
              <a:gd name="T14" fmla="*/ 3128 w 4164"/>
              <a:gd name="T15" fmla="*/ 4128 h 4128"/>
              <a:gd name="T16" fmla="*/ 4164 w 4164"/>
              <a:gd name="T17" fmla="*/ 4128 h 4128"/>
              <a:gd name="T18" fmla="*/ 2591 w 4164"/>
              <a:gd name="T19" fmla="*/ 2574 h 4128"/>
              <a:gd name="T20" fmla="*/ 1574 w 4164"/>
              <a:gd name="T21" fmla="*/ 2574 h 4128"/>
              <a:gd name="T22" fmla="*/ 2082 w 4164"/>
              <a:gd name="T23" fmla="*/ 1103 h 4128"/>
              <a:gd name="T24" fmla="*/ 2591 w 4164"/>
              <a:gd name="T25" fmla="*/ 2574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4" h="4128">
                <a:moveTo>
                  <a:pt x="4164" y="4128"/>
                </a:moveTo>
                <a:lnTo>
                  <a:pt x="2704" y="0"/>
                </a:lnTo>
                <a:lnTo>
                  <a:pt x="1461" y="0"/>
                </a:lnTo>
                <a:lnTo>
                  <a:pt x="0" y="4128"/>
                </a:lnTo>
                <a:lnTo>
                  <a:pt x="1036" y="4128"/>
                </a:lnTo>
                <a:lnTo>
                  <a:pt x="1289" y="3398"/>
                </a:lnTo>
                <a:lnTo>
                  <a:pt x="2875" y="3398"/>
                </a:lnTo>
                <a:lnTo>
                  <a:pt x="3128" y="4128"/>
                </a:lnTo>
                <a:lnTo>
                  <a:pt x="4164" y="4128"/>
                </a:lnTo>
                <a:close/>
                <a:moveTo>
                  <a:pt x="2591" y="2574"/>
                </a:moveTo>
                <a:lnTo>
                  <a:pt x="1574" y="2574"/>
                </a:lnTo>
                <a:lnTo>
                  <a:pt x="2082" y="1103"/>
                </a:lnTo>
                <a:lnTo>
                  <a:pt x="2591" y="2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Rectangle 6">
            <a:extLst>
              <a:ext uri="{FF2B5EF4-FFF2-40B4-BE49-F238E27FC236}">
                <a16:creationId xmlns:a16="http://schemas.microsoft.com/office/drawing/2014/main" id="{D25EDC91-DBC8-2A47-9359-5AC244AA6BF9}"/>
              </a:ext>
            </a:extLst>
          </p:cNvPr>
          <p:cNvSpPr>
            <a:spLocks noChangeArrowheads="1"/>
          </p:cNvSpPr>
          <p:nvPr userDrawn="1"/>
        </p:nvSpPr>
        <p:spPr bwMode="black">
          <a:xfrm>
            <a:off x="819738" y="5278178"/>
            <a:ext cx="71779" cy="72938"/>
          </a:xfrm>
          <a:prstGeom prst="rect">
            <a:avLst/>
          </a:prstGeom>
          <a:solidFill>
            <a:srgbClr val="005E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26823036-8581-144D-BD46-E1A3D5AF6A60}"/>
              </a:ext>
            </a:extLst>
          </p:cNvPr>
          <p:cNvSpPr>
            <a:spLocks/>
          </p:cNvSpPr>
          <p:nvPr userDrawn="1"/>
        </p:nvSpPr>
        <p:spPr bwMode="black">
          <a:xfrm>
            <a:off x="817423" y="5031581"/>
            <a:ext cx="76410" cy="221127"/>
          </a:xfrm>
          <a:custGeom>
            <a:avLst/>
            <a:gdLst>
              <a:gd name="T0" fmla="*/ 992 w 992"/>
              <a:gd name="T1" fmla="*/ 1431 h 2861"/>
              <a:gd name="T2" fmla="*/ 992 w 992"/>
              <a:gd name="T3" fmla="*/ 0 h 2861"/>
              <a:gd name="T4" fmla="*/ 0 w 992"/>
              <a:gd name="T5" fmla="*/ 0 h 2861"/>
              <a:gd name="T6" fmla="*/ 0 w 992"/>
              <a:gd name="T7" fmla="*/ 1431 h 2861"/>
              <a:gd name="T8" fmla="*/ 202 w 992"/>
              <a:gd name="T9" fmla="*/ 2861 h 2861"/>
              <a:gd name="T10" fmla="*/ 751 w 992"/>
              <a:gd name="T11" fmla="*/ 2861 h 2861"/>
              <a:gd name="T12" fmla="*/ 992 w 992"/>
              <a:gd name="T13" fmla="*/ 1431 h 2861"/>
            </a:gdLst>
            <a:ahLst/>
            <a:cxnLst>
              <a:cxn ang="0">
                <a:pos x="T0" y="T1"/>
              </a:cxn>
              <a:cxn ang="0">
                <a:pos x="T2" y="T3"/>
              </a:cxn>
              <a:cxn ang="0">
                <a:pos x="T4" y="T5"/>
              </a:cxn>
              <a:cxn ang="0">
                <a:pos x="T6" y="T7"/>
              </a:cxn>
              <a:cxn ang="0">
                <a:pos x="T8" y="T9"/>
              </a:cxn>
              <a:cxn ang="0">
                <a:pos x="T10" y="T11"/>
              </a:cxn>
              <a:cxn ang="0">
                <a:pos x="T12" y="T13"/>
              </a:cxn>
            </a:cxnLst>
            <a:rect l="0" t="0" r="r" b="b"/>
            <a:pathLst>
              <a:path w="992" h="2861">
                <a:moveTo>
                  <a:pt x="992" y="1431"/>
                </a:moveTo>
                <a:lnTo>
                  <a:pt x="992" y="0"/>
                </a:lnTo>
                <a:lnTo>
                  <a:pt x="0" y="0"/>
                </a:lnTo>
                <a:lnTo>
                  <a:pt x="0" y="1431"/>
                </a:lnTo>
                <a:lnTo>
                  <a:pt x="202" y="2861"/>
                </a:lnTo>
                <a:lnTo>
                  <a:pt x="751" y="2861"/>
                </a:lnTo>
                <a:lnTo>
                  <a:pt x="992" y="1431"/>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3" name="Kuva 65">
            <a:extLst>
              <a:ext uri="{FF2B5EF4-FFF2-40B4-BE49-F238E27FC236}">
                <a16:creationId xmlns:a16="http://schemas.microsoft.com/office/drawing/2014/main" id="{A9E36715-8826-D848-9346-FBDABBF231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2406" y="5031233"/>
            <a:ext cx="884392" cy="102154"/>
          </a:xfrm>
          <a:prstGeom prst="rect">
            <a:avLst/>
          </a:prstGeom>
        </p:spPr>
      </p:pic>
      <p:pic>
        <p:nvPicPr>
          <p:cNvPr id="14" name="Kuva 66">
            <a:extLst>
              <a:ext uri="{FF2B5EF4-FFF2-40B4-BE49-F238E27FC236}">
                <a16:creationId xmlns:a16="http://schemas.microsoft.com/office/drawing/2014/main" id="{E9A15884-7BC5-4746-99DB-34827655C83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black">
          <a:xfrm>
            <a:off x="1017633" y="5147978"/>
            <a:ext cx="1063580" cy="226503"/>
          </a:xfrm>
          <a:prstGeom prst="rect">
            <a:avLst/>
          </a:prstGeom>
        </p:spPr>
      </p:pic>
    </p:spTree>
    <p:extLst>
      <p:ext uri="{BB962C8B-B14F-4D97-AF65-F5344CB8AC3E}">
        <p14:creationId xmlns:p14="http://schemas.microsoft.com/office/powerpoint/2010/main" val="328132976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9" r:id="rId9"/>
    <p:sldLayoutId id="2147483730" r:id="rId10"/>
    <p:sldLayoutId id="2147483743" r:id="rId11"/>
  </p:sldLayoutIdLst>
  <p:hf sldNum="0" hdr="0" ftr="0" dt="0"/>
  <p:txStyles>
    <p:titleStyle>
      <a:lvl1pPr algn="l" defTabSz="761970" rtl="0" eaLnBrk="1" latinLnBrk="0" hangingPunct="1">
        <a:spcBef>
          <a:spcPct val="0"/>
        </a:spcBef>
        <a:buNone/>
        <a:defRPr sz="2667" b="1" kern="1200">
          <a:solidFill>
            <a:srgbClr val="FF7900"/>
          </a:solidFill>
          <a:latin typeface="+mj-lt"/>
          <a:ea typeface="+mj-ea"/>
          <a:cs typeface="+mj-cs"/>
        </a:defRPr>
      </a:lvl1pPr>
    </p:titleStyle>
    <p:bodyStyle>
      <a:lvl1pPr marL="285739" indent="-285739" algn="l" defTabSz="761970" rtl="0" eaLnBrk="1" latinLnBrk="0" hangingPunct="1">
        <a:spcBef>
          <a:spcPts val="500"/>
        </a:spcBef>
        <a:buFont typeface="Arial" pitchFamily="34" charset="0"/>
        <a:buChar char="•"/>
        <a:defRPr sz="2000" kern="1200">
          <a:solidFill>
            <a:schemeClr val="tx1"/>
          </a:solidFill>
          <a:latin typeface="+mn-lt"/>
          <a:ea typeface="+mn-ea"/>
          <a:cs typeface="+mn-cs"/>
        </a:defRPr>
      </a:lvl1pPr>
      <a:lvl2pPr marL="619100" indent="-238115" algn="l" defTabSz="761970" rtl="0" eaLnBrk="1" latinLnBrk="0" hangingPunct="1">
        <a:spcBef>
          <a:spcPts val="333"/>
        </a:spcBef>
        <a:buFont typeface="Arial" pitchFamily="34" charset="0"/>
        <a:buChar char="–"/>
        <a:defRPr sz="1667" kern="1200">
          <a:solidFill>
            <a:schemeClr val="tx1"/>
          </a:solidFill>
          <a:latin typeface="+mn-lt"/>
          <a:ea typeface="+mn-ea"/>
          <a:cs typeface="+mn-cs"/>
        </a:defRPr>
      </a:lvl2pPr>
      <a:lvl3pPr marL="952462" indent="-190492" algn="l" defTabSz="761970" rtl="0" eaLnBrk="1" latinLnBrk="0" hangingPunct="1">
        <a:spcBef>
          <a:spcPts val="333"/>
        </a:spcBef>
        <a:buFont typeface="Arial" pitchFamily="34" charset="0"/>
        <a:buChar char="•"/>
        <a:defRPr sz="1500" kern="1200">
          <a:solidFill>
            <a:schemeClr val="tx1"/>
          </a:solidFill>
          <a:latin typeface="+mn-lt"/>
          <a:ea typeface="+mn-ea"/>
          <a:cs typeface="+mn-cs"/>
        </a:defRPr>
      </a:lvl3pPr>
      <a:lvl4pPr marL="1333447" indent="-190492" algn="l" defTabSz="761970" rtl="0" eaLnBrk="1" latinLnBrk="0" hangingPunct="1">
        <a:spcBef>
          <a:spcPts val="333"/>
        </a:spcBef>
        <a:buFont typeface="Arial" pitchFamily="34" charset="0"/>
        <a:buChar char="–"/>
        <a:defRPr sz="1333" kern="1200">
          <a:solidFill>
            <a:schemeClr val="tx1"/>
          </a:solidFill>
          <a:latin typeface="+mn-lt"/>
          <a:ea typeface="+mn-ea"/>
          <a:cs typeface="+mn-cs"/>
        </a:defRPr>
      </a:lvl4pPr>
      <a:lvl5pPr marL="1714431" indent="-190492" algn="l" defTabSz="761970" rtl="0" eaLnBrk="1" latinLnBrk="0" hangingPunct="1">
        <a:spcBef>
          <a:spcPts val="250"/>
        </a:spcBef>
        <a:buFont typeface="Arial" pitchFamily="34" charset="0"/>
        <a:buChar char="•"/>
        <a:defRPr sz="11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167" kern="1200">
          <a:solidFill>
            <a:schemeClr val="tx1"/>
          </a:solidFill>
          <a:latin typeface="+mn-lt"/>
          <a:ea typeface="+mn-ea"/>
          <a:cs typeface="+mn-cs"/>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395F0-A83A-4543-82E8-60B5273DBB1E}"/>
              </a:ext>
            </a:extLst>
          </p:cNvPr>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FI"/>
              <a:t>Click to edit Master title style</a:t>
            </a:r>
            <a:endParaRPr lang="fi-FI" altLang="en-FI"/>
          </a:p>
        </p:txBody>
      </p:sp>
      <p:sp>
        <p:nvSpPr>
          <p:cNvPr id="1027" name="Text Placeholder 2">
            <a:extLst>
              <a:ext uri="{FF2B5EF4-FFF2-40B4-BE49-F238E27FC236}">
                <a16:creationId xmlns:a16="http://schemas.microsoft.com/office/drawing/2014/main" id="{D59060AE-9F4C-B944-B6EA-DF2BE96C9BA8}"/>
              </a:ext>
            </a:extLst>
          </p:cNvPr>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FI"/>
              <a:t>Click to edit Master text styles</a:t>
            </a:r>
          </a:p>
          <a:p>
            <a:pPr lvl="1"/>
            <a:r>
              <a:rPr lang="en-US" altLang="en-FI"/>
              <a:t>Second level</a:t>
            </a:r>
          </a:p>
          <a:p>
            <a:pPr lvl="2"/>
            <a:r>
              <a:rPr lang="en-US" altLang="en-FI"/>
              <a:t>Third level</a:t>
            </a:r>
          </a:p>
          <a:p>
            <a:pPr lvl="3"/>
            <a:r>
              <a:rPr lang="en-US" altLang="en-FI"/>
              <a:t>Fourth level</a:t>
            </a:r>
          </a:p>
          <a:p>
            <a:pPr lvl="4"/>
            <a:r>
              <a:rPr lang="en-US" altLang="en-FI"/>
              <a:t>Fifth level</a:t>
            </a:r>
            <a:endParaRPr lang="fi-FI" altLang="en-FI"/>
          </a:p>
        </p:txBody>
      </p:sp>
      <p:sp>
        <p:nvSpPr>
          <p:cNvPr id="4" name="Date Placeholder 3">
            <a:extLst>
              <a:ext uri="{FF2B5EF4-FFF2-40B4-BE49-F238E27FC236}">
                <a16:creationId xmlns:a16="http://schemas.microsoft.com/office/drawing/2014/main" id="{C172DB9C-BDEF-EC4B-B766-5ECD84AA37B9}"/>
              </a:ext>
            </a:extLst>
          </p:cNvPr>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898989"/>
                </a:solidFill>
              </a:defRPr>
            </a:lvl1pPr>
          </a:lstStyle>
          <a:p>
            <a:pPr>
              <a:defRPr/>
            </a:pPr>
            <a:fld id="{D153DF3F-F25B-6340-BF62-57C47B70005C}" type="datetime1">
              <a:rPr lang="fi-FI" altLang="en-FI"/>
              <a:pPr>
                <a:defRPr/>
              </a:pPr>
              <a:t>24.11.2020</a:t>
            </a:fld>
            <a:endParaRPr lang="fi-FI" altLang="en-FI"/>
          </a:p>
        </p:txBody>
      </p:sp>
      <p:sp>
        <p:nvSpPr>
          <p:cNvPr id="5" name="Footer Placeholder 4">
            <a:extLst>
              <a:ext uri="{FF2B5EF4-FFF2-40B4-BE49-F238E27FC236}">
                <a16:creationId xmlns:a16="http://schemas.microsoft.com/office/drawing/2014/main" id="{0754479B-527A-034C-BC3E-D6AA09C351FD}"/>
              </a:ext>
            </a:extLst>
          </p:cNvPr>
          <p:cNvSpPr>
            <a:spLocks noGrp="1"/>
          </p:cNvSpPr>
          <p:nvPr>
            <p:ph type="ftr" sz="quarter" idx="3"/>
          </p:nvPr>
        </p:nvSpPr>
        <p:spPr>
          <a:xfrm>
            <a:off x="3124200" y="5296959"/>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898989"/>
                </a:solidFill>
                <a:latin typeface="Calibri" pitchFamily="1"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42CDC62B-BA2E-6F4C-9082-967A4CA9076C}"/>
              </a:ext>
            </a:extLst>
          </p:cNvPr>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defRPr>
            </a:lvl1pPr>
          </a:lstStyle>
          <a:p>
            <a:pPr>
              <a:defRPr/>
            </a:pPr>
            <a:fld id="{CF2D3AF3-DF49-E947-B11A-AEB7FC6B3997}" type="slidenum">
              <a:rPr lang="fi-FI" altLang="en-FI"/>
              <a:pPr>
                <a:defRPr/>
              </a:pPr>
              <a:t>‹#›</a:t>
            </a:fld>
            <a:endParaRPr lang="fi-FI" altLang="en-FI"/>
          </a:p>
        </p:txBody>
      </p:sp>
    </p:spTree>
    <p:extLst>
      <p:ext uri="{BB962C8B-B14F-4D97-AF65-F5344CB8AC3E}">
        <p14:creationId xmlns:p14="http://schemas.microsoft.com/office/powerpoint/2010/main" val="222891861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3667" kern="1200">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3667">
          <a:solidFill>
            <a:schemeClr val="tx1"/>
          </a:solidFill>
          <a:latin typeface="Calibri" pitchFamily="34" charset="0"/>
          <a:ea typeface="ＭＳ Ｐゴシック" panose="020B0600070205080204" pitchFamily="34" charset="-128"/>
        </a:defRPr>
      </a:lvl2pPr>
      <a:lvl3pPr algn="ctr" rtl="0" eaLnBrk="0" fontAlgn="base" hangingPunct="0">
        <a:spcBef>
          <a:spcPct val="0"/>
        </a:spcBef>
        <a:spcAft>
          <a:spcPct val="0"/>
        </a:spcAft>
        <a:defRPr sz="3667">
          <a:solidFill>
            <a:schemeClr val="tx1"/>
          </a:solidFill>
          <a:latin typeface="Calibri" pitchFamily="34" charset="0"/>
          <a:ea typeface="ＭＳ Ｐゴシック" panose="020B0600070205080204" pitchFamily="34" charset="-128"/>
        </a:defRPr>
      </a:lvl3pPr>
      <a:lvl4pPr algn="ctr" rtl="0" eaLnBrk="0" fontAlgn="base" hangingPunct="0">
        <a:spcBef>
          <a:spcPct val="0"/>
        </a:spcBef>
        <a:spcAft>
          <a:spcPct val="0"/>
        </a:spcAft>
        <a:defRPr sz="3667">
          <a:solidFill>
            <a:schemeClr val="tx1"/>
          </a:solidFill>
          <a:latin typeface="Calibri" pitchFamily="34" charset="0"/>
          <a:ea typeface="ＭＳ Ｐゴシック" panose="020B0600070205080204" pitchFamily="34" charset="-128"/>
        </a:defRPr>
      </a:lvl4pPr>
      <a:lvl5pPr algn="ctr" rtl="0" eaLnBrk="0" fontAlgn="base" hangingPunct="0">
        <a:spcBef>
          <a:spcPct val="0"/>
        </a:spcBef>
        <a:spcAft>
          <a:spcPct val="0"/>
        </a:spcAft>
        <a:defRPr sz="3667">
          <a:solidFill>
            <a:schemeClr val="tx1"/>
          </a:solidFill>
          <a:latin typeface="Calibri" pitchFamily="34" charset="0"/>
          <a:ea typeface="ＭＳ Ｐゴシック" panose="020B0600070205080204" pitchFamily="34" charset="-128"/>
        </a:defRPr>
      </a:lvl5pPr>
      <a:lvl6pPr marL="380985" algn="ctr" rtl="0" fontAlgn="base">
        <a:spcBef>
          <a:spcPct val="0"/>
        </a:spcBef>
        <a:spcAft>
          <a:spcPct val="0"/>
        </a:spcAft>
        <a:defRPr sz="3667">
          <a:solidFill>
            <a:schemeClr val="tx1"/>
          </a:solidFill>
          <a:latin typeface="Calibri" pitchFamily="34" charset="0"/>
        </a:defRPr>
      </a:lvl6pPr>
      <a:lvl7pPr marL="761970" algn="ctr" rtl="0" fontAlgn="base">
        <a:spcBef>
          <a:spcPct val="0"/>
        </a:spcBef>
        <a:spcAft>
          <a:spcPct val="0"/>
        </a:spcAft>
        <a:defRPr sz="3667">
          <a:solidFill>
            <a:schemeClr val="tx1"/>
          </a:solidFill>
          <a:latin typeface="Calibri" pitchFamily="34" charset="0"/>
        </a:defRPr>
      </a:lvl7pPr>
      <a:lvl8pPr marL="1142954" algn="ctr" rtl="0" fontAlgn="base">
        <a:spcBef>
          <a:spcPct val="0"/>
        </a:spcBef>
        <a:spcAft>
          <a:spcPct val="0"/>
        </a:spcAft>
        <a:defRPr sz="3667">
          <a:solidFill>
            <a:schemeClr val="tx1"/>
          </a:solidFill>
          <a:latin typeface="Calibri" pitchFamily="34" charset="0"/>
        </a:defRPr>
      </a:lvl8pPr>
      <a:lvl9pPr marL="1523939" algn="ctr" rtl="0" fontAlgn="base">
        <a:spcBef>
          <a:spcPct val="0"/>
        </a:spcBef>
        <a:spcAft>
          <a:spcPct val="0"/>
        </a:spcAft>
        <a:defRPr sz="3667">
          <a:solidFill>
            <a:schemeClr val="tx1"/>
          </a:solidFill>
          <a:latin typeface="Calibri" pitchFamily="34" charset="0"/>
        </a:defRPr>
      </a:lvl9pPr>
    </p:titleStyle>
    <p:bodyStyle>
      <a:lvl1pPr marL="285739" indent="-285739"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ＭＳ Ｐゴシック" panose="020B0600070205080204" pitchFamily="34" charset="-128"/>
          <a:cs typeface="+mn-cs"/>
        </a:defRPr>
      </a:lvl1pPr>
      <a:lvl2pPr marL="619100" indent="-238115" algn="l"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ＭＳ Ｐゴシック" pitchFamily="1" charset="-128"/>
          <a:cs typeface="+mn-cs"/>
        </a:defRPr>
      </a:lvl2pPr>
      <a:lvl3pPr marL="952462" indent="-190492"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 charset="-128"/>
          <a:cs typeface="+mn-cs"/>
        </a:defRPr>
      </a:lvl3pPr>
      <a:lvl4pPr marL="1333447"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ＭＳ Ｐゴシック" pitchFamily="1" charset="-128"/>
          <a:cs typeface="+mn-cs"/>
        </a:defRPr>
      </a:lvl4pPr>
      <a:lvl5pPr marL="1714431"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ＭＳ Ｐゴシック" pitchFamily="1" charset="-128"/>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fi-FI"/>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7.xml"/><Relationship Id="rId4" Type="http://schemas.openxmlformats.org/officeDocument/2006/relationships/hyperlink" Target="https://www.researchgate.net/figure/profile/Robert_Woo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Guillaume_Amontons#Amontons'_Laws_of_Friction" TargetMode="Externa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49F03A-2367-6D45-9147-F518DF0F9353}"/>
              </a:ext>
            </a:extLst>
          </p:cNvPr>
          <p:cNvSpPr>
            <a:spLocks noGrp="1"/>
          </p:cNvSpPr>
          <p:nvPr>
            <p:ph type="body" sz="half" idx="11"/>
          </p:nvPr>
        </p:nvSpPr>
        <p:spPr/>
        <p:txBody>
          <a:bodyPr/>
          <a:lstStyle/>
          <a:p>
            <a:r>
              <a:rPr lang="en-FI" sz="3600" dirty="0"/>
              <a:t>Surfaces and Films CHEM-E5150</a:t>
            </a:r>
          </a:p>
          <a:p>
            <a:r>
              <a:rPr lang="en-FI" sz="3600" dirty="0"/>
              <a:t>Wear and Friction</a:t>
            </a:r>
          </a:p>
          <a:p>
            <a:r>
              <a:rPr lang="en-FI" sz="1800" dirty="0"/>
              <a:t>Jari Koskinen</a:t>
            </a:r>
          </a:p>
        </p:txBody>
      </p:sp>
    </p:spTree>
    <p:extLst>
      <p:ext uri="{BB962C8B-B14F-4D97-AF65-F5344CB8AC3E}">
        <p14:creationId xmlns:p14="http://schemas.microsoft.com/office/powerpoint/2010/main" val="165848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4750945" cy="900000"/>
          </a:xfrm>
        </p:spPr>
        <p:txBody>
          <a:bodyPr>
            <a:normAutofit fontScale="90000"/>
          </a:bodyPr>
          <a:lstStyle/>
          <a:p>
            <a:r>
              <a:rPr lang="en-US" dirty="0"/>
              <a:t>Surface and subsurface micro </a:t>
            </a:r>
            <a:r>
              <a:rPr lang="en-US" dirty="0" err="1"/>
              <a:t>structurs</a:t>
            </a:r>
            <a:r>
              <a:rPr lang="en-US" dirty="0"/>
              <a:t> in metals </a:t>
            </a:r>
            <a:br>
              <a:rPr lang="en-US" dirty="0"/>
            </a:br>
            <a:endParaRPr lang="en-US" dirty="0"/>
          </a:p>
        </p:txBody>
      </p:sp>
      <p:pic>
        <p:nvPicPr>
          <p:cNvPr id="5" name="Content Placeholder 4">
            <a:extLst>
              <a:ext uri="{FF2B5EF4-FFF2-40B4-BE49-F238E27FC236}">
                <a16:creationId xmlns:a16="http://schemas.microsoft.com/office/drawing/2014/main" id="{C17AF413-A3D5-4A41-8218-1588C11548C4}"/>
              </a:ext>
            </a:extLst>
          </p:cNvPr>
          <p:cNvPicPr>
            <a:picLocks noGrp="1" noChangeAspect="1"/>
          </p:cNvPicPr>
          <p:nvPr>
            <p:ph idx="1"/>
          </p:nvPr>
        </p:nvPicPr>
        <p:blipFill>
          <a:blip r:embed="rId3"/>
          <a:stretch>
            <a:fillRect/>
          </a:stretch>
        </p:blipFill>
        <p:spPr>
          <a:xfrm>
            <a:off x="5682625" y="252872"/>
            <a:ext cx="2105539" cy="5263848"/>
          </a:xfrm>
        </p:spPr>
      </p:pic>
    </p:spTree>
    <p:extLst>
      <p:ext uri="{BB962C8B-B14F-4D97-AF65-F5344CB8AC3E}">
        <p14:creationId xmlns:p14="http://schemas.microsoft.com/office/powerpoint/2010/main" val="304389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Mechanisms which generate friction</a:t>
            </a:r>
            <a:br>
              <a:rPr lang="en-US" dirty="0"/>
            </a:br>
            <a:endParaRPr lang="en-US" dirty="0"/>
          </a:p>
        </p:txBody>
      </p:sp>
      <p:pic>
        <p:nvPicPr>
          <p:cNvPr id="5" name="Content Placeholder 4">
            <a:extLst>
              <a:ext uri="{FF2B5EF4-FFF2-40B4-BE49-F238E27FC236}">
                <a16:creationId xmlns:a16="http://schemas.microsoft.com/office/drawing/2014/main" id="{88A3B016-D3F1-CF4A-A918-6D54F69A9E33}"/>
              </a:ext>
            </a:extLst>
          </p:cNvPr>
          <p:cNvPicPr>
            <a:picLocks noGrp="1" noChangeAspect="1"/>
          </p:cNvPicPr>
          <p:nvPr>
            <p:ph idx="1"/>
          </p:nvPr>
        </p:nvPicPr>
        <p:blipFill>
          <a:blip r:embed="rId3"/>
          <a:stretch>
            <a:fillRect/>
          </a:stretch>
        </p:blipFill>
        <p:spPr>
          <a:xfrm>
            <a:off x="3594537" y="757544"/>
            <a:ext cx="2133600" cy="4486032"/>
          </a:xfrm>
        </p:spPr>
      </p:pic>
      <p:sp>
        <p:nvSpPr>
          <p:cNvPr id="6" name="TextBox 5">
            <a:extLst>
              <a:ext uri="{FF2B5EF4-FFF2-40B4-BE49-F238E27FC236}">
                <a16:creationId xmlns:a16="http://schemas.microsoft.com/office/drawing/2014/main" id="{3D33113D-1568-3444-85B7-DC0B53D10193}"/>
              </a:ext>
            </a:extLst>
          </p:cNvPr>
          <p:cNvSpPr txBox="1"/>
          <p:nvPr/>
        </p:nvSpPr>
        <p:spPr>
          <a:xfrm>
            <a:off x="6123437" y="1171858"/>
            <a:ext cx="906017" cy="300082"/>
          </a:xfrm>
          <a:prstGeom prst="rect">
            <a:avLst/>
          </a:prstGeom>
          <a:noFill/>
        </p:spPr>
        <p:txBody>
          <a:bodyPr wrap="none" rtlCol="0">
            <a:spAutoFit/>
          </a:bodyPr>
          <a:lstStyle/>
          <a:p>
            <a:r>
              <a:rPr lang="en-FI" dirty="0"/>
              <a:t>Adhesion</a:t>
            </a:r>
          </a:p>
        </p:txBody>
      </p:sp>
      <p:sp>
        <p:nvSpPr>
          <p:cNvPr id="7" name="TextBox 6">
            <a:extLst>
              <a:ext uri="{FF2B5EF4-FFF2-40B4-BE49-F238E27FC236}">
                <a16:creationId xmlns:a16="http://schemas.microsoft.com/office/drawing/2014/main" id="{7A676831-A375-AC4A-8D03-8724264CC3C8}"/>
              </a:ext>
            </a:extLst>
          </p:cNvPr>
          <p:cNvSpPr txBox="1"/>
          <p:nvPr/>
        </p:nvSpPr>
        <p:spPr>
          <a:xfrm>
            <a:off x="6123437" y="2280182"/>
            <a:ext cx="790601" cy="300082"/>
          </a:xfrm>
          <a:prstGeom prst="rect">
            <a:avLst/>
          </a:prstGeom>
          <a:noFill/>
        </p:spPr>
        <p:txBody>
          <a:bodyPr wrap="none" rtlCol="0">
            <a:spAutoFit/>
          </a:bodyPr>
          <a:lstStyle/>
          <a:p>
            <a:r>
              <a:rPr lang="en-FI" dirty="0"/>
              <a:t>Plowing</a:t>
            </a:r>
          </a:p>
        </p:txBody>
      </p:sp>
      <p:sp>
        <p:nvSpPr>
          <p:cNvPr id="8" name="TextBox 7">
            <a:extLst>
              <a:ext uri="{FF2B5EF4-FFF2-40B4-BE49-F238E27FC236}">
                <a16:creationId xmlns:a16="http://schemas.microsoft.com/office/drawing/2014/main" id="{6930F46F-1AA9-5F40-AD77-C93AD434412B}"/>
              </a:ext>
            </a:extLst>
          </p:cNvPr>
          <p:cNvSpPr txBox="1"/>
          <p:nvPr/>
        </p:nvSpPr>
        <p:spPr>
          <a:xfrm>
            <a:off x="5728137" y="3237186"/>
            <a:ext cx="2444900" cy="300082"/>
          </a:xfrm>
          <a:prstGeom prst="rect">
            <a:avLst/>
          </a:prstGeom>
          <a:noFill/>
        </p:spPr>
        <p:txBody>
          <a:bodyPr wrap="none" rtlCol="0">
            <a:spAutoFit/>
          </a:bodyPr>
          <a:lstStyle/>
          <a:p>
            <a:r>
              <a:rPr lang="en-FI" dirty="0"/>
              <a:t>Defomation fracture of oxides</a:t>
            </a:r>
          </a:p>
        </p:txBody>
      </p:sp>
      <p:sp>
        <p:nvSpPr>
          <p:cNvPr id="9" name="TextBox 8">
            <a:extLst>
              <a:ext uri="{FF2B5EF4-FFF2-40B4-BE49-F238E27FC236}">
                <a16:creationId xmlns:a16="http://schemas.microsoft.com/office/drawing/2014/main" id="{A6B7F643-60B5-9546-8DA9-C37057C682EB}"/>
              </a:ext>
            </a:extLst>
          </p:cNvPr>
          <p:cNvSpPr txBox="1"/>
          <p:nvPr/>
        </p:nvSpPr>
        <p:spPr>
          <a:xfrm>
            <a:off x="5728137" y="4090340"/>
            <a:ext cx="1938351" cy="300082"/>
          </a:xfrm>
          <a:prstGeom prst="rect">
            <a:avLst/>
          </a:prstGeom>
          <a:noFill/>
        </p:spPr>
        <p:txBody>
          <a:bodyPr wrap="none" rtlCol="0">
            <a:spAutoFit/>
          </a:bodyPr>
          <a:lstStyle/>
          <a:p>
            <a:r>
              <a:rPr lang="en-FI" dirty="0"/>
              <a:t>Trapped wear particles</a:t>
            </a:r>
          </a:p>
        </p:txBody>
      </p:sp>
      <p:sp>
        <p:nvSpPr>
          <p:cNvPr id="3" name="TextBox 2">
            <a:extLst>
              <a:ext uri="{FF2B5EF4-FFF2-40B4-BE49-F238E27FC236}">
                <a16:creationId xmlns:a16="http://schemas.microsoft.com/office/drawing/2014/main" id="{207C8F8A-C759-C648-B8FC-DE197B86492B}"/>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351132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79"/>
            <a:ext cx="3862821" cy="1394037"/>
          </a:xfrm>
        </p:spPr>
        <p:txBody>
          <a:bodyPr>
            <a:normAutofit fontScale="90000"/>
          </a:bodyPr>
          <a:lstStyle/>
          <a:p>
            <a:r>
              <a:rPr lang="en-US" dirty="0"/>
              <a:t>Co-efficient of friction of metals</a:t>
            </a:r>
            <a:br>
              <a:rPr lang="en-US" dirty="0"/>
            </a:br>
            <a:r>
              <a:rPr lang="en-US" dirty="0"/>
              <a:t> vs. </a:t>
            </a:r>
            <a:br>
              <a:rPr lang="en-US" dirty="0"/>
            </a:br>
            <a:r>
              <a:rPr lang="en-US" dirty="0"/>
              <a:t>d-bond character</a:t>
            </a:r>
            <a:br>
              <a:rPr lang="en-US" dirty="0"/>
            </a:br>
            <a:endParaRPr lang="en-US" dirty="0"/>
          </a:p>
        </p:txBody>
      </p:sp>
      <p:pic>
        <p:nvPicPr>
          <p:cNvPr id="5" name="Content Placeholder 4">
            <a:extLst>
              <a:ext uri="{FF2B5EF4-FFF2-40B4-BE49-F238E27FC236}">
                <a16:creationId xmlns:a16="http://schemas.microsoft.com/office/drawing/2014/main" id="{B1D54F73-AEB9-C649-ACD6-01B217C1510C}"/>
              </a:ext>
            </a:extLst>
          </p:cNvPr>
          <p:cNvPicPr>
            <a:picLocks noGrp="1" noChangeAspect="1"/>
          </p:cNvPicPr>
          <p:nvPr>
            <p:ph idx="1"/>
          </p:nvPr>
        </p:nvPicPr>
        <p:blipFill>
          <a:blip r:embed="rId3"/>
          <a:stretch>
            <a:fillRect/>
          </a:stretch>
        </p:blipFill>
        <p:spPr>
          <a:xfrm>
            <a:off x="4787462" y="298725"/>
            <a:ext cx="2490952" cy="5117550"/>
          </a:xfrm>
        </p:spPr>
      </p:pic>
      <p:sp>
        <p:nvSpPr>
          <p:cNvPr id="4" name="TextBox 3">
            <a:extLst>
              <a:ext uri="{FF2B5EF4-FFF2-40B4-BE49-F238E27FC236}">
                <a16:creationId xmlns:a16="http://schemas.microsoft.com/office/drawing/2014/main" id="{C91B92EC-6F2D-A84B-9ADB-4CA7B72E09D3}"/>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146773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92FF-108C-0C42-A76F-CB2AA1123226}"/>
              </a:ext>
            </a:extLst>
          </p:cNvPr>
          <p:cNvSpPr>
            <a:spLocks noGrp="1"/>
          </p:cNvSpPr>
          <p:nvPr>
            <p:ph type="title"/>
          </p:nvPr>
        </p:nvSpPr>
        <p:spPr/>
        <p:txBody>
          <a:bodyPr>
            <a:normAutofit/>
          </a:bodyPr>
          <a:lstStyle/>
          <a:p>
            <a:r>
              <a:rPr lang="en-FI" sz="4000" dirty="0"/>
              <a:t>Wear</a:t>
            </a:r>
          </a:p>
        </p:txBody>
      </p:sp>
      <p:sp>
        <p:nvSpPr>
          <p:cNvPr id="3" name="Content Placeholder 2">
            <a:extLst>
              <a:ext uri="{FF2B5EF4-FFF2-40B4-BE49-F238E27FC236}">
                <a16:creationId xmlns:a16="http://schemas.microsoft.com/office/drawing/2014/main" id="{A5556304-2F09-3044-940D-C639BB4C68BA}"/>
              </a:ext>
            </a:extLst>
          </p:cNvPr>
          <p:cNvSpPr>
            <a:spLocks noGrp="1"/>
          </p:cNvSpPr>
          <p:nvPr>
            <p:ph idx="1"/>
          </p:nvPr>
        </p:nvSpPr>
        <p:spPr/>
        <p:txBody>
          <a:bodyPr/>
          <a:lstStyle/>
          <a:p>
            <a:endParaRPr lang="en-FI"/>
          </a:p>
        </p:txBody>
      </p:sp>
      <p:sp>
        <p:nvSpPr>
          <p:cNvPr id="4" name="Text Placeholder 3">
            <a:extLst>
              <a:ext uri="{FF2B5EF4-FFF2-40B4-BE49-F238E27FC236}">
                <a16:creationId xmlns:a16="http://schemas.microsoft.com/office/drawing/2014/main" id="{4087456E-746E-9A4D-9489-EE8BC6A505C9}"/>
              </a:ext>
            </a:extLst>
          </p:cNvPr>
          <p:cNvSpPr>
            <a:spLocks noGrp="1"/>
          </p:cNvSpPr>
          <p:nvPr>
            <p:ph type="body" sz="quarter" idx="13"/>
          </p:nvPr>
        </p:nvSpPr>
        <p:spPr/>
        <p:txBody>
          <a:bodyPr/>
          <a:lstStyle/>
          <a:p>
            <a:endParaRPr lang="en-FI"/>
          </a:p>
        </p:txBody>
      </p:sp>
      <p:sp>
        <p:nvSpPr>
          <p:cNvPr id="5" name="Text Placeholder 4">
            <a:extLst>
              <a:ext uri="{FF2B5EF4-FFF2-40B4-BE49-F238E27FC236}">
                <a16:creationId xmlns:a16="http://schemas.microsoft.com/office/drawing/2014/main" id="{4005A491-5498-AD4A-89BC-E4E9D7742212}"/>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364523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Surface damage: </a:t>
            </a:r>
            <a:br>
              <a:rPr lang="en-US" dirty="0"/>
            </a:br>
            <a:endParaRPr lang="en-US" dirty="0"/>
          </a:p>
        </p:txBody>
      </p:sp>
      <p:pic>
        <p:nvPicPr>
          <p:cNvPr id="5" name="Content Placeholder 4">
            <a:extLst>
              <a:ext uri="{FF2B5EF4-FFF2-40B4-BE49-F238E27FC236}">
                <a16:creationId xmlns:a16="http://schemas.microsoft.com/office/drawing/2014/main" id="{9BC1090B-FA0E-5449-97F2-36ED37CEA5C1}"/>
              </a:ext>
            </a:extLst>
          </p:cNvPr>
          <p:cNvPicPr>
            <a:picLocks noGrp="1" noChangeAspect="1"/>
          </p:cNvPicPr>
          <p:nvPr>
            <p:ph idx="1"/>
          </p:nvPr>
        </p:nvPicPr>
        <p:blipFill>
          <a:blip r:embed="rId3"/>
          <a:stretch>
            <a:fillRect/>
          </a:stretch>
        </p:blipFill>
        <p:spPr>
          <a:xfrm>
            <a:off x="4957204" y="86607"/>
            <a:ext cx="3829445" cy="5430113"/>
          </a:xfrm>
        </p:spPr>
      </p:pic>
      <p:sp>
        <p:nvSpPr>
          <p:cNvPr id="4" name="TextBox 3">
            <a:extLst>
              <a:ext uri="{FF2B5EF4-FFF2-40B4-BE49-F238E27FC236}">
                <a16:creationId xmlns:a16="http://schemas.microsoft.com/office/drawing/2014/main" id="{7927AF31-2882-2243-A5E5-01FDFE63E534}"/>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
        <p:nvSpPr>
          <p:cNvPr id="3" name="TextBox 2">
            <a:extLst>
              <a:ext uri="{FF2B5EF4-FFF2-40B4-BE49-F238E27FC236}">
                <a16:creationId xmlns:a16="http://schemas.microsoft.com/office/drawing/2014/main" id="{A9436103-6F54-4A48-B890-719732833F46}"/>
              </a:ext>
            </a:extLst>
          </p:cNvPr>
          <p:cNvSpPr txBox="1"/>
          <p:nvPr/>
        </p:nvSpPr>
        <p:spPr>
          <a:xfrm>
            <a:off x="3358685" y="271693"/>
            <a:ext cx="1281120" cy="507831"/>
          </a:xfrm>
          <a:prstGeom prst="rect">
            <a:avLst/>
          </a:prstGeom>
          <a:noFill/>
        </p:spPr>
        <p:txBody>
          <a:bodyPr wrap="none" rtlCol="0">
            <a:spAutoFit/>
          </a:bodyPr>
          <a:lstStyle/>
          <a:p>
            <a:r>
              <a:rPr lang="en-FI" dirty="0"/>
              <a:t>Changes to </a:t>
            </a:r>
          </a:p>
          <a:p>
            <a:r>
              <a:rPr lang="en-FI" dirty="0"/>
              <a:t>microstructure</a:t>
            </a:r>
          </a:p>
        </p:txBody>
      </p:sp>
      <p:sp>
        <p:nvSpPr>
          <p:cNvPr id="6" name="TextBox 5">
            <a:extLst>
              <a:ext uri="{FF2B5EF4-FFF2-40B4-BE49-F238E27FC236}">
                <a16:creationId xmlns:a16="http://schemas.microsoft.com/office/drawing/2014/main" id="{ED24FEEF-1959-F341-8236-B728CE0D91F7}"/>
              </a:ext>
            </a:extLst>
          </p:cNvPr>
          <p:cNvSpPr txBox="1"/>
          <p:nvPr/>
        </p:nvSpPr>
        <p:spPr>
          <a:xfrm>
            <a:off x="3358685" y="1041654"/>
            <a:ext cx="1656223" cy="300082"/>
          </a:xfrm>
          <a:prstGeom prst="rect">
            <a:avLst/>
          </a:prstGeom>
          <a:noFill/>
        </p:spPr>
        <p:txBody>
          <a:bodyPr wrap="none" rtlCol="0">
            <a:spAutoFit/>
          </a:bodyPr>
          <a:lstStyle/>
          <a:p>
            <a:r>
              <a:rPr lang="en-FI" dirty="0"/>
              <a:t>Plastic deformation</a:t>
            </a:r>
          </a:p>
        </p:txBody>
      </p:sp>
      <p:sp>
        <p:nvSpPr>
          <p:cNvPr id="7" name="TextBox 6">
            <a:extLst>
              <a:ext uri="{FF2B5EF4-FFF2-40B4-BE49-F238E27FC236}">
                <a16:creationId xmlns:a16="http://schemas.microsoft.com/office/drawing/2014/main" id="{949D2406-8A95-6448-8CBE-FD23DBB5D0D8}"/>
              </a:ext>
            </a:extLst>
          </p:cNvPr>
          <p:cNvSpPr txBox="1"/>
          <p:nvPr/>
        </p:nvSpPr>
        <p:spPr>
          <a:xfrm>
            <a:off x="3358685" y="1735560"/>
            <a:ext cx="723275" cy="300082"/>
          </a:xfrm>
          <a:prstGeom prst="rect">
            <a:avLst/>
          </a:prstGeom>
          <a:noFill/>
        </p:spPr>
        <p:txBody>
          <a:bodyPr wrap="none" rtlCol="0">
            <a:spAutoFit/>
          </a:bodyPr>
          <a:lstStyle/>
          <a:p>
            <a:r>
              <a:rPr lang="en-FI" dirty="0"/>
              <a:t>Cracks</a:t>
            </a:r>
          </a:p>
        </p:txBody>
      </p:sp>
      <p:sp>
        <p:nvSpPr>
          <p:cNvPr id="8" name="TextBox 7">
            <a:extLst>
              <a:ext uri="{FF2B5EF4-FFF2-40B4-BE49-F238E27FC236}">
                <a16:creationId xmlns:a16="http://schemas.microsoft.com/office/drawing/2014/main" id="{DF36274E-EEE0-1341-ADE5-8CD89FBEEDF3}"/>
              </a:ext>
            </a:extLst>
          </p:cNvPr>
          <p:cNvSpPr txBox="1"/>
          <p:nvPr/>
        </p:nvSpPr>
        <p:spPr>
          <a:xfrm>
            <a:off x="3358685" y="2513773"/>
            <a:ext cx="1406154" cy="300082"/>
          </a:xfrm>
          <a:prstGeom prst="rect">
            <a:avLst/>
          </a:prstGeom>
          <a:noFill/>
        </p:spPr>
        <p:txBody>
          <a:bodyPr wrap="none" rtlCol="0">
            <a:spAutoFit/>
          </a:bodyPr>
          <a:lstStyle/>
          <a:p>
            <a:r>
              <a:rPr lang="en-FI" dirty="0"/>
              <a:t>Loss of material</a:t>
            </a:r>
          </a:p>
        </p:txBody>
      </p:sp>
      <p:sp>
        <p:nvSpPr>
          <p:cNvPr id="9" name="TextBox 8">
            <a:extLst>
              <a:ext uri="{FF2B5EF4-FFF2-40B4-BE49-F238E27FC236}">
                <a16:creationId xmlns:a16="http://schemas.microsoft.com/office/drawing/2014/main" id="{4B8348AB-293E-684C-BAF1-B32EB25A57EC}"/>
              </a:ext>
            </a:extLst>
          </p:cNvPr>
          <p:cNvSpPr txBox="1"/>
          <p:nvPr/>
        </p:nvSpPr>
        <p:spPr>
          <a:xfrm>
            <a:off x="3358685" y="3454113"/>
            <a:ext cx="1406154" cy="300082"/>
          </a:xfrm>
          <a:prstGeom prst="rect">
            <a:avLst/>
          </a:prstGeom>
          <a:noFill/>
        </p:spPr>
        <p:txBody>
          <a:bodyPr wrap="none" rtlCol="0">
            <a:spAutoFit/>
          </a:bodyPr>
          <a:lstStyle/>
          <a:p>
            <a:r>
              <a:rPr lang="en-FI" dirty="0"/>
              <a:t>Gain of material</a:t>
            </a:r>
          </a:p>
        </p:txBody>
      </p:sp>
      <p:sp>
        <p:nvSpPr>
          <p:cNvPr id="10" name="TextBox 9">
            <a:extLst>
              <a:ext uri="{FF2B5EF4-FFF2-40B4-BE49-F238E27FC236}">
                <a16:creationId xmlns:a16="http://schemas.microsoft.com/office/drawing/2014/main" id="{A1943761-253D-5244-8377-DAA680D08700}"/>
              </a:ext>
            </a:extLst>
          </p:cNvPr>
          <p:cNvSpPr txBox="1"/>
          <p:nvPr/>
        </p:nvSpPr>
        <p:spPr>
          <a:xfrm>
            <a:off x="3358685" y="4524156"/>
            <a:ext cx="934871" cy="300082"/>
          </a:xfrm>
          <a:prstGeom prst="rect">
            <a:avLst/>
          </a:prstGeom>
          <a:noFill/>
        </p:spPr>
        <p:txBody>
          <a:bodyPr wrap="none" rtlCol="0">
            <a:spAutoFit/>
          </a:bodyPr>
          <a:lstStyle/>
          <a:p>
            <a:r>
              <a:rPr lang="en-FI" dirty="0"/>
              <a:t>Corrosion</a:t>
            </a:r>
          </a:p>
        </p:txBody>
      </p:sp>
    </p:spTree>
    <p:extLst>
      <p:ext uri="{BB962C8B-B14F-4D97-AF65-F5344CB8AC3E}">
        <p14:creationId xmlns:p14="http://schemas.microsoft.com/office/powerpoint/2010/main" val="111940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err="1"/>
              <a:t>Tribo</a:t>
            </a:r>
            <a:r>
              <a:rPr lang="en-US" dirty="0"/>
              <a:t> events in sliding contact</a:t>
            </a:r>
            <a:br>
              <a:rPr lang="en-US" dirty="0"/>
            </a:br>
            <a:endParaRPr lang="en-US" dirty="0"/>
          </a:p>
        </p:txBody>
      </p:sp>
      <p:pic>
        <p:nvPicPr>
          <p:cNvPr id="5" name="Content Placeholder 4">
            <a:extLst>
              <a:ext uri="{FF2B5EF4-FFF2-40B4-BE49-F238E27FC236}">
                <a16:creationId xmlns:a16="http://schemas.microsoft.com/office/drawing/2014/main" id="{952BC359-F2B7-A74E-AB3E-96D80AAABD0A}"/>
              </a:ext>
            </a:extLst>
          </p:cNvPr>
          <p:cNvPicPr>
            <a:picLocks noGrp="1" noChangeAspect="1"/>
          </p:cNvPicPr>
          <p:nvPr>
            <p:ph idx="1"/>
          </p:nvPr>
        </p:nvPicPr>
        <p:blipFill>
          <a:blip r:embed="rId3"/>
          <a:stretch>
            <a:fillRect/>
          </a:stretch>
        </p:blipFill>
        <p:spPr>
          <a:xfrm rot="10800000">
            <a:off x="1209798" y="1307224"/>
            <a:ext cx="6002654" cy="3333093"/>
          </a:xfrm>
        </p:spPr>
      </p:pic>
      <p:sp>
        <p:nvSpPr>
          <p:cNvPr id="4" name="TextBox 3">
            <a:extLst>
              <a:ext uri="{FF2B5EF4-FFF2-40B4-BE49-F238E27FC236}">
                <a16:creationId xmlns:a16="http://schemas.microsoft.com/office/drawing/2014/main" id="{4827F7DD-0E31-7741-A369-442744FB1E7A}"/>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1872447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normAutofit fontScale="90000"/>
          </a:bodyPr>
          <a:lstStyle/>
          <a:p>
            <a:r>
              <a:rPr lang="en-US" dirty="0"/>
              <a:t>Wear hard against soft</a:t>
            </a:r>
            <a:br>
              <a:rPr lang="en-US" dirty="0"/>
            </a:br>
            <a:r>
              <a:rPr lang="en-US" sz="1600" dirty="0"/>
              <a:t>- chip formation</a:t>
            </a:r>
            <a:br>
              <a:rPr lang="en-US" sz="1600" dirty="0"/>
            </a:br>
            <a:r>
              <a:rPr lang="en-US" sz="1600" dirty="0"/>
              <a:t>- plastic deformation</a:t>
            </a:r>
            <a:br>
              <a:rPr lang="en-US" sz="1600" dirty="0"/>
            </a:br>
            <a:r>
              <a:rPr lang="en-US" sz="1600" dirty="0"/>
              <a:t>- pickup of ceramic particles</a:t>
            </a:r>
            <a:endParaRPr lang="en-US" dirty="0"/>
          </a:p>
        </p:txBody>
      </p:sp>
      <p:pic>
        <p:nvPicPr>
          <p:cNvPr id="5" name="Content Placeholder 4">
            <a:extLst>
              <a:ext uri="{FF2B5EF4-FFF2-40B4-BE49-F238E27FC236}">
                <a16:creationId xmlns:a16="http://schemas.microsoft.com/office/drawing/2014/main" id="{F32E930A-A59B-6F4A-8E68-4E1FB7BAA09C}"/>
              </a:ext>
            </a:extLst>
          </p:cNvPr>
          <p:cNvPicPr>
            <a:picLocks noGrp="1" noChangeAspect="1"/>
          </p:cNvPicPr>
          <p:nvPr>
            <p:ph idx="1"/>
          </p:nvPr>
        </p:nvPicPr>
        <p:blipFill rotWithShape="1">
          <a:blip r:embed="rId3"/>
          <a:srcRect r="66839" b="65386"/>
          <a:stretch/>
        </p:blipFill>
        <p:spPr>
          <a:xfrm>
            <a:off x="3864244" y="355251"/>
            <a:ext cx="3176707" cy="4167941"/>
          </a:xfrm>
        </p:spPr>
      </p:pic>
      <p:sp>
        <p:nvSpPr>
          <p:cNvPr id="4" name="TextBox 3">
            <a:extLst>
              <a:ext uri="{FF2B5EF4-FFF2-40B4-BE49-F238E27FC236}">
                <a16:creationId xmlns:a16="http://schemas.microsoft.com/office/drawing/2014/main" id="{88389BE7-4E50-8C40-AFFD-498CF3E52559}"/>
              </a:ext>
            </a:extLst>
          </p:cNvPr>
          <p:cNvSpPr txBox="1"/>
          <p:nvPr/>
        </p:nvSpPr>
        <p:spPr>
          <a:xfrm>
            <a:off x="3693763" y="5398775"/>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363248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37" y="200248"/>
            <a:ext cx="7988400" cy="900000"/>
          </a:xfrm>
        </p:spPr>
        <p:txBody>
          <a:bodyPr>
            <a:normAutofit fontScale="90000"/>
          </a:bodyPr>
          <a:lstStyle/>
          <a:p>
            <a:r>
              <a:rPr lang="en-US" dirty="0"/>
              <a:t>Wear metal against gravel</a:t>
            </a:r>
            <a:br>
              <a:rPr lang="en-US" dirty="0"/>
            </a:br>
            <a:r>
              <a:rPr lang="en-US" sz="1800" dirty="0"/>
              <a:t>- chip formation</a:t>
            </a:r>
            <a:br>
              <a:rPr lang="en-US" sz="1800" dirty="0"/>
            </a:br>
            <a:r>
              <a:rPr lang="en-US" sz="1800" dirty="0"/>
              <a:t>- plastic deformation</a:t>
            </a:r>
            <a:br>
              <a:rPr lang="en-US" sz="1800" dirty="0"/>
            </a:br>
            <a:r>
              <a:rPr lang="en-US" sz="1800" dirty="0"/>
              <a:t>- pickup of silica</a:t>
            </a:r>
            <a:br>
              <a:rPr lang="en-US" dirty="0"/>
            </a:br>
            <a:endParaRPr lang="en-US" dirty="0"/>
          </a:p>
        </p:txBody>
      </p:sp>
      <p:pic>
        <p:nvPicPr>
          <p:cNvPr id="5" name="Content Placeholder 4">
            <a:extLst>
              <a:ext uri="{FF2B5EF4-FFF2-40B4-BE49-F238E27FC236}">
                <a16:creationId xmlns:a16="http://schemas.microsoft.com/office/drawing/2014/main" id="{F32E930A-A59B-6F4A-8E68-4E1FB7BAA09C}"/>
              </a:ext>
            </a:extLst>
          </p:cNvPr>
          <p:cNvPicPr>
            <a:picLocks noGrp="1" noChangeAspect="1"/>
          </p:cNvPicPr>
          <p:nvPr>
            <p:ph idx="1"/>
          </p:nvPr>
        </p:nvPicPr>
        <p:blipFill rotWithShape="1">
          <a:blip r:embed="rId3"/>
          <a:srcRect t="73539" r="67059"/>
          <a:stretch/>
        </p:blipFill>
        <p:spPr>
          <a:xfrm>
            <a:off x="4225337" y="198280"/>
            <a:ext cx="4472152" cy="4515543"/>
          </a:xfrm>
        </p:spPr>
      </p:pic>
      <p:sp>
        <p:nvSpPr>
          <p:cNvPr id="4" name="TextBox 3">
            <a:extLst>
              <a:ext uri="{FF2B5EF4-FFF2-40B4-BE49-F238E27FC236}">
                <a16:creationId xmlns:a16="http://schemas.microsoft.com/office/drawing/2014/main" id="{EE20043E-EB03-964D-851E-15148F0A86D1}"/>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214875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normAutofit fontScale="90000"/>
          </a:bodyPr>
          <a:lstStyle/>
          <a:p>
            <a:r>
              <a:rPr lang="en-US" dirty="0"/>
              <a:t>Soft against hard</a:t>
            </a:r>
            <a:br>
              <a:rPr lang="en-US" dirty="0"/>
            </a:br>
            <a:r>
              <a:rPr lang="en-US" dirty="0"/>
              <a:t>- tearing</a:t>
            </a:r>
            <a:br>
              <a:rPr lang="en-US" dirty="0"/>
            </a:br>
            <a:endParaRPr lang="en-US" dirty="0"/>
          </a:p>
        </p:txBody>
      </p:sp>
      <p:pic>
        <p:nvPicPr>
          <p:cNvPr id="5" name="Content Placeholder 4">
            <a:extLst>
              <a:ext uri="{FF2B5EF4-FFF2-40B4-BE49-F238E27FC236}">
                <a16:creationId xmlns:a16="http://schemas.microsoft.com/office/drawing/2014/main" id="{F32E930A-A59B-6F4A-8E68-4E1FB7BAA09C}"/>
              </a:ext>
            </a:extLst>
          </p:cNvPr>
          <p:cNvPicPr>
            <a:picLocks noGrp="1" noChangeAspect="1"/>
          </p:cNvPicPr>
          <p:nvPr>
            <p:ph idx="1"/>
          </p:nvPr>
        </p:nvPicPr>
        <p:blipFill rotWithShape="1">
          <a:blip r:embed="rId3"/>
          <a:srcRect l="31178" t="4632" r="34883" b="65340"/>
          <a:stretch/>
        </p:blipFill>
        <p:spPr>
          <a:xfrm>
            <a:off x="4132881" y="352095"/>
            <a:ext cx="4722848" cy="5252168"/>
          </a:xfrm>
        </p:spPr>
      </p:pic>
      <p:sp>
        <p:nvSpPr>
          <p:cNvPr id="4" name="TextBox 3">
            <a:extLst>
              <a:ext uri="{FF2B5EF4-FFF2-40B4-BE49-F238E27FC236}">
                <a16:creationId xmlns:a16="http://schemas.microsoft.com/office/drawing/2014/main" id="{90E936CE-4048-A54F-884B-8C585B307D10}"/>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350150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32E930A-A59B-6F4A-8E68-4E1FB7BAA09C}"/>
              </a:ext>
            </a:extLst>
          </p:cNvPr>
          <p:cNvPicPr>
            <a:picLocks noGrp="1" noChangeAspect="1"/>
          </p:cNvPicPr>
          <p:nvPr>
            <p:ph idx="1"/>
          </p:nvPr>
        </p:nvPicPr>
        <p:blipFill rotWithShape="1">
          <a:blip r:embed="rId3"/>
          <a:srcRect l="31838" t="73890" r="35103"/>
          <a:stretch/>
        </p:blipFill>
        <p:spPr>
          <a:xfrm>
            <a:off x="3016470" y="437967"/>
            <a:ext cx="4388068" cy="4356377"/>
          </a:xfrm>
        </p:spPr>
      </p:pic>
      <p:sp>
        <p:nvSpPr>
          <p:cNvPr id="4" name="TextBox 3">
            <a:extLst>
              <a:ext uri="{FF2B5EF4-FFF2-40B4-BE49-F238E27FC236}">
                <a16:creationId xmlns:a16="http://schemas.microsoft.com/office/drawing/2014/main" id="{36ABDF04-CEEF-424B-9B9B-80658C61472D}"/>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
        <p:nvSpPr>
          <p:cNvPr id="7" name="Title 1">
            <a:extLst>
              <a:ext uri="{FF2B5EF4-FFF2-40B4-BE49-F238E27FC236}">
                <a16:creationId xmlns:a16="http://schemas.microsoft.com/office/drawing/2014/main" id="{4200CCA4-2A0B-2743-B284-805C9DE746F4}"/>
              </a:ext>
            </a:extLst>
          </p:cNvPr>
          <p:cNvSpPr txBox="1">
            <a:spLocks/>
          </p:cNvSpPr>
          <p:nvPr/>
        </p:nvSpPr>
        <p:spPr>
          <a:xfrm>
            <a:off x="577800" y="198280"/>
            <a:ext cx="7988400" cy="900000"/>
          </a:xfrm>
          <a:prstGeom prst="rect">
            <a:avLst/>
          </a:prstGeom>
        </p:spPr>
        <p:txBody>
          <a:bodyPr vert="horz" lIns="0" tIns="0" rIns="0" bIns="0" rtlCol="0" anchor="t" anchorCtr="0">
            <a:normAutofit fontScale="90000" lnSpcReduction="20000"/>
          </a:bodyPr>
          <a:lstStyle>
            <a:lvl1pPr algn="l" defTabSz="761970" rtl="0" eaLnBrk="1" latinLnBrk="0" hangingPunct="1">
              <a:spcBef>
                <a:spcPct val="0"/>
              </a:spcBef>
              <a:buNone/>
              <a:defRPr sz="2667" b="1" kern="1200">
                <a:solidFill>
                  <a:srgbClr val="FF7900"/>
                </a:solidFill>
                <a:latin typeface="+mj-lt"/>
                <a:ea typeface="+mj-ea"/>
                <a:cs typeface="+mj-cs"/>
              </a:defRPr>
            </a:lvl1pPr>
          </a:lstStyle>
          <a:p>
            <a:r>
              <a:rPr lang="en-US" dirty="0"/>
              <a:t>Soft against hard</a:t>
            </a:r>
            <a:br>
              <a:rPr lang="en-US" dirty="0"/>
            </a:br>
            <a:r>
              <a:rPr lang="en-US" dirty="0"/>
              <a:t>- rolling</a:t>
            </a:r>
            <a:br>
              <a:rPr lang="en-US" dirty="0"/>
            </a:br>
            <a:endParaRPr lang="en-US" dirty="0"/>
          </a:p>
        </p:txBody>
      </p:sp>
    </p:spTree>
    <p:extLst>
      <p:ext uri="{BB962C8B-B14F-4D97-AF65-F5344CB8AC3E}">
        <p14:creationId xmlns:p14="http://schemas.microsoft.com/office/powerpoint/2010/main" val="171670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C38B-2A4B-4A4F-98C9-67FA9ABF81B9}"/>
              </a:ext>
            </a:extLst>
          </p:cNvPr>
          <p:cNvSpPr>
            <a:spLocks noGrp="1"/>
          </p:cNvSpPr>
          <p:nvPr>
            <p:ph type="title"/>
          </p:nvPr>
        </p:nvSpPr>
        <p:spPr/>
        <p:txBody>
          <a:bodyPr/>
          <a:lstStyle/>
          <a:p>
            <a:r>
              <a:rPr lang="en-FI" dirty="0"/>
              <a:t>Relevance of wear and friction</a:t>
            </a:r>
          </a:p>
        </p:txBody>
      </p:sp>
      <p:sp>
        <p:nvSpPr>
          <p:cNvPr id="3" name="Content Placeholder 2">
            <a:extLst>
              <a:ext uri="{FF2B5EF4-FFF2-40B4-BE49-F238E27FC236}">
                <a16:creationId xmlns:a16="http://schemas.microsoft.com/office/drawing/2014/main" id="{26175216-5CFE-BA49-8DFE-087553E6E271}"/>
              </a:ext>
            </a:extLst>
          </p:cNvPr>
          <p:cNvSpPr>
            <a:spLocks noGrp="1"/>
          </p:cNvSpPr>
          <p:nvPr>
            <p:ph idx="1"/>
          </p:nvPr>
        </p:nvSpPr>
        <p:spPr/>
        <p:txBody>
          <a:bodyPr/>
          <a:lstStyle/>
          <a:p>
            <a:r>
              <a:rPr lang="en-FI" dirty="0"/>
              <a:t>Wear is major cause of material wastage and mechanical performance - durability</a:t>
            </a:r>
          </a:p>
          <a:p>
            <a:r>
              <a:rPr lang="en-FI" dirty="0"/>
              <a:t>Friction is major cause of energy dissipation</a:t>
            </a:r>
          </a:p>
          <a:p>
            <a:r>
              <a:rPr lang="en-FI" dirty="0"/>
              <a:t>About 1/3 of global energy conssumptio is needed to work against friction</a:t>
            </a:r>
          </a:p>
          <a:p>
            <a:r>
              <a:rPr lang="en-FI" dirty="0"/>
              <a:t>Lubrication to control wear and friction </a:t>
            </a:r>
          </a:p>
          <a:p>
            <a:r>
              <a:rPr lang="en-FI" dirty="0"/>
              <a:t>Art of surfaces and films</a:t>
            </a:r>
          </a:p>
        </p:txBody>
      </p:sp>
      <p:sp>
        <p:nvSpPr>
          <p:cNvPr id="4" name="Text Placeholder 3">
            <a:extLst>
              <a:ext uri="{FF2B5EF4-FFF2-40B4-BE49-F238E27FC236}">
                <a16:creationId xmlns:a16="http://schemas.microsoft.com/office/drawing/2014/main" id="{E014CDF9-9C69-9148-9B8C-0410574A0B14}"/>
              </a:ext>
            </a:extLst>
          </p:cNvPr>
          <p:cNvSpPr>
            <a:spLocks noGrp="1"/>
          </p:cNvSpPr>
          <p:nvPr>
            <p:ph type="body" sz="quarter" idx="13"/>
          </p:nvPr>
        </p:nvSpPr>
        <p:spPr/>
        <p:txBody>
          <a:bodyPr/>
          <a:lstStyle/>
          <a:p>
            <a:endParaRPr lang="en-FI"/>
          </a:p>
        </p:txBody>
      </p:sp>
      <p:sp>
        <p:nvSpPr>
          <p:cNvPr id="5" name="Text Placeholder 4">
            <a:extLst>
              <a:ext uri="{FF2B5EF4-FFF2-40B4-BE49-F238E27FC236}">
                <a16:creationId xmlns:a16="http://schemas.microsoft.com/office/drawing/2014/main" id="{C0C94049-07B8-C84B-8334-444BD44F3C09}"/>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1527273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Brittle fracture</a:t>
            </a:r>
            <a:br>
              <a:rPr lang="en-US" dirty="0"/>
            </a:br>
            <a:endParaRPr lang="en-US" dirty="0"/>
          </a:p>
        </p:txBody>
      </p:sp>
      <p:pic>
        <p:nvPicPr>
          <p:cNvPr id="5" name="Content Placeholder 4">
            <a:extLst>
              <a:ext uri="{FF2B5EF4-FFF2-40B4-BE49-F238E27FC236}">
                <a16:creationId xmlns:a16="http://schemas.microsoft.com/office/drawing/2014/main" id="{F32E930A-A59B-6F4A-8E68-4E1FB7BAA09C}"/>
              </a:ext>
            </a:extLst>
          </p:cNvPr>
          <p:cNvPicPr>
            <a:picLocks noGrp="1" noChangeAspect="1"/>
          </p:cNvPicPr>
          <p:nvPr>
            <p:ph idx="1"/>
          </p:nvPr>
        </p:nvPicPr>
        <p:blipFill rotWithShape="1">
          <a:blip r:embed="rId3"/>
          <a:srcRect l="64015" b="73100"/>
          <a:stretch/>
        </p:blipFill>
        <p:spPr>
          <a:xfrm>
            <a:off x="2941054" y="892366"/>
            <a:ext cx="4718731" cy="4433708"/>
          </a:xfrm>
        </p:spPr>
      </p:pic>
      <p:sp>
        <p:nvSpPr>
          <p:cNvPr id="4" name="TextBox 3">
            <a:extLst>
              <a:ext uri="{FF2B5EF4-FFF2-40B4-BE49-F238E27FC236}">
                <a16:creationId xmlns:a16="http://schemas.microsoft.com/office/drawing/2014/main" id="{600F98AA-0FAA-924B-95CA-AD0198BFF9B1}"/>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68311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normAutofit fontScale="90000"/>
          </a:bodyPr>
          <a:lstStyle/>
          <a:p>
            <a:r>
              <a:rPr lang="en-US" dirty="0"/>
              <a:t>Brittle fracture of</a:t>
            </a:r>
            <a:br>
              <a:rPr lang="en-US" dirty="0"/>
            </a:br>
            <a:r>
              <a:rPr lang="en-US" dirty="0"/>
              <a:t>Al</a:t>
            </a:r>
            <a:r>
              <a:rPr lang="en-US" baseline="-25000" dirty="0"/>
              <a:t>2</a:t>
            </a:r>
            <a:r>
              <a:rPr lang="en-US" dirty="0"/>
              <a:t>O</a:t>
            </a:r>
            <a:r>
              <a:rPr lang="en-US" baseline="-25000" dirty="0"/>
              <a:t>3</a:t>
            </a:r>
            <a:br>
              <a:rPr lang="en-US" baseline="-25000" dirty="0"/>
            </a:br>
            <a:r>
              <a:rPr lang="en-US" baseline="-25000" dirty="0"/>
              <a:t>due to </a:t>
            </a:r>
            <a:r>
              <a:rPr lang="en-US" baseline="-25000" dirty="0" err="1"/>
              <a:t>SiC</a:t>
            </a:r>
            <a:r>
              <a:rPr lang="en-US" baseline="-25000" dirty="0"/>
              <a:t> particle erosion</a:t>
            </a:r>
            <a:br>
              <a:rPr lang="en-US" dirty="0"/>
            </a:br>
            <a:endParaRPr lang="en-US" dirty="0"/>
          </a:p>
        </p:txBody>
      </p:sp>
      <p:pic>
        <p:nvPicPr>
          <p:cNvPr id="5" name="Content Placeholder 4">
            <a:extLst>
              <a:ext uri="{FF2B5EF4-FFF2-40B4-BE49-F238E27FC236}">
                <a16:creationId xmlns:a16="http://schemas.microsoft.com/office/drawing/2014/main" id="{F32E930A-A59B-6F4A-8E68-4E1FB7BAA09C}"/>
              </a:ext>
            </a:extLst>
          </p:cNvPr>
          <p:cNvPicPr>
            <a:picLocks noGrp="1" noChangeAspect="1"/>
          </p:cNvPicPr>
          <p:nvPr>
            <p:ph idx="1"/>
          </p:nvPr>
        </p:nvPicPr>
        <p:blipFill rotWithShape="1">
          <a:blip r:embed="rId3"/>
          <a:srcRect l="64015" t="74766"/>
          <a:stretch/>
        </p:blipFill>
        <p:spPr>
          <a:xfrm>
            <a:off x="3647624" y="272964"/>
            <a:ext cx="5050220" cy="4451339"/>
          </a:xfrm>
        </p:spPr>
      </p:pic>
      <p:sp>
        <p:nvSpPr>
          <p:cNvPr id="4" name="TextBox 3">
            <a:extLst>
              <a:ext uri="{FF2B5EF4-FFF2-40B4-BE49-F238E27FC236}">
                <a16:creationId xmlns:a16="http://schemas.microsoft.com/office/drawing/2014/main" id="{EDFA6240-2F97-0A4D-AFD1-5414EA92121E}"/>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392326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Types of abrasive wear</a:t>
            </a:r>
            <a:br>
              <a:rPr lang="en-US" dirty="0"/>
            </a:br>
            <a:endParaRPr lang="en-US" dirty="0"/>
          </a:p>
        </p:txBody>
      </p:sp>
      <p:pic>
        <p:nvPicPr>
          <p:cNvPr id="5" name="Content Placeholder 4">
            <a:extLst>
              <a:ext uri="{FF2B5EF4-FFF2-40B4-BE49-F238E27FC236}">
                <a16:creationId xmlns:a16="http://schemas.microsoft.com/office/drawing/2014/main" id="{1F19C417-DBFB-4B48-B1F6-13F39ADA3488}"/>
              </a:ext>
            </a:extLst>
          </p:cNvPr>
          <p:cNvPicPr>
            <a:picLocks noGrp="1" noChangeAspect="1"/>
          </p:cNvPicPr>
          <p:nvPr>
            <p:ph idx="1"/>
          </p:nvPr>
        </p:nvPicPr>
        <p:blipFill>
          <a:blip r:embed="rId3"/>
          <a:stretch>
            <a:fillRect/>
          </a:stretch>
        </p:blipFill>
        <p:spPr>
          <a:xfrm rot="16200000">
            <a:off x="3236759" y="-1658229"/>
            <a:ext cx="2670480" cy="8330745"/>
          </a:xfrm>
        </p:spPr>
      </p:pic>
      <p:sp>
        <p:nvSpPr>
          <p:cNvPr id="6" name="TextBox 5">
            <a:extLst>
              <a:ext uri="{FF2B5EF4-FFF2-40B4-BE49-F238E27FC236}">
                <a16:creationId xmlns:a16="http://schemas.microsoft.com/office/drawing/2014/main" id="{5F95541A-FDF7-FF45-AE01-FF3403F60A22}"/>
              </a:ext>
            </a:extLst>
          </p:cNvPr>
          <p:cNvSpPr txBox="1"/>
          <p:nvPr/>
        </p:nvSpPr>
        <p:spPr>
          <a:xfrm>
            <a:off x="1287516" y="3257644"/>
            <a:ext cx="993228" cy="300082"/>
          </a:xfrm>
          <a:prstGeom prst="rect">
            <a:avLst/>
          </a:prstGeom>
          <a:noFill/>
        </p:spPr>
        <p:txBody>
          <a:bodyPr wrap="square" rtlCol="0">
            <a:spAutoFit/>
          </a:bodyPr>
          <a:lstStyle/>
          <a:p>
            <a:r>
              <a:rPr lang="en-FI" dirty="0"/>
              <a:t>Cutting</a:t>
            </a:r>
          </a:p>
        </p:txBody>
      </p:sp>
      <p:sp>
        <p:nvSpPr>
          <p:cNvPr id="7" name="TextBox 6">
            <a:extLst>
              <a:ext uri="{FF2B5EF4-FFF2-40B4-BE49-F238E27FC236}">
                <a16:creationId xmlns:a16="http://schemas.microsoft.com/office/drawing/2014/main" id="{9FB740BF-6FDA-E841-AE76-FE70EFFC2C18}"/>
              </a:ext>
            </a:extLst>
          </p:cNvPr>
          <p:cNvSpPr txBox="1"/>
          <p:nvPr/>
        </p:nvSpPr>
        <p:spPr>
          <a:xfrm>
            <a:off x="3867808" y="3257644"/>
            <a:ext cx="1781502" cy="300082"/>
          </a:xfrm>
          <a:prstGeom prst="rect">
            <a:avLst/>
          </a:prstGeom>
          <a:noFill/>
        </p:spPr>
        <p:txBody>
          <a:bodyPr wrap="square" rtlCol="0">
            <a:spAutoFit/>
          </a:bodyPr>
          <a:lstStyle/>
          <a:p>
            <a:r>
              <a:rPr lang="en-FI" dirty="0"/>
              <a:t>Wedge formation</a:t>
            </a:r>
          </a:p>
        </p:txBody>
      </p:sp>
      <p:sp>
        <p:nvSpPr>
          <p:cNvPr id="8" name="TextBox 7">
            <a:extLst>
              <a:ext uri="{FF2B5EF4-FFF2-40B4-BE49-F238E27FC236}">
                <a16:creationId xmlns:a16="http://schemas.microsoft.com/office/drawing/2014/main" id="{B9FE7554-F8DF-EF44-9FC2-FD15F9C73244}"/>
              </a:ext>
            </a:extLst>
          </p:cNvPr>
          <p:cNvSpPr txBox="1"/>
          <p:nvPr/>
        </p:nvSpPr>
        <p:spPr>
          <a:xfrm>
            <a:off x="6589985" y="3257644"/>
            <a:ext cx="993228" cy="300082"/>
          </a:xfrm>
          <a:prstGeom prst="rect">
            <a:avLst/>
          </a:prstGeom>
          <a:noFill/>
        </p:spPr>
        <p:txBody>
          <a:bodyPr wrap="square" rtlCol="0">
            <a:spAutoFit/>
          </a:bodyPr>
          <a:lstStyle/>
          <a:p>
            <a:r>
              <a:rPr lang="en-FI" dirty="0"/>
              <a:t>Plowing</a:t>
            </a:r>
          </a:p>
        </p:txBody>
      </p:sp>
      <p:sp>
        <p:nvSpPr>
          <p:cNvPr id="9" name="TextBox 8">
            <a:extLst>
              <a:ext uri="{FF2B5EF4-FFF2-40B4-BE49-F238E27FC236}">
                <a16:creationId xmlns:a16="http://schemas.microsoft.com/office/drawing/2014/main" id="{FE3D996A-E833-B143-BAD7-00FF5E28D470}"/>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2437527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Abrasive wear vs. hardness</a:t>
            </a:r>
            <a:br>
              <a:rPr lang="en-US" dirty="0"/>
            </a:br>
            <a:endParaRPr lang="en-US" dirty="0"/>
          </a:p>
        </p:txBody>
      </p:sp>
      <p:pic>
        <p:nvPicPr>
          <p:cNvPr id="5" name="Content Placeholder 4">
            <a:extLst>
              <a:ext uri="{FF2B5EF4-FFF2-40B4-BE49-F238E27FC236}">
                <a16:creationId xmlns:a16="http://schemas.microsoft.com/office/drawing/2014/main" id="{38011177-5A61-844F-B587-1A2005CA9F1A}"/>
              </a:ext>
            </a:extLst>
          </p:cNvPr>
          <p:cNvPicPr>
            <a:picLocks noGrp="1" noChangeAspect="1"/>
          </p:cNvPicPr>
          <p:nvPr>
            <p:ph idx="1"/>
          </p:nvPr>
        </p:nvPicPr>
        <p:blipFill>
          <a:blip r:embed="rId3"/>
          <a:stretch>
            <a:fillRect/>
          </a:stretch>
        </p:blipFill>
        <p:spPr>
          <a:xfrm>
            <a:off x="2381989" y="972565"/>
            <a:ext cx="4380021" cy="3769869"/>
          </a:xfrm>
        </p:spPr>
      </p:pic>
      <p:sp>
        <p:nvSpPr>
          <p:cNvPr id="4" name="TextBox 3">
            <a:extLst>
              <a:ext uri="{FF2B5EF4-FFF2-40B4-BE49-F238E27FC236}">
                <a16:creationId xmlns:a16="http://schemas.microsoft.com/office/drawing/2014/main" id="{08649260-4F45-1844-B99E-2DF984D90FE9}"/>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
        <p:nvSpPr>
          <p:cNvPr id="3" name="TextBox 2">
            <a:extLst>
              <a:ext uri="{FF2B5EF4-FFF2-40B4-BE49-F238E27FC236}">
                <a16:creationId xmlns:a16="http://schemas.microsoft.com/office/drawing/2014/main" id="{1D72A25F-2541-AA47-B5E2-E55D45A59C3C}"/>
              </a:ext>
            </a:extLst>
          </p:cNvPr>
          <p:cNvSpPr txBox="1"/>
          <p:nvPr/>
        </p:nvSpPr>
        <p:spPr>
          <a:xfrm>
            <a:off x="577799" y="2470234"/>
            <a:ext cx="1297150" cy="715581"/>
          </a:xfrm>
          <a:prstGeom prst="rect">
            <a:avLst/>
          </a:prstGeom>
          <a:noFill/>
        </p:spPr>
        <p:txBody>
          <a:bodyPr wrap="none" rtlCol="0">
            <a:spAutoFit/>
          </a:bodyPr>
          <a:lstStyle/>
          <a:p>
            <a:r>
              <a:rPr lang="en-FI" dirty="0"/>
              <a:t>Hardnesses</a:t>
            </a:r>
          </a:p>
          <a:p>
            <a:endParaRPr lang="en-FI" dirty="0"/>
          </a:p>
          <a:p>
            <a:r>
              <a:rPr lang="en-FI" dirty="0"/>
              <a:t>H</a:t>
            </a:r>
            <a:r>
              <a:rPr lang="en-FI" baseline="-25000" dirty="0"/>
              <a:t>surface</a:t>
            </a:r>
            <a:r>
              <a:rPr lang="en-FI" dirty="0"/>
              <a:t>/H</a:t>
            </a:r>
            <a:r>
              <a:rPr lang="en-FI" baseline="-25000" dirty="0"/>
              <a:t>abrasive</a:t>
            </a:r>
          </a:p>
        </p:txBody>
      </p:sp>
    </p:spTree>
    <p:extLst>
      <p:ext uri="{BB962C8B-B14F-4D97-AF65-F5344CB8AC3E}">
        <p14:creationId xmlns:p14="http://schemas.microsoft.com/office/powerpoint/2010/main" val="344980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Hardness of materials</a:t>
            </a:r>
            <a:br>
              <a:rPr lang="en-US" dirty="0"/>
            </a:br>
            <a:endParaRPr lang="en-US" dirty="0"/>
          </a:p>
        </p:txBody>
      </p:sp>
      <p:pic>
        <p:nvPicPr>
          <p:cNvPr id="5" name="Content Placeholder 4">
            <a:extLst>
              <a:ext uri="{FF2B5EF4-FFF2-40B4-BE49-F238E27FC236}">
                <a16:creationId xmlns:a16="http://schemas.microsoft.com/office/drawing/2014/main" id="{1ADE0905-3184-214A-8E96-21402911DBB3}"/>
              </a:ext>
            </a:extLst>
          </p:cNvPr>
          <p:cNvPicPr>
            <a:picLocks noGrp="1" noChangeAspect="1"/>
          </p:cNvPicPr>
          <p:nvPr>
            <p:ph idx="1"/>
          </p:nvPr>
        </p:nvPicPr>
        <p:blipFill>
          <a:blip r:embed="rId3"/>
          <a:stretch>
            <a:fillRect/>
          </a:stretch>
        </p:blipFill>
        <p:spPr>
          <a:xfrm>
            <a:off x="5085732" y="332188"/>
            <a:ext cx="3611579" cy="5184532"/>
          </a:xfrm>
        </p:spPr>
      </p:pic>
      <p:sp>
        <p:nvSpPr>
          <p:cNvPr id="4" name="TextBox 3">
            <a:extLst>
              <a:ext uri="{FF2B5EF4-FFF2-40B4-BE49-F238E27FC236}">
                <a16:creationId xmlns:a16="http://schemas.microsoft.com/office/drawing/2014/main" id="{EAFEF7F4-6A7E-D343-BF99-E2DC8A5C74DA}"/>
              </a:ext>
            </a:extLst>
          </p:cNvPr>
          <p:cNvSpPr txBox="1"/>
          <p:nvPr/>
        </p:nvSpPr>
        <p:spPr>
          <a:xfrm>
            <a:off x="3693763" y="5393609"/>
            <a:ext cx="1856598" cy="246221"/>
          </a:xfrm>
          <a:prstGeom prst="rect">
            <a:avLst/>
          </a:prstGeom>
          <a:noFill/>
        </p:spPr>
        <p:txBody>
          <a:bodyPr wrap="none" rtlCol="0">
            <a:spAutoFit/>
          </a:bodyPr>
          <a:lstStyle/>
          <a:p>
            <a:r>
              <a:rPr lang="en-FI" sz="1000" dirty="0"/>
              <a:t>ASM Handbook vol 18 (1992)</a:t>
            </a:r>
          </a:p>
        </p:txBody>
      </p:sp>
    </p:spTree>
    <p:extLst>
      <p:ext uri="{BB962C8B-B14F-4D97-AF65-F5344CB8AC3E}">
        <p14:creationId xmlns:p14="http://schemas.microsoft.com/office/powerpoint/2010/main" val="1191396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F5542FF-AC41-3549-990E-1B6271F1D315}"/>
              </a:ext>
            </a:extLst>
          </p:cNvPr>
          <p:cNvSpPr>
            <a:spLocks noGrp="1"/>
          </p:cNvSpPr>
          <p:nvPr>
            <p:ph type="title"/>
          </p:nvPr>
        </p:nvSpPr>
        <p:spPr>
          <a:xfrm>
            <a:off x="577800" y="223430"/>
            <a:ext cx="7988400" cy="900000"/>
          </a:xfrm>
        </p:spPr>
        <p:txBody>
          <a:bodyPr/>
          <a:lstStyle/>
          <a:p>
            <a:r>
              <a:rPr lang="en-US" altLang="en-FI" dirty="0">
                <a:ea typeface="ＭＳ Ｐゴシック" panose="020B0600070205080204" pitchFamily="34" charset="-128"/>
              </a:rPr>
              <a:t>Basic types of Wear</a:t>
            </a:r>
          </a:p>
        </p:txBody>
      </p:sp>
      <p:sp>
        <p:nvSpPr>
          <p:cNvPr id="64515" name="Footer Placeholder 3">
            <a:extLst>
              <a:ext uri="{FF2B5EF4-FFF2-40B4-BE49-F238E27FC236}">
                <a16:creationId xmlns:a16="http://schemas.microsoft.com/office/drawing/2014/main" id="{F42AB84B-EA4A-414A-A82E-757EC257A90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31608506" indent="-31227522" eaLnBrk="0" hangingPunct="0">
              <a:defRPr sz="2000" b="1">
                <a:solidFill>
                  <a:schemeClr val="tx1"/>
                </a:solidFill>
                <a:latin typeface="Arial" panose="020B0604020202020204" pitchFamily="34" charset="0"/>
                <a:cs typeface="Arial" panose="020B0604020202020204" pitchFamily="34" charset="0"/>
              </a:defRPr>
            </a:lvl2pPr>
            <a:lvl3pPr eaLnBrk="0" hangingPunct="0">
              <a:defRPr sz="2000" b="1">
                <a:solidFill>
                  <a:schemeClr val="tx1"/>
                </a:solidFill>
                <a:latin typeface="Arial" panose="020B0604020202020204" pitchFamily="34" charset="0"/>
                <a:cs typeface="Arial" panose="020B0604020202020204" pitchFamily="34" charset="0"/>
              </a:defRPr>
            </a:lvl3pPr>
            <a:lvl4pPr eaLnBrk="0" hangingPunct="0">
              <a:defRPr sz="2000" b="1">
                <a:solidFill>
                  <a:schemeClr val="tx1"/>
                </a:solidFill>
                <a:latin typeface="Arial" panose="020B0604020202020204" pitchFamily="34" charset="0"/>
                <a:cs typeface="Arial" panose="020B0604020202020204" pitchFamily="34" charset="0"/>
              </a:defRPr>
            </a:lvl4pPr>
            <a:lvl5pPr eaLnBrk="0" hangingPunct="0">
              <a:defRPr sz="2000" b="1">
                <a:solidFill>
                  <a:schemeClr val="tx1"/>
                </a:solidFill>
                <a:latin typeface="Arial" panose="020B0604020202020204" pitchFamily="34" charset="0"/>
                <a:cs typeface="Arial" panose="020B0604020202020204" pitchFamily="34" charset="0"/>
              </a:defRPr>
            </a:lvl5pPr>
            <a:lvl6pPr marL="380985"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76197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1142954"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152393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r>
              <a:rPr lang="de-DE" altLang="en-FI" sz="833" b="0">
                <a:latin typeface="Tahoma" panose="020B0604030504040204" pitchFamily="34" charset="0"/>
              </a:rPr>
              <a:t>Sivu </a:t>
            </a:r>
            <a:fld id="{B59AF971-1362-314A-87A9-D577AE8615B1}" type="slidenum">
              <a:rPr lang="de-DE" altLang="en-FI" sz="833" b="0">
                <a:latin typeface="Tahoma" panose="020B0604030504040204" pitchFamily="34" charset="0"/>
              </a:rPr>
              <a:pPr eaLnBrk="1" hangingPunct="1"/>
              <a:t>25</a:t>
            </a:fld>
            <a:endParaRPr lang="de-DE" altLang="en-FI" sz="833" b="0">
              <a:latin typeface="Tahoma" panose="020B0604030504040204" pitchFamily="34" charset="0"/>
            </a:endParaRPr>
          </a:p>
        </p:txBody>
      </p:sp>
      <p:pic>
        <p:nvPicPr>
          <p:cNvPr id="64516" name="Picture 4">
            <a:extLst>
              <a:ext uri="{FF2B5EF4-FFF2-40B4-BE49-F238E27FC236}">
                <a16:creationId xmlns:a16="http://schemas.microsoft.com/office/drawing/2014/main" id="{F9A471AF-21D9-D248-BCC8-47EB95898F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89427" y="769755"/>
            <a:ext cx="2573073" cy="186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5">
            <a:extLst>
              <a:ext uri="{FF2B5EF4-FFF2-40B4-BE49-F238E27FC236}">
                <a16:creationId xmlns:a16="http://schemas.microsoft.com/office/drawing/2014/main" id="{6C561B93-47BC-1847-87B4-989B81F9215C}"/>
              </a:ext>
            </a:extLst>
          </p:cNvPr>
          <p:cNvSpPr txBox="1">
            <a:spLocks noChangeArrowheads="1"/>
          </p:cNvSpPr>
          <p:nvPr/>
        </p:nvSpPr>
        <p:spPr bwMode="auto">
          <a:xfrm>
            <a:off x="5144888" y="1797185"/>
            <a:ext cx="151676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altLang="en-FI" sz="2333" dirty="0"/>
              <a:t>Adhesive</a:t>
            </a:r>
          </a:p>
        </p:txBody>
      </p:sp>
      <p:pic>
        <p:nvPicPr>
          <p:cNvPr id="64518" name="Picture 6">
            <a:extLst>
              <a:ext uri="{FF2B5EF4-FFF2-40B4-BE49-F238E27FC236}">
                <a16:creationId xmlns:a16="http://schemas.microsoft.com/office/drawing/2014/main" id="{F91DDDE3-56D9-8740-B3E3-30B7211192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1379" y="3081256"/>
            <a:ext cx="306916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TextBox 7">
            <a:extLst>
              <a:ext uri="{FF2B5EF4-FFF2-40B4-BE49-F238E27FC236}">
                <a16:creationId xmlns:a16="http://schemas.microsoft.com/office/drawing/2014/main" id="{F5740EA0-BBEA-B045-A1F8-32DE2D005468}"/>
              </a:ext>
            </a:extLst>
          </p:cNvPr>
          <p:cNvSpPr txBox="1">
            <a:spLocks noChangeArrowheads="1"/>
          </p:cNvSpPr>
          <p:nvPr/>
        </p:nvSpPr>
        <p:spPr bwMode="auto">
          <a:xfrm>
            <a:off x="5144888" y="3851072"/>
            <a:ext cx="1451038"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altLang="en-FI" sz="2333" dirty="0"/>
              <a:t>Abrasive</a:t>
            </a:r>
          </a:p>
        </p:txBody>
      </p:sp>
    </p:spTree>
    <p:extLst>
      <p:ext uri="{BB962C8B-B14F-4D97-AF65-F5344CB8AC3E}">
        <p14:creationId xmlns:p14="http://schemas.microsoft.com/office/powerpoint/2010/main" val="1714604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Footer Placeholder 3">
            <a:extLst>
              <a:ext uri="{FF2B5EF4-FFF2-40B4-BE49-F238E27FC236}">
                <a16:creationId xmlns:a16="http://schemas.microsoft.com/office/drawing/2014/main" id="{D35643D6-9DAC-F44C-966E-9A4960A7111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panose="020B0604020202020204" pitchFamily="34" charset="0"/>
                <a:cs typeface="Arial" panose="020B0604020202020204" pitchFamily="34" charset="0"/>
              </a:defRPr>
            </a:lvl1pPr>
            <a:lvl2pPr marL="31608506" indent="-31227522" eaLnBrk="0" hangingPunct="0">
              <a:defRPr sz="2000" b="1">
                <a:solidFill>
                  <a:schemeClr val="tx1"/>
                </a:solidFill>
                <a:latin typeface="Arial" panose="020B0604020202020204" pitchFamily="34" charset="0"/>
                <a:cs typeface="Arial" panose="020B0604020202020204" pitchFamily="34" charset="0"/>
              </a:defRPr>
            </a:lvl2pPr>
            <a:lvl3pPr eaLnBrk="0" hangingPunct="0">
              <a:defRPr sz="2000" b="1">
                <a:solidFill>
                  <a:schemeClr val="tx1"/>
                </a:solidFill>
                <a:latin typeface="Arial" panose="020B0604020202020204" pitchFamily="34" charset="0"/>
                <a:cs typeface="Arial" panose="020B0604020202020204" pitchFamily="34" charset="0"/>
              </a:defRPr>
            </a:lvl3pPr>
            <a:lvl4pPr eaLnBrk="0" hangingPunct="0">
              <a:defRPr sz="2000" b="1">
                <a:solidFill>
                  <a:schemeClr val="tx1"/>
                </a:solidFill>
                <a:latin typeface="Arial" panose="020B0604020202020204" pitchFamily="34" charset="0"/>
                <a:cs typeface="Arial" panose="020B0604020202020204" pitchFamily="34" charset="0"/>
              </a:defRPr>
            </a:lvl4pPr>
            <a:lvl5pPr eaLnBrk="0" hangingPunct="0">
              <a:defRPr sz="2000" b="1">
                <a:solidFill>
                  <a:schemeClr val="tx1"/>
                </a:solidFill>
                <a:latin typeface="Arial" panose="020B0604020202020204" pitchFamily="34" charset="0"/>
                <a:cs typeface="Arial" panose="020B0604020202020204" pitchFamily="34" charset="0"/>
              </a:defRPr>
            </a:lvl5pPr>
            <a:lvl6pPr marL="380985"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6pPr>
            <a:lvl7pPr marL="761970"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7pPr>
            <a:lvl8pPr marL="1142954"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8pPr>
            <a:lvl9pPr marL="1523939" eaLnBrk="0" fontAlgn="base" hangingPunct="0">
              <a:spcBef>
                <a:spcPct val="0"/>
              </a:spcBef>
              <a:spcAft>
                <a:spcPct val="0"/>
              </a:spcAft>
              <a:defRPr sz="2000" b="1">
                <a:solidFill>
                  <a:schemeClr val="tx1"/>
                </a:solidFill>
                <a:latin typeface="Arial" panose="020B0604020202020204" pitchFamily="34" charset="0"/>
                <a:cs typeface="Arial" panose="020B0604020202020204" pitchFamily="34" charset="0"/>
              </a:defRPr>
            </a:lvl9pPr>
          </a:lstStyle>
          <a:p>
            <a:pPr eaLnBrk="1" hangingPunct="1"/>
            <a:r>
              <a:rPr lang="de-DE" altLang="en-FI" sz="833" b="0">
                <a:latin typeface="Tahoma" panose="020B0604030504040204" pitchFamily="34" charset="0"/>
              </a:rPr>
              <a:t>Sivu </a:t>
            </a:r>
            <a:fld id="{D2467117-ED9F-3147-82EF-78A783817B2A}" type="slidenum">
              <a:rPr lang="de-DE" altLang="en-FI" sz="833" b="0">
                <a:latin typeface="Tahoma" panose="020B0604030504040204" pitchFamily="34" charset="0"/>
              </a:rPr>
              <a:pPr eaLnBrk="1" hangingPunct="1"/>
              <a:t>26</a:t>
            </a:fld>
            <a:endParaRPr lang="de-DE" altLang="en-FI" sz="833" b="0">
              <a:latin typeface="Tahoma" panose="020B0604030504040204" pitchFamily="34" charset="0"/>
            </a:endParaRPr>
          </a:p>
        </p:txBody>
      </p:sp>
      <p:sp>
        <p:nvSpPr>
          <p:cNvPr id="66564" name="TextBox 5">
            <a:extLst>
              <a:ext uri="{FF2B5EF4-FFF2-40B4-BE49-F238E27FC236}">
                <a16:creationId xmlns:a16="http://schemas.microsoft.com/office/drawing/2014/main" id="{7D1DC377-CD11-7C45-A394-15D6DB16B77A}"/>
              </a:ext>
            </a:extLst>
          </p:cNvPr>
          <p:cNvSpPr txBox="1">
            <a:spLocks noChangeArrowheads="1"/>
          </p:cNvSpPr>
          <p:nvPr/>
        </p:nvSpPr>
        <p:spPr bwMode="auto">
          <a:xfrm>
            <a:off x="5186734" y="1512536"/>
            <a:ext cx="2044149" cy="8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altLang="en-FI" sz="2333" dirty="0" err="1"/>
              <a:t>Fatique</a:t>
            </a:r>
            <a:endParaRPr lang="en-US" altLang="en-FI" sz="2333" dirty="0"/>
          </a:p>
          <a:p>
            <a:pPr eaLnBrk="1" hangingPunct="1"/>
            <a:r>
              <a:rPr lang="en-US" altLang="en-FI" sz="2333" dirty="0"/>
              <a:t> </a:t>
            </a:r>
            <a:r>
              <a:rPr lang="en-US" altLang="en-FI" sz="2333" b="0" dirty="0"/>
              <a:t>cyclic loading</a:t>
            </a:r>
          </a:p>
        </p:txBody>
      </p:sp>
      <p:sp>
        <p:nvSpPr>
          <p:cNvPr id="66565" name="TextBox 7">
            <a:extLst>
              <a:ext uri="{FF2B5EF4-FFF2-40B4-BE49-F238E27FC236}">
                <a16:creationId xmlns:a16="http://schemas.microsoft.com/office/drawing/2014/main" id="{4254D338-B4A6-1144-8DD8-AB3DA266F307}"/>
              </a:ext>
            </a:extLst>
          </p:cNvPr>
          <p:cNvSpPr txBox="1">
            <a:spLocks noChangeArrowheads="1"/>
          </p:cNvSpPr>
          <p:nvPr/>
        </p:nvSpPr>
        <p:spPr bwMode="auto">
          <a:xfrm>
            <a:off x="5186734" y="3688945"/>
            <a:ext cx="3692036" cy="11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altLang="en-FI" sz="2333" dirty="0"/>
              <a:t>Fretting</a:t>
            </a:r>
          </a:p>
          <a:p>
            <a:pPr eaLnBrk="1" hangingPunct="1"/>
            <a:r>
              <a:rPr lang="en-US" altLang="en-FI" sz="2333" dirty="0"/>
              <a:t> </a:t>
            </a:r>
            <a:r>
              <a:rPr lang="en-US" altLang="en-FI" sz="2333" b="0" dirty="0"/>
              <a:t>cyclic loading</a:t>
            </a:r>
          </a:p>
          <a:p>
            <a:pPr eaLnBrk="1" hangingPunct="1"/>
            <a:r>
              <a:rPr lang="en-US" altLang="en-FI" sz="2333" b="0" dirty="0"/>
              <a:t> minute relative movement</a:t>
            </a:r>
          </a:p>
        </p:txBody>
      </p:sp>
      <p:pic>
        <p:nvPicPr>
          <p:cNvPr id="66566" name="Picture 8">
            <a:extLst>
              <a:ext uri="{FF2B5EF4-FFF2-40B4-BE49-F238E27FC236}">
                <a16:creationId xmlns:a16="http://schemas.microsoft.com/office/drawing/2014/main" id="{77C76C8C-99A6-434E-A1B3-74307065D0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0987" y="408000"/>
            <a:ext cx="306916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9">
            <a:extLst>
              <a:ext uri="{FF2B5EF4-FFF2-40B4-BE49-F238E27FC236}">
                <a16:creationId xmlns:a16="http://schemas.microsoft.com/office/drawing/2014/main" id="{CF40BD48-2879-654F-84B7-41C6A67245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0987" y="2857500"/>
            <a:ext cx="3069167"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E0FF0256-6BFC-474A-8841-71E15B5CE6E1}"/>
              </a:ext>
            </a:extLst>
          </p:cNvPr>
          <p:cNvSpPr txBox="1">
            <a:spLocks/>
          </p:cNvSpPr>
          <p:nvPr/>
        </p:nvSpPr>
        <p:spPr>
          <a:xfrm>
            <a:off x="642651" y="49036"/>
            <a:ext cx="7988400" cy="900000"/>
          </a:xfrm>
          <a:prstGeom prst="rect">
            <a:avLst/>
          </a:prstGeom>
        </p:spPr>
        <p:txBody>
          <a:bodyPr vert="horz" lIns="0" tIns="0" rIns="0" bIns="0" rtlCol="0" anchor="t" anchorCtr="0">
            <a:normAutofit/>
          </a:bodyPr>
          <a:lstStyle>
            <a:lvl1pPr algn="l" defTabSz="761970" rtl="0" eaLnBrk="1" latinLnBrk="0" hangingPunct="1">
              <a:spcBef>
                <a:spcPct val="0"/>
              </a:spcBef>
              <a:buNone/>
              <a:defRPr sz="2667" b="1" kern="1200">
                <a:solidFill>
                  <a:srgbClr val="FF7900"/>
                </a:solidFill>
                <a:latin typeface="+mj-lt"/>
                <a:ea typeface="+mj-ea"/>
                <a:cs typeface="+mj-cs"/>
              </a:defRPr>
            </a:lvl1pPr>
          </a:lstStyle>
          <a:p>
            <a:r>
              <a:rPr lang="en-US" altLang="en-FI" dirty="0">
                <a:ea typeface="ＭＳ Ｐゴシック" panose="020B0600070205080204" pitchFamily="34" charset="-128"/>
              </a:rPr>
              <a:t>Basic types of Wear</a:t>
            </a:r>
          </a:p>
        </p:txBody>
      </p:sp>
    </p:spTree>
    <p:extLst>
      <p:ext uri="{BB962C8B-B14F-4D97-AF65-F5344CB8AC3E}">
        <p14:creationId xmlns:p14="http://schemas.microsoft.com/office/powerpoint/2010/main" val="277842732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rosion Wear - CBM CONNECT®">
            <a:extLst>
              <a:ext uri="{FF2B5EF4-FFF2-40B4-BE49-F238E27FC236}">
                <a16:creationId xmlns:a16="http://schemas.microsoft.com/office/drawing/2014/main" id="{D4BEFCD1-B86A-EB47-B800-95CD74434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00" y="656291"/>
            <a:ext cx="2655934" cy="1435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FC71D5-99FD-A14E-A143-840ECFD91AD3}"/>
              </a:ext>
            </a:extLst>
          </p:cNvPr>
          <p:cNvSpPr txBox="1"/>
          <p:nvPr/>
        </p:nvSpPr>
        <p:spPr>
          <a:xfrm>
            <a:off x="784698" y="2135990"/>
            <a:ext cx="1923925" cy="200055"/>
          </a:xfrm>
          <a:prstGeom prst="rect">
            <a:avLst/>
          </a:prstGeom>
          <a:noFill/>
        </p:spPr>
        <p:txBody>
          <a:bodyPr wrap="none" rtlCol="0">
            <a:spAutoFit/>
          </a:bodyPr>
          <a:lstStyle/>
          <a:p>
            <a:r>
              <a:rPr lang="en-GB" sz="700" dirty="0"/>
              <a:t>https://</a:t>
            </a:r>
            <a:r>
              <a:rPr lang="en-GB" sz="700" dirty="0" err="1"/>
              <a:t>www.cbmconnect.com</a:t>
            </a:r>
            <a:r>
              <a:rPr lang="en-GB" sz="700" dirty="0"/>
              <a:t>/erosion-wear/</a:t>
            </a:r>
            <a:endParaRPr lang="en-FI" sz="700" dirty="0"/>
          </a:p>
        </p:txBody>
      </p:sp>
      <p:pic>
        <p:nvPicPr>
          <p:cNvPr id="5124" name="Picture 4" descr="Type II: corrosion–wear of hard coated metallic alloy.... | Download  Scientific Diagram">
            <a:extLst>
              <a:ext uri="{FF2B5EF4-FFF2-40B4-BE49-F238E27FC236}">
                <a16:creationId xmlns:a16="http://schemas.microsoft.com/office/drawing/2014/main" id="{38BCF0CA-4B2E-9A49-9764-45D1930A5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549" y="2607417"/>
            <a:ext cx="2205071" cy="22050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3D5511-8AC9-C548-ACE4-1773748EB0C4}"/>
              </a:ext>
            </a:extLst>
          </p:cNvPr>
          <p:cNvSpPr txBox="1"/>
          <p:nvPr/>
        </p:nvSpPr>
        <p:spPr>
          <a:xfrm>
            <a:off x="1297021" y="4870391"/>
            <a:ext cx="1997663" cy="246221"/>
          </a:xfrm>
          <a:prstGeom prst="rect">
            <a:avLst/>
          </a:prstGeom>
          <a:noFill/>
        </p:spPr>
        <p:txBody>
          <a:bodyPr wrap="none" rtlCol="0">
            <a:spAutoFit/>
          </a:bodyPr>
          <a:lstStyle/>
          <a:p>
            <a:r>
              <a:rPr lang="en-GB" sz="1000" u="sng" dirty="0">
                <a:hlinkClick r:id="rId4"/>
              </a:rPr>
              <a:t>Robert Wood</a:t>
            </a:r>
            <a:r>
              <a:rPr lang="en-GB" sz="1000" u="sng" dirty="0"/>
              <a:t>,  </a:t>
            </a:r>
            <a:r>
              <a:rPr lang="en-GB" sz="1000" u="sng" dirty="0" err="1"/>
              <a:t>researchgate.net</a:t>
            </a:r>
            <a:endParaRPr lang="en-GB" sz="1000" dirty="0"/>
          </a:p>
        </p:txBody>
      </p:sp>
      <p:sp>
        <p:nvSpPr>
          <p:cNvPr id="10" name="Title 1">
            <a:extLst>
              <a:ext uri="{FF2B5EF4-FFF2-40B4-BE49-F238E27FC236}">
                <a16:creationId xmlns:a16="http://schemas.microsoft.com/office/drawing/2014/main" id="{539544CB-E7E4-B44A-BCCB-4B3A407A2779}"/>
              </a:ext>
            </a:extLst>
          </p:cNvPr>
          <p:cNvSpPr>
            <a:spLocks noGrp="1"/>
          </p:cNvSpPr>
          <p:nvPr>
            <p:ph type="title"/>
          </p:nvPr>
        </p:nvSpPr>
        <p:spPr>
          <a:xfrm>
            <a:off x="577800" y="223430"/>
            <a:ext cx="7988400" cy="900000"/>
          </a:xfrm>
        </p:spPr>
        <p:txBody>
          <a:bodyPr/>
          <a:lstStyle/>
          <a:p>
            <a:r>
              <a:rPr lang="en-US" altLang="en-FI" dirty="0">
                <a:ea typeface="ＭＳ Ｐゴシック" panose="020B0600070205080204" pitchFamily="34" charset="-128"/>
              </a:rPr>
              <a:t>Basic types of Wear</a:t>
            </a:r>
          </a:p>
        </p:txBody>
      </p:sp>
      <p:sp>
        <p:nvSpPr>
          <p:cNvPr id="11" name="TextBox 5">
            <a:extLst>
              <a:ext uri="{FF2B5EF4-FFF2-40B4-BE49-F238E27FC236}">
                <a16:creationId xmlns:a16="http://schemas.microsoft.com/office/drawing/2014/main" id="{946CDA97-B956-B546-9DA5-5DAE9BC961A4}"/>
              </a:ext>
            </a:extLst>
          </p:cNvPr>
          <p:cNvSpPr txBox="1">
            <a:spLocks noChangeArrowheads="1"/>
          </p:cNvSpPr>
          <p:nvPr/>
        </p:nvSpPr>
        <p:spPr bwMode="auto">
          <a:xfrm>
            <a:off x="4058325" y="922572"/>
            <a:ext cx="4137671" cy="11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altLang="en-FI" sz="2333" dirty="0"/>
              <a:t>Erosion</a:t>
            </a:r>
          </a:p>
          <a:p>
            <a:pPr eaLnBrk="1" hangingPunct="1"/>
            <a:r>
              <a:rPr lang="en-US" altLang="en-FI" sz="2333" dirty="0"/>
              <a:t> </a:t>
            </a:r>
            <a:r>
              <a:rPr lang="en-US" altLang="en-FI" sz="2333" b="0" dirty="0"/>
              <a:t>particle impact, cyclic loading</a:t>
            </a:r>
          </a:p>
          <a:p>
            <a:pPr eaLnBrk="1" hangingPunct="1"/>
            <a:r>
              <a:rPr lang="en-US" altLang="en-FI" sz="2333" b="0" dirty="0"/>
              <a:t> deformation, cracking</a:t>
            </a:r>
          </a:p>
        </p:txBody>
      </p:sp>
      <p:sp>
        <p:nvSpPr>
          <p:cNvPr id="12" name="TextBox 5">
            <a:extLst>
              <a:ext uri="{FF2B5EF4-FFF2-40B4-BE49-F238E27FC236}">
                <a16:creationId xmlns:a16="http://schemas.microsoft.com/office/drawing/2014/main" id="{59784347-2CF5-CA43-B698-C9E4BB5BAE9E}"/>
              </a:ext>
            </a:extLst>
          </p:cNvPr>
          <p:cNvSpPr txBox="1">
            <a:spLocks noChangeArrowheads="1"/>
          </p:cNvSpPr>
          <p:nvPr/>
        </p:nvSpPr>
        <p:spPr bwMode="auto">
          <a:xfrm>
            <a:off x="4051840" y="2829193"/>
            <a:ext cx="2404826" cy="8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cs typeface="Arial" panose="020B0604020202020204" pitchFamily="34" charset="0"/>
              </a:defRPr>
            </a:lvl1pPr>
            <a:lvl2pPr marL="37931725" indent="-37474525" eaLnBrk="0" hangingPunct="0">
              <a:defRPr sz="2400" b="1">
                <a:solidFill>
                  <a:schemeClr val="tx1"/>
                </a:solidFill>
                <a:latin typeface="Arial" panose="020B0604020202020204" pitchFamily="34" charset="0"/>
                <a:cs typeface="Arial" panose="020B0604020202020204" pitchFamily="34" charset="0"/>
              </a:defRPr>
            </a:lvl2pPr>
            <a:lvl3pPr eaLnBrk="0" hangingPunct="0">
              <a:defRPr sz="2400" b="1">
                <a:solidFill>
                  <a:schemeClr val="tx1"/>
                </a:solidFill>
                <a:latin typeface="Arial" panose="020B0604020202020204" pitchFamily="34" charset="0"/>
                <a:cs typeface="Arial" panose="020B0604020202020204" pitchFamily="34" charset="0"/>
              </a:defRPr>
            </a:lvl3pPr>
            <a:lvl4pPr eaLnBrk="0" hangingPunct="0">
              <a:defRPr sz="2400" b="1">
                <a:solidFill>
                  <a:schemeClr val="tx1"/>
                </a:solidFill>
                <a:latin typeface="Arial" panose="020B0604020202020204" pitchFamily="34" charset="0"/>
                <a:cs typeface="Arial" panose="020B0604020202020204" pitchFamily="34" charset="0"/>
              </a:defRPr>
            </a:lvl4pPr>
            <a:lvl5pPr eaLnBrk="0" hangingPunct="0">
              <a:defRPr sz="2400" b="1">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eaLnBrk="1" hangingPunct="1"/>
            <a:r>
              <a:rPr lang="en-US" altLang="en-FI" sz="2333" dirty="0"/>
              <a:t>Chemical wear</a:t>
            </a:r>
          </a:p>
          <a:p>
            <a:pPr eaLnBrk="1" hangingPunct="1"/>
            <a:r>
              <a:rPr lang="en-US" altLang="en-FI" sz="2333" b="0" dirty="0"/>
              <a:t>corrosion + wear</a:t>
            </a:r>
          </a:p>
        </p:txBody>
      </p:sp>
      <p:sp>
        <p:nvSpPr>
          <p:cNvPr id="8" name="Rounded Rectangle 7">
            <a:extLst>
              <a:ext uri="{FF2B5EF4-FFF2-40B4-BE49-F238E27FC236}">
                <a16:creationId xmlns:a16="http://schemas.microsoft.com/office/drawing/2014/main" id="{1A64BFBC-4B27-4E44-82E8-F53B2B7F5C92}"/>
              </a:ext>
            </a:extLst>
          </p:cNvPr>
          <p:cNvSpPr/>
          <p:nvPr/>
        </p:nvSpPr>
        <p:spPr>
          <a:xfrm>
            <a:off x="577800" y="673430"/>
            <a:ext cx="2787970" cy="1689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ounded Rectangle 13">
            <a:extLst>
              <a:ext uri="{FF2B5EF4-FFF2-40B4-BE49-F238E27FC236}">
                <a16:creationId xmlns:a16="http://schemas.microsoft.com/office/drawing/2014/main" id="{88415D5E-3BEB-704E-859D-98A747DAF6FC}"/>
              </a:ext>
            </a:extLst>
          </p:cNvPr>
          <p:cNvSpPr/>
          <p:nvPr/>
        </p:nvSpPr>
        <p:spPr>
          <a:xfrm>
            <a:off x="577800" y="2489260"/>
            <a:ext cx="2787970" cy="23811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506164415"/>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normAutofit fontScale="90000"/>
          </a:bodyPr>
          <a:lstStyle/>
          <a:p>
            <a:r>
              <a:rPr lang="en-US" sz="4000" dirty="0"/>
              <a:t>Lubricated contact</a:t>
            </a:r>
            <a:br>
              <a:rPr lang="en-US" dirty="0"/>
            </a:br>
            <a:endParaRPr lang="en-US" dirty="0"/>
          </a:p>
        </p:txBody>
      </p:sp>
      <p:sp>
        <p:nvSpPr>
          <p:cNvPr id="3" name="Content Placeholder 2"/>
          <p:cNvSpPr>
            <a:spLocks noGrp="1"/>
          </p:cNvSpPr>
          <p:nvPr>
            <p:ph idx="1"/>
          </p:nvPr>
        </p:nvSpPr>
        <p:spPr>
          <a:xfrm>
            <a:off x="1335810" y="1358500"/>
            <a:ext cx="5111000" cy="2998000"/>
          </a:xfrm>
        </p:spPr>
        <p:txBody>
          <a:bodyPr>
            <a:noAutofit/>
          </a:bodyPr>
          <a:lstStyle/>
          <a:p>
            <a:endParaRPr lang="en-US" sz="1400" dirty="0">
              <a:ea typeface="ＭＳ Ｐゴシック" charset="-128"/>
              <a:cs typeface="ＭＳ Ｐゴシック" charset="-128"/>
            </a:endParaRPr>
          </a:p>
        </p:txBody>
      </p:sp>
    </p:spTree>
    <p:extLst>
      <p:ext uri="{BB962C8B-B14F-4D97-AF65-F5344CB8AC3E}">
        <p14:creationId xmlns:p14="http://schemas.microsoft.com/office/powerpoint/2010/main" val="2533218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normAutofit fontScale="90000"/>
          </a:bodyPr>
          <a:lstStyle/>
          <a:p>
            <a:r>
              <a:rPr lang="en-US" dirty="0"/>
              <a:t>Lubricated contact</a:t>
            </a:r>
            <a:br>
              <a:rPr lang="en-US" dirty="0"/>
            </a:br>
            <a:br>
              <a:rPr lang="en-US" dirty="0"/>
            </a:br>
            <a:r>
              <a:rPr lang="en-US" dirty="0"/>
              <a:t>modes of lubrication</a:t>
            </a:r>
            <a:br>
              <a:rPr lang="en-US" dirty="0"/>
            </a:br>
            <a:endParaRPr lang="en-US" dirty="0"/>
          </a:p>
        </p:txBody>
      </p:sp>
      <p:pic>
        <p:nvPicPr>
          <p:cNvPr id="9" name="Content Placeholder 8">
            <a:extLst>
              <a:ext uri="{FF2B5EF4-FFF2-40B4-BE49-F238E27FC236}">
                <a16:creationId xmlns:a16="http://schemas.microsoft.com/office/drawing/2014/main" id="{1526AAD7-7160-424C-83AC-D0D949740DAC}"/>
              </a:ext>
            </a:extLst>
          </p:cNvPr>
          <p:cNvPicPr>
            <a:picLocks noGrp="1" noChangeAspect="1"/>
          </p:cNvPicPr>
          <p:nvPr>
            <p:ph idx="1"/>
          </p:nvPr>
        </p:nvPicPr>
        <p:blipFill>
          <a:blip r:embed="rId3"/>
          <a:stretch>
            <a:fillRect/>
          </a:stretch>
        </p:blipFill>
        <p:spPr>
          <a:xfrm rot="16200000">
            <a:off x="4009533" y="785923"/>
            <a:ext cx="3238500" cy="2349500"/>
          </a:xfrm>
        </p:spPr>
      </p:pic>
      <p:sp>
        <p:nvSpPr>
          <p:cNvPr id="10" name="Up Arrow Callout 9">
            <a:extLst>
              <a:ext uri="{FF2B5EF4-FFF2-40B4-BE49-F238E27FC236}">
                <a16:creationId xmlns:a16="http://schemas.microsoft.com/office/drawing/2014/main" id="{2B1251F6-ECEE-8A47-8A2A-88760E5D6041}"/>
              </a:ext>
            </a:extLst>
          </p:cNvPr>
          <p:cNvSpPr/>
          <p:nvPr/>
        </p:nvSpPr>
        <p:spPr>
          <a:xfrm>
            <a:off x="4304959" y="2698532"/>
            <a:ext cx="1003737" cy="94067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100" dirty="0"/>
              <a:t>Boundary lubrication</a:t>
            </a:r>
          </a:p>
        </p:txBody>
      </p:sp>
      <p:sp>
        <p:nvSpPr>
          <p:cNvPr id="11" name="Up Arrow Callout 10">
            <a:extLst>
              <a:ext uri="{FF2B5EF4-FFF2-40B4-BE49-F238E27FC236}">
                <a16:creationId xmlns:a16="http://schemas.microsoft.com/office/drawing/2014/main" id="{8C699F14-FEFB-754F-9C66-FCEA7C8373BE}"/>
              </a:ext>
            </a:extLst>
          </p:cNvPr>
          <p:cNvSpPr/>
          <p:nvPr/>
        </p:nvSpPr>
        <p:spPr>
          <a:xfrm>
            <a:off x="4838851" y="3590434"/>
            <a:ext cx="1487214" cy="94067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100" dirty="0"/>
              <a:t>Thin-film lubrication</a:t>
            </a:r>
          </a:p>
          <a:p>
            <a:pPr algn="ctr"/>
            <a:r>
              <a:rPr lang="en-GB" sz="1100" dirty="0"/>
              <a:t>o</a:t>
            </a:r>
            <a:r>
              <a:rPr lang="en-FI" sz="1100" dirty="0"/>
              <a:t>r</a:t>
            </a:r>
          </a:p>
          <a:p>
            <a:pPr algn="ctr"/>
            <a:r>
              <a:rPr lang="en-GB" sz="1100" dirty="0"/>
              <a:t>M</a:t>
            </a:r>
            <a:r>
              <a:rPr lang="en-FI" sz="1100" dirty="0"/>
              <a:t>ixed lubrication</a:t>
            </a:r>
          </a:p>
        </p:txBody>
      </p:sp>
      <p:sp>
        <p:nvSpPr>
          <p:cNvPr id="12" name="Up Arrow Callout 11">
            <a:extLst>
              <a:ext uri="{FF2B5EF4-FFF2-40B4-BE49-F238E27FC236}">
                <a16:creationId xmlns:a16="http://schemas.microsoft.com/office/drawing/2014/main" id="{F495D6EF-CB9A-E044-B99B-06B5D1FAA948}"/>
              </a:ext>
            </a:extLst>
          </p:cNvPr>
          <p:cNvSpPr/>
          <p:nvPr/>
        </p:nvSpPr>
        <p:spPr>
          <a:xfrm>
            <a:off x="6163360" y="2698531"/>
            <a:ext cx="939719" cy="128019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FI" sz="1100" dirty="0"/>
              <a:t>Thick-film</a:t>
            </a:r>
          </a:p>
          <a:p>
            <a:pPr algn="ctr"/>
            <a:r>
              <a:rPr lang="en-GB" sz="1100" dirty="0"/>
              <a:t>o</a:t>
            </a:r>
            <a:r>
              <a:rPr lang="en-FI" sz="1100" dirty="0"/>
              <a:t>r </a:t>
            </a:r>
          </a:p>
          <a:p>
            <a:pPr algn="ctr"/>
            <a:r>
              <a:rPr lang="en-FI" sz="1100" dirty="0"/>
              <a:t>full film lubrication</a:t>
            </a:r>
          </a:p>
        </p:txBody>
      </p:sp>
    </p:spTree>
    <p:extLst>
      <p:ext uri="{BB962C8B-B14F-4D97-AF65-F5344CB8AC3E}">
        <p14:creationId xmlns:p14="http://schemas.microsoft.com/office/powerpoint/2010/main" val="218065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E744-35EA-BA4C-821A-0A5D964DA959}"/>
              </a:ext>
            </a:extLst>
          </p:cNvPr>
          <p:cNvSpPr>
            <a:spLocks noGrp="1"/>
          </p:cNvSpPr>
          <p:nvPr>
            <p:ph type="title"/>
          </p:nvPr>
        </p:nvSpPr>
        <p:spPr/>
        <p:txBody>
          <a:bodyPr>
            <a:normAutofit/>
          </a:bodyPr>
          <a:lstStyle/>
          <a:p>
            <a:r>
              <a:rPr lang="en-FI" sz="4000" dirty="0"/>
              <a:t>Friction</a:t>
            </a:r>
          </a:p>
        </p:txBody>
      </p:sp>
      <p:sp>
        <p:nvSpPr>
          <p:cNvPr id="3" name="Content Placeholder 2">
            <a:extLst>
              <a:ext uri="{FF2B5EF4-FFF2-40B4-BE49-F238E27FC236}">
                <a16:creationId xmlns:a16="http://schemas.microsoft.com/office/drawing/2014/main" id="{DBC39731-793B-B94F-8664-20DA3897BF6A}"/>
              </a:ext>
            </a:extLst>
          </p:cNvPr>
          <p:cNvSpPr>
            <a:spLocks noGrp="1"/>
          </p:cNvSpPr>
          <p:nvPr>
            <p:ph idx="1"/>
          </p:nvPr>
        </p:nvSpPr>
        <p:spPr/>
        <p:txBody>
          <a:bodyPr/>
          <a:lstStyle/>
          <a:p>
            <a:endParaRPr lang="en-FI"/>
          </a:p>
        </p:txBody>
      </p:sp>
      <p:sp>
        <p:nvSpPr>
          <p:cNvPr id="4" name="Text Placeholder 3">
            <a:extLst>
              <a:ext uri="{FF2B5EF4-FFF2-40B4-BE49-F238E27FC236}">
                <a16:creationId xmlns:a16="http://schemas.microsoft.com/office/drawing/2014/main" id="{1615BC25-F245-5D42-A41C-754105E12976}"/>
              </a:ext>
            </a:extLst>
          </p:cNvPr>
          <p:cNvSpPr>
            <a:spLocks noGrp="1"/>
          </p:cNvSpPr>
          <p:nvPr>
            <p:ph type="body" sz="quarter" idx="13"/>
          </p:nvPr>
        </p:nvSpPr>
        <p:spPr/>
        <p:txBody>
          <a:bodyPr/>
          <a:lstStyle/>
          <a:p>
            <a:endParaRPr lang="en-FI"/>
          </a:p>
        </p:txBody>
      </p:sp>
      <p:sp>
        <p:nvSpPr>
          <p:cNvPr id="5" name="Text Placeholder 4">
            <a:extLst>
              <a:ext uri="{FF2B5EF4-FFF2-40B4-BE49-F238E27FC236}">
                <a16:creationId xmlns:a16="http://schemas.microsoft.com/office/drawing/2014/main" id="{04633EFB-7E52-284E-B900-454C544F8427}"/>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2099594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Modes of lubrication: boundary- mixed- full film</a:t>
            </a:r>
            <a:br>
              <a:rPr lang="en-US" dirty="0"/>
            </a:br>
            <a:endParaRPr lang="en-US" dirty="0"/>
          </a:p>
        </p:txBody>
      </p:sp>
      <p:pic>
        <p:nvPicPr>
          <p:cNvPr id="5" name="Content Placeholder 4">
            <a:extLst>
              <a:ext uri="{FF2B5EF4-FFF2-40B4-BE49-F238E27FC236}">
                <a16:creationId xmlns:a16="http://schemas.microsoft.com/office/drawing/2014/main" id="{7068A36B-DD0A-A74F-954C-D30C8CA9C224}"/>
              </a:ext>
            </a:extLst>
          </p:cNvPr>
          <p:cNvPicPr>
            <a:picLocks noGrp="1" noChangeAspect="1"/>
          </p:cNvPicPr>
          <p:nvPr>
            <p:ph idx="1"/>
          </p:nvPr>
        </p:nvPicPr>
        <p:blipFill>
          <a:blip r:embed="rId3"/>
          <a:stretch>
            <a:fillRect/>
          </a:stretch>
        </p:blipFill>
        <p:spPr>
          <a:xfrm>
            <a:off x="174171" y="734786"/>
            <a:ext cx="8343900" cy="4731662"/>
          </a:xfrm>
        </p:spPr>
      </p:pic>
      <p:sp>
        <p:nvSpPr>
          <p:cNvPr id="6" name="TextBox 5">
            <a:extLst>
              <a:ext uri="{FF2B5EF4-FFF2-40B4-BE49-F238E27FC236}">
                <a16:creationId xmlns:a16="http://schemas.microsoft.com/office/drawing/2014/main" id="{A315CC7C-C400-A446-AB4C-AFE938E30F0E}"/>
              </a:ext>
            </a:extLst>
          </p:cNvPr>
          <p:cNvSpPr txBox="1"/>
          <p:nvPr/>
        </p:nvSpPr>
        <p:spPr>
          <a:xfrm>
            <a:off x="3886200" y="5393609"/>
            <a:ext cx="2321469" cy="246221"/>
          </a:xfrm>
          <a:prstGeom prst="rect">
            <a:avLst/>
          </a:prstGeom>
          <a:noFill/>
        </p:spPr>
        <p:txBody>
          <a:bodyPr wrap="none" rtlCol="0">
            <a:spAutoFit/>
          </a:bodyPr>
          <a:lstStyle/>
          <a:p>
            <a:r>
              <a:rPr lang="en-FI" sz="1000" dirty="0"/>
              <a:t>M</a:t>
            </a:r>
            <a:r>
              <a:rPr lang="en-GB" sz="1000" dirty="0" err="1"/>
              <a:t>i</a:t>
            </a:r>
            <a:r>
              <a:rPr lang="en-FI" sz="1000" dirty="0"/>
              <a:t>ke Ramsey Noria Corporation 2019</a:t>
            </a:r>
          </a:p>
        </p:txBody>
      </p:sp>
    </p:spTree>
    <p:extLst>
      <p:ext uri="{BB962C8B-B14F-4D97-AF65-F5344CB8AC3E}">
        <p14:creationId xmlns:p14="http://schemas.microsoft.com/office/powerpoint/2010/main" val="776941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normAutofit fontScale="90000"/>
          </a:bodyPr>
          <a:lstStyle/>
          <a:p>
            <a:r>
              <a:rPr lang="en-US" dirty="0"/>
              <a:t>Boundary lubrication</a:t>
            </a:r>
            <a:br>
              <a:rPr lang="en-US" dirty="0"/>
            </a:br>
            <a:br>
              <a:rPr lang="en-US" dirty="0"/>
            </a:br>
            <a:endParaRPr lang="en-US" dirty="0"/>
          </a:p>
        </p:txBody>
      </p:sp>
      <p:sp>
        <p:nvSpPr>
          <p:cNvPr id="3" name="Content Placeholder 2"/>
          <p:cNvSpPr>
            <a:spLocks noGrp="1"/>
          </p:cNvSpPr>
          <p:nvPr>
            <p:ph idx="1"/>
          </p:nvPr>
        </p:nvSpPr>
        <p:spPr>
          <a:xfrm>
            <a:off x="1335810" y="1358500"/>
            <a:ext cx="5111000" cy="2998000"/>
          </a:xfrm>
        </p:spPr>
        <p:txBody>
          <a:bodyPr>
            <a:noAutofit/>
          </a:bodyPr>
          <a:lstStyle/>
          <a:p>
            <a:endParaRPr lang="en-US" sz="1400" dirty="0">
              <a:ea typeface="ＭＳ Ｐゴシック" charset="-128"/>
              <a:cs typeface="ＭＳ Ｐゴシック" charset="-128"/>
            </a:endParaRPr>
          </a:p>
        </p:txBody>
      </p:sp>
    </p:spTree>
    <p:extLst>
      <p:ext uri="{BB962C8B-B14F-4D97-AF65-F5344CB8AC3E}">
        <p14:creationId xmlns:p14="http://schemas.microsoft.com/office/powerpoint/2010/main" val="1071596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F4C1506-8BA2-8A44-BA71-2959CC1F1406}"/>
              </a:ext>
            </a:extLst>
          </p:cNvPr>
          <p:cNvSpPr>
            <a:spLocks noGrp="1"/>
          </p:cNvSpPr>
          <p:nvPr>
            <p:ph type="title"/>
          </p:nvPr>
        </p:nvSpPr>
        <p:spPr/>
        <p:txBody>
          <a:bodyPr/>
          <a:lstStyle/>
          <a:p>
            <a:pPr eaLnBrk="1" hangingPunct="1"/>
            <a:r>
              <a:rPr lang="fi-FI" altLang="en-FI"/>
              <a:t>Decrease of viscosity</a:t>
            </a:r>
          </a:p>
        </p:txBody>
      </p:sp>
      <p:sp>
        <p:nvSpPr>
          <p:cNvPr id="23554" name="Content Placeholder 2">
            <a:extLst>
              <a:ext uri="{FF2B5EF4-FFF2-40B4-BE49-F238E27FC236}">
                <a16:creationId xmlns:a16="http://schemas.microsoft.com/office/drawing/2014/main" id="{2E856731-5178-A44B-9C43-6CA78952F8CF}"/>
              </a:ext>
            </a:extLst>
          </p:cNvPr>
          <p:cNvSpPr>
            <a:spLocks noGrp="1"/>
          </p:cNvSpPr>
          <p:nvPr>
            <p:ph idx="1"/>
          </p:nvPr>
        </p:nvSpPr>
        <p:spPr/>
        <p:txBody>
          <a:bodyPr/>
          <a:lstStyle/>
          <a:p>
            <a:pPr eaLnBrk="1" hangingPunct="1"/>
            <a:r>
              <a:rPr lang="fi-FI" altLang="en-FI"/>
              <a:t>Problems begin when fluid lubrication breaks down</a:t>
            </a:r>
          </a:p>
          <a:p>
            <a:pPr lvl="1" eaLnBrk="1" hangingPunct="1"/>
            <a:r>
              <a:rPr lang="fi-FI" altLang="en-FI">
                <a:ea typeface="ＭＳ Ｐゴシック" panose="020B0600070205080204" pitchFamily="34" charset="-128"/>
              </a:rPr>
              <a:t>May be caused by:</a:t>
            </a:r>
          </a:p>
          <a:p>
            <a:pPr lvl="2" eaLnBrk="1" hangingPunct="1"/>
            <a:r>
              <a:rPr lang="fi-FI" altLang="en-FI">
                <a:ea typeface="ＭＳ Ｐゴシック" panose="020B0600070205080204" pitchFamily="34" charset="-128"/>
              </a:rPr>
              <a:t>Breakage of the molecules</a:t>
            </a:r>
          </a:p>
          <a:p>
            <a:pPr lvl="2" eaLnBrk="1" hangingPunct="1"/>
            <a:r>
              <a:rPr lang="fi-FI" altLang="en-FI">
                <a:ea typeface="ＭＳ Ｐゴシック" panose="020B0600070205080204" pitchFamily="34" charset="-128"/>
              </a:rPr>
              <a:t>Heat produced by dissipation decrease viscosity</a:t>
            </a:r>
          </a:p>
          <a:p>
            <a:pPr lvl="1" eaLnBrk="1" hangingPunct="1">
              <a:buFont typeface="Arial" panose="020B0604020202020204" pitchFamily="34" charset="0"/>
              <a:buNone/>
            </a:pPr>
            <a:endParaRPr lang="fi-FI" altLang="en-FI">
              <a:ea typeface="ＭＳ Ｐゴシック" panose="020B0600070205080204" pitchFamily="34" charset="-128"/>
            </a:endParaRPr>
          </a:p>
          <a:p>
            <a:pPr eaLnBrk="1" hangingPunct="1"/>
            <a:r>
              <a:rPr lang="fi-FI" altLang="en-FI"/>
              <a:t>Partially problem with the viscosity change can be solved by viscosity modifiers</a:t>
            </a:r>
          </a:p>
          <a:p>
            <a:pPr lvl="1" eaLnBrk="1" hangingPunct="1"/>
            <a:r>
              <a:rPr lang="fi-FI" altLang="en-FI">
                <a:ea typeface="ＭＳ Ｐゴシック" panose="020B0600070205080204" pitchFamily="34" charset="-128"/>
              </a:rPr>
              <a:t>Decrease the reduction of viscosity due to temperature rise</a:t>
            </a:r>
          </a:p>
        </p:txBody>
      </p:sp>
      <p:sp>
        <p:nvSpPr>
          <p:cNvPr id="2" name="TextBox 1">
            <a:extLst>
              <a:ext uri="{FF2B5EF4-FFF2-40B4-BE49-F238E27FC236}">
                <a16:creationId xmlns:a16="http://schemas.microsoft.com/office/drawing/2014/main" id="{54D33D7D-7959-B944-82CE-161ADD1BF2AB}"/>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99038428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F071DE6C-ECC6-B540-AB64-D9BEF3E008C8}"/>
              </a:ext>
            </a:extLst>
          </p:cNvPr>
          <p:cNvSpPr>
            <a:spLocks noGrp="1"/>
          </p:cNvSpPr>
          <p:nvPr>
            <p:ph type="title"/>
          </p:nvPr>
        </p:nvSpPr>
        <p:spPr/>
        <p:txBody>
          <a:bodyPr/>
          <a:lstStyle/>
          <a:p>
            <a:pPr eaLnBrk="1" hangingPunct="1"/>
            <a:r>
              <a:rPr lang="fi-FI" altLang="en-FI"/>
              <a:t>Lubrication regimes</a:t>
            </a:r>
            <a:br>
              <a:rPr lang="fi-FI" altLang="en-FI"/>
            </a:br>
            <a:r>
              <a:rPr lang="fi-FI" altLang="en-FI"/>
              <a:t>Stribeck’s curve</a:t>
            </a:r>
          </a:p>
        </p:txBody>
      </p:sp>
      <p:sp>
        <p:nvSpPr>
          <p:cNvPr id="24578" name="Content Placeholder 2">
            <a:extLst>
              <a:ext uri="{FF2B5EF4-FFF2-40B4-BE49-F238E27FC236}">
                <a16:creationId xmlns:a16="http://schemas.microsoft.com/office/drawing/2014/main" id="{8C20078E-B587-9547-ABB2-1DEC790BA325}"/>
              </a:ext>
            </a:extLst>
          </p:cNvPr>
          <p:cNvSpPr>
            <a:spLocks noGrp="1"/>
          </p:cNvSpPr>
          <p:nvPr>
            <p:ph idx="1"/>
          </p:nvPr>
        </p:nvSpPr>
        <p:spPr/>
        <p:txBody>
          <a:bodyPr/>
          <a:lstStyle/>
          <a:p>
            <a:pPr eaLnBrk="1" hangingPunct="1"/>
            <a:endParaRPr lang="en-US" altLang="en-FI"/>
          </a:p>
        </p:txBody>
      </p:sp>
      <p:grpSp>
        <p:nvGrpSpPr>
          <p:cNvPr id="24579" name="Group 4">
            <a:extLst>
              <a:ext uri="{FF2B5EF4-FFF2-40B4-BE49-F238E27FC236}">
                <a16:creationId xmlns:a16="http://schemas.microsoft.com/office/drawing/2014/main" id="{E8297EA3-C686-3443-AD30-4280DABD5FDD}"/>
              </a:ext>
            </a:extLst>
          </p:cNvPr>
          <p:cNvGrpSpPr>
            <a:grpSpLocks/>
          </p:cNvGrpSpPr>
          <p:nvPr/>
        </p:nvGrpSpPr>
        <p:grpSpPr bwMode="auto">
          <a:xfrm>
            <a:off x="1031875" y="1357312"/>
            <a:ext cx="6660886" cy="4123532"/>
            <a:chOff x="323528" y="1196752"/>
            <a:chExt cx="8568952" cy="5380891"/>
          </a:xfrm>
        </p:grpSpPr>
        <p:pic>
          <p:nvPicPr>
            <p:cNvPr id="24580" name="Picture 2">
              <a:extLst>
                <a:ext uri="{FF2B5EF4-FFF2-40B4-BE49-F238E27FC236}">
                  <a16:creationId xmlns:a16="http://schemas.microsoft.com/office/drawing/2014/main" id="{D7ECD68E-AEB2-C84A-9320-4F3208743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84" t="41904" r="41960" b="26988"/>
            <a:stretch>
              <a:fillRect/>
            </a:stretch>
          </p:blipFill>
          <p:spPr bwMode="auto">
            <a:xfrm>
              <a:off x="323528" y="1412776"/>
              <a:ext cx="8208912" cy="516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A59251F-2F74-D84F-8DAB-8CDFE6787A37}"/>
                </a:ext>
              </a:extLst>
            </p:cNvPr>
            <p:cNvSpPr/>
            <p:nvPr/>
          </p:nvSpPr>
          <p:spPr>
            <a:xfrm>
              <a:off x="4644595" y="1196752"/>
              <a:ext cx="4247885" cy="1153171"/>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defTabSz="761970" fontAlgn="base">
                <a:spcBef>
                  <a:spcPct val="0"/>
                </a:spcBef>
                <a:spcAft>
                  <a:spcPct val="0"/>
                </a:spcAft>
                <a:defRPr/>
              </a:pPr>
              <a:endParaRPr lang="en-US" sz="1500">
                <a:solidFill>
                  <a:srgbClr val="000000"/>
                </a:solidFill>
                <a:latin typeface="Calibri"/>
              </a:endParaRPr>
            </a:p>
          </p:txBody>
        </p:sp>
      </p:grpSp>
      <p:sp>
        <p:nvSpPr>
          <p:cNvPr id="8" name="TextBox 7">
            <a:extLst>
              <a:ext uri="{FF2B5EF4-FFF2-40B4-BE49-F238E27FC236}">
                <a16:creationId xmlns:a16="http://schemas.microsoft.com/office/drawing/2014/main" id="{536B7784-7B18-3346-AB14-4ECEB690E9FD}"/>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694293658"/>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873181BE-F93C-FF41-98B1-D479D3C0450E}"/>
              </a:ext>
            </a:extLst>
          </p:cNvPr>
          <p:cNvSpPr>
            <a:spLocks noGrp="1"/>
          </p:cNvSpPr>
          <p:nvPr>
            <p:ph type="title"/>
          </p:nvPr>
        </p:nvSpPr>
        <p:spPr/>
        <p:txBody>
          <a:bodyPr/>
          <a:lstStyle/>
          <a:p>
            <a:r>
              <a:rPr lang="fi-FI" altLang="en-FI"/>
              <a:t>Boundary lubrication</a:t>
            </a:r>
          </a:p>
        </p:txBody>
      </p:sp>
      <p:sp>
        <p:nvSpPr>
          <p:cNvPr id="26626" name="Content Placeholder 2">
            <a:extLst>
              <a:ext uri="{FF2B5EF4-FFF2-40B4-BE49-F238E27FC236}">
                <a16:creationId xmlns:a16="http://schemas.microsoft.com/office/drawing/2014/main" id="{63A77AE2-8D94-5445-947D-8355056B3021}"/>
              </a:ext>
            </a:extLst>
          </p:cNvPr>
          <p:cNvSpPr>
            <a:spLocks noGrp="1"/>
          </p:cNvSpPr>
          <p:nvPr>
            <p:ph idx="1"/>
          </p:nvPr>
        </p:nvSpPr>
        <p:spPr>
          <a:xfrm>
            <a:off x="1143000" y="1333500"/>
            <a:ext cx="6549761" cy="3384021"/>
          </a:xfrm>
        </p:spPr>
        <p:txBody>
          <a:bodyPr/>
          <a:lstStyle/>
          <a:p>
            <a:r>
              <a:rPr lang="fi-FI" altLang="en-FI" sz="2333"/>
              <a:t>Low speeds, low viscosity or high contact pressure/load situations</a:t>
            </a:r>
          </a:p>
          <a:p>
            <a:endParaRPr lang="fi-FI" altLang="en-FI" sz="2333"/>
          </a:p>
          <a:p>
            <a:r>
              <a:rPr lang="fi-FI" altLang="en-FI" sz="2333"/>
              <a:t>Increase in surface rougness increase asperity contacts</a:t>
            </a:r>
          </a:p>
          <a:p>
            <a:endParaRPr lang="fi-FI" altLang="en-FI" sz="2333"/>
          </a:p>
          <a:p>
            <a:r>
              <a:rPr lang="fi-FI" altLang="en-FI" sz="2333"/>
              <a:t>Lubrication mechanisms depend on</a:t>
            </a:r>
          </a:p>
          <a:p>
            <a:pPr lvl="1"/>
            <a:r>
              <a:rPr lang="fi-FI" altLang="en-FI" sz="2000">
                <a:ea typeface="ＭＳ Ｐゴシック" panose="020B0600070205080204" pitchFamily="34" charset="-128"/>
              </a:rPr>
              <a:t>Molecule</a:t>
            </a:r>
          </a:p>
          <a:p>
            <a:pPr lvl="1"/>
            <a:r>
              <a:rPr lang="fi-FI" altLang="en-FI" sz="2000">
                <a:ea typeface="ＭＳ Ｐゴシック" panose="020B0600070205080204" pitchFamily="34" charset="-128"/>
              </a:rPr>
              <a:t>Temperature</a:t>
            </a:r>
          </a:p>
          <a:p>
            <a:pPr lvl="1"/>
            <a:r>
              <a:rPr lang="fi-FI" altLang="en-FI" sz="2000">
                <a:ea typeface="ＭＳ Ｐゴシック" panose="020B0600070205080204" pitchFamily="34" charset="-128"/>
              </a:rPr>
              <a:t>Load</a:t>
            </a:r>
          </a:p>
          <a:p>
            <a:pPr lvl="1"/>
            <a:r>
              <a:rPr lang="fi-FI" altLang="en-FI" sz="2000">
                <a:ea typeface="ＭＳ Ｐゴシック" panose="020B0600070205080204" pitchFamily="34" charset="-128"/>
              </a:rPr>
              <a:t>Surface material</a:t>
            </a:r>
          </a:p>
        </p:txBody>
      </p:sp>
      <p:sp>
        <p:nvSpPr>
          <p:cNvPr id="4" name="TextBox 3">
            <a:extLst>
              <a:ext uri="{FF2B5EF4-FFF2-40B4-BE49-F238E27FC236}">
                <a16:creationId xmlns:a16="http://schemas.microsoft.com/office/drawing/2014/main" id="{8AED2E95-8D65-1148-860E-DB4CA069BAE5}"/>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0365084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E1BFDFB-E1E6-E142-91C2-E2E70BF8CB15}"/>
              </a:ext>
            </a:extLst>
          </p:cNvPr>
          <p:cNvSpPr>
            <a:spLocks noGrp="1"/>
          </p:cNvSpPr>
          <p:nvPr>
            <p:ph type="ctrTitle"/>
          </p:nvPr>
        </p:nvSpPr>
        <p:spPr/>
        <p:txBody>
          <a:bodyPr/>
          <a:lstStyle/>
          <a:p>
            <a:r>
              <a:rPr lang="en-US" altLang="en-FI"/>
              <a:t>Adsorption lubrication</a:t>
            </a:r>
          </a:p>
        </p:txBody>
      </p:sp>
      <p:sp>
        <p:nvSpPr>
          <p:cNvPr id="27650" name="Subtitle 2">
            <a:extLst>
              <a:ext uri="{FF2B5EF4-FFF2-40B4-BE49-F238E27FC236}">
                <a16:creationId xmlns:a16="http://schemas.microsoft.com/office/drawing/2014/main" id="{9DD930F7-8021-0048-B594-7DBFCB44B1FC}"/>
              </a:ext>
            </a:extLst>
          </p:cNvPr>
          <p:cNvSpPr>
            <a:spLocks noGrp="1"/>
          </p:cNvSpPr>
          <p:nvPr>
            <p:ph type="subTitle" idx="1"/>
          </p:nvPr>
        </p:nvSpPr>
        <p:spPr/>
        <p:txBody>
          <a:bodyPr/>
          <a:lstStyle/>
          <a:p>
            <a:endParaRPr lang="en-US" altLang="en-FI">
              <a:solidFill>
                <a:srgbClr val="898989"/>
              </a:solidFill>
            </a:endParaRPr>
          </a:p>
        </p:txBody>
      </p:sp>
      <p:sp>
        <p:nvSpPr>
          <p:cNvPr id="4" name="TextBox 3">
            <a:extLst>
              <a:ext uri="{FF2B5EF4-FFF2-40B4-BE49-F238E27FC236}">
                <a16:creationId xmlns:a16="http://schemas.microsoft.com/office/drawing/2014/main" id="{2E1F30C7-F515-7F4D-8D1E-4D7801A5A797}"/>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77020809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187F16E3-3C33-B44F-AA88-90C08D8AB0D5}"/>
              </a:ext>
            </a:extLst>
          </p:cNvPr>
          <p:cNvSpPr>
            <a:spLocks noGrp="1"/>
          </p:cNvSpPr>
          <p:nvPr>
            <p:ph type="title"/>
          </p:nvPr>
        </p:nvSpPr>
        <p:spPr/>
        <p:txBody>
          <a:bodyPr/>
          <a:lstStyle/>
          <a:p>
            <a:r>
              <a:rPr lang="fi-FI" altLang="en-FI"/>
              <a:t>Adsorption lubrication</a:t>
            </a:r>
          </a:p>
        </p:txBody>
      </p:sp>
      <p:sp>
        <p:nvSpPr>
          <p:cNvPr id="28674" name="Content Placeholder 2">
            <a:extLst>
              <a:ext uri="{FF2B5EF4-FFF2-40B4-BE49-F238E27FC236}">
                <a16:creationId xmlns:a16="http://schemas.microsoft.com/office/drawing/2014/main" id="{553F24EF-3D83-9D47-B53E-7776902FA11F}"/>
              </a:ext>
            </a:extLst>
          </p:cNvPr>
          <p:cNvSpPr>
            <a:spLocks noGrp="1"/>
          </p:cNvSpPr>
          <p:nvPr>
            <p:ph idx="1"/>
          </p:nvPr>
        </p:nvSpPr>
        <p:spPr/>
        <p:txBody>
          <a:bodyPr/>
          <a:lstStyle/>
          <a:p>
            <a:r>
              <a:rPr lang="fi-FI" altLang="en-FI" sz="2333"/>
              <a:t>Lubricity by surface adhered polar molecules (Friction modifiers)</a:t>
            </a:r>
          </a:p>
          <a:p>
            <a:pPr lvl="1"/>
            <a:r>
              <a:rPr lang="fi-FI" altLang="en-FI" sz="2000">
                <a:ea typeface="ＭＳ Ｐゴシック" panose="020B0600070205080204" pitchFamily="34" charset="-128"/>
              </a:rPr>
              <a:t>Alcohols</a:t>
            </a:r>
          </a:p>
          <a:p>
            <a:pPr lvl="1"/>
            <a:r>
              <a:rPr lang="fi-FI" altLang="en-FI" sz="2000">
                <a:ea typeface="ＭＳ Ｐゴシック" panose="020B0600070205080204" pitchFamily="34" charset="-128"/>
              </a:rPr>
              <a:t>Amines</a:t>
            </a:r>
          </a:p>
          <a:p>
            <a:pPr lvl="1"/>
            <a:r>
              <a:rPr lang="fi-FI" altLang="en-FI" sz="2000">
                <a:ea typeface="ＭＳ Ｐゴシック" panose="020B0600070205080204" pitchFamily="34" charset="-128"/>
              </a:rPr>
              <a:t>Fatty acids</a:t>
            </a:r>
          </a:p>
          <a:p>
            <a:pPr lvl="1"/>
            <a:r>
              <a:rPr lang="fi-FI" altLang="en-FI" sz="2000">
                <a:ea typeface="ＭＳ Ｐゴシック" panose="020B0600070205080204" pitchFamily="34" charset="-128"/>
              </a:rPr>
              <a:t>Paraffins</a:t>
            </a:r>
          </a:p>
          <a:p>
            <a:pPr lvl="1"/>
            <a:r>
              <a:rPr lang="fi-FI" altLang="en-FI" sz="2000">
                <a:ea typeface="ＭＳ Ｐゴシック" panose="020B0600070205080204" pitchFamily="34" charset="-128"/>
              </a:rPr>
              <a:t>Esters</a:t>
            </a:r>
          </a:p>
          <a:p>
            <a:r>
              <a:rPr lang="en-US" altLang="en-FI" sz="2333"/>
              <a:t>Lubricating molecules adsorbed onto the surface and prevent contact between surfaces</a:t>
            </a:r>
          </a:p>
          <a:p>
            <a:pPr lvl="1"/>
            <a:r>
              <a:rPr lang="en-US" altLang="en-FI" sz="2000">
                <a:ea typeface="ＭＳ Ｐゴシック" panose="020B0600070205080204" pitchFamily="34" charset="-128"/>
              </a:rPr>
              <a:t>Physisorption</a:t>
            </a:r>
          </a:p>
          <a:p>
            <a:pPr lvl="1"/>
            <a:r>
              <a:rPr lang="en-US" altLang="en-FI" sz="2000">
                <a:ea typeface="ＭＳ Ｐゴシック" panose="020B0600070205080204" pitchFamily="34" charset="-128"/>
              </a:rPr>
              <a:t>Chemisorption</a:t>
            </a:r>
          </a:p>
          <a:p>
            <a:pPr lvl="1">
              <a:buFont typeface="Arial" panose="020B0604020202020204" pitchFamily="34" charset="0"/>
              <a:buNone/>
            </a:pPr>
            <a:endParaRPr lang="fi-FI" altLang="en-FI">
              <a:ea typeface="ＭＳ Ｐゴシック" panose="020B0600070205080204" pitchFamily="34" charset="-128"/>
            </a:endParaRPr>
          </a:p>
        </p:txBody>
      </p:sp>
      <p:sp>
        <p:nvSpPr>
          <p:cNvPr id="4" name="TextBox 3">
            <a:extLst>
              <a:ext uri="{FF2B5EF4-FFF2-40B4-BE49-F238E27FC236}">
                <a16:creationId xmlns:a16="http://schemas.microsoft.com/office/drawing/2014/main" id="{F947D12A-E806-BA47-BBBA-63EFA21FEB9F}"/>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152633341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FE5FF00D-8EBD-5649-A31F-3DED0A996D0A}"/>
              </a:ext>
            </a:extLst>
          </p:cNvPr>
          <p:cNvSpPr>
            <a:spLocks noGrp="1"/>
          </p:cNvSpPr>
          <p:nvPr>
            <p:ph type="title"/>
          </p:nvPr>
        </p:nvSpPr>
        <p:spPr/>
        <p:txBody>
          <a:bodyPr/>
          <a:lstStyle/>
          <a:p>
            <a:r>
              <a:rPr lang="en-US" altLang="en-FI"/>
              <a:t>Adsorption lubrication</a:t>
            </a:r>
          </a:p>
        </p:txBody>
      </p:sp>
      <p:sp>
        <p:nvSpPr>
          <p:cNvPr id="30722" name="Content Placeholder 2">
            <a:extLst>
              <a:ext uri="{FF2B5EF4-FFF2-40B4-BE49-F238E27FC236}">
                <a16:creationId xmlns:a16="http://schemas.microsoft.com/office/drawing/2014/main" id="{513685DB-669E-C342-B072-692C04D42F99}"/>
              </a:ext>
            </a:extLst>
          </p:cNvPr>
          <p:cNvSpPr>
            <a:spLocks noGrp="1"/>
          </p:cNvSpPr>
          <p:nvPr>
            <p:ph idx="1"/>
          </p:nvPr>
        </p:nvSpPr>
        <p:spPr/>
        <p:txBody>
          <a:bodyPr/>
          <a:lstStyle/>
          <a:p>
            <a:r>
              <a:rPr lang="en-US" altLang="en-FI"/>
              <a:t>Lubrication mechanisms can be divided into two categories</a:t>
            </a:r>
          </a:p>
          <a:p>
            <a:pPr lvl="1"/>
            <a:r>
              <a:rPr lang="en-US" altLang="en-FI" b="1">
                <a:ea typeface="ＭＳ Ｐゴシック" panose="020B0600070205080204" pitchFamily="34" charset="-128"/>
              </a:rPr>
              <a:t>Multilayer lubrication</a:t>
            </a:r>
          </a:p>
          <a:p>
            <a:pPr lvl="2"/>
            <a:r>
              <a:rPr lang="en-US" altLang="en-FI">
                <a:ea typeface="ＭＳ Ｐゴシック" panose="020B0600070205080204" pitchFamily="34" charset="-128"/>
              </a:rPr>
              <a:t>Low load (contact pressure few MPa’s)</a:t>
            </a:r>
          </a:p>
          <a:p>
            <a:pPr lvl="2"/>
            <a:r>
              <a:rPr lang="en-US" altLang="en-FI">
                <a:ea typeface="ＭＳ Ｐゴシック" panose="020B0600070205080204" pitchFamily="34" charset="-128"/>
              </a:rPr>
              <a:t>Low temperature</a:t>
            </a:r>
          </a:p>
          <a:p>
            <a:pPr lvl="1"/>
            <a:r>
              <a:rPr lang="en-US" altLang="en-FI" b="1">
                <a:ea typeface="ＭＳ Ｐゴシック" panose="020B0600070205080204" pitchFamily="34" charset="-128"/>
              </a:rPr>
              <a:t>Monolayer lubrication </a:t>
            </a:r>
            <a:endParaRPr lang="en-US" altLang="en-FI">
              <a:ea typeface="ＭＳ Ｐゴシック" panose="020B0600070205080204" pitchFamily="34" charset="-128"/>
            </a:endParaRPr>
          </a:p>
          <a:p>
            <a:pPr lvl="2"/>
            <a:r>
              <a:rPr lang="en-US" altLang="en-FI">
                <a:ea typeface="ＭＳ Ｐゴシック" panose="020B0600070205080204" pitchFamily="34" charset="-128"/>
              </a:rPr>
              <a:t>High load ( contact pressure up to few GPa’s)</a:t>
            </a:r>
          </a:p>
          <a:p>
            <a:pPr lvl="2"/>
            <a:r>
              <a:rPr lang="en-US" altLang="en-FI">
                <a:ea typeface="ＭＳ Ｐゴシック" panose="020B0600070205080204" pitchFamily="34" charset="-128"/>
              </a:rPr>
              <a:t>Low temperature</a:t>
            </a:r>
          </a:p>
        </p:txBody>
      </p:sp>
      <p:sp>
        <p:nvSpPr>
          <p:cNvPr id="4" name="TextBox 3">
            <a:extLst>
              <a:ext uri="{FF2B5EF4-FFF2-40B4-BE49-F238E27FC236}">
                <a16:creationId xmlns:a16="http://schemas.microsoft.com/office/drawing/2014/main" id="{968588A9-5299-5F42-A42B-33C2174DA323}"/>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94359034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E5A367DD-1471-D14A-911D-2B8025961ADE}"/>
              </a:ext>
            </a:extLst>
          </p:cNvPr>
          <p:cNvSpPr>
            <a:spLocks noGrp="1"/>
          </p:cNvSpPr>
          <p:nvPr>
            <p:ph type="title"/>
          </p:nvPr>
        </p:nvSpPr>
        <p:spPr/>
        <p:txBody>
          <a:bodyPr/>
          <a:lstStyle/>
          <a:p>
            <a:r>
              <a:rPr lang="fi-FI" altLang="en-FI"/>
              <a:t>Multilayered films</a:t>
            </a:r>
          </a:p>
        </p:txBody>
      </p:sp>
      <p:pic>
        <p:nvPicPr>
          <p:cNvPr id="32770" name="Picture 5">
            <a:extLst>
              <a:ext uri="{FF2B5EF4-FFF2-40B4-BE49-F238E27FC236}">
                <a16:creationId xmlns:a16="http://schemas.microsoft.com/office/drawing/2014/main" id="{D3407C74-5B3E-6643-A1E8-D77C00BEC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511" y="1477698"/>
            <a:ext cx="3610239" cy="392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DB82EDA-2305-B944-A95A-34F6209B405F}"/>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72394324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B3AB222-0B62-704C-B7C7-C05A913E9A63}"/>
              </a:ext>
            </a:extLst>
          </p:cNvPr>
          <p:cNvSpPr>
            <a:spLocks noGrp="1"/>
          </p:cNvSpPr>
          <p:nvPr>
            <p:ph type="title"/>
          </p:nvPr>
        </p:nvSpPr>
        <p:spPr/>
        <p:txBody>
          <a:bodyPr/>
          <a:lstStyle/>
          <a:p>
            <a:r>
              <a:rPr lang="fi-FI" altLang="en-FI"/>
              <a:t>Monolayer film</a:t>
            </a:r>
          </a:p>
        </p:txBody>
      </p:sp>
      <p:pic>
        <p:nvPicPr>
          <p:cNvPr id="34818" name="Picture 4">
            <a:extLst>
              <a:ext uri="{FF2B5EF4-FFF2-40B4-BE49-F238E27FC236}">
                <a16:creationId xmlns:a16="http://schemas.microsoft.com/office/drawing/2014/main" id="{EBB9A91C-A922-C945-96A4-4D66AABC7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41" t="15228" r="52409" b="48482"/>
          <a:stretch>
            <a:fillRect/>
          </a:stretch>
        </p:blipFill>
        <p:spPr bwMode="auto">
          <a:xfrm>
            <a:off x="1271324" y="1177396"/>
            <a:ext cx="6480968" cy="437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90F69EBB-A3EE-DC4C-9C70-3DD2D19CBA3D}"/>
              </a:ext>
            </a:extLst>
          </p:cNvPr>
          <p:cNvCxnSpPr/>
          <p:nvPr/>
        </p:nvCxnSpPr>
        <p:spPr>
          <a:xfrm>
            <a:off x="2291292" y="3362854"/>
            <a:ext cx="4500563"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6CAF73-78E8-ED4B-A8C8-9739202FC877}"/>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54743303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338D-16BE-8F43-9714-5CC673DCC231}"/>
              </a:ext>
            </a:extLst>
          </p:cNvPr>
          <p:cNvSpPr>
            <a:spLocks noGrp="1"/>
          </p:cNvSpPr>
          <p:nvPr>
            <p:ph type="title"/>
          </p:nvPr>
        </p:nvSpPr>
        <p:spPr/>
        <p:txBody>
          <a:bodyPr/>
          <a:lstStyle/>
          <a:p>
            <a:r>
              <a:rPr lang="en-FI" dirty="0"/>
              <a:t>Co-efficient of Friction</a:t>
            </a:r>
          </a:p>
        </p:txBody>
      </p:sp>
      <p:sp>
        <p:nvSpPr>
          <p:cNvPr id="3" name="Content Placeholder 2">
            <a:extLst>
              <a:ext uri="{FF2B5EF4-FFF2-40B4-BE49-F238E27FC236}">
                <a16:creationId xmlns:a16="http://schemas.microsoft.com/office/drawing/2014/main" id="{22A5A4CF-E227-9F43-952A-65F3F4BDBC0C}"/>
              </a:ext>
            </a:extLst>
          </p:cNvPr>
          <p:cNvSpPr>
            <a:spLocks noGrp="1"/>
          </p:cNvSpPr>
          <p:nvPr>
            <p:ph idx="1"/>
          </p:nvPr>
        </p:nvSpPr>
        <p:spPr/>
        <p:txBody>
          <a:bodyPr>
            <a:normAutofit/>
          </a:bodyPr>
          <a:lstStyle/>
          <a:p>
            <a:r>
              <a:rPr lang="en-FI" sz="2800" dirty="0"/>
              <a:t>F</a:t>
            </a:r>
            <a:r>
              <a:rPr lang="en-FI" sz="2800" baseline="-25000" dirty="0"/>
              <a:t>tangental</a:t>
            </a:r>
            <a:r>
              <a:rPr lang="en-FI" sz="2800" dirty="0"/>
              <a:t>/F</a:t>
            </a:r>
            <a:r>
              <a:rPr lang="en-FI" sz="2800" baseline="-25000" dirty="0"/>
              <a:t>normal</a:t>
            </a:r>
            <a:r>
              <a:rPr lang="en-FI" sz="2800" dirty="0"/>
              <a:t> = µ </a:t>
            </a:r>
          </a:p>
          <a:p>
            <a:endParaRPr lang="en-FI" sz="2800" dirty="0"/>
          </a:p>
          <a:p>
            <a:r>
              <a:rPr lang="en-FI" sz="2800" dirty="0"/>
              <a:t>µ</a:t>
            </a:r>
            <a:r>
              <a:rPr lang="en-FI" sz="2800" baseline="-25000" dirty="0"/>
              <a:t>static</a:t>
            </a:r>
          </a:p>
          <a:p>
            <a:r>
              <a:rPr lang="en-FI" sz="2800" dirty="0"/>
              <a:t>µ</a:t>
            </a:r>
            <a:r>
              <a:rPr lang="en-FI" sz="2800" baseline="-25000" dirty="0"/>
              <a:t>kinetic</a:t>
            </a:r>
            <a:r>
              <a:rPr lang="en-FI" sz="2800" dirty="0"/>
              <a:t> &lt; µ</a:t>
            </a:r>
            <a:r>
              <a:rPr lang="en-FI" sz="2800" baseline="-25000" dirty="0"/>
              <a:t>static</a:t>
            </a:r>
          </a:p>
          <a:p>
            <a:endParaRPr lang="en-FI" sz="2800" dirty="0"/>
          </a:p>
          <a:p>
            <a:r>
              <a:rPr lang="en-FI" sz="2800" dirty="0"/>
              <a:t>µ = µ</a:t>
            </a:r>
            <a:r>
              <a:rPr lang="en-FI" sz="2800" baseline="-25000" dirty="0"/>
              <a:t>adhesion</a:t>
            </a:r>
            <a:r>
              <a:rPr lang="en-FI" sz="2800" dirty="0"/>
              <a:t> + µ</a:t>
            </a:r>
            <a:r>
              <a:rPr lang="en-FI" sz="2800" baseline="-25000" dirty="0"/>
              <a:t>deformation</a:t>
            </a:r>
          </a:p>
          <a:p>
            <a:endParaRPr lang="en-FI" sz="2800" dirty="0"/>
          </a:p>
          <a:p>
            <a:pPr marL="0" indent="0">
              <a:buNone/>
            </a:pPr>
            <a:endParaRPr lang="en-FI" sz="2800" dirty="0"/>
          </a:p>
        </p:txBody>
      </p:sp>
      <p:sp>
        <p:nvSpPr>
          <p:cNvPr id="4" name="Text Placeholder 3">
            <a:extLst>
              <a:ext uri="{FF2B5EF4-FFF2-40B4-BE49-F238E27FC236}">
                <a16:creationId xmlns:a16="http://schemas.microsoft.com/office/drawing/2014/main" id="{87996B8A-0A5B-D84D-83E2-5C86D80A359C}"/>
              </a:ext>
            </a:extLst>
          </p:cNvPr>
          <p:cNvSpPr>
            <a:spLocks noGrp="1"/>
          </p:cNvSpPr>
          <p:nvPr>
            <p:ph type="body" sz="quarter" idx="13"/>
          </p:nvPr>
        </p:nvSpPr>
        <p:spPr/>
        <p:txBody>
          <a:bodyPr/>
          <a:lstStyle/>
          <a:p>
            <a:endParaRPr lang="en-FI"/>
          </a:p>
        </p:txBody>
      </p:sp>
      <p:sp>
        <p:nvSpPr>
          <p:cNvPr id="5" name="Text Placeholder 4">
            <a:extLst>
              <a:ext uri="{FF2B5EF4-FFF2-40B4-BE49-F238E27FC236}">
                <a16:creationId xmlns:a16="http://schemas.microsoft.com/office/drawing/2014/main" id="{4043C4F4-7024-E04E-A27C-5DB1B17A495C}"/>
              </a:ext>
            </a:extLst>
          </p:cNvPr>
          <p:cNvSpPr>
            <a:spLocks noGrp="1"/>
          </p:cNvSpPr>
          <p:nvPr>
            <p:ph type="body" sz="quarter" idx="14"/>
          </p:nvPr>
        </p:nvSpPr>
        <p:spPr/>
        <p:txBody>
          <a:bodyPr/>
          <a:lstStyle/>
          <a:p>
            <a:endParaRPr lang="en-FI"/>
          </a:p>
        </p:txBody>
      </p:sp>
      <p:pic>
        <p:nvPicPr>
          <p:cNvPr id="7" name="Picture 6">
            <a:extLst>
              <a:ext uri="{FF2B5EF4-FFF2-40B4-BE49-F238E27FC236}">
                <a16:creationId xmlns:a16="http://schemas.microsoft.com/office/drawing/2014/main" id="{8AD4F41D-3D32-8D41-81E1-BE7E173448D7}"/>
              </a:ext>
            </a:extLst>
          </p:cNvPr>
          <p:cNvPicPr>
            <a:picLocks noChangeAspect="1"/>
          </p:cNvPicPr>
          <p:nvPr/>
        </p:nvPicPr>
        <p:blipFill>
          <a:blip r:embed="rId2"/>
          <a:stretch>
            <a:fillRect/>
          </a:stretch>
        </p:blipFill>
        <p:spPr>
          <a:xfrm>
            <a:off x="3744670" y="1792637"/>
            <a:ext cx="3692147" cy="1629797"/>
          </a:xfrm>
          <a:prstGeom prst="rect">
            <a:avLst/>
          </a:prstGeom>
        </p:spPr>
      </p:pic>
      <p:sp>
        <p:nvSpPr>
          <p:cNvPr id="8" name="TextBox 7">
            <a:extLst>
              <a:ext uri="{FF2B5EF4-FFF2-40B4-BE49-F238E27FC236}">
                <a16:creationId xmlns:a16="http://schemas.microsoft.com/office/drawing/2014/main" id="{DE801976-641C-5944-B0A1-410F4B4194DF}"/>
              </a:ext>
            </a:extLst>
          </p:cNvPr>
          <p:cNvSpPr txBox="1"/>
          <p:nvPr/>
        </p:nvSpPr>
        <p:spPr>
          <a:xfrm>
            <a:off x="5011507" y="1642596"/>
            <a:ext cx="701814" cy="300082"/>
          </a:xfrm>
          <a:prstGeom prst="rect">
            <a:avLst/>
          </a:prstGeom>
          <a:solidFill>
            <a:schemeClr val="bg1"/>
          </a:solidFill>
        </p:spPr>
        <p:txBody>
          <a:bodyPr wrap="square" rtlCol="0">
            <a:spAutoFit/>
          </a:bodyPr>
          <a:lstStyle/>
          <a:p>
            <a:r>
              <a:rPr lang="en-FI" dirty="0"/>
              <a:t>F</a:t>
            </a:r>
            <a:r>
              <a:rPr lang="en-FI" baseline="-25000" dirty="0"/>
              <a:t>normal</a:t>
            </a:r>
            <a:endParaRPr lang="en-FI" dirty="0"/>
          </a:p>
        </p:txBody>
      </p:sp>
      <p:sp>
        <p:nvSpPr>
          <p:cNvPr id="10" name="TextBox 9">
            <a:extLst>
              <a:ext uri="{FF2B5EF4-FFF2-40B4-BE49-F238E27FC236}">
                <a16:creationId xmlns:a16="http://schemas.microsoft.com/office/drawing/2014/main" id="{114B7F01-0067-4645-B676-7C06423F5A4A}"/>
              </a:ext>
            </a:extLst>
          </p:cNvPr>
          <p:cNvSpPr txBox="1"/>
          <p:nvPr/>
        </p:nvSpPr>
        <p:spPr>
          <a:xfrm>
            <a:off x="6205328" y="1885403"/>
            <a:ext cx="701814" cy="300082"/>
          </a:xfrm>
          <a:prstGeom prst="rect">
            <a:avLst/>
          </a:prstGeom>
          <a:solidFill>
            <a:schemeClr val="bg1"/>
          </a:solidFill>
        </p:spPr>
        <p:txBody>
          <a:bodyPr wrap="square" rtlCol="0">
            <a:spAutoFit/>
          </a:bodyPr>
          <a:lstStyle/>
          <a:p>
            <a:r>
              <a:rPr lang="en-FI" dirty="0"/>
              <a:t>F</a:t>
            </a:r>
            <a:r>
              <a:rPr lang="en-FI" baseline="-25000" dirty="0"/>
              <a:t>normal</a:t>
            </a:r>
            <a:endParaRPr lang="en-FI" dirty="0"/>
          </a:p>
        </p:txBody>
      </p:sp>
      <p:sp>
        <p:nvSpPr>
          <p:cNvPr id="11" name="TextBox 10">
            <a:extLst>
              <a:ext uri="{FF2B5EF4-FFF2-40B4-BE49-F238E27FC236}">
                <a16:creationId xmlns:a16="http://schemas.microsoft.com/office/drawing/2014/main" id="{422EFCF1-8B89-B647-9D15-7B3AC767C3C5}"/>
              </a:ext>
            </a:extLst>
          </p:cNvPr>
          <p:cNvSpPr txBox="1"/>
          <p:nvPr/>
        </p:nvSpPr>
        <p:spPr>
          <a:xfrm>
            <a:off x="4055778" y="2324522"/>
            <a:ext cx="701814" cy="300082"/>
          </a:xfrm>
          <a:prstGeom prst="rect">
            <a:avLst/>
          </a:prstGeom>
          <a:solidFill>
            <a:schemeClr val="bg1"/>
          </a:solidFill>
        </p:spPr>
        <p:txBody>
          <a:bodyPr wrap="square" rtlCol="0">
            <a:spAutoFit/>
          </a:bodyPr>
          <a:lstStyle/>
          <a:p>
            <a:r>
              <a:rPr lang="en-FI" dirty="0"/>
              <a:t>F</a:t>
            </a:r>
            <a:r>
              <a:rPr lang="en-FI" baseline="-25000" dirty="0"/>
              <a:t>tan</a:t>
            </a:r>
            <a:endParaRPr lang="en-FI" dirty="0"/>
          </a:p>
        </p:txBody>
      </p:sp>
      <p:sp>
        <p:nvSpPr>
          <p:cNvPr id="12" name="TextBox 11">
            <a:extLst>
              <a:ext uri="{FF2B5EF4-FFF2-40B4-BE49-F238E27FC236}">
                <a16:creationId xmlns:a16="http://schemas.microsoft.com/office/drawing/2014/main" id="{5C422A29-F68B-7F43-B114-3233B5D4C63B}"/>
              </a:ext>
            </a:extLst>
          </p:cNvPr>
          <p:cNvSpPr txBox="1"/>
          <p:nvPr/>
        </p:nvSpPr>
        <p:spPr>
          <a:xfrm>
            <a:off x="5590743" y="2413470"/>
            <a:ext cx="552384" cy="300082"/>
          </a:xfrm>
          <a:prstGeom prst="rect">
            <a:avLst/>
          </a:prstGeom>
          <a:solidFill>
            <a:schemeClr val="bg1"/>
          </a:solidFill>
        </p:spPr>
        <p:txBody>
          <a:bodyPr wrap="square" rtlCol="0">
            <a:spAutoFit/>
          </a:bodyPr>
          <a:lstStyle/>
          <a:p>
            <a:r>
              <a:rPr lang="en-FI" dirty="0"/>
              <a:t>F</a:t>
            </a:r>
            <a:r>
              <a:rPr lang="en-FI" baseline="-25000" dirty="0"/>
              <a:t>tan</a:t>
            </a:r>
            <a:endParaRPr lang="en-FI" dirty="0"/>
          </a:p>
        </p:txBody>
      </p:sp>
    </p:spTree>
    <p:extLst>
      <p:ext uri="{BB962C8B-B14F-4D97-AF65-F5344CB8AC3E}">
        <p14:creationId xmlns:p14="http://schemas.microsoft.com/office/powerpoint/2010/main" val="2508152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12865C6-3923-0E48-A85B-F0C9050FF86C}"/>
              </a:ext>
            </a:extLst>
          </p:cNvPr>
          <p:cNvSpPr>
            <a:spLocks noGrp="1"/>
          </p:cNvSpPr>
          <p:nvPr>
            <p:ph type="title"/>
          </p:nvPr>
        </p:nvSpPr>
        <p:spPr/>
        <p:txBody>
          <a:bodyPr/>
          <a:lstStyle/>
          <a:p>
            <a:r>
              <a:rPr lang="fi-FI" altLang="en-FI"/>
              <a:t>Important film properties</a:t>
            </a:r>
          </a:p>
        </p:txBody>
      </p:sp>
      <p:sp>
        <p:nvSpPr>
          <p:cNvPr id="36866" name="Content Placeholder 2">
            <a:extLst>
              <a:ext uri="{FF2B5EF4-FFF2-40B4-BE49-F238E27FC236}">
                <a16:creationId xmlns:a16="http://schemas.microsoft.com/office/drawing/2014/main" id="{2792EA14-CAB3-054A-B966-27BAF861E36E}"/>
              </a:ext>
            </a:extLst>
          </p:cNvPr>
          <p:cNvSpPr>
            <a:spLocks noGrp="1"/>
          </p:cNvSpPr>
          <p:nvPr>
            <p:ph idx="1"/>
          </p:nvPr>
        </p:nvSpPr>
        <p:spPr>
          <a:xfrm>
            <a:off x="1042458" y="1333500"/>
            <a:ext cx="6858000" cy="3771636"/>
          </a:xfrm>
        </p:spPr>
        <p:txBody>
          <a:bodyPr/>
          <a:lstStyle/>
          <a:p>
            <a:r>
              <a:rPr lang="en-US" altLang="en-FI"/>
              <a:t>Adhesion and surface coverage</a:t>
            </a:r>
          </a:p>
          <a:p>
            <a:pPr lvl="1"/>
            <a:r>
              <a:rPr lang="en-US" altLang="en-FI">
                <a:ea typeface="ＭＳ Ｐゴシック" panose="020B0600070205080204" pitchFamily="34" charset="-128"/>
              </a:rPr>
              <a:t>Prevents direct asperity contacts and heat formation</a:t>
            </a:r>
          </a:p>
          <a:p>
            <a:r>
              <a:rPr lang="en-US" altLang="en-FI"/>
              <a:t>Repulsion</a:t>
            </a:r>
          </a:p>
          <a:p>
            <a:pPr lvl="1"/>
            <a:r>
              <a:rPr lang="en-US" altLang="en-FI">
                <a:ea typeface="ＭＳ Ｐゴシック" panose="020B0600070205080204" pitchFamily="34" charset="-128"/>
              </a:rPr>
              <a:t>Between molecule layers</a:t>
            </a:r>
          </a:p>
          <a:p>
            <a:pPr lvl="1"/>
            <a:r>
              <a:rPr lang="en-US" altLang="en-FI">
                <a:ea typeface="ＭＳ Ｐゴシック" panose="020B0600070205080204" pitchFamily="34" charset="-128"/>
              </a:rPr>
              <a:t>Reduce friction between sliding surfaces</a:t>
            </a:r>
          </a:p>
          <a:p>
            <a:r>
              <a:rPr lang="en-US" altLang="en-FI"/>
              <a:t>Cohesion</a:t>
            </a:r>
          </a:p>
          <a:p>
            <a:pPr lvl="1"/>
            <a:r>
              <a:rPr lang="en-US" altLang="en-FI">
                <a:ea typeface="ＭＳ Ｐゴシック" panose="020B0600070205080204" pitchFamily="34" charset="-128"/>
              </a:rPr>
              <a:t>Within the molecule layer</a:t>
            </a:r>
          </a:p>
          <a:p>
            <a:pPr lvl="1"/>
            <a:r>
              <a:rPr lang="en-US" altLang="en-FI">
                <a:ea typeface="ＭＳ Ｐゴシック" panose="020B0600070205080204" pitchFamily="34" charset="-128"/>
              </a:rPr>
              <a:t>Prevents film breakage</a:t>
            </a:r>
          </a:p>
        </p:txBody>
      </p:sp>
      <p:sp>
        <p:nvSpPr>
          <p:cNvPr id="4" name="TextBox 3">
            <a:extLst>
              <a:ext uri="{FF2B5EF4-FFF2-40B4-BE49-F238E27FC236}">
                <a16:creationId xmlns:a16="http://schemas.microsoft.com/office/drawing/2014/main" id="{09DE287F-521B-964F-8462-79BEAE5371F7}"/>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151985571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4">
            <a:extLst>
              <a:ext uri="{FF2B5EF4-FFF2-40B4-BE49-F238E27FC236}">
                <a16:creationId xmlns:a16="http://schemas.microsoft.com/office/drawing/2014/main" id="{4FBD6B76-D3A4-5E42-90F4-343F2BB39D37}"/>
              </a:ext>
            </a:extLst>
          </p:cNvPr>
          <p:cNvGrpSpPr>
            <a:grpSpLocks/>
          </p:cNvGrpSpPr>
          <p:nvPr/>
        </p:nvGrpSpPr>
        <p:grpSpPr bwMode="auto">
          <a:xfrm>
            <a:off x="1841500" y="396875"/>
            <a:ext cx="5520532" cy="5041636"/>
            <a:chOff x="1187624" y="274021"/>
            <a:chExt cx="6696744" cy="6322198"/>
          </a:xfrm>
        </p:grpSpPr>
        <p:pic>
          <p:nvPicPr>
            <p:cNvPr id="38915" name="Picture 4" descr="Adsorbed molecular layer_Stachowiak">
              <a:extLst>
                <a:ext uri="{FF2B5EF4-FFF2-40B4-BE49-F238E27FC236}">
                  <a16:creationId xmlns:a16="http://schemas.microsoft.com/office/drawing/2014/main" id="{DCC8ED52-CAD6-E643-AB15-BD66A0DE0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56" r="33318" b="11885"/>
            <a:stretch>
              <a:fillRect/>
            </a:stretch>
          </p:blipFill>
          <p:spPr bwMode="auto">
            <a:xfrm>
              <a:off x="1187624" y="274021"/>
              <a:ext cx="6696744" cy="632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3C1134DF-CE4B-4242-8D4E-F784B9215597}"/>
                </a:ext>
              </a:extLst>
            </p:cNvPr>
            <p:cNvCxnSpPr/>
            <p:nvPr/>
          </p:nvCxnSpPr>
          <p:spPr>
            <a:xfrm>
              <a:off x="6006776" y="5982413"/>
              <a:ext cx="0" cy="5756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A666F42-3853-8544-97FF-B9D940706D41}"/>
                </a:ext>
              </a:extLst>
            </p:cNvPr>
            <p:cNvCxnSpPr/>
            <p:nvPr/>
          </p:nvCxnSpPr>
          <p:spPr>
            <a:xfrm>
              <a:off x="6515491" y="4797935"/>
              <a:ext cx="0" cy="57565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BD208A5-5AB9-A746-82FD-1A12139CFD5E}"/>
                </a:ext>
              </a:extLst>
            </p:cNvPr>
            <p:cNvCxnSpPr/>
            <p:nvPr/>
          </p:nvCxnSpPr>
          <p:spPr>
            <a:xfrm rot="16200000">
              <a:off x="7235235" y="5238148"/>
              <a:ext cx="0" cy="576115"/>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8914" name="TextBox 1">
            <a:extLst>
              <a:ext uri="{FF2B5EF4-FFF2-40B4-BE49-F238E27FC236}">
                <a16:creationId xmlns:a16="http://schemas.microsoft.com/office/drawing/2014/main" id="{B4818702-1C27-A047-85EE-E36CC296BEA6}"/>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8" name="TextBox 7">
            <a:extLst>
              <a:ext uri="{FF2B5EF4-FFF2-40B4-BE49-F238E27FC236}">
                <a16:creationId xmlns:a16="http://schemas.microsoft.com/office/drawing/2014/main" id="{AC838936-C8AC-4340-9C67-F288F9C4F1BB}"/>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41661302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Content Placeholder 1">
            <a:extLst>
              <a:ext uri="{FF2B5EF4-FFF2-40B4-BE49-F238E27FC236}">
                <a16:creationId xmlns:a16="http://schemas.microsoft.com/office/drawing/2014/main" id="{57C98C00-2D84-7A45-A0D0-E36FFF9015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0844" t="14993" r="5598" b="55406"/>
          <a:stretch>
            <a:fillRect/>
          </a:stretch>
        </p:blipFill>
        <p:spPr>
          <a:xfrm rot="60000">
            <a:off x="1066271" y="1238250"/>
            <a:ext cx="7000875" cy="3983303"/>
          </a:xfrm>
        </p:spPr>
      </p:pic>
      <p:sp>
        <p:nvSpPr>
          <p:cNvPr id="40962" name="Title 1">
            <a:extLst>
              <a:ext uri="{FF2B5EF4-FFF2-40B4-BE49-F238E27FC236}">
                <a16:creationId xmlns:a16="http://schemas.microsoft.com/office/drawing/2014/main" id="{2F9F7268-C03F-754F-9C5F-A40F356DF939}"/>
              </a:ext>
            </a:extLst>
          </p:cNvPr>
          <p:cNvSpPr>
            <a:spLocks noGrp="1"/>
          </p:cNvSpPr>
          <p:nvPr>
            <p:ph type="title"/>
          </p:nvPr>
        </p:nvSpPr>
        <p:spPr>
          <a:xfrm>
            <a:off x="1091407" y="216958"/>
            <a:ext cx="6858000" cy="952500"/>
          </a:xfrm>
        </p:spPr>
        <p:txBody>
          <a:bodyPr/>
          <a:lstStyle/>
          <a:p>
            <a:r>
              <a:rPr lang="fi-FI" altLang="en-FI"/>
              <a:t>Adsorped film in contact</a:t>
            </a:r>
          </a:p>
        </p:txBody>
      </p:sp>
      <p:sp>
        <p:nvSpPr>
          <p:cNvPr id="40963" name="TextBox 3">
            <a:extLst>
              <a:ext uri="{FF2B5EF4-FFF2-40B4-BE49-F238E27FC236}">
                <a16:creationId xmlns:a16="http://schemas.microsoft.com/office/drawing/2014/main" id="{938FA0FA-72B5-A84D-A819-DF0A1C1EFF37}"/>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5" name="TextBox 4">
            <a:extLst>
              <a:ext uri="{FF2B5EF4-FFF2-40B4-BE49-F238E27FC236}">
                <a16:creationId xmlns:a16="http://schemas.microsoft.com/office/drawing/2014/main" id="{D25978F9-2C91-1B4B-ABF2-8FE7F627AA14}"/>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463858421"/>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a:extLst>
              <a:ext uri="{FF2B5EF4-FFF2-40B4-BE49-F238E27FC236}">
                <a16:creationId xmlns:a16="http://schemas.microsoft.com/office/drawing/2014/main" id="{4A685E41-0842-6641-A5BB-42B653AF334F}"/>
              </a:ext>
            </a:extLst>
          </p:cNvPr>
          <p:cNvPicPr>
            <a:picLocks noChangeAspect="1"/>
          </p:cNvPicPr>
          <p:nvPr/>
        </p:nvPicPr>
        <p:blipFill>
          <a:blip r:embed="rId3">
            <a:extLst>
              <a:ext uri="{28A0092B-C50C-407E-A947-70E740481C1C}">
                <a14:useLocalDpi xmlns:a14="http://schemas.microsoft.com/office/drawing/2010/main" val="0"/>
              </a:ext>
            </a:extLst>
          </a:blip>
          <a:srcRect l="33702" t="10088" r="25493" b="51305"/>
          <a:stretch>
            <a:fillRect/>
          </a:stretch>
        </p:blipFill>
        <p:spPr bwMode="auto">
          <a:xfrm rot="5340000">
            <a:off x="2586964" y="173964"/>
            <a:ext cx="4361656" cy="583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Title 1">
            <a:extLst>
              <a:ext uri="{FF2B5EF4-FFF2-40B4-BE49-F238E27FC236}">
                <a16:creationId xmlns:a16="http://schemas.microsoft.com/office/drawing/2014/main" id="{429CFFC8-EC72-DA4F-AD85-9535A80C1E82}"/>
              </a:ext>
            </a:extLst>
          </p:cNvPr>
          <p:cNvSpPr>
            <a:spLocks noGrp="1"/>
          </p:cNvSpPr>
          <p:nvPr>
            <p:ph type="title"/>
          </p:nvPr>
        </p:nvSpPr>
        <p:spPr/>
        <p:txBody>
          <a:bodyPr/>
          <a:lstStyle/>
          <a:p>
            <a:r>
              <a:rPr lang="fi-FI" altLang="en-FI"/>
              <a:t>Effect of amount of molecular films</a:t>
            </a:r>
          </a:p>
        </p:txBody>
      </p:sp>
      <p:sp>
        <p:nvSpPr>
          <p:cNvPr id="43011" name="TextBox 1">
            <a:extLst>
              <a:ext uri="{FF2B5EF4-FFF2-40B4-BE49-F238E27FC236}">
                <a16:creationId xmlns:a16="http://schemas.microsoft.com/office/drawing/2014/main" id="{7AC16A42-7951-EE43-B9AF-BF955A0B9A1E}"/>
              </a:ext>
            </a:extLst>
          </p:cNvPr>
          <p:cNvSpPr txBox="1">
            <a:spLocks noChangeArrowheads="1"/>
          </p:cNvSpPr>
          <p:nvPr/>
        </p:nvSpPr>
        <p:spPr bwMode="auto">
          <a:xfrm>
            <a:off x="965730" y="5343261"/>
            <a:ext cx="7433125" cy="52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333">
                <a:solidFill>
                  <a:prstClr val="black"/>
                </a:solidFill>
              </a:rPr>
              <a:t>F.P. Bowden, D. Tabor. The Friction and Lubrication of Solids. Great Britain: Clarendon Press, Oxford; 1986</a:t>
            </a:r>
            <a:endParaRPr lang="fi-FI" altLang="en-FI" sz="1333">
              <a:solidFill>
                <a:prstClr val="black"/>
              </a:solidFill>
            </a:endParaRPr>
          </a:p>
          <a:p>
            <a:pPr defTabSz="761970" fontAlgn="base">
              <a:spcBef>
                <a:spcPct val="0"/>
              </a:spcBef>
              <a:spcAft>
                <a:spcPct val="0"/>
              </a:spcAft>
              <a:buNone/>
            </a:pPr>
            <a:endParaRPr lang="fi-FI" altLang="en-FI" sz="1500">
              <a:solidFill>
                <a:prstClr val="black"/>
              </a:solidFill>
            </a:endParaRPr>
          </a:p>
        </p:txBody>
      </p:sp>
      <p:sp>
        <p:nvSpPr>
          <p:cNvPr id="5" name="TextBox 4">
            <a:extLst>
              <a:ext uri="{FF2B5EF4-FFF2-40B4-BE49-F238E27FC236}">
                <a16:creationId xmlns:a16="http://schemas.microsoft.com/office/drawing/2014/main" id="{C28B1468-D1AD-C441-B069-7C8C332A999B}"/>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64160682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4399AA5B-535F-084E-A1AC-768C29322E59}"/>
              </a:ext>
            </a:extLst>
          </p:cNvPr>
          <p:cNvSpPr>
            <a:spLocks noGrp="1"/>
          </p:cNvSpPr>
          <p:nvPr>
            <p:ph type="title"/>
          </p:nvPr>
        </p:nvSpPr>
        <p:spPr/>
        <p:txBody>
          <a:bodyPr/>
          <a:lstStyle/>
          <a:p>
            <a:r>
              <a:rPr lang="en-US" altLang="en-FI"/>
              <a:t>Effect of molecule structure</a:t>
            </a:r>
          </a:p>
        </p:txBody>
      </p:sp>
      <p:sp>
        <p:nvSpPr>
          <p:cNvPr id="45058" name="Content Placeholder 2">
            <a:extLst>
              <a:ext uri="{FF2B5EF4-FFF2-40B4-BE49-F238E27FC236}">
                <a16:creationId xmlns:a16="http://schemas.microsoft.com/office/drawing/2014/main" id="{4E53F8AF-78DA-9D44-9F32-289FBA765A00}"/>
              </a:ext>
            </a:extLst>
          </p:cNvPr>
          <p:cNvSpPr>
            <a:spLocks noGrp="1"/>
          </p:cNvSpPr>
          <p:nvPr>
            <p:ph idx="1"/>
          </p:nvPr>
        </p:nvSpPr>
        <p:spPr/>
        <p:txBody>
          <a:bodyPr/>
          <a:lstStyle/>
          <a:p>
            <a:pPr>
              <a:lnSpc>
                <a:spcPct val="80000"/>
              </a:lnSpc>
            </a:pPr>
            <a:r>
              <a:rPr lang="en-US" altLang="en-FI" sz="2250"/>
              <a:t>Chain length</a:t>
            </a:r>
          </a:p>
          <a:p>
            <a:pPr lvl="1">
              <a:lnSpc>
                <a:spcPct val="80000"/>
              </a:lnSpc>
            </a:pPr>
            <a:r>
              <a:rPr lang="en-US" altLang="en-FI" sz="2000">
                <a:ea typeface="ＭＳ Ｐゴシック" panose="020B0600070205080204" pitchFamily="34" charset="-128"/>
              </a:rPr>
              <a:t>Polarity</a:t>
            </a:r>
          </a:p>
          <a:p>
            <a:pPr lvl="1">
              <a:lnSpc>
                <a:spcPct val="80000"/>
              </a:lnSpc>
            </a:pPr>
            <a:r>
              <a:rPr lang="en-US" altLang="en-FI" sz="2000">
                <a:ea typeface="ＭＳ Ｐゴシック" panose="020B0600070205080204" pitchFamily="34" charset="-128"/>
              </a:rPr>
              <a:t>Cohesion forces</a:t>
            </a:r>
          </a:p>
          <a:p>
            <a:pPr lvl="1">
              <a:lnSpc>
                <a:spcPct val="80000"/>
              </a:lnSpc>
            </a:pPr>
            <a:endParaRPr lang="en-US" altLang="en-FI" sz="2000">
              <a:ea typeface="ＭＳ Ｐゴシック" panose="020B0600070205080204" pitchFamily="34" charset="-128"/>
            </a:endParaRPr>
          </a:p>
          <a:p>
            <a:pPr>
              <a:lnSpc>
                <a:spcPct val="80000"/>
              </a:lnSpc>
            </a:pPr>
            <a:r>
              <a:rPr lang="en-US" altLang="en-FI" sz="2250"/>
              <a:t>Linear structured molecules lubricates better than brached molecules</a:t>
            </a:r>
          </a:p>
          <a:p>
            <a:pPr lvl="1">
              <a:lnSpc>
                <a:spcPct val="80000"/>
              </a:lnSpc>
            </a:pPr>
            <a:r>
              <a:rPr lang="en-US" altLang="en-FI" sz="2000">
                <a:ea typeface="ＭＳ Ｐゴシック" panose="020B0600070205080204" pitchFamily="34" charset="-128"/>
              </a:rPr>
              <a:t>Branching reduces cohesive forces</a:t>
            </a:r>
          </a:p>
          <a:p>
            <a:pPr lvl="1">
              <a:lnSpc>
                <a:spcPct val="80000"/>
              </a:lnSpc>
            </a:pPr>
            <a:r>
              <a:rPr lang="en-US" altLang="en-FI" sz="2000">
                <a:ea typeface="ＭＳ Ｐゴシック" panose="020B0600070205080204" pitchFamily="34" charset="-128"/>
              </a:rPr>
              <a:t>Area / molecule higher, less surface coverage</a:t>
            </a:r>
          </a:p>
          <a:p>
            <a:pPr lvl="1">
              <a:lnSpc>
                <a:spcPct val="80000"/>
              </a:lnSpc>
            </a:pPr>
            <a:endParaRPr lang="en-US" altLang="en-FI" sz="2000">
              <a:ea typeface="ＭＳ Ｐゴシック" panose="020B0600070205080204" pitchFamily="34" charset="-128"/>
            </a:endParaRPr>
          </a:p>
          <a:p>
            <a:pPr>
              <a:lnSpc>
                <a:spcPct val="80000"/>
              </a:lnSpc>
            </a:pPr>
            <a:r>
              <a:rPr lang="en-US" altLang="en-FI" sz="2250"/>
              <a:t>Silanes can form polymerized structures</a:t>
            </a:r>
          </a:p>
          <a:p>
            <a:pPr lvl="1">
              <a:lnSpc>
                <a:spcPct val="80000"/>
              </a:lnSpc>
            </a:pPr>
            <a:r>
              <a:rPr lang="en-US" altLang="en-FI" sz="2000">
                <a:ea typeface="ＭＳ Ｐゴシック" panose="020B0600070205080204" pitchFamily="34" charset="-128"/>
              </a:rPr>
              <a:t>Covalent bonds between molecules</a:t>
            </a:r>
          </a:p>
          <a:p>
            <a:pPr lvl="1">
              <a:lnSpc>
                <a:spcPct val="80000"/>
              </a:lnSpc>
            </a:pPr>
            <a:r>
              <a:rPr lang="en-US" altLang="en-FI" sz="2000">
                <a:ea typeface="ＭＳ Ｐゴシック" panose="020B0600070205080204" pitchFamily="34" charset="-128"/>
              </a:rPr>
              <a:t>Increased cohesion</a:t>
            </a:r>
          </a:p>
          <a:p>
            <a:pPr lvl="1">
              <a:lnSpc>
                <a:spcPct val="80000"/>
              </a:lnSpc>
            </a:pPr>
            <a:endParaRPr lang="en-US" altLang="en-FI" sz="2000">
              <a:ea typeface="ＭＳ Ｐゴシック" panose="020B0600070205080204" pitchFamily="34" charset="-128"/>
            </a:endParaRPr>
          </a:p>
        </p:txBody>
      </p:sp>
      <p:sp>
        <p:nvSpPr>
          <p:cNvPr id="4" name="TextBox 3">
            <a:extLst>
              <a:ext uri="{FF2B5EF4-FFF2-40B4-BE49-F238E27FC236}">
                <a16:creationId xmlns:a16="http://schemas.microsoft.com/office/drawing/2014/main" id="{CC22BE99-B84E-F544-A53A-C13E3311A166}"/>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519323176"/>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F764587F-75B0-A140-8833-5520BD384F0F}"/>
              </a:ext>
            </a:extLst>
          </p:cNvPr>
          <p:cNvSpPr>
            <a:spLocks noGrp="1"/>
          </p:cNvSpPr>
          <p:nvPr>
            <p:ph type="title"/>
          </p:nvPr>
        </p:nvSpPr>
        <p:spPr/>
        <p:txBody>
          <a:bodyPr/>
          <a:lstStyle/>
          <a:p>
            <a:r>
              <a:rPr lang="fi-FI" altLang="en-FI"/>
              <a:t>Effect of branched molecules</a:t>
            </a:r>
          </a:p>
        </p:txBody>
      </p:sp>
      <p:pic>
        <p:nvPicPr>
          <p:cNvPr id="47106" name="Picture 1">
            <a:extLst>
              <a:ext uri="{FF2B5EF4-FFF2-40B4-BE49-F238E27FC236}">
                <a16:creationId xmlns:a16="http://schemas.microsoft.com/office/drawing/2014/main" id="{317255C6-14C1-F541-8A0A-681FB9E42339}"/>
              </a:ext>
            </a:extLst>
          </p:cNvPr>
          <p:cNvPicPr>
            <a:picLocks noChangeAspect="1"/>
          </p:cNvPicPr>
          <p:nvPr/>
        </p:nvPicPr>
        <p:blipFill>
          <a:blip r:embed="rId3">
            <a:extLst>
              <a:ext uri="{28A0092B-C50C-407E-A947-70E740481C1C}">
                <a14:useLocalDpi xmlns:a14="http://schemas.microsoft.com/office/drawing/2010/main" val="0"/>
              </a:ext>
            </a:extLst>
          </a:blip>
          <a:srcRect l="24374" t="19751" r="9607" b="55724"/>
          <a:stretch>
            <a:fillRect/>
          </a:stretch>
        </p:blipFill>
        <p:spPr bwMode="auto">
          <a:xfrm rot="10860000">
            <a:off x="720989" y="1213116"/>
            <a:ext cx="7626615" cy="400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3">
            <a:extLst>
              <a:ext uri="{FF2B5EF4-FFF2-40B4-BE49-F238E27FC236}">
                <a16:creationId xmlns:a16="http://schemas.microsoft.com/office/drawing/2014/main" id="{15DE64F4-B909-1849-9981-5FA8D1DEAEE1}"/>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5" name="TextBox 4">
            <a:extLst>
              <a:ext uri="{FF2B5EF4-FFF2-40B4-BE49-F238E27FC236}">
                <a16:creationId xmlns:a16="http://schemas.microsoft.com/office/drawing/2014/main" id="{C111CF48-8C03-8445-B85C-A3501EE3ACD0}"/>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36624820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ADE814-DCFF-9246-8331-8772249867AD}"/>
              </a:ext>
            </a:extLst>
          </p:cNvPr>
          <p:cNvSpPr/>
          <p:nvPr/>
        </p:nvSpPr>
        <p:spPr>
          <a:xfrm>
            <a:off x="5134241" y="3344334"/>
            <a:ext cx="3029479" cy="18666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base">
              <a:spcBef>
                <a:spcPct val="0"/>
              </a:spcBef>
              <a:spcAft>
                <a:spcPct val="0"/>
              </a:spcAft>
              <a:defRPr/>
            </a:pPr>
            <a:endParaRPr lang="en-US" sz="1500">
              <a:solidFill>
                <a:srgbClr val="FFFFFF"/>
              </a:solidFill>
              <a:latin typeface="Calibri"/>
            </a:endParaRPr>
          </a:p>
        </p:txBody>
      </p:sp>
      <p:sp>
        <p:nvSpPr>
          <p:cNvPr id="13" name="Rectangle 12">
            <a:extLst>
              <a:ext uri="{FF2B5EF4-FFF2-40B4-BE49-F238E27FC236}">
                <a16:creationId xmlns:a16="http://schemas.microsoft.com/office/drawing/2014/main" id="{5B30C4E2-C673-F544-BEA7-9EE7017D78DA}"/>
              </a:ext>
            </a:extLst>
          </p:cNvPr>
          <p:cNvSpPr/>
          <p:nvPr/>
        </p:nvSpPr>
        <p:spPr>
          <a:xfrm>
            <a:off x="762000" y="1305719"/>
            <a:ext cx="3570553" cy="2291292"/>
          </a:xfrm>
          <a:prstGeom prst="rect">
            <a:avLst/>
          </a:prstGeom>
          <a:solidFill>
            <a:schemeClr val="accent6">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base">
              <a:spcBef>
                <a:spcPct val="0"/>
              </a:spcBef>
              <a:spcAft>
                <a:spcPct val="0"/>
              </a:spcAft>
              <a:defRPr/>
            </a:pPr>
            <a:endParaRPr lang="en-US" sz="1500">
              <a:solidFill>
                <a:srgbClr val="FFFFFF"/>
              </a:solidFill>
              <a:latin typeface="Calibri"/>
            </a:endParaRPr>
          </a:p>
        </p:txBody>
      </p:sp>
      <p:pic>
        <p:nvPicPr>
          <p:cNvPr id="49155" name="Picture 5">
            <a:extLst>
              <a:ext uri="{FF2B5EF4-FFF2-40B4-BE49-F238E27FC236}">
                <a16:creationId xmlns:a16="http://schemas.microsoft.com/office/drawing/2014/main" id="{B9BC13C6-482F-F64C-B0D6-203CDCAC37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8396" y="826823"/>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itle 1">
            <a:extLst>
              <a:ext uri="{FF2B5EF4-FFF2-40B4-BE49-F238E27FC236}">
                <a16:creationId xmlns:a16="http://schemas.microsoft.com/office/drawing/2014/main" id="{0DB7FD3D-9AC9-6547-8A5D-89CC7F937A66}"/>
              </a:ext>
            </a:extLst>
          </p:cNvPr>
          <p:cNvSpPr>
            <a:spLocks noGrp="1"/>
          </p:cNvSpPr>
          <p:nvPr>
            <p:ph type="title"/>
          </p:nvPr>
        </p:nvSpPr>
        <p:spPr>
          <a:xfrm>
            <a:off x="1226344" y="-14552"/>
            <a:ext cx="6858000" cy="952501"/>
          </a:xfrm>
        </p:spPr>
        <p:txBody>
          <a:bodyPr/>
          <a:lstStyle/>
          <a:p>
            <a:r>
              <a:rPr lang="fi-FI" altLang="en-FI"/>
              <a:t>Examples of molecules</a:t>
            </a:r>
          </a:p>
        </p:txBody>
      </p:sp>
      <p:pic>
        <p:nvPicPr>
          <p:cNvPr id="49157" name="Picture 3">
            <a:extLst>
              <a:ext uri="{FF2B5EF4-FFF2-40B4-BE49-F238E27FC236}">
                <a16:creationId xmlns:a16="http://schemas.microsoft.com/office/drawing/2014/main" id="{E4A90D55-E22C-AF48-BCB1-AC709C2987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063" y="2017448"/>
            <a:ext cx="3397250" cy="76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Box 4">
            <a:extLst>
              <a:ext uri="{FF2B5EF4-FFF2-40B4-BE49-F238E27FC236}">
                <a16:creationId xmlns:a16="http://schemas.microsoft.com/office/drawing/2014/main" id="{5690FEF1-197C-7D4E-B9BE-CA30BA0EBFB6}"/>
              </a:ext>
            </a:extLst>
          </p:cNvPr>
          <p:cNvSpPr txBox="1">
            <a:spLocks noChangeArrowheads="1"/>
          </p:cNvSpPr>
          <p:nvPr/>
        </p:nvSpPr>
        <p:spPr bwMode="auto">
          <a:xfrm>
            <a:off x="1644386" y="2817813"/>
            <a:ext cx="1574470"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a:solidFill>
                  <a:prstClr val="black"/>
                </a:solidFill>
              </a:rPr>
              <a:t>Stearic acid</a:t>
            </a:r>
          </a:p>
        </p:txBody>
      </p:sp>
      <p:sp>
        <p:nvSpPr>
          <p:cNvPr id="49159" name="TextBox 6">
            <a:extLst>
              <a:ext uri="{FF2B5EF4-FFF2-40B4-BE49-F238E27FC236}">
                <a16:creationId xmlns:a16="http://schemas.microsoft.com/office/drawing/2014/main" id="{916E5C45-B4A8-0044-8A37-8353665FE9E2}"/>
              </a:ext>
            </a:extLst>
          </p:cNvPr>
          <p:cNvSpPr txBox="1">
            <a:spLocks noChangeArrowheads="1"/>
          </p:cNvSpPr>
          <p:nvPr/>
        </p:nvSpPr>
        <p:spPr bwMode="auto">
          <a:xfrm>
            <a:off x="5917407" y="2237053"/>
            <a:ext cx="1133195"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a:solidFill>
                  <a:prstClr val="black"/>
                </a:solidFill>
              </a:rPr>
              <a:t>Octanol</a:t>
            </a:r>
          </a:p>
        </p:txBody>
      </p:sp>
      <p:sp>
        <p:nvSpPr>
          <p:cNvPr id="49160" name="TextBox 7">
            <a:extLst>
              <a:ext uri="{FF2B5EF4-FFF2-40B4-BE49-F238E27FC236}">
                <a16:creationId xmlns:a16="http://schemas.microsoft.com/office/drawing/2014/main" id="{113A51B2-950C-244B-8755-D7787667B1BE}"/>
              </a:ext>
            </a:extLst>
          </p:cNvPr>
          <p:cNvSpPr txBox="1">
            <a:spLocks noChangeArrowheads="1"/>
          </p:cNvSpPr>
          <p:nvPr/>
        </p:nvSpPr>
        <p:spPr bwMode="auto">
          <a:xfrm>
            <a:off x="1070240" y="1530615"/>
            <a:ext cx="316625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667">
                <a:solidFill>
                  <a:prstClr val="black"/>
                </a:solidFill>
              </a:rPr>
              <a:t>Linear acid molecules</a:t>
            </a:r>
          </a:p>
        </p:txBody>
      </p:sp>
      <p:sp>
        <p:nvSpPr>
          <p:cNvPr id="49161" name="TextBox 8">
            <a:extLst>
              <a:ext uri="{FF2B5EF4-FFF2-40B4-BE49-F238E27FC236}">
                <a16:creationId xmlns:a16="http://schemas.microsoft.com/office/drawing/2014/main" id="{F90DC817-F57A-E64F-B67D-5EB12C5A56E8}"/>
              </a:ext>
            </a:extLst>
          </p:cNvPr>
          <p:cNvSpPr txBox="1">
            <a:spLocks noChangeArrowheads="1"/>
          </p:cNvSpPr>
          <p:nvPr/>
        </p:nvSpPr>
        <p:spPr bwMode="auto">
          <a:xfrm>
            <a:off x="5368396" y="1305719"/>
            <a:ext cx="2391104"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a:solidFill>
                  <a:prstClr val="black"/>
                </a:solidFill>
              </a:rPr>
              <a:t>Alcohol molecules</a:t>
            </a:r>
          </a:p>
        </p:txBody>
      </p:sp>
      <p:pic>
        <p:nvPicPr>
          <p:cNvPr id="49162" name="Picture 9">
            <a:extLst>
              <a:ext uri="{FF2B5EF4-FFF2-40B4-BE49-F238E27FC236}">
                <a16:creationId xmlns:a16="http://schemas.microsoft.com/office/drawing/2014/main" id="{B4F21B3D-A2EE-8D43-817D-F120165FEE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9907" y="3885407"/>
            <a:ext cx="1918229"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3" name="TextBox 10">
            <a:extLst>
              <a:ext uri="{FF2B5EF4-FFF2-40B4-BE49-F238E27FC236}">
                <a16:creationId xmlns:a16="http://schemas.microsoft.com/office/drawing/2014/main" id="{3BAEE486-C70C-FE43-9704-CA450615687B}"/>
              </a:ext>
            </a:extLst>
          </p:cNvPr>
          <p:cNvSpPr txBox="1">
            <a:spLocks noChangeArrowheads="1"/>
          </p:cNvSpPr>
          <p:nvPr/>
        </p:nvSpPr>
        <p:spPr bwMode="auto">
          <a:xfrm>
            <a:off x="5134240" y="3378729"/>
            <a:ext cx="305763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a:solidFill>
                  <a:prstClr val="black"/>
                </a:solidFill>
              </a:rPr>
              <a:t>Hydrocarbon molecules</a:t>
            </a:r>
          </a:p>
        </p:txBody>
      </p:sp>
      <p:sp>
        <p:nvSpPr>
          <p:cNvPr id="49164" name="TextBox 11">
            <a:extLst>
              <a:ext uri="{FF2B5EF4-FFF2-40B4-BE49-F238E27FC236}">
                <a16:creationId xmlns:a16="http://schemas.microsoft.com/office/drawing/2014/main" id="{0786260B-FB69-1747-BC05-8E7EA32BF464}"/>
              </a:ext>
            </a:extLst>
          </p:cNvPr>
          <p:cNvSpPr txBox="1">
            <a:spLocks noChangeArrowheads="1"/>
          </p:cNvSpPr>
          <p:nvPr/>
        </p:nvSpPr>
        <p:spPr bwMode="auto">
          <a:xfrm>
            <a:off x="6049698" y="4774407"/>
            <a:ext cx="105144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a:solidFill>
                  <a:prstClr val="black"/>
                </a:solidFill>
              </a:rPr>
              <a:t>Butane</a:t>
            </a:r>
          </a:p>
        </p:txBody>
      </p:sp>
      <p:pic>
        <p:nvPicPr>
          <p:cNvPr id="49165" name="Picture 2">
            <a:extLst>
              <a:ext uri="{FF2B5EF4-FFF2-40B4-BE49-F238E27FC236}">
                <a16:creationId xmlns:a16="http://schemas.microsoft.com/office/drawing/2014/main" id="{838A8DF3-BEF6-E447-A3B2-19B9F3B06B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6646" y="4250532"/>
            <a:ext cx="2229115" cy="111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TextBox 5">
            <a:extLst>
              <a:ext uri="{FF2B5EF4-FFF2-40B4-BE49-F238E27FC236}">
                <a16:creationId xmlns:a16="http://schemas.microsoft.com/office/drawing/2014/main" id="{1C9C8860-BBC3-8049-88FD-EC7263C275A3}"/>
              </a:ext>
            </a:extLst>
          </p:cNvPr>
          <p:cNvSpPr txBox="1">
            <a:spLocks noChangeArrowheads="1"/>
          </p:cNvSpPr>
          <p:nvPr/>
        </p:nvSpPr>
        <p:spPr bwMode="auto">
          <a:xfrm>
            <a:off x="1246188" y="3813969"/>
            <a:ext cx="3198568"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a:solidFill>
                  <a:prstClr val="black"/>
                </a:solidFill>
              </a:rPr>
              <a:t>Branched acid molecules</a:t>
            </a:r>
          </a:p>
        </p:txBody>
      </p:sp>
      <p:sp>
        <p:nvSpPr>
          <p:cNvPr id="49167" name="TextBox 17">
            <a:extLst>
              <a:ext uri="{FF2B5EF4-FFF2-40B4-BE49-F238E27FC236}">
                <a16:creationId xmlns:a16="http://schemas.microsoft.com/office/drawing/2014/main" id="{92B2ED13-EA28-924D-A83E-D9281554F3D3}"/>
              </a:ext>
            </a:extLst>
          </p:cNvPr>
          <p:cNvSpPr txBox="1">
            <a:spLocks noChangeArrowheads="1"/>
          </p:cNvSpPr>
          <p:nvPr/>
        </p:nvSpPr>
        <p:spPr bwMode="auto">
          <a:xfrm>
            <a:off x="1070241" y="5236104"/>
            <a:ext cx="388087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a:solidFill>
                  <a:prstClr val="black"/>
                </a:solidFill>
              </a:rPr>
              <a:t>3-ehtyl-2-propyl-decanoic acid</a:t>
            </a:r>
          </a:p>
        </p:txBody>
      </p:sp>
      <p:sp>
        <p:nvSpPr>
          <p:cNvPr id="17" name="TextBox 16">
            <a:extLst>
              <a:ext uri="{FF2B5EF4-FFF2-40B4-BE49-F238E27FC236}">
                <a16:creationId xmlns:a16="http://schemas.microsoft.com/office/drawing/2014/main" id="{55641514-6361-6847-BA4D-092455FBFAC3}"/>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353326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027D71BA-BA8A-044C-808A-7582CD637C8A}"/>
              </a:ext>
            </a:extLst>
          </p:cNvPr>
          <p:cNvSpPr>
            <a:spLocks noGrp="1"/>
          </p:cNvSpPr>
          <p:nvPr>
            <p:ph type="title"/>
          </p:nvPr>
        </p:nvSpPr>
        <p:spPr/>
        <p:txBody>
          <a:bodyPr/>
          <a:lstStyle/>
          <a:p>
            <a:r>
              <a:rPr lang="en-US" altLang="en-FI" sz="3333"/>
              <a:t>Limitations for adsorption lubrication</a:t>
            </a:r>
          </a:p>
        </p:txBody>
      </p:sp>
      <p:sp>
        <p:nvSpPr>
          <p:cNvPr id="51202" name="Content Placeholder 2">
            <a:extLst>
              <a:ext uri="{FF2B5EF4-FFF2-40B4-BE49-F238E27FC236}">
                <a16:creationId xmlns:a16="http://schemas.microsoft.com/office/drawing/2014/main" id="{D029D7D7-0C9B-AC44-AEB3-494D9D724760}"/>
              </a:ext>
            </a:extLst>
          </p:cNvPr>
          <p:cNvSpPr>
            <a:spLocks noGrp="1"/>
          </p:cNvSpPr>
          <p:nvPr>
            <p:ph idx="1"/>
          </p:nvPr>
        </p:nvSpPr>
        <p:spPr/>
        <p:txBody>
          <a:bodyPr/>
          <a:lstStyle/>
          <a:p>
            <a:r>
              <a:rPr lang="en-US" altLang="en-FI"/>
              <a:t>High temperature</a:t>
            </a:r>
          </a:p>
          <a:p>
            <a:pPr lvl="1"/>
            <a:r>
              <a:rPr lang="en-US" altLang="en-FI">
                <a:ea typeface="ＭＳ Ｐゴシック" panose="020B0600070205080204" pitchFamily="34" charset="-128"/>
              </a:rPr>
              <a:t>Adsorption isoterm, molecules deadsorbed (usually 80 to 150 ˚C)</a:t>
            </a:r>
          </a:p>
          <a:p>
            <a:pPr lvl="1"/>
            <a:r>
              <a:rPr lang="en-US" altLang="en-FI">
                <a:ea typeface="ＭＳ Ｐゴシック" panose="020B0600070205080204" pitchFamily="34" charset="-128"/>
              </a:rPr>
              <a:t>Molecules break down</a:t>
            </a:r>
          </a:p>
          <a:p>
            <a:pPr lvl="1"/>
            <a:r>
              <a:rPr lang="en-US" altLang="en-FI">
                <a:ea typeface="ＭＳ Ｐゴシック" panose="020B0600070205080204" pitchFamily="34" charset="-128"/>
              </a:rPr>
              <a:t>Lubricant film melts</a:t>
            </a:r>
          </a:p>
          <a:p>
            <a:pPr lvl="1"/>
            <a:endParaRPr lang="en-US" altLang="en-FI">
              <a:ea typeface="ＭＳ Ｐゴシック" panose="020B0600070205080204" pitchFamily="34" charset="-128"/>
            </a:endParaRPr>
          </a:p>
          <a:p>
            <a:r>
              <a:rPr lang="en-US" altLang="en-FI"/>
              <a:t>Nascent surfaces</a:t>
            </a:r>
          </a:p>
          <a:p>
            <a:pPr lvl="1"/>
            <a:r>
              <a:rPr lang="en-US" altLang="en-FI">
                <a:ea typeface="ＭＳ Ｐゴシック" panose="020B0600070205080204" pitchFamily="34" charset="-128"/>
              </a:rPr>
              <a:t>Catalyses and gasification of the adsorbed molecules</a:t>
            </a:r>
          </a:p>
        </p:txBody>
      </p:sp>
      <p:sp>
        <p:nvSpPr>
          <p:cNvPr id="4" name="TextBox 3">
            <a:extLst>
              <a:ext uri="{FF2B5EF4-FFF2-40B4-BE49-F238E27FC236}">
                <a16:creationId xmlns:a16="http://schemas.microsoft.com/office/drawing/2014/main" id="{2E5695D1-E7A1-2748-A9FE-512896AD9E8F}"/>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62925744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C7D13A9-3324-1740-AF62-85DDE7B420B6}"/>
              </a:ext>
            </a:extLst>
          </p:cNvPr>
          <p:cNvSpPr>
            <a:spLocks noGrp="1"/>
          </p:cNvSpPr>
          <p:nvPr>
            <p:ph type="ctrTitle"/>
          </p:nvPr>
        </p:nvSpPr>
        <p:spPr/>
        <p:txBody>
          <a:bodyPr/>
          <a:lstStyle/>
          <a:p>
            <a:r>
              <a:rPr lang="en-US" altLang="en-FI"/>
              <a:t>High temperature – medium load lubrication mechanisms</a:t>
            </a:r>
          </a:p>
        </p:txBody>
      </p:sp>
      <p:sp>
        <p:nvSpPr>
          <p:cNvPr id="53250" name="Subtitle 2">
            <a:extLst>
              <a:ext uri="{FF2B5EF4-FFF2-40B4-BE49-F238E27FC236}">
                <a16:creationId xmlns:a16="http://schemas.microsoft.com/office/drawing/2014/main" id="{566531FF-1AB4-DF40-BACF-9EE635CC41A4}"/>
              </a:ext>
            </a:extLst>
          </p:cNvPr>
          <p:cNvSpPr>
            <a:spLocks noGrp="1"/>
          </p:cNvSpPr>
          <p:nvPr>
            <p:ph type="subTitle" idx="1"/>
          </p:nvPr>
        </p:nvSpPr>
        <p:spPr/>
        <p:txBody>
          <a:bodyPr/>
          <a:lstStyle/>
          <a:p>
            <a:endParaRPr lang="en-US" altLang="en-FI">
              <a:solidFill>
                <a:srgbClr val="898989"/>
              </a:solidFill>
            </a:endParaRPr>
          </a:p>
        </p:txBody>
      </p:sp>
      <p:sp>
        <p:nvSpPr>
          <p:cNvPr id="4" name="TextBox 3">
            <a:extLst>
              <a:ext uri="{FF2B5EF4-FFF2-40B4-BE49-F238E27FC236}">
                <a16:creationId xmlns:a16="http://schemas.microsoft.com/office/drawing/2014/main" id="{C359AF74-3E5D-934B-913E-6BBC31564A15}"/>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07646249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DDB471B-AFE2-3947-8918-7C118DA186B9}"/>
              </a:ext>
            </a:extLst>
          </p:cNvPr>
          <p:cNvSpPr>
            <a:spLocks noGrp="1"/>
          </p:cNvSpPr>
          <p:nvPr>
            <p:ph type="title"/>
          </p:nvPr>
        </p:nvSpPr>
        <p:spPr/>
        <p:txBody>
          <a:bodyPr/>
          <a:lstStyle/>
          <a:p>
            <a:r>
              <a:rPr lang="en-US" altLang="en-FI" sz="3333"/>
              <a:t>Thick film of soapy or amorphous material</a:t>
            </a:r>
          </a:p>
        </p:txBody>
      </p:sp>
      <p:sp>
        <p:nvSpPr>
          <p:cNvPr id="57346" name="Content Placeholder 2">
            <a:extLst>
              <a:ext uri="{FF2B5EF4-FFF2-40B4-BE49-F238E27FC236}">
                <a16:creationId xmlns:a16="http://schemas.microsoft.com/office/drawing/2014/main" id="{38E2718A-B28E-684F-91CC-34E7D10670EB}"/>
              </a:ext>
            </a:extLst>
          </p:cNvPr>
          <p:cNvSpPr>
            <a:spLocks noGrp="1"/>
          </p:cNvSpPr>
          <p:nvPr>
            <p:ph idx="1"/>
          </p:nvPr>
        </p:nvSpPr>
        <p:spPr/>
        <p:txBody>
          <a:bodyPr/>
          <a:lstStyle/>
          <a:p>
            <a:pPr>
              <a:lnSpc>
                <a:spcPct val="80000"/>
              </a:lnSpc>
            </a:pPr>
            <a:r>
              <a:rPr lang="en-US" altLang="en-FI" sz="2083"/>
              <a:t>Chemical reaction between additive molecule and metallic surface</a:t>
            </a:r>
          </a:p>
          <a:p>
            <a:pPr lvl="1">
              <a:lnSpc>
                <a:spcPct val="80000"/>
              </a:lnSpc>
            </a:pPr>
            <a:r>
              <a:rPr lang="en-US" altLang="en-FI" sz="1833">
                <a:ea typeface="ＭＳ Ｐゴシック" panose="020B0600070205080204" pitchFamily="34" charset="-128"/>
              </a:rPr>
              <a:t>Layer thickness normally 100 – 1000 nm</a:t>
            </a:r>
          </a:p>
          <a:p>
            <a:pPr>
              <a:lnSpc>
                <a:spcPct val="80000"/>
              </a:lnSpc>
            </a:pPr>
            <a:endParaRPr lang="en-US" altLang="en-FI" sz="2083"/>
          </a:p>
          <a:p>
            <a:pPr>
              <a:lnSpc>
                <a:spcPct val="80000"/>
              </a:lnSpc>
            </a:pPr>
            <a:r>
              <a:rPr lang="en-US" altLang="en-FI" sz="2083"/>
              <a:t>Soap layers</a:t>
            </a:r>
          </a:p>
          <a:p>
            <a:pPr lvl="1">
              <a:lnSpc>
                <a:spcPct val="80000"/>
              </a:lnSpc>
            </a:pPr>
            <a:r>
              <a:rPr lang="en-US" altLang="en-FI" sz="1833">
                <a:ea typeface="ＭＳ Ｐゴシック" panose="020B0600070205080204" pitchFamily="34" charset="-128"/>
              </a:rPr>
              <a:t>Reaction between metal hydroxide and fatty acid</a:t>
            </a:r>
          </a:p>
          <a:p>
            <a:pPr lvl="1">
              <a:lnSpc>
                <a:spcPct val="80000"/>
              </a:lnSpc>
            </a:pPr>
            <a:r>
              <a:rPr lang="en-US" altLang="en-FI" sz="1833">
                <a:ea typeface="ＭＳ Ｐゴシック" panose="020B0600070205080204" pitchFamily="34" charset="-128"/>
              </a:rPr>
              <a:t>Do not form on the surface of noble metals because required chemical reaction</a:t>
            </a:r>
          </a:p>
          <a:p>
            <a:pPr lvl="1">
              <a:lnSpc>
                <a:spcPct val="80000"/>
              </a:lnSpc>
            </a:pPr>
            <a:endParaRPr lang="en-US" altLang="en-FI" sz="1833">
              <a:ea typeface="ＭＳ Ｐゴシック" panose="020B0600070205080204" pitchFamily="34" charset="-128"/>
            </a:endParaRPr>
          </a:p>
          <a:p>
            <a:pPr>
              <a:lnSpc>
                <a:spcPct val="80000"/>
              </a:lnSpc>
            </a:pPr>
            <a:r>
              <a:rPr lang="en-US" altLang="en-FI" sz="2083"/>
              <a:t>Amorphous layers</a:t>
            </a:r>
          </a:p>
          <a:p>
            <a:pPr lvl="1">
              <a:lnSpc>
                <a:spcPct val="80000"/>
              </a:lnSpc>
            </a:pPr>
            <a:r>
              <a:rPr lang="en-US" altLang="en-FI" sz="1833">
                <a:ea typeface="ＭＳ Ｐゴシック" panose="020B0600070205080204" pitchFamily="34" charset="-128"/>
              </a:rPr>
              <a:t>Very fine particles or molecule structures</a:t>
            </a:r>
          </a:p>
          <a:p>
            <a:pPr lvl="1">
              <a:lnSpc>
                <a:spcPct val="80000"/>
              </a:lnSpc>
            </a:pPr>
            <a:r>
              <a:rPr lang="en-US" altLang="en-FI" sz="1833">
                <a:ea typeface="ＭＳ Ｐゴシック" panose="020B0600070205080204" pitchFamily="34" charset="-128"/>
              </a:rPr>
              <a:t>E.g. phosphate together with iron and zinc can form amorphous solid layer on the surface</a:t>
            </a:r>
          </a:p>
        </p:txBody>
      </p:sp>
      <p:sp>
        <p:nvSpPr>
          <p:cNvPr id="4" name="TextBox 3">
            <a:extLst>
              <a:ext uri="{FF2B5EF4-FFF2-40B4-BE49-F238E27FC236}">
                <a16:creationId xmlns:a16="http://schemas.microsoft.com/office/drawing/2014/main" id="{E78B9004-B65F-E24A-ACE0-AF562FF1D1B1}"/>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65182593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BB54-A564-9A47-BBE2-C06F71DB7012}"/>
              </a:ext>
            </a:extLst>
          </p:cNvPr>
          <p:cNvSpPr>
            <a:spLocks noGrp="1"/>
          </p:cNvSpPr>
          <p:nvPr>
            <p:ph type="title"/>
          </p:nvPr>
        </p:nvSpPr>
        <p:spPr/>
        <p:txBody>
          <a:bodyPr/>
          <a:lstStyle/>
          <a:p>
            <a:r>
              <a:rPr lang="en-FI" dirty="0"/>
              <a:t>Traditional laws of friction</a:t>
            </a:r>
          </a:p>
        </p:txBody>
      </p:sp>
      <p:sp>
        <p:nvSpPr>
          <p:cNvPr id="3" name="Content Placeholder 2">
            <a:extLst>
              <a:ext uri="{FF2B5EF4-FFF2-40B4-BE49-F238E27FC236}">
                <a16:creationId xmlns:a16="http://schemas.microsoft.com/office/drawing/2014/main" id="{F5470407-9F62-1C4E-9FB2-A04B55FB08D0}"/>
              </a:ext>
            </a:extLst>
          </p:cNvPr>
          <p:cNvSpPr>
            <a:spLocks noGrp="1"/>
          </p:cNvSpPr>
          <p:nvPr>
            <p:ph idx="1"/>
          </p:nvPr>
        </p:nvSpPr>
        <p:spPr/>
        <p:txBody>
          <a:bodyPr/>
          <a:lstStyle/>
          <a:p>
            <a:pPr marL="0" indent="0">
              <a:buNone/>
            </a:pPr>
            <a:r>
              <a:rPr lang="en-GB" dirty="0"/>
              <a:t>The elementary property of sliding (kinetic) friction were discovered by experiment in the 15th to 18th centuries and were expressed as three empirical laws:</a:t>
            </a:r>
          </a:p>
          <a:p>
            <a:r>
              <a:rPr lang="en-GB" b="1" dirty="0">
                <a:hlinkClick r:id="rId2" tooltip="Guillaume Amontons"/>
              </a:rPr>
              <a:t>Amontons'</a:t>
            </a:r>
            <a:r>
              <a:rPr lang="en-GB" b="1" dirty="0"/>
              <a:t> First Law</a:t>
            </a:r>
            <a:r>
              <a:rPr lang="en-GB" dirty="0"/>
              <a:t>: The force of friction is directly proportional to the applied load.</a:t>
            </a:r>
          </a:p>
          <a:p>
            <a:r>
              <a:rPr lang="en-GB" b="1" dirty="0" err="1"/>
              <a:t>Amontons</a:t>
            </a:r>
            <a:r>
              <a:rPr lang="en-GB" b="1" dirty="0"/>
              <a:t>' Second Law</a:t>
            </a:r>
            <a:r>
              <a:rPr lang="en-GB" dirty="0"/>
              <a:t>: The force of friction is independent of the apparent area of contact.</a:t>
            </a:r>
          </a:p>
          <a:p>
            <a:r>
              <a:rPr lang="en-GB" b="1" dirty="0"/>
              <a:t>Coulomb's Law of Friction</a:t>
            </a:r>
            <a:r>
              <a:rPr lang="en-GB" dirty="0"/>
              <a:t>: Kinetic friction is independent of the sliding velocity.</a:t>
            </a:r>
          </a:p>
          <a:p>
            <a:endParaRPr lang="en-FI" dirty="0"/>
          </a:p>
        </p:txBody>
      </p:sp>
      <p:sp>
        <p:nvSpPr>
          <p:cNvPr id="4" name="Text Placeholder 3">
            <a:extLst>
              <a:ext uri="{FF2B5EF4-FFF2-40B4-BE49-F238E27FC236}">
                <a16:creationId xmlns:a16="http://schemas.microsoft.com/office/drawing/2014/main" id="{C01532AF-1C90-444D-AB44-FC3326889123}"/>
              </a:ext>
            </a:extLst>
          </p:cNvPr>
          <p:cNvSpPr>
            <a:spLocks noGrp="1"/>
          </p:cNvSpPr>
          <p:nvPr>
            <p:ph type="body" sz="quarter" idx="13"/>
          </p:nvPr>
        </p:nvSpPr>
        <p:spPr/>
        <p:txBody>
          <a:bodyPr/>
          <a:lstStyle/>
          <a:p>
            <a:endParaRPr lang="en-FI"/>
          </a:p>
        </p:txBody>
      </p:sp>
      <p:sp>
        <p:nvSpPr>
          <p:cNvPr id="5" name="Text Placeholder 4">
            <a:extLst>
              <a:ext uri="{FF2B5EF4-FFF2-40B4-BE49-F238E27FC236}">
                <a16:creationId xmlns:a16="http://schemas.microsoft.com/office/drawing/2014/main" id="{0FB2ECE4-F5E5-494E-ADCF-C21C9DA77394}"/>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3581558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EA43CCE6-1B63-704B-9EED-DCA3051D1E64}"/>
              </a:ext>
            </a:extLst>
          </p:cNvPr>
          <p:cNvSpPr>
            <a:spLocks noGrp="1"/>
          </p:cNvSpPr>
          <p:nvPr>
            <p:ph type="title"/>
          </p:nvPr>
        </p:nvSpPr>
        <p:spPr/>
        <p:txBody>
          <a:bodyPr/>
          <a:lstStyle/>
          <a:p>
            <a:r>
              <a:rPr lang="fi-FI" altLang="en-FI"/>
              <a:t>Soap layer formation</a:t>
            </a:r>
          </a:p>
        </p:txBody>
      </p:sp>
      <p:pic>
        <p:nvPicPr>
          <p:cNvPr id="58370" name="Picture 1">
            <a:extLst>
              <a:ext uri="{FF2B5EF4-FFF2-40B4-BE49-F238E27FC236}">
                <a16:creationId xmlns:a16="http://schemas.microsoft.com/office/drawing/2014/main" id="{47105EBA-F731-8A4D-ACA6-C31BE623518F}"/>
              </a:ext>
            </a:extLst>
          </p:cNvPr>
          <p:cNvPicPr>
            <a:picLocks noChangeAspect="1"/>
          </p:cNvPicPr>
          <p:nvPr/>
        </p:nvPicPr>
        <p:blipFill>
          <a:blip r:embed="rId3">
            <a:extLst>
              <a:ext uri="{28A0092B-C50C-407E-A947-70E740481C1C}">
                <a14:useLocalDpi xmlns:a14="http://schemas.microsoft.com/office/drawing/2010/main" val="0"/>
              </a:ext>
            </a:extLst>
          </a:blip>
          <a:srcRect l="30576" t="53522" r="14984" b="33009"/>
          <a:stretch>
            <a:fillRect/>
          </a:stretch>
        </p:blipFill>
        <p:spPr bwMode="auto">
          <a:xfrm rot="60000">
            <a:off x="514615" y="1631157"/>
            <a:ext cx="7995709" cy="27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a:extLst>
              <a:ext uri="{FF2B5EF4-FFF2-40B4-BE49-F238E27FC236}">
                <a16:creationId xmlns:a16="http://schemas.microsoft.com/office/drawing/2014/main" id="{9B30F421-F124-5345-A6B9-42A7F32AB049}"/>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5" name="TextBox 4">
            <a:extLst>
              <a:ext uri="{FF2B5EF4-FFF2-40B4-BE49-F238E27FC236}">
                <a16:creationId xmlns:a16="http://schemas.microsoft.com/office/drawing/2014/main" id="{B4D491AD-0594-C242-A129-50068EF37A9F}"/>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67682203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a:extLst>
              <a:ext uri="{FF2B5EF4-FFF2-40B4-BE49-F238E27FC236}">
                <a16:creationId xmlns:a16="http://schemas.microsoft.com/office/drawing/2014/main" id="{8A013477-3A4F-674B-9C65-6AC41D9E5D41}"/>
              </a:ext>
            </a:extLst>
          </p:cNvPr>
          <p:cNvPicPr>
            <a:picLocks noChangeAspect="1"/>
          </p:cNvPicPr>
          <p:nvPr/>
        </p:nvPicPr>
        <p:blipFill>
          <a:blip r:embed="rId3">
            <a:extLst>
              <a:ext uri="{28A0092B-C50C-407E-A947-70E740481C1C}">
                <a14:useLocalDpi xmlns:a14="http://schemas.microsoft.com/office/drawing/2010/main" val="0"/>
              </a:ext>
            </a:extLst>
          </a:blip>
          <a:srcRect l="33046" t="52763" r="10674" b="18880"/>
          <a:stretch>
            <a:fillRect/>
          </a:stretch>
        </p:blipFill>
        <p:spPr bwMode="auto">
          <a:xfrm rot="10920000">
            <a:off x="1230313" y="1001449"/>
            <a:ext cx="6446573" cy="459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1">
            <a:extLst>
              <a:ext uri="{FF2B5EF4-FFF2-40B4-BE49-F238E27FC236}">
                <a16:creationId xmlns:a16="http://schemas.microsoft.com/office/drawing/2014/main" id="{350718FE-8F07-844A-9578-80AED19F11CA}"/>
              </a:ext>
            </a:extLst>
          </p:cNvPr>
          <p:cNvSpPr>
            <a:spLocks noGrp="1"/>
          </p:cNvSpPr>
          <p:nvPr>
            <p:ph type="title"/>
          </p:nvPr>
        </p:nvSpPr>
        <p:spPr/>
        <p:txBody>
          <a:bodyPr/>
          <a:lstStyle/>
          <a:p>
            <a:r>
              <a:rPr lang="fi-FI" altLang="en-FI"/>
              <a:t>Amorphous layers</a:t>
            </a:r>
          </a:p>
        </p:txBody>
      </p:sp>
      <p:sp>
        <p:nvSpPr>
          <p:cNvPr id="4" name="TextBox 3">
            <a:extLst>
              <a:ext uri="{FF2B5EF4-FFF2-40B4-BE49-F238E27FC236}">
                <a16:creationId xmlns:a16="http://schemas.microsoft.com/office/drawing/2014/main" id="{C0BA0D94-AD66-EE47-9C0C-D1C175A36A80}"/>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09398319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372E1BE9-5EF8-5A46-9A38-0E89554DAB51}"/>
              </a:ext>
            </a:extLst>
          </p:cNvPr>
          <p:cNvSpPr>
            <a:spLocks noGrp="1"/>
          </p:cNvSpPr>
          <p:nvPr>
            <p:ph type="ctrTitle"/>
          </p:nvPr>
        </p:nvSpPr>
        <p:spPr/>
        <p:txBody>
          <a:bodyPr/>
          <a:lstStyle/>
          <a:p>
            <a:r>
              <a:rPr lang="en-US" altLang="en-FI"/>
              <a:t>High temperature – high load lubrication mechanisms</a:t>
            </a:r>
          </a:p>
        </p:txBody>
      </p:sp>
      <p:sp>
        <p:nvSpPr>
          <p:cNvPr id="62466" name="Subtitle 2">
            <a:extLst>
              <a:ext uri="{FF2B5EF4-FFF2-40B4-BE49-F238E27FC236}">
                <a16:creationId xmlns:a16="http://schemas.microsoft.com/office/drawing/2014/main" id="{60378C03-84B0-AD44-98E5-28DBF5D57CEA}"/>
              </a:ext>
            </a:extLst>
          </p:cNvPr>
          <p:cNvSpPr>
            <a:spLocks noGrp="1"/>
          </p:cNvSpPr>
          <p:nvPr>
            <p:ph type="subTitle" idx="1"/>
          </p:nvPr>
        </p:nvSpPr>
        <p:spPr/>
        <p:txBody>
          <a:bodyPr/>
          <a:lstStyle/>
          <a:p>
            <a:endParaRPr lang="en-US" altLang="en-FI">
              <a:solidFill>
                <a:srgbClr val="898989"/>
              </a:solidFill>
            </a:endParaRPr>
          </a:p>
        </p:txBody>
      </p:sp>
      <p:sp>
        <p:nvSpPr>
          <p:cNvPr id="4" name="TextBox 3">
            <a:extLst>
              <a:ext uri="{FF2B5EF4-FFF2-40B4-BE49-F238E27FC236}">
                <a16:creationId xmlns:a16="http://schemas.microsoft.com/office/drawing/2014/main" id="{954D9F52-A628-D14F-A012-54487ABF4246}"/>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369130606"/>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FB345F3-2FB6-E640-9D76-2B7C316A6076}"/>
              </a:ext>
            </a:extLst>
          </p:cNvPr>
          <p:cNvSpPr>
            <a:spLocks noGrp="1"/>
          </p:cNvSpPr>
          <p:nvPr>
            <p:ph type="title"/>
          </p:nvPr>
        </p:nvSpPr>
        <p:spPr/>
        <p:txBody>
          <a:bodyPr/>
          <a:lstStyle/>
          <a:p>
            <a:r>
              <a:rPr lang="en-US" altLang="en-FI"/>
              <a:t>Extreme pressure lubrication</a:t>
            </a:r>
          </a:p>
        </p:txBody>
      </p:sp>
      <p:sp>
        <p:nvSpPr>
          <p:cNvPr id="63490" name="Content Placeholder 2">
            <a:extLst>
              <a:ext uri="{FF2B5EF4-FFF2-40B4-BE49-F238E27FC236}">
                <a16:creationId xmlns:a16="http://schemas.microsoft.com/office/drawing/2014/main" id="{35A50CEE-2982-EF4B-A733-96C604B196A8}"/>
              </a:ext>
            </a:extLst>
          </p:cNvPr>
          <p:cNvSpPr>
            <a:spLocks noGrp="1"/>
          </p:cNvSpPr>
          <p:nvPr>
            <p:ph idx="1"/>
          </p:nvPr>
        </p:nvSpPr>
        <p:spPr/>
        <p:txBody>
          <a:bodyPr/>
          <a:lstStyle/>
          <a:p>
            <a:pPr>
              <a:lnSpc>
                <a:spcPct val="80000"/>
              </a:lnSpc>
            </a:pPr>
            <a:r>
              <a:rPr lang="en-US" altLang="en-FI" sz="2083"/>
              <a:t>High temperature lubrication</a:t>
            </a:r>
          </a:p>
          <a:p>
            <a:pPr lvl="1">
              <a:lnSpc>
                <a:spcPct val="80000"/>
              </a:lnSpc>
            </a:pPr>
            <a:r>
              <a:rPr lang="en-US" altLang="en-FI" sz="1833">
                <a:ea typeface="ＭＳ Ｐゴシック" panose="020B0600070205080204" pitchFamily="34" charset="-128"/>
              </a:rPr>
              <a:t>Adsorbed molecules desorbed </a:t>
            </a:r>
          </a:p>
          <a:p>
            <a:pPr lvl="1">
              <a:lnSpc>
                <a:spcPct val="80000"/>
              </a:lnSpc>
            </a:pPr>
            <a:r>
              <a:rPr lang="en-US" altLang="en-FI" sz="1833">
                <a:ea typeface="ＭＳ Ｐゴシック" panose="020B0600070205080204" pitchFamily="34" charset="-128"/>
              </a:rPr>
              <a:t>Lubrication by sacrificial films e.g. FeS</a:t>
            </a:r>
          </a:p>
          <a:p>
            <a:pPr>
              <a:lnSpc>
                <a:spcPct val="80000"/>
              </a:lnSpc>
            </a:pPr>
            <a:endParaRPr lang="en-US" altLang="en-FI" sz="2083"/>
          </a:p>
          <a:p>
            <a:pPr>
              <a:lnSpc>
                <a:spcPct val="80000"/>
              </a:lnSpc>
            </a:pPr>
            <a:r>
              <a:rPr lang="en-US" altLang="en-FI" sz="2083"/>
              <a:t>Sacrificial film formed by reaction between nascent surface and sulphur, phosphorus and chlorine containing additives</a:t>
            </a:r>
          </a:p>
          <a:p>
            <a:pPr lvl="1">
              <a:lnSpc>
                <a:spcPct val="80000"/>
              </a:lnSpc>
            </a:pPr>
            <a:r>
              <a:rPr lang="en-US" altLang="en-FI" sz="1833">
                <a:ea typeface="ＭＳ Ｐゴシック" panose="020B0600070205080204" pitchFamily="34" charset="-128"/>
              </a:rPr>
              <a:t>Reduction of adhesion between contacting surfaces</a:t>
            </a:r>
          </a:p>
          <a:p>
            <a:pPr lvl="1">
              <a:lnSpc>
                <a:spcPct val="80000"/>
              </a:lnSpc>
            </a:pPr>
            <a:r>
              <a:rPr lang="en-US" altLang="en-FI" sz="1833">
                <a:ea typeface="ＭＳ Ｐゴシック" panose="020B0600070205080204" pitchFamily="34" charset="-128"/>
              </a:rPr>
              <a:t>Easily shearing layer </a:t>
            </a:r>
          </a:p>
          <a:p>
            <a:pPr lvl="1">
              <a:lnSpc>
                <a:spcPct val="80000"/>
              </a:lnSpc>
            </a:pPr>
            <a:r>
              <a:rPr lang="en-US" altLang="en-FI" sz="1833">
                <a:ea typeface="ＭＳ Ｐゴシック" panose="020B0600070205080204" pitchFamily="34" charset="-128"/>
              </a:rPr>
              <a:t>No scuffing</a:t>
            </a:r>
          </a:p>
          <a:p>
            <a:pPr lvl="1">
              <a:lnSpc>
                <a:spcPct val="80000"/>
              </a:lnSpc>
            </a:pPr>
            <a:r>
              <a:rPr lang="en-US" altLang="en-FI" sz="1833">
                <a:ea typeface="ＭＳ Ｐゴシック" panose="020B0600070205080204" pitchFamily="34" charset="-128"/>
              </a:rPr>
              <a:t>Growth dependent on oxygen, time...</a:t>
            </a:r>
          </a:p>
          <a:p>
            <a:pPr lvl="1">
              <a:lnSpc>
                <a:spcPct val="80000"/>
              </a:lnSpc>
            </a:pPr>
            <a:endParaRPr lang="en-US" altLang="en-FI" sz="1833">
              <a:ea typeface="ＭＳ Ｐゴシック" panose="020B0600070205080204" pitchFamily="34" charset="-128"/>
            </a:endParaRPr>
          </a:p>
          <a:p>
            <a:pPr>
              <a:lnSpc>
                <a:spcPct val="80000"/>
              </a:lnSpc>
            </a:pPr>
            <a:r>
              <a:rPr lang="en-US" altLang="en-FI" sz="2083"/>
              <a:t>Controlled corrosion process</a:t>
            </a:r>
          </a:p>
        </p:txBody>
      </p:sp>
      <p:sp>
        <p:nvSpPr>
          <p:cNvPr id="4" name="TextBox 3">
            <a:extLst>
              <a:ext uri="{FF2B5EF4-FFF2-40B4-BE49-F238E27FC236}">
                <a16:creationId xmlns:a16="http://schemas.microsoft.com/office/drawing/2014/main" id="{C5A32822-622E-3E46-B659-B943F5270897}"/>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133758806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F14E5674-F0F7-5446-A745-2D021CDAAC77}"/>
              </a:ext>
            </a:extLst>
          </p:cNvPr>
          <p:cNvSpPr>
            <a:spLocks noGrp="1"/>
          </p:cNvSpPr>
          <p:nvPr>
            <p:ph type="title"/>
          </p:nvPr>
        </p:nvSpPr>
        <p:spPr/>
        <p:txBody>
          <a:bodyPr/>
          <a:lstStyle/>
          <a:p>
            <a:r>
              <a:rPr lang="fi-FI" altLang="en-FI"/>
              <a:t>EP film formation mechanism by EP-additives</a:t>
            </a:r>
          </a:p>
        </p:txBody>
      </p:sp>
      <p:sp>
        <p:nvSpPr>
          <p:cNvPr id="65538" name="Content Placeholder 2">
            <a:extLst>
              <a:ext uri="{FF2B5EF4-FFF2-40B4-BE49-F238E27FC236}">
                <a16:creationId xmlns:a16="http://schemas.microsoft.com/office/drawing/2014/main" id="{50D72960-710A-7241-B380-D0AC04571365}"/>
              </a:ext>
            </a:extLst>
          </p:cNvPr>
          <p:cNvSpPr>
            <a:spLocks noGrp="1"/>
          </p:cNvSpPr>
          <p:nvPr>
            <p:ph idx="1"/>
          </p:nvPr>
        </p:nvSpPr>
        <p:spPr/>
        <p:txBody>
          <a:bodyPr/>
          <a:lstStyle/>
          <a:p>
            <a:pPr marL="428608" indent="-428608">
              <a:buFont typeface="Calibri" panose="020F0502020204030204" pitchFamily="34" charset="0"/>
              <a:buAutoNum type="arabicPeriod"/>
            </a:pPr>
            <a:r>
              <a:rPr lang="fi-FI" altLang="en-FI"/>
              <a:t>Release of electron from nascent surface (Kramer electron)</a:t>
            </a:r>
          </a:p>
          <a:p>
            <a:pPr marL="428608" indent="-428608">
              <a:buFont typeface="Calibri" panose="020F0502020204030204" pitchFamily="34" charset="0"/>
              <a:buAutoNum type="arabicPeriod"/>
            </a:pPr>
            <a:endParaRPr lang="fi-FI" altLang="en-FI"/>
          </a:p>
          <a:p>
            <a:pPr marL="428608" indent="-428608">
              <a:buFont typeface="Calibri" panose="020F0502020204030204" pitchFamily="34" charset="0"/>
              <a:buAutoNum type="arabicPeriod"/>
            </a:pPr>
            <a:r>
              <a:rPr lang="fi-FI" altLang="en-FI"/>
              <a:t>Electron ionize additive molecules</a:t>
            </a:r>
          </a:p>
          <a:p>
            <a:pPr marL="428608" indent="-428608">
              <a:buFont typeface="Calibri" panose="020F0502020204030204" pitchFamily="34" charset="0"/>
              <a:buAutoNum type="arabicPeriod"/>
            </a:pPr>
            <a:endParaRPr lang="fi-FI" altLang="en-FI"/>
          </a:p>
          <a:p>
            <a:pPr marL="428608" indent="-428608">
              <a:buFont typeface="Calibri" panose="020F0502020204030204" pitchFamily="34" charset="0"/>
              <a:buAutoNum type="arabicPeriod"/>
            </a:pPr>
            <a:r>
              <a:rPr lang="fi-FI" altLang="en-FI"/>
              <a:t>Ionic radicals (ionized molecules) adsorb onto positive points on the surface</a:t>
            </a:r>
          </a:p>
          <a:p>
            <a:pPr marL="428608" indent="-428608"/>
            <a:endParaRPr lang="fi-FI" altLang="en-FI"/>
          </a:p>
        </p:txBody>
      </p:sp>
      <p:sp>
        <p:nvSpPr>
          <p:cNvPr id="4" name="TextBox 3">
            <a:extLst>
              <a:ext uri="{FF2B5EF4-FFF2-40B4-BE49-F238E27FC236}">
                <a16:creationId xmlns:a16="http://schemas.microsoft.com/office/drawing/2014/main" id="{B7522BDE-6980-BE4C-917F-70A477CCFD9D}"/>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1534271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89D4F488-6931-BE40-BBF4-C4107DB03F53}"/>
              </a:ext>
            </a:extLst>
          </p:cNvPr>
          <p:cNvSpPr>
            <a:spLocks noGrp="1"/>
          </p:cNvSpPr>
          <p:nvPr>
            <p:ph type="title"/>
          </p:nvPr>
        </p:nvSpPr>
        <p:spPr/>
        <p:txBody>
          <a:bodyPr/>
          <a:lstStyle/>
          <a:p>
            <a:r>
              <a:rPr lang="fi-FI" altLang="en-FI"/>
              <a:t>EP film formation mechanism by EP-additives</a:t>
            </a:r>
          </a:p>
        </p:txBody>
      </p:sp>
      <p:pic>
        <p:nvPicPr>
          <p:cNvPr id="66562" name="Content Placeholder 3">
            <a:extLst>
              <a:ext uri="{FF2B5EF4-FFF2-40B4-BE49-F238E27FC236}">
                <a16:creationId xmlns:a16="http://schemas.microsoft.com/office/drawing/2014/main" id="{3A225FE2-4822-2543-969C-AFDEBDE44A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226" t="31317" r="30576" b="54591"/>
          <a:stretch>
            <a:fillRect/>
          </a:stretch>
        </p:blipFill>
        <p:spPr>
          <a:xfrm>
            <a:off x="760677" y="1957917"/>
            <a:ext cx="7621323" cy="2365375"/>
          </a:xfrm>
        </p:spPr>
      </p:pic>
      <p:sp>
        <p:nvSpPr>
          <p:cNvPr id="66563" name="TextBox 4">
            <a:extLst>
              <a:ext uri="{FF2B5EF4-FFF2-40B4-BE49-F238E27FC236}">
                <a16:creationId xmlns:a16="http://schemas.microsoft.com/office/drawing/2014/main" id="{99F7C051-51DB-EA49-8983-796EEDEB1357}"/>
              </a:ext>
            </a:extLst>
          </p:cNvPr>
          <p:cNvSpPr txBox="1">
            <a:spLocks noChangeArrowheads="1"/>
          </p:cNvSpPr>
          <p:nvPr/>
        </p:nvSpPr>
        <p:spPr bwMode="auto">
          <a:xfrm>
            <a:off x="2532063" y="4512469"/>
            <a:ext cx="1173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000">
                <a:solidFill>
                  <a:prstClr val="black"/>
                </a:solidFill>
              </a:rPr>
              <a:t>Substrate</a:t>
            </a:r>
          </a:p>
        </p:txBody>
      </p:sp>
      <p:sp>
        <p:nvSpPr>
          <p:cNvPr id="66564" name="TextBox 5">
            <a:extLst>
              <a:ext uri="{FF2B5EF4-FFF2-40B4-BE49-F238E27FC236}">
                <a16:creationId xmlns:a16="http://schemas.microsoft.com/office/drawing/2014/main" id="{4E4AF339-6A87-7B47-9955-130E6123FB2E}"/>
              </a:ext>
            </a:extLst>
          </p:cNvPr>
          <p:cNvSpPr txBox="1">
            <a:spLocks noChangeArrowheads="1"/>
          </p:cNvSpPr>
          <p:nvPr/>
        </p:nvSpPr>
        <p:spPr bwMode="auto">
          <a:xfrm>
            <a:off x="2551907" y="1537229"/>
            <a:ext cx="1159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000">
                <a:solidFill>
                  <a:prstClr val="black"/>
                </a:solidFill>
              </a:rPr>
              <a:t>Lubricant</a:t>
            </a:r>
          </a:p>
        </p:txBody>
      </p:sp>
      <p:sp>
        <p:nvSpPr>
          <p:cNvPr id="66565" name="TextBox 5">
            <a:extLst>
              <a:ext uri="{FF2B5EF4-FFF2-40B4-BE49-F238E27FC236}">
                <a16:creationId xmlns:a16="http://schemas.microsoft.com/office/drawing/2014/main" id="{09135075-26B4-0B4F-88C3-8EC2F53D4D4C}"/>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7" name="TextBox 6">
            <a:extLst>
              <a:ext uri="{FF2B5EF4-FFF2-40B4-BE49-F238E27FC236}">
                <a16:creationId xmlns:a16="http://schemas.microsoft.com/office/drawing/2014/main" id="{A8530BC5-5F79-3840-B34D-5CB32CE3F0EC}"/>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656086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84325813-5B6B-824B-BC79-1DE2A6EA922E}"/>
              </a:ext>
            </a:extLst>
          </p:cNvPr>
          <p:cNvSpPr>
            <a:spLocks noGrp="1"/>
          </p:cNvSpPr>
          <p:nvPr>
            <p:ph type="title"/>
          </p:nvPr>
        </p:nvSpPr>
        <p:spPr/>
        <p:txBody>
          <a:bodyPr/>
          <a:lstStyle/>
          <a:p>
            <a:r>
              <a:rPr lang="fi-FI" altLang="en-FI"/>
              <a:t>Mechanism of film formation</a:t>
            </a:r>
            <a:br>
              <a:rPr lang="fi-FI" altLang="en-FI"/>
            </a:br>
            <a:r>
              <a:rPr lang="fi-FI" altLang="en-FI"/>
              <a:t>by milder EP additives</a:t>
            </a:r>
          </a:p>
        </p:txBody>
      </p:sp>
      <p:sp>
        <p:nvSpPr>
          <p:cNvPr id="67586" name="Content Placeholder 2">
            <a:extLst>
              <a:ext uri="{FF2B5EF4-FFF2-40B4-BE49-F238E27FC236}">
                <a16:creationId xmlns:a16="http://schemas.microsoft.com/office/drawing/2014/main" id="{09493B41-5C74-6644-901A-ED38449511DD}"/>
              </a:ext>
            </a:extLst>
          </p:cNvPr>
          <p:cNvSpPr>
            <a:spLocks noGrp="1"/>
          </p:cNvSpPr>
          <p:nvPr>
            <p:ph idx="1"/>
          </p:nvPr>
        </p:nvSpPr>
        <p:spPr>
          <a:xfrm>
            <a:off x="1152261" y="1537230"/>
            <a:ext cx="6858000" cy="3771636"/>
          </a:xfrm>
        </p:spPr>
        <p:txBody>
          <a:bodyPr/>
          <a:lstStyle/>
          <a:p>
            <a:pPr marL="428608" indent="-428608">
              <a:buFont typeface="Calibri" panose="020F0502020204030204" pitchFamily="34" charset="0"/>
              <a:buAutoNum type="arabicPeriod"/>
            </a:pPr>
            <a:r>
              <a:rPr lang="fi-FI" altLang="en-FI"/>
              <a:t>Additive chemisorption onto the surface</a:t>
            </a:r>
          </a:p>
          <a:p>
            <a:pPr lvl="1"/>
            <a:r>
              <a:rPr lang="fi-FI" altLang="en-FI">
                <a:ea typeface="ＭＳ Ｐゴシック" panose="020B0600070205080204" pitchFamily="34" charset="-128"/>
              </a:rPr>
              <a:t>Similar to adsorption lubrication</a:t>
            </a:r>
          </a:p>
          <a:p>
            <a:pPr lvl="1">
              <a:buFont typeface="Calibri" panose="020F0502020204030204" pitchFamily="34" charset="0"/>
              <a:buAutoNum type="arabicPeriod"/>
            </a:pPr>
            <a:endParaRPr lang="fi-FI" altLang="en-FI">
              <a:ea typeface="ＭＳ Ｐゴシック" panose="020B0600070205080204" pitchFamily="34" charset="-128"/>
            </a:endParaRPr>
          </a:p>
          <a:p>
            <a:pPr marL="428608" indent="-428608">
              <a:buFont typeface="Calibri" panose="020F0502020204030204" pitchFamily="34" charset="0"/>
              <a:buAutoNum type="arabicPeriod"/>
            </a:pPr>
            <a:r>
              <a:rPr lang="fi-FI" altLang="en-FI"/>
              <a:t>Decomposition of the additive molecule by temperature, sliding speed or load</a:t>
            </a:r>
          </a:p>
          <a:p>
            <a:pPr marL="428608" indent="-428608">
              <a:buFont typeface="Calibri" panose="020F0502020204030204" pitchFamily="34" charset="0"/>
              <a:buAutoNum type="arabicPeriod"/>
            </a:pPr>
            <a:endParaRPr lang="fi-FI" altLang="en-FI"/>
          </a:p>
          <a:p>
            <a:pPr marL="428608" indent="-428608">
              <a:buFont typeface="Calibri" panose="020F0502020204030204" pitchFamily="34" charset="0"/>
              <a:buAutoNum type="arabicPeriod"/>
            </a:pPr>
            <a:r>
              <a:rPr lang="fi-FI" altLang="en-FI"/>
              <a:t>Reaction between active element and surface</a:t>
            </a:r>
          </a:p>
          <a:p>
            <a:pPr lvl="1">
              <a:buFont typeface="Calibri" panose="020F0502020204030204" pitchFamily="34" charset="0"/>
              <a:buAutoNum type="arabicPeriod"/>
            </a:pPr>
            <a:endParaRPr lang="fi-FI" altLang="en-FI">
              <a:ea typeface="ＭＳ Ｐゴシック" panose="020B0600070205080204" pitchFamily="34" charset="-128"/>
            </a:endParaRPr>
          </a:p>
          <a:p>
            <a:pPr marL="428608" indent="-428608">
              <a:buFont typeface="Calibri" panose="020F0502020204030204" pitchFamily="34" charset="0"/>
              <a:buAutoNum type="arabicPeriod"/>
            </a:pPr>
            <a:endParaRPr lang="fi-FI" altLang="en-FI"/>
          </a:p>
        </p:txBody>
      </p:sp>
      <p:sp>
        <p:nvSpPr>
          <p:cNvPr id="4" name="TextBox 3">
            <a:extLst>
              <a:ext uri="{FF2B5EF4-FFF2-40B4-BE49-F238E27FC236}">
                <a16:creationId xmlns:a16="http://schemas.microsoft.com/office/drawing/2014/main" id="{C24D57C5-09C5-4746-A400-04FBAA0547C3}"/>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606430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7DBD79F-9D13-2E4E-A454-439EEB9D6E9D}"/>
              </a:ext>
            </a:extLst>
          </p:cNvPr>
          <p:cNvSpPr>
            <a:spLocks noGrp="1"/>
          </p:cNvSpPr>
          <p:nvPr>
            <p:ph type="title"/>
          </p:nvPr>
        </p:nvSpPr>
        <p:spPr/>
        <p:txBody>
          <a:bodyPr/>
          <a:lstStyle/>
          <a:p>
            <a:r>
              <a:rPr lang="fi-FI" altLang="en-FI"/>
              <a:t>Mechanism of film formation</a:t>
            </a:r>
            <a:br>
              <a:rPr lang="fi-FI" altLang="en-FI"/>
            </a:br>
            <a:r>
              <a:rPr lang="fi-FI" altLang="en-FI"/>
              <a:t>by milder EP additives</a:t>
            </a:r>
          </a:p>
        </p:txBody>
      </p:sp>
      <p:pic>
        <p:nvPicPr>
          <p:cNvPr id="68610" name="Picture 3">
            <a:extLst>
              <a:ext uri="{FF2B5EF4-FFF2-40B4-BE49-F238E27FC236}">
                <a16:creationId xmlns:a16="http://schemas.microsoft.com/office/drawing/2014/main" id="{285E3181-37BD-6042-973E-A9FE92B95FCF}"/>
              </a:ext>
            </a:extLst>
          </p:cNvPr>
          <p:cNvPicPr>
            <a:picLocks noChangeAspect="1"/>
          </p:cNvPicPr>
          <p:nvPr/>
        </p:nvPicPr>
        <p:blipFill>
          <a:blip r:embed="rId2">
            <a:extLst>
              <a:ext uri="{28A0092B-C50C-407E-A947-70E740481C1C}">
                <a14:useLocalDpi xmlns:a14="http://schemas.microsoft.com/office/drawing/2010/main" val="0"/>
              </a:ext>
            </a:extLst>
          </a:blip>
          <a:srcRect t="57536" r="26361" b="30148"/>
          <a:stretch>
            <a:fillRect/>
          </a:stretch>
        </p:blipFill>
        <p:spPr bwMode="auto">
          <a:xfrm>
            <a:off x="611188" y="2197365"/>
            <a:ext cx="79216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3">
            <a:extLst>
              <a:ext uri="{FF2B5EF4-FFF2-40B4-BE49-F238E27FC236}">
                <a16:creationId xmlns:a16="http://schemas.microsoft.com/office/drawing/2014/main" id="{4F77AFD7-1EE9-3D4A-9DD1-FFCF16458015}"/>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5" name="TextBox 4">
            <a:extLst>
              <a:ext uri="{FF2B5EF4-FFF2-40B4-BE49-F238E27FC236}">
                <a16:creationId xmlns:a16="http://schemas.microsoft.com/office/drawing/2014/main" id="{EB285462-14DF-2842-A805-2C9806A5D6D3}"/>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889171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A9FB510-639A-E846-BB1D-E0B7A54F7518}"/>
              </a:ext>
            </a:extLst>
          </p:cNvPr>
          <p:cNvSpPr>
            <a:spLocks noGrp="1"/>
          </p:cNvSpPr>
          <p:nvPr>
            <p:ph type="title"/>
          </p:nvPr>
        </p:nvSpPr>
        <p:spPr/>
        <p:txBody>
          <a:bodyPr/>
          <a:lstStyle/>
          <a:p>
            <a:r>
              <a:rPr lang="fi-FI" altLang="en-FI"/>
              <a:t>EP – film structure</a:t>
            </a:r>
          </a:p>
        </p:txBody>
      </p:sp>
      <p:grpSp>
        <p:nvGrpSpPr>
          <p:cNvPr id="69635" name="Group 4">
            <a:extLst>
              <a:ext uri="{FF2B5EF4-FFF2-40B4-BE49-F238E27FC236}">
                <a16:creationId xmlns:a16="http://schemas.microsoft.com/office/drawing/2014/main" id="{E3DC3632-3249-7C44-978C-7C084A933615}"/>
              </a:ext>
            </a:extLst>
          </p:cNvPr>
          <p:cNvGrpSpPr>
            <a:grpSpLocks/>
          </p:cNvGrpSpPr>
          <p:nvPr/>
        </p:nvGrpSpPr>
        <p:grpSpPr bwMode="auto">
          <a:xfrm>
            <a:off x="624417" y="1910292"/>
            <a:ext cx="7786688" cy="2575719"/>
            <a:chOff x="-200088" y="2292824"/>
            <a:chExt cx="9344088" cy="3089670"/>
          </a:xfrm>
        </p:grpSpPr>
        <p:pic>
          <p:nvPicPr>
            <p:cNvPr id="69637" name="Picture 1">
              <a:extLst>
                <a:ext uri="{FF2B5EF4-FFF2-40B4-BE49-F238E27FC236}">
                  <a16:creationId xmlns:a16="http://schemas.microsoft.com/office/drawing/2014/main" id="{CFA7ED3F-9DA6-2545-B68F-74AB17799D7E}"/>
                </a:ext>
              </a:extLst>
            </p:cNvPr>
            <p:cNvPicPr>
              <a:picLocks noChangeAspect="1"/>
            </p:cNvPicPr>
            <p:nvPr/>
          </p:nvPicPr>
          <p:blipFill>
            <a:blip r:embed="rId3">
              <a:extLst>
                <a:ext uri="{28A0092B-C50C-407E-A947-70E740481C1C}">
                  <a14:useLocalDpi xmlns:a14="http://schemas.microsoft.com/office/drawing/2010/main" val="0"/>
                </a:ext>
              </a:extLst>
            </a:blip>
            <a:srcRect l="59554" t="11855" r="3923" b="71066"/>
            <a:stretch>
              <a:fillRect/>
            </a:stretch>
          </p:blipFill>
          <p:spPr bwMode="auto">
            <a:xfrm rot="10800000">
              <a:off x="-200088" y="2292824"/>
              <a:ext cx="9344088" cy="308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3">
              <a:extLst>
                <a:ext uri="{FF2B5EF4-FFF2-40B4-BE49-F238E27FC236}">
                  <a16:creationId xmlns:a16="http://schemas.microsoft.com/office/drawing/2014/main" id="{B58CEFF4-B1B2-4240-A85F-BA2C528D3933}"/>
                </a:ext>
              </a:extLst>
            </p:cNvPr>
            <p:cNvSpPr/>
            <p:nvPr/>
          </p:nvSpPr>
          <p:spPr>
            <a:xfrm>
              <a:off x="1331860" y="3500446"/>
              <a:ext cx="1223970" cy="72997"/>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base">
                <a:spcBef>
                  <a:spcPct val="0"/>
                </a:spcBef>
                <a:spcAft>
                  <a:spcPct val="0"/>
                </a:spcAft>
                <a:defRPr/>
              </a:pPr>
              <a:endParaRPr lang="fi-FI" sz="1500">
                <a:solidFill>
                  <a:prstClr val="white"/>
                </a:solidFill>
                <a:latin typeface="Calibri"/>
              </a:endParaRPr>
            </a:p>
          </p:txBody>
        </p:sp>
        <p:sp>
          <p:nvSpPr>
            <p:cNvPr id="7" name="Round Same Side Corner Rectangle 6">
              <a:extLst>
                <a:ext uri="{FF2B5EF4-FFF2-40B4-BE49-F238E27FC236}">
                  <a16:creationId xmlns:a16="http://schemas.microsoft.com/office/drawing/2014/main" id="{51DA75AB-5DB7-D54A-841A-E5305E22E181}"/>
                </a:ext>
              </a:extLst>
            </p:cNvPr>
            <p:cNvSpPr/>
            <p:nvPr/>
          </p:nvSpPr>
          <p:spPr>
            <a:xfrm>
              <a:off x="6300769" y="3429035"/>
              <a:ext cx="1223970" cy="71410"/>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base">
                <a:spcBef>
                  <a:spcPct val="0"/>
                </a:spcBef>
                <a:spcAft>
                  <a:spcPct val="0"/>
                </a:spcAft>
                <a:defRPr/>
              </a:pPr>
              <a:endParaRPr lang="fi-FI" sz="1500">
                <a:solidFill>
                  <a:prstClr val="white"/>
                </a:solidFill>
                <a:latin typeface="Calibri"/>
              </a:endParaRPr>
            </a:p>
          </p:txBody>
        </p:sp>
      </p:grpSp>
      <p:sp>
        <p:nvSpPr>
          <p:cNvPr id="69636" name="TextBox 7">
            <a:extLst>
              <a:ext uri="{FF2B5EF4-FFF2-40B4-BE49-F238E27FC236}">
                <a16:creationId xmlns:a16="http://schemas.microsoft.com/office/drawing/2014/main" id="{F051ADBF-E677-2743-BE3A-093DC593F579}"/>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8" name="TextBox 7">
            <a:extLst>
              <a:ext uri="{FF2B5EF4-FFF2-40B4-BE49-F238E27FC236}">
                <a16:creationId xmlns:a16="http://schemas.microsoft.com/office/drawing/2014/main" id="{A7D80A0F-0862-A647-9B72-F3D27CD66146}"/>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18795986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BF01DB0C-AF5B-6C48-A43D-17B1A76A2EB7}"/>
              </a:ext>
            </a:extLst>
          </p:cNvPr>
          <p:cNvSpPr>
            <a:spLocks noGrp="1"/>
          </p:cNvSpPr>
          <p:nvPr>
            <p:ph type="title"/>
          </p:nvPr>
        </p:nvSpPr>
        <p:spPr/>
        <p:txBody>
          <a:bodyPr/>
          <a:lstStyle/>
          <a:p>
            <a:r>
              <a:rPr lang="fi-FI" altLang="en-FI"/>
              <a:t>Anti-wear and EP - additives</a:t>
            </a:r>
          </a:p>
        </p:txBody>
      </p:sp>
      <p:sp>
        <p:nvSpPr>
          <p:cNvPr id="71682" name="Content Placeholder 2">
            <a:extLst>
              <a:ext uri="{FF2B5EF4-FFF2-40B4-BE49-F238E27FC236}">
                <a16:creationId xmlns:a16="http://schemas.microsoft.com/office/drawing/2014/main" id="{8F8922C9-0727-AC42-A433-B8B29263F3AA}"/>
              </a:ext>
            </a:extLst>
          </p:cNvPr>
          <p:cNvSpPr>
            <a:spLocks noGrp="1"/>
          </p:cNvSpPr>
          <p:nvPr>
            <p:ph idx="1"/>
          </p:nvPr>
        </p:nvSpPr>
        <p:spPr>
          <a:xfrm>
            <a:off x="1143000" y="1333500"/>
            <a:ext cx="6858000" cy="3923771"/>
          </a:xfrm>
        </p:spPr>
        <p:txBody>
          <a:bodyPr/>
          <a:lstStyle/>
          <a:p>
            <a:r>
              <a:rPr lang="fi-FI" altLang="en-FI" sz="2333"/>
              <a:t>Anti-wear additives used in mild conditions and high temperatures</a:t>
            </a:r>
          </a:p>
          <a:p>
            <a:endParaRPr lang="fi-FI" altLang="en-FI" sz="2333"/>
          </a:p>
          <a:p>
            <a:r>
              <a:rPr lang="fi-FI" altLang="en-FI" sz="2333"/>
              <a:t>Adhered to surface by chemisorption</a:t>
            </a:r>
          </a:p>
          <a:p>
            <a:pPr lvl="1"/>
            <a:r>
              <a:rPr lang="fi-FI" altLang="en-FI" sz="2000">
                <a:ea typeface="ＭＳ Ｐゴシック" panose="020B0600070205080204" pitchFamily="34" charset="-128"/>
              </a:rPr>
              <a:t>Additives such as ZnDDP</a:t>
            </a:r>
          </a:p>
          <a:p>
            <a:pPr>
              <a:buFont typeface="Arial" panose="020B0604020202020204" pitchFamily="34" charset="0"/>
              <a:buNone/>
            </a:pPr>
            <a:endParaRPr lang="fi-FI" altLang="en-FI" sz="2333"/>
          </a:p>
          <a:p>
            <a:r>
              <a:rPr lang="fi-FI" altLang="en-FI" sz="2333"/>
              <a:t>Reactivity of the EP - additives depend on molecule structure as well</a:t>
            </a:r>
          </a:p>
          <a:p>
            <a:pPr lvl="1"/>
            <a:r>
              <a:rPr lang="fi-FI" altLang="en-FI" sz="2000">
                <a:ea typeface="ＭＳ Ｐゴシック" panose="020B0600070205080204" pitchFamily="34" charset="-128"/>
              </a:rPr>
              <a:t>For example all sulphur containing molecules do not react with iron surface to form FeS</a:t>
            </a:r>
          </a:p>
          <a:p>
            <a:pPr lvl="1"/>
            <a:endParaRPr lang="fi-FI" altLang="en-FI">
              <a:ea typeface="ＭＳ Ｐゴシック" panose="020B0600070205080204" pitchFamily="34" charset="-128"/>
            </a:endParaRPr>
          </a:p>
          <a:p>
            <a:pPr lvl="1"/>
            <a:endParaRPr lang="fi-FI" altLang="en-FI">
              <a:ea typeface="ＭＳ Ｐゴシック" panose="020B0600070205080204" pitchFamily="34" charset="-128"/>
            </a:endParaRPr>
          </a:p>
          <a:p>
            <a:pPr lvl="1"/>
            <a:endParaRPr lang="fi-FI" altLang="en-FI">
              <a:ea typeface="ＭＳ Ｐゴシック" panose="020B0600070205080204" pitchFamily="34" charset="-128"/>
            </a:endParaRPr>
          </a:p>
        </p:txBody>
      </p:sp>
      <p:pic>
        <p:nvPicPr>
          <p:cNvPr id="71683" name="Picture 1">
            <a:extLst>
              <a:ext uri="{FF2B5EF4-FFF2-40B4-BE49-F238E27FC236}">
                <a16:creationId xmlns:a16="http://schemas.microsoft.com/office/drawing/2014/main" id="{0D05AC47-DCEF-5B42-9429-75243A41C4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2188" y="2550584"/>
            <a:ext cx="2219854" cy="78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28381D-861F-A941-B282-F8A0FFEB296B}"/>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36907377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F4E07-E822-A348-A3AC-D4042DFF4C65}"/>
              </a:ext>
            </a:extLst>
          </p:cNvPr>
          <p:cNvSpPr>
            <a:spLocks noGrp="1"/>
          </p:cNvSpPr>
          <p:nvPr>
            <p:ph type="title"/>
          </p:nvPr>
        </p:nvSpPr>
        <p:spPr>
          <a:xfrm>
            <a:off x="469078" y="61871"/>
            <a:ext cx="7988400" cy="900000"/>
          </a:xfrm>
        </p:spPr>
        <p:txBody>
          <a:bodyPr/>
          <a:lstStyle/>
          <a:p>
            <a:r>
              <a:rPr lang="en-GB" dirty="0"/>
              <a:t>Approximate coefficients of friction</a:t>
            </a:r>
            <a:br>
              <a:rPr lang="en-GB" dirty="0"/>
            </a:br>
            <a:endParaRPr lang="en-FI" dirty="0"/>
          </a:p>
        </p:txBody>
      </p:sp>
      <p:pic>
        <p:nvPicPr>
          <p:cNvPr id="7" name="Content Placeholder 6">
            <a:extLst>
              <a:ext uri="{FF2B5EF4-FFF2-40B4-BE49-F238E27FC236}">
                <a16:creationId xmlns:a16="http://schemas.microsoft.com/office/drawing/2014/main" id="{0B30F98A-26A6-EB45-8E6F-24A6CAD83B9B}"/>
              </a:ext>
            </a:extLst>
          </p:cNvPr>
          <p:cNvPicPr>
            <a:picLocks noGrp="1" noChangeAspect="1"/>
          </p:cNvPicPr>
          <p:nvPr>
            <p:ph idx="1"/>
          </p:nvPr>
        </p:nvPicPr>
        <p:blipFill rotWithShape="1">
          <a:blip r:embed="rId2"/>
          <a:srcRect t="3196"/>
          <a:stretch/>
        </p:blipFill>
        <p:spPr>
          <a:xfrm>
            <a:off x="2570533" y="475280"/>
            <a:ext cx="6684934" cy="5239719"/>
          </a:xfrm>
        </p:spPr>
      </p:pic>
      <p:sp>
        <p:nvSpPr>
          <p:cNvPr id="4" name="Text Placeholder 3">
            <a:extLst>
              <a:ext uri="{FF2B5EF4-FFF2-40B4-BE49-F238E27FC236}">
                <a16:creationId xmlns:a16="http://schemas.microsoft.com/office/drawing/2014/main" id="{1D982723-58A2-9545-80D6-C20EFED83B4F}"/>
              </a:ext>
            </a:extLst>
          </p:cNvPr>
          <p:cNvSpPr>
            <a:spLocks noGrp="1"/>
          </p:cNvSpPr>
          <p:nvPr>
            <p:ph type="body" sz="quarter" idx="13"/>
          </p:nvPr>
        </p:nvSpPr>
        <p:spPr/>
        <p:txBody>
          <a:bodyPr/>
          <a:lstStyle/>
          <a:p>
            <a:endParaRPr lang="en-FI"/>
          </a:p>
        </p:txBody>
      </p:sp>
      <p:sp>
        <p:nvSpPr>
          <p:cNvPr id="5" name="Text Placeholder 4">
            <a:extLst>
              <a:ext uri="{FF2B5EF4-FFF2-40B4-BE49-F238E27FC236}">
                <a16:creationId xmlns:a16="http://schemas.microsoft.com/office/drawing/2014/main" id="{4EF290B3-874A-B943-B44D-B13F94648081}"/>
              </a:ext>
            </a:extLst>
          </p:cNvPr>
          <p:cNvSpPr>
            <a:spLocks noGrp="1"/>
          </p:cNvSpPr>
          <p:nvPr>
            <p:ph type="body" sz="quarter" idx="14"/>
          </p:nvPr>
        </p:nvSpPr>
        <p:spPr/>
        <p:txBody>
          <a:bodyPr/>
          <a:lstStyle/>
          <a:p>
            <a:endParaRPr lang="en-FI"/>
          </a:p>
        </p:txBody>
      </p:sp>
      <p:sp>
        <p:nvSpPr>
          <p:cNvPr id="8" name="TextBox 7">
            <a:extLst>
              <a:ext uri="{FF2B5EF4-FFF2-40B4-BE49-F238E27FC236}">
                <a16:creationId xmlns:a16="http://schemas.microsoft.com/office/drawing/2014/main" id="{2EF040D6-2DB5-B145-9541-44F609221ADC}"/>
              </a:ext>
            </a:extLst>
          </p:cNvPr>
          <p:cNvSpPr txBox="1"/>
          <p:nvPr/>
        </p:nvSpPr>
        <p:spPr>
          <a:xfrm>
            <a:off x="1658319" y="5439000"/>
            <a:ext cx="511679" cy="300082"/>
          </a:xfrm>
          <a:prstGeom prst="rect">
            <a:avLst/>
          </a:prstGeom>
          <a:noFill/>
        </p:spPr>
        <p:txBody>
          <a:bodyPr wrap="none" rtlCol="0">
            <a:spAutoFit/>
          </a:bodyPr>
          <a:lstStyle/>
          <a:p>
            <a:r>
              <a:rPr lang="en-FI" dirty="0"/>
              <a:t>Wiki</a:t>
            </a:r>
          </a:p>
        </p:txBody>
      </p:sp>
    </p:spTree>
    <p:extLst>
      <p:ext uri="{BB962C8B-B14F-4D97-AF65-F5344CB8AC3E}">
        <p14:creationId xmlns:p14="http://schemas.microsoft.com/office/powerpoint/2010/main" val="1210913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422FB033-2A21-BC45-9317-F931C9678FF9}"/>
              </a:ext>
            </a:extLst>
          </p:cNvPr>
          <p:cNvSpPr>
            <a:spLocks noGrp="1"/>
          </p:cNvSpPr>
          <p:nvPr>
            <p:ph type="title"/>
          </p:nvPr>
        </p:nvSpPr>
        <p:spPr/>
        <p:txBody>
          <a:bodyPr/>
          <a:lstStyle/>
          <a:p>
            <a:r>
              <a:rPr lang="fi-FI" altLang="en-FI"/>
              <a:t>Nanoparticle additives</a:t>
            </a:r>
          </a:p>
        </p:txBody>
      </p:sp>
      <p:sp>
        <p:nvSpPr>
          <p:cNvPr id="73730" name="Content Placeholder 2">
            <a:extLst>
              <a:ext uri="{FF2B5EF4-FFF2-40B4-BE49-F238E27FC236}">
                <a16:creationId xmlns:a16="http://schemas.microsoft.com/office/drawing/2014/main" id="{35C4FA85-9837-DF48-8C86-70D93D3AE43E}"/>
              </a:ext>
            </a:extLst>
          </p:cNvPr>
          <p:cNvSpPr>
            <a:spLocks noGrp="1"/>
          </p:cNvSpPr>
          <p:nvPr>
            <p:ph idx="1"/>
          </p:nvPr>
        </p:nvSpPr>
        <p:spPr/>
        <p:txBody>
          <a:bodyPr/>
          <a:lstStyle/>
          <a:p>
            <a:r>
              <a:rPr lang="fi-FI" altLang="en-FI" sz="2000"/>
              <a:t>Nanoparticles (~1 – 100 nm) can be added into oil, water or emulsions to improve lubrication properties</a:t>
            </a:r>
          </a:p>
          <a:p>
            <a:endParaRPr lang="fi-FI" altLang="en-FI" sz="2000"/>
          </a:p>
          <a:p>
            <a:r>
              <a:rPr lang="fi-FI" altLang="en-FI" sz="2000"/>
              <a:t>Usually reduced friction and wear is related to mechanically/chemically formed thin film layer onto the surface</a:t>
            </a:r>
          </a:p>
          <a:p>
            <a:endParaRPr lang="fi-FI" altLang="en-FI" sz="2000"/>
          </a:p>
          <a:p>
            <a:r>
              <a:rPr lang="fi-FI" altLang="en-FI" sz="2000"/>
              <a:t>For example Nickel oxythiomolyblate (NiMoO</a:t>
            </a:r>
            <a:r>
              <a:rPr lang="fi-FI" altLang="en-FI" sz="2000" baseline="-25000"/>
              <a:t>2</a:t>
            </a:r>
            <a:r>
              <a:rPr lang="fi-FI" altLang="en-FI" sz="2000"/>
              <a:t>S</a:t>
            </a:r>
            <a:r>
              <a:rPr lang="fi-FI" altLang="en-FI" sz="2000" baseline="-25000"/>
              <a:t>2</a:t>
            </a:r>
            <a:r>
              <a:rPr lang="fi-FI" altLang="en-FI" sz="2000"/>
              <a:t>) improved lubrication properties of synthetic oil when temperature was abowe 300 ˚C</a:t>
            </a:r>
          </a:p>
          <a:p>
            <a:endParaRPr lang="fi-FI" altLang="en-FI" sz="2000"/>
          </a:p>
          <a:p>
            <a:r>
              <a:rPr lang="fi-FI" altLang="en-FI" sz="2000"/>
              <a:t>Novel solutions for extreme lubrication without corrosiveness</a:t>
            </a:r>
          </a:p>
        </p:txBody>
      </p:sp>
      <p:sp>
        <p:nvSpPr>
          <p:cNvPr id="4" name="TextBox 3">
            <a:extLst>
              <a:ext uri="{FF2B5EF4-FFF2-40B4-BE49-F238E27FC236}">
                <a16:creationId xmlns:a16="http://schemas.microsoft.com/office/drawing/2014/main" id="{9E0FBB5B-ADDC-3C4F-AEA5-3FD4424061E3}"/>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379525469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CEE5E3B3-9129-5B4D-9893-8BB0EDF3C0D9}"/>
              </a:ext>
            </a:extLst>
          </p:cNvPr>
          <p:cNvSpPr>
            <a:spLocks noGrp="1"/>
          </p:cNvSpPr>
          <p:nvPr>
            <p:ph type="title"/>
          </p:nvPr>
        </p:nvSpPr>
        <p:spPr/>
        <p:txBody>
          <a:bodyPr/>
          <a:lstStyle/>
          <a:p>
            <a:r>
              <a:rPr lang="fi-FI" altLang="en-FI"/>
              <a:t>Summary</a:t>
            </a:r>
          </a:p>
        </p:txBody>
      </p:sp>
      <p:sp>
        <p:nvSpPr>
          <p:cNvPr id="74754" name="Content Placeholder 2">
            <a:extLst>
              <a:ext uri="{FF2B5EF4-FFF2-40B4-BE49-F238E27FC236}">
                <a16:creationId xmlns:a16="http://schemas.microsoft.com/office/drawing/2014/main" id="{F76A51AC-5E54-0B46-8CC0-B47441F10084}"/>
              </a:ext>
            </a:extLst>
          </p:cNvPr>
          <p:cNvSpPr>
            <a:spLocks noGrp="1"/>
          </p:cNvSpPr>
          <p:nvPr>
            <p:ph idx="1"/>
          </p:nvPr>
        </p:nvSpPr>
        <p:spPr/>
        <p:txBody>
          <a:bodyPr/>
          <a:lstStyle/>
          <a:p>
            <a:r>
              <a:rPr lang="fi-FI" altLang="en-FI"/>
              <a:t>Lubrication mechanisms are different in different load and </a:t>
            </a:r>
            <a:r>
              <a:rPr lang="fi-FI" altLang="en-FI" u="sng"/>
              <a:t>temperature</a:t>
            </a:r>
            <a:r>
              <a:rPr lang="fi-FI" altLang="en-FI"/>
              <a:t> regimes</a:t>
            </a:r>
          </a:p>
          <a:p>
            <a:endParaRPr lang="fi-FI" altLang="en-FI"/>
          </a:p>
          <a:p>
            <a:r>
              <a:rPr lang="fi-FI" altLang="en-FI"/>
              <a:t>Different types of additives used in different lubrication regimes</a:t>
            </a:r>
          </a:p>
          <a:p>
            <a:pPr lvl="1"/>
            <a:r>
              <a:rPr lang="fi-FI" altLang="en-FI">
                <a:ea typeface="ＭＳ Ｐゴシック" panose="020B0600070205080204" pitchFamily="34" charset="-128"/>
              </a:rPr>
              <a:t>Adsorption additives</a:t>
            </a:r>
          </a:p>
          <a:p>
            <a:pPr lvl="1"/>
            <a:r>
              <a:rPr lang="fi-FI" altLang="en-FI">
                <a:ea typeface="ＭＳ Ｐゴシック" panose="020B0600070205080204" pitchFamily="34" charset="-128"/>
              </a:rPr>
              <a:t>Anti-wear additives</a:t>
            </a:r>
          </a:p>
          <a:p>
            <a:pPr lvl="1"/>
            <a:r>
              <a:rPr lang="fi-FI" altLang="en-FI">
                <a:ea typeface="ＭＳ Ｐゴシック" panose="020B0600070205080204" pitchFamily="34" charset="-128"/>
              </a:rPr>
              <a:t>Extreme pressure (EP) additives</a:t>
            </a:r>
          </a:p>
        </p:txBody>
      </p:sp>
      <p:sp>
        <p:nvSpPr>
          <p:cNvPr id="4" name="TextBox 3">
            <a:extLst>
              <a:ext uri="{FF2B5EF4-FFF2-40B4-BE49-F238E27FC236}">
                <a16:creationId xmlns:a16="http://schemas.microsoft.com/office/drawing/2014/main" id="{18142058-E6D8-1F40-8387-FF94675A4C88}"/>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2899678303"/>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a:extLst>
              <a:ext uri="{FF2B5EF4-FFF2-40B4-BE49-F238E27FC236}">
                <a16:creationId xmlns:a16="http://schemas.microsoft.com/office/drawing/2014/main" id="{C7BED6F7-4E4A-0D48-A241-95850A156365}"/>
              </a:ext>
            </a:extLst>
          </p:cNvPr>
          <p:cNvPicPr>
            <a:picLocks noChangeAspect="1"/>
          </p:cNvPicPr>
          <p:nvPr/>
        </p:nvPicPr>
        <p:blipFill>
          <a:blip r:embed="rId2">
            <a:extLst>
              <a:ext uri="{28A0092B-C50C-407E-A947-70E740481C1C}">
                <a14:useLocalDpi xmlns:a14="http://schemas.microsoft.com/office/drawing/2010/main" val="0"/>
              </a:ext>
            </a:extLst>
          </a:blip>
          <a:srcRect l="41766" t="48782" r="10573" b="24133"/>
          <a:stretch>
            <a:fillRect/>
          </a:stretch>
        </p:blipFill>
        <p:spPr bwMode="auto">
          <a:xfrm rot="60000">
            <a:off x="1456392" y="711310"/>
            <a:ext cx="5920053" cy="475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a:extLst>
              <a:ext uri="{FF2B5EF4-FFF2-40B4-BE49-F238E27FC236}">
                <a16:creationId xmlns:a16="http://schemas.microsoft.com/office/drawing/2014/main" id="{252A6E2D-574D-574E-A46C-15A371EB32F3}"/>
              </a:ext>
            </a:extLst>
          </p:cNvPr>
          <p:cNvSpPr>
            <a:spLocks noGrp="1"/>
          </p:cNvSpPr>
          <p:nvPr>
            <p:ph type="title"/>
          </p:nvPr>
        </p:nvSpPr>
        <p:spPr>
          <a:xfrm>
            <a:off x="1090083" y="96573"/>
            <a:ext cx="6858000" cy="952500"/>
          </a:xfrm>
        </p:spPr>
        <p:txBody>
          <a:bodyPr/>
          <a:lstStyle/>
          <a:p>
            <a:r>
              <a:rPr lang="en-US" altLang="en-FI"/>
              <a:t>Summary</a:t>
            </a:r>
          </a:p>
        </p:txBody>
      </p:sp>
      <p:sp>
        <p:nvSpPr>
          <p:cNvPr id="75780" name="TextBox 4">
            <a:extLst>
              <a:ext uri="{FF2B5EF4-FFF2-40B4-BE49-F238E27FC236}">
                <a16:creationId xmlns:a16="http://schemas.microsoft.com/office/drawing/2014/main" id="{C9671AB1-DA4F-1640-97A8-E12FA63D6945}"/>
              </a:ext>
            </a:extLst>
          </p:cNvPr>
          <p:cNvSpPr txBox="1">
            <a:spLocks noChangeArrowheads="1"/>
          </p:cNvSpPr>
          <p:nvPr/>
        </p:nvSpPr>
        <p:spPr bwMode="auto">
          <a:xfrm>
            <a:off x="762000" y="5397500"/>
            <a:ext cx="7901522"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en-GB" altLang="en-FI" sz="1167">
                <a:solidFill>
                  <a:prstClr val="black"/>
                </a:solidFill>
              </a:rPr>
              <a:t>Stachowiak, G. W. and Batchelor, A. W. Engineering tribology, 3rd edition, 2005, p. 801 (Elsevier, </a:t>
            </a:r>
            <a:r>
              <a:rPr lang="fi-FI" altLang="en-FI" sz="1167">
                <a:solidFill>
                  <a:prstClr val="black"/>
                </a:solidFill>
              </a:rPr>
              <a:t>Amsterdam, The Netherlands)</a:t>
            </a:r>
          </a:p>
          <a:p>
            <a:pPr defTabSz="761970" fontAlgn="base">
              <a:spcBef>
                <a:spcPct val="0"/>
              </a:spcBef>
              <a:spcAft>
                <a:spcPct val="0"/>
              </a:spcAft>
              <a:buNone/>
            </a:pPr>
            <a:endParaRPr lang="fi-FI" altLang="en-FI" sz="1500">
              <a:solidFill>
                <a:prstClr val="black"/>
              </a:solidFill>
            </a:endParaRPr>
          </a:p>
        </p:txBody>
      </p:sp>
      <p:sp>
        <p:nvSpPr>
          <p:cNvPr id="7" name="TextBox 6">
            <a:extLst>
              <a:ext uri="{FF2B5EF4-FFF2-40B4-BE49-F238E27FC236}">
                <a16:creationId xmlns:a16="http://schemas.microsoft.com/office/drawing/2014/main" id="{44A971C1-34F7-FB44-87D0-EDC320C3B88F}"/>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
        <p:nvSpPr>
          <p:cNvPr id="3" name="TextBox 2">
            <a:extLst>
              <a:ext uri="{FF2B5EF4-FFF2-40B4-BE49-F238E27FC236}">
                <a16:creationId xmlns:a16="http://schemas.microsoft.com/office/drawing/2014/main" id="{A584B0B4-117F-E144-86F4-5A7749D8E070}"/>
              </a:ext>
            </a:extLst>
          </p:cNvPr>
          <p:cNvSpPr txBox="1"/>
          <p:nvPr/>
        </p:nvSpPr>
        <p:spPr>
          <a:xfrm>
            <a:off x="713362" y="2438400"/>
            <a:ext cx="433132" cy="646331"/>
          </a:xfrm>
          <a:prstGeom prst="rect">
            <a:avLst/>
          </a:prstGeom>
          <a:noFill/>
        </p:spPr>
        <p:txBody>
          <a:bodyPr wrap="none" rtlCol="0">
            <a:spAutoFit/>
          </a:bodyPr>
          <a:lstStyle/>
          <a:p>
            <a:r>
              <a:rPr lang="en-FI" sz="3600" i="1" dirty="0"/>
              <a:t>µ</a:t>
            </a:r>
          </a:p>
        </p:txBody>
      </p:sp>
    </p:spTree>
    <p:extLst>
      <p:ext uri="{BB962C8B-B14F-4D97-AF65-F5344CB8AC3E}">
        <p14:creationId xmlns:p14="http://schemas.microsoft.com/office/powerpoint/2010/main" val="677824342"/>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023098-5AE0-0345-B8CC-A080327C34EC}"/>
              </a:ext>
            </a:extLst>
          </p:cNvPr>
          <p:cNvSpPr/>
          <p:nvPr/>
        </p:nvSpPr>
        <p:spPr>
          <a:xfrm>
            <a:off x="762000" y="0"/>
            <a:ext cx="7620000" cy="5715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61970" fontAlgn="base">
              <a:spcBef>
                <a:spcPct val="0"/>
              </a:spcBef>
              <a:spcAft>
                <a:spcPct val="0"/>
              </a:spcAft>
              <a:defRPr/>
            </a:pPr>
            <a:endParaRPr lang="en-US" sz="1500">
              <a:solidFill>
                <a:srgbClr val="FFFFFF"/>
              </a:solidFill>
              <a:latin typeface="Calibri"/>
            </a:endParaRPr>
          </a:p>
        </p:txBody>
      </p:sp>
      <p:cxnSp>
        <p:nvCxnSpPr>
          <p:cNvPr id="5" name="Straight Arrow Connector 4">
            <a:extLst>
              <a:ext uri="{FF2B5EF4-FFF2-40B4-BE49-F238E27FC236}">
                <a16:creationId xmlns:a16="http://schemas.microsoft.com/office/drawing/2014/main" id="{8CBEB0B0-33AF-2849-924E-EF6ECDD26B36}"/>
              </a:ext>
            </a:extLst>
          </p:cNvPr>
          <p:cNvCxnSpPr/>
          <p:nvPr/>
        </p:nvCxnSpPr>
        <p:spPr>
          <a:xfrm>
            <a:off x="1811074" y="2677583"/>
            <a:ext cx="5401468" cy="0"/>
          </a:xfrm>
          <a:prstGeom prst="straightConnector1">
            <a:avLst/>
          </a:prstGeom>
          <a:ln w="381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4ECFFEEA-0F66-294D-86F3-CB2077775F60}"/>
              </a:ext>
            </a:extLst>
          </p:cNvPr>
          <p:cNvCxnSpPr/>
          <p:nvPr/>
        </p:nvCxnSpPr>
        <p:spPr>
          <a:xfrm flipV="1">
            <a:off x="4512469" y="1117866"/>
            <a:ext cx="0" cy="3419739"/>
          </a:xfrm>
          <a:prstGeom prst="straightConnector1">
            <a:avLst/>
          </a:prstGeom>
          <a:ln w="38100">
            <a:solidFill>
              <a:schemeClr val="tx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804" name="TextBox 10">
            <a:extLst>
              <a:ext uri="{FF2B5EF4-FFF2-40B4-BE49-F238E27FC236}">
                <a16:creationId xmlns:a16="http://schemas.microsoft.com/office/drawing/2014/main" id="{BEE23057-05E1-194B-861F-ECA49BDC3BAB}"/>
              </a:ext>
            </a:extLst>
          </p:cNvPr>
          <p:cNvSpPr txBox="1">
            <a:spLocks noChangeArrowheads="1"/>
          </p:cNvSpPr>
          <p:nvPr/>
        </p:nvSpPr>
        <p:spPr bwMode="auto">
          <a:xfrm>
            <a:off x="7262812" y="2280708"/>
            <a:ext cx="874214" cy="8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b="1">
                <a:solidFill>
                  <a:prstClr val="black"/>
                </a:solidFill>
              </a:rPr>
              <a:t>HIGH</a:t>
            </a:r>
          </a:p>
          <a:p>
            <a:pPr defTabSz="761970" fontAlgn="base">
              <a:spcBef>
                <a:spcPct val="0"/>
              </a:spcBef>
              <a:spcAft>
                <a:spcPct val="0"/>
              </a:spcAft>
              <a:buNone/>
            </a:pPr>
            <a:r>
              <a:rPr lang="fi-FI" altLang="en-FI" sz="2333" b="1">
                <a:solidFill>
                  <a:prstClr val="black"/>
                </a:solidFill>
              </a:rPr>
              <a:t>LOAD</a:t>
            </a:r>
          </a:p>
        </p:txBody>
      </p:sp>
      <p:sp>
        <p:nvSpPr>
          <p:cNvPr id="76805" name="TextBox 11">
            <a:extLst>
              <a:ext uri="{FF2B5EF4-FFF2-40B4-BE49-F238E27FC236}">
                <a16:creationId xmlns:a16="http://schemas.microsoft.com/office/drawing/2014/main" id="{0F258BEA-3097-394B-A102-6AE0F7E38528}"/>
              </a:ext>
            </a:extLst>
          </p:cNvPr>
          <p:cNvSpPr txBox="1">
            <a:spLocks noChangeArrowheads="1"/>
          </p:cNvSpPr>
          <p:nvPr/>
        </p:nvSpPr>
        <p:spPr bwMode="auto">
          <a:xfrm>
            <a:off x="911490" y="2280708"/>
            <a:ext cx="874214" cy="8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2333" b="1">
                <a:solidFill>
                  <a:prstClr val="black"/>
                </a:solidFill>
              </a:rPr>
              <a:t>LOW</a:t>
            </a:r>
          </a:p>
          <a:p>
            <a:pPr defTabSz="761970" fontAlgn="base">
              <a:spcBef>
                <a:spcPct val="0"/>
              </a:spcBef>
              <a:spcAft>
                <a:spcPct val="0"/>
              </a:spcAft>
              <a:buNone/>
            </a:pPr>
            <a:r>
              <a:rPr lang="fi-FI" altLang="en-FI" sz="2333" b="1">
                <a:solidFill>
                  <a:prstClr val="black"/>
                </a:solidFill>
              </a:rPr>
              <a:t>LOAD</a:t>
            </a:r>
          </a:p>
        </p:txBody>
      </p:sp>
      <p:sp>
        <p:nvSpPr>
          <p:cNvPr id="76806" name="TextBox 14">
            <a:extLst>
              <a:ext uri="{FF2B5EF4-FFF2-40B4-BE49-F238E27FC236}">
                <a16:creationId xmlns:a16="http://schemas.microsoft.com/office/drawing/2014/main" id="{83C072CD-F81B-364A-B00F-893C2ED297DC}"/>
              </a:ext>
            </a:extLst>
          </p:cNvPr>
          <p:cNvSpPr txBox="1">
            <a:spLocks noChangeArrowheads="1"/>
          </p:cNvSpPr>
          <p:nvPr/>
        </p:nvSpPr>
        <p:spPr bwMode="auto">
          <a:xfrm>
            <a:off x="3459864" y="4577292"/>
            <a:ext cx="2027158" cy="8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761970" fontAlgn="base">
              <a:spcBef>
                <a:spcPct val="0"/>
              </a:spcBef>
              <a:spcAft>
                <a:spcPct val="0"/>
              </a:spcAft>
              <a:buNone/>
            </a:pPr>
            <a:r>
              <a:rPr lang="fi-FI" altLang="en-FI" sz="2333" b="1">
                <a:solidFill>
                  <a:prstClr val="black"/>
                </a:solidFill>
              </a:rPr>
              <a:t>LOW</a:t>
            </a:r>
          </a:p>
          <a:p>
            <a:pPr algn="ctr" defTabSz="761970" fontAlgn="base">
              <a:spcBef>
                <a:spcPct val="0"/>
              </a:spcBef>
              <a:spcAft>
                <a:spcPct val="0"/>
              </a:spcAft>
              <a:buNone/>
            </a:pPr>
            <a:r>
              <a:rPr lang="fi-FI" altLang="en-FI" sz="2333" b="1">
                <a:solidFill>
                  <a:prstClr val="black"/>
                </a:solidFill>
              </a:rPr>
              <a:t>TEMPERATURE</a:t>
            </a:r>
          </a:p>
        </p:txBody>
      </p:sp>
      <p:sp>
        <p:nvSpPr>
          <p:cNvPr id="76807" name="TextBox 15">
            <a:extLst>
              <a:ext uri="{FF2B5EF4-FFF2-40B4-BE49-F238E27FC236}">
                <a16:creationId xmlns:a16="http://schemas.microsoft.com/office/drawing/2014/main" id="{3B20EE3D-1341-BD48-8024-35539D1C1284}"/>
              </a:ext>
            </a:extLst>
          </p:cNvPr>
          <p:cNvSpPr txBox="1">
            <a:spLocks noChangeArrowheads="1"/>
          </p:cNvSpPr>
          <p:nvPr/>
        </p:nvSpPr>
        <p:spPr bwMode="auto">
          <a:xfrm>
            <a:off x="3498229" y="157427"/>
            <a:ext cx="2027158" cy="8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761970" fontAlgn="base">
              <a:spcBef>
                <a:spcPct val="0"/>
              </a:spcBef>
              <a:spcAft>
                <a:spcPct val="0"/>
              </a:spcAft>
              <a:buNone/>
            </a:pPr>
            <a:r>
              <a:rPr lang="fi-FI" altLang="en-FI" sz="2333" b="1">
                <a:solidFill>
                  <a:prstClr val="black"/>
                </a:solidFill>
              </a:rPr>
              <a:t>HIGH</a:t>
            </a:r>
          </a:p>
          <a:p>
            <a:pPr algn="ctr" defTabSz="761970" fontAlgn="base">
              <a:spcBef>
                <a:spcPct val="0"/>
              </a:spcBef>
              <a:spcAft>
                <a:spcPct val="0"/>
              </a:spcAft>
              <a:buNone/>
            </a:pPr>
            <a:r>
              <a:rPr lang="fi-FI" altLang="en-FI" sz="2333" b="1">
                <a:solidFill>
                  <a:prstClr val="black"/>
                </a:solidFill>
              </a:rPr>
              <a:t>TEMPERATURE</a:t>
            </a:r>
          </a:p>
        </p:txBody>
      </p:sp>
      <p:sp>
        <p:nvSpPr>
          <p:cNvPr id="17" name="TextBox 16">
            <a:extLst>
              <a:ext uri="{FF2B5EF4-FFF2-40B4-BE49-F238E27FC236}">
                <a16:creationId xmlns:a16="http://schemas.microsoft.com/office/drawing/2014/main" id="{E7EEEAC4-BDA2-F242-A636-FE6E72CD8B48}"/>
              </a:ext>
            </a:extLst>
          </p:cNvPr>
          <p:cNvSpPr txBox="1"/>
          <p:nvPr/>
        </p:nvSpPr>
        <p:spPr>
          <a:xfrm>
            <a:off x="1512094" y="3743855"/>
            <a:ext cx="1805302" cy="1246495"/>
          </a:xfrm>
          <a:prstGeom prst="rect">
            <a:avLst/>
          </a:prstGeom>
          <a:noFill/>
        </p:spPr>
        <p:txBody>
          <a:bodyPr wrap="none">
            <a:spAutoFit/>
          </a:bodyPr>
          <a:lstStyle/>
          <a:p>
            <a:pPr defTabSz="761970" fontAlgn="base">
              <a:spcBef>
                <a:spcPct val="0"/>
              </a:spcBef>
              <a:spcAft>
                <a:spcPct val="0"/>
              </a:spcAft>
              <a:defRPr/>
            </a:pPr>
            <a:r>
              <a:rPr lang="fi-FI" sz="1500" b="1" dirty="0" err="1">
                <a:solidFill>
                  <a:srgbClr val="00602B"/>
                </a:solidFill>
                <a:latin typeface="Calibri" panose="020F0502020204030204" pitchFamily="34" charset="0"/>
                <a:ea typeface="ＭＳ Ｐゴシック" panose="020B0600070205080204" pitchFamily="34" charset="-128"/>
              </a:rPr>
              <a:t>Adsorped</a:t>
            </a:r>
            <a:r>
              <a:rPr lang="fi-FI" sz="1500" b="1" dirty="0">
                <a:solidFill>
                  <a:srgbClr val="00602B"/>
                </a:solidFill>
                <a:latin typeface="Calibri" panose="020F0502020204030204" pitchFamily="34" charset="0"/>
                <a:ea typeface="ＭＳ Ｐゴシック" panose="020B0600070205080204" pitchFamily="34" charset="-128"/>
              </a:rPr>
              <a:t> </a:t>
            </a:r>
            <a:r>
              <a:rPr lang="fi-FI" sz="1500" b="1" dirty="0" err="1">
                <a:solidFill>
                  <a:srgbClr val="00602B"/>
                </a:solidFill>
                <a:latin typeface="Calibri" panose="020F0502020204030204" pitchFamily="34" charset="0"/>
                <a:ea typeface="ＭＳ Ｐゴシック" panose="020B0600070205080204" pitchFamily="34" charset="-128"/>
              </a:rPr>
              <a:t>molecules</a:t>
            </a:r>
            <a:endParaRPr lang="fi-FI" sz="1500" b="1" dirty="0">
              <a:solidFill>
                <a:srgbClr val="00602B"/>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00602B"/>
                </a:solidFill>
                <a:latin typeface="Calibri" panose="020F0502020204030204" pitchFamily="34" charset="0"/>
                <a:ea typeface="ＭＳ Ｐゴシック" panose="020B0600070205080204" pitchFamily="34" charset="-128"/>
              </a:rPr>
              <a:t>Monolayer</a:t>
            </a:r>
            <a:endParaRPr lang="fi-FI" sz="1500" b="1" dirty="0">
              <a:solidFill>
                <a:srgbClr val="00602B"/>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00602B"/>
                </a:solidFill>
                <a:latin typeface="Calibri" panose="020F0502020204030204" pitchFamily="34" charset="0"/>
                <a:ea typeface="ＭＳ Ｐゴシック" panose="020B0600070205080204" pitchFamily="34" charset="-128"/>
              </a:rPr>
              <a:t>Multilayer</a:t>
            </a:r>
            <a:endParaRPr lang="fi-FI" sz="1500" b="1" dirty="0">
              <a:solidFill>
                <a:srgbClr val="00602B"/>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00602B"/>
                </a:solidFill>
                <a:latin typeface="Calibri" panose="020F0502020204030204" pitchFamily="34" charset="0"/>
                <a:ea typeface="ＭＳ Ｐゴシック" panose="020B0600070205080204" pitchFamily="34" charset="-128"/>
              </a:rPr>
              <a:t>Physisorption</a:t>
            </a:r>
            <a:endParaRPr lang="fi-FI" sz="1500" b="1" dirty="0">
              <a:solidFill>
                <a:srgbClr val="00602B"/>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00602B"/>
                </a:solidFill>
                <a:latin typeface="Calibri" panose="020F0502020204030204" pitchFamily="34" charset="0"/>
                <a:ea typeface="ＭＳ Ｐゴシック" panose="020B0600070205080204" pitchFamily="34" charset="-128"/>
              </a:rPr>
              <a:t>Chemisorption</a:t>
            </a:r>
            <a:endParaRPr lang="fi-FI" sz="1500" b="1" dirty="0">
              <a:solidFill>
                <a:srgbClr val="00602B"/>
              </a:solidFill>
              <a:latin typeface="Calibri" panose="020F0502020204030204" pitchFamily="34" charset="0"/>
              <a:ea typeface="ＭＳ Ｐゴシック" panose="020B0600070205080204" pitchFamily="34" charset="-128"/>
            </a:endParaRPr>
          </a:p>
        </p:txBody>
      </p:sp>
      <p:sp>
        <p:nvSpPr>
          <p:cNvPr id="18" name="TextBox 17">
            <a:extLst>
              <a:ext uri="{FF2B5EF4-FFF2-40B4-BE49-F238E27FC236}">
                <a16:creationId xmlns:a16="http://schemas.microsoft.com/office/drawing/2014/main" id="{90F453BD-E9AF-E44E-920C-433B6D81399E}"/>
              </a:ext>
            </a:extLst>
          </p:cNvPr>
          <p:cNvSpPr txBox="1"/>
          <p:nvPr/>
        </p:nvSpPr>
        <p:spPr>
          <a:xfrm>
            <a:off x="3278188" y="2987146"/>
            <a:ext cx="3757054" cy="784830"/>
          </a:xfrm>
          <a:prstGeom prst="rect">
            <a:avLst/>
          </a:prstGeom>
          <a:noFill/>
        </p:spPr>
        <p:txBody>
          <a:bodyPr wrap="none">
            <a:spAutoFit/>
          </a:bodyPr>
          <a:lstStyle/>
          <a:p>
            <a:pPr defTabSz="761970" fontAlgn="base">
              <a:spcBef>
                <a:spcPct val="0"/>
              </a:spcBef>
              <a:spcAft>
                <a:spcPct val="0"/>
              </a:spcAft>
              <a:defRPr/>
            </a:pPr>
            <a:r>
              <a:rPr lang="fi-FI" sz="1500" b="1" dirty="0" err="1">
                <a:solidFill>
                  <a:srgbClr val="00B050"/>
                </a:solidFill>
                <a:latin typeface="Calibri" panose="020F0502020204030204" pitchFamily="34" charset="0"/>
                <a:ea typeface="ＭＳ Ｐゴシック" panose="020B0600070205080204" pitchFamily="34" charset="-128"/>
              </a:rPr>
              <a:t>Adsorped</a:t>
            </a:r>
            <a:r>
              <a:rPr lang="fi-FI" sz="1500" b="1" dirty="0">
                <a:solidFill>
                  <a:srgbClr val="00B050"/>
                </a:solidFill>
                <a:latin typeface="Calibri" panose="020F0502020204030204" pitchFamily="34" charset="0"/>
                <a:ea typeface="ＭＳ Ｐゴシック" panose="020B0600070205080204" pitchFamily="34" charset="-128"/>
              </a:rPr>
              <a:t> </a:t>
            </a:r>
            <a:r>
              <a:rPr lang="fi-FI" sz="1500" b="1" dirty="0" err="1">
                <a:solidFill>
                  <a:srgbClr val="00B050"/>
                </a:solidFill>
                <a:latin typeface="Calibri" panose="020F0502020204030204" pitchFamily="34" charset="0"/>
                <a:ea typeface="ＭＳ Ｐゴシック" panose="020B0600070205080204" pitchFamily="34" charset="-128"/>
              </a:rPr>
              <a:t>molecules</a:t>
            </a:r>
            <a:endParaRPr lang="fi-FI" sz="1500" b="1" dirty="0">
              <a:solidFill>
                <a:srgbClr val="00B050"/>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00B050"/>
                </a:solidFill>
                <a:latin typeface="Calibri" panose="020F0502020204030204" pitchFamily="34" charset="0"/>
                <a:ea typeface="ＭＳ Ｐゴシック" panose="020B0600070205080204" pitchFamily="34" charset="-128"/>
              </a:rPr>
              <a:t>Monolayer</a:t>
            </a:r>
            <a:endParaRPr lang="fi-FI" sz="1500" b="1" dirty="0">
              <a:solidFill>
                <a:srgbClr val="00B050"/>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00B050"/>
                </a:solidFill>
                <a:latin typeface="Calibri" panose="020F0502020204030204" pitchFamily="34" charset="0"/>
                <a:ea typeface="ＭＳ Ｐゴシック" panose="020B0600070205080204" pitchFamily="34" charset="-128"/>
              </a:rPr>
              <a:t>Reactions</a:t>
            </a:r>
            <a:r>
              <a:rPr lang="fi-FI" sz="1500" b="1" dirty="0">
                <a:solidFill>
                  <a:srgbClr val="00B050"/>
                </a:solidFill>
                <a:latin typeface="Calibri" panose="020F0502020204030204" pitchFamily="34" charset="0"/>
                <a:ea typeface="ＭＳ Ｐゴシック" panose="020B0600070205080204" pitchFamily="34" charset="-128"/>
              </a:rPr>
              <a:t> </a:t>
            </a:r>
            <a:r>
              <a:rPr lang="fi-FI" sz="1500" b="1" dirty="0" err="1">
                <a:solidFill>
                  <a:srgbClr val="00B050"/>
                </a:solidFill>
                <a:latin typeface="Calibri" panose="020F0502020204030204" pitchFamily="34" charset="0"/>
                <a:ea typeface="ＭＳ Ｐゴシック" panose="020B0600070205080204" pitchFamily="34" charset="-128"/>
              </a:rPr>
              <a:t>between</a:t>
            </a:r>
            <a:r>
              <a:rPr lang="fi-FI" sz="1500" b="1" dirty="0">
                <a:solidFill>
                  <a:srgbClr val="00B050"/>
                </a:solidFill>
                <a:latin typeface="Calibri" panose="020F0502020204030204" pitchFamily="34" charset="0"/>
                <a:ea typeface="ＭＳ Ｐゴシック" panose="020B0600070205080204" pitchFamily="34" charset="-128"/>
              </a:rPr>
              <a:t> </a:t>
            </a:r>
            <a:r>
              <a:rPr lang="fi-FI" sz="1500" b="1" dirty="0" err="1">
                <a:solidFill>
                  <a:srgbClr val="00B050"/>
                </a:solidFill>
                <a:latin typeface="Calibri" panose="020F0502020204030204" pitchFamily="34" charset="0"/>
                <a:ea typeface="ＭＳ Ｐゴシック" panose="020B0600070205080204" pitchFamily="34" charset="-128"/>
              </a:rPr>
              <a:t>molecules</a:t>
            </a:r>
            <a:r>
              <a:rPr lang="fi-FI" sz="1500" b="1" dirty="0">
                <a:solidFill>
                  <a:srgbClr val="00B050"/>
                </a:solidFill>
                <a:latin typeface="Calibri" panose="020F0502020204030204" pitchFamily="34" charset="0"/>
                <a:ea typeface="ＭＳ Ｐゴシック" panose="020B0600070205080204" pitchFamily="34" charset="-128"/>
              </a:rPr>
              <a:t> and </a:t>
            </a:r>
            <a:r>
              <a:rPr lang="fi-FI" sz="1500" b="1" dirty="0" err="1">
                <a:solidFill>
                  <a:srgbClr val="00B050"/>
                </a:solidFill>
                <a:latin typeface="Calibri" panose="020F0502020204030204" pitchFamily="34" charset="0"/>
                <a:ea typeface="ＭＳ Ｐゴシック" panose="020B0600070205080204" pitchFamily="34" charset="-128"/>
              </a:rPr>
              <a:t>surface</a:t>
            </a:r>
            <a:endParaRPr lang="fi-FI" sz="1500" b="1" dirty="0">
              <a:solidFill>
                <a:srgbClr val="00B050"/>
              </a:solidFill>
              <a:latin typeface="Calibri" panose="020F0502020204030204" pitchFamily="34" charset="0"/>
              <a:ea typeface="ＭＳ Ｐゴシック" panose="020B0600070205080204" pitchFamily="34" charset="-128"/>
            </a:endParaRPr>
          </a:p>
        </p:txBody>
      </p:sp>
      <p:sp>
        <p:nvSpPr>
          <p:cNvPr id="19" name="Rectangle 18">
            <a:extLst>
              <a:ext uri="{FF2B5EF4-FFF2-40B4-BE49-F238E27FC236}">
                <a16:creationId xmlns:a16="http://schemas.microsoft.com/office/drawing/2014/main" id="{9F3708A3-3B53-1941-8D24-DCA482B6790E}"/>
              </a:ext>
            </a:extLst>
          </p:cNvPr>
          <p:cNvSpPr/>
          <p:nvPr/>
        </p:nvSpPr>
        <p:spPr>
          <a:xfrm>
            <a:off x="6200511" y="994834"/>
            <a:ext cx="3810000" cy="1015663"/>
          </a:xfrm>
          <a:prstGeom prst="rect">
            <a:avLst/>
          </a:prstGeom>
        </p:spPr>
        <p:txBody>
          <a:bodyPr>
            <a:spAutoFit/>
          </a:bodyPr>
          <a:lstStyle/>
          <a:p>
            <a:pPr defTabSz="761970" fontAlgn="base">
              <a:spcBef>
                <a:spcPct val="0"/>
              </a:spcBef>
              <a:spcAft>
                <a:spcPct val="0"/>
              </a:spcAft>
              <a:defRPr/>
            </a:pPr>
            <a:r>
              <a:rPr lang="fi-FI" sz="1500" b="1" dirty="0">
                <a:solidFill>
                  <a:srgbClr val="C00000"/>
                </a:solidFill>
                <a:latin typeface="Calibri" panose="020F0502020204030204" pitchFamily="34" charset="0"/>
                <a:ea typeface="ＭＳ Ｐゴシック" panose="020B0600070205080204" pitchFamily="34" charset="-128"/>
              </a:rPr>
              <a:t>EP </a:t>
            </a:r>
            <a:r>
              <a:rPr lang="fi-FI" sz="1500" b="1" dirty="0" err="1">
                <a:solidFill>
                  <a:srgbClr val="C00000"/>
                </a:solidFill>
                <a:latin typeface="Calibri" panose="020F0502020204030204" pitchFamily="34" charset="0"/>
                <a:ea typeface="ＭＳ Ｐゴシック" panose="020B0600070205080204" pitchFamily="34" charset="-128"/>
              </a:rPr>
              <a:t>additives</a:t>
            </a:r>
            <a:endParaRPr lang="fi-FI" sz="1500" b="1" dirty="0">
              <a:solidFill>
                <a:srgbClr val="C00000"/>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C00000"/>
                </a:solidFill>
                <a:latin typeface="Calibri" panose="020F0502020204030204" pitchFamily="34" charset="0"/>
                <a:ea typeface="ＭＳ Ｐゴシック" panose="020B0600070205080204" pitchFamily="34" charset="-128"/>
              </a:rPr>
              <a:t>Sulphus</a:t>
            </a:r>
            <a:endParaRPr lang="fi-FI" sz="1500" b="1" dirty="0">
              <a:solidFill>
                <a:srgbClr val="C00000"/>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C00000"/>
                </a:solidFill>
                <a:latin typeface="Calibri" panose="020F0502020204030204" pitchFamily="34" charset="0"/>
                <a:ea typeface="ＭＳ Ｐゴシック" panose="020B0600070205080204" pitchFamily="34" charset="-128"/>
              </a:rPr>
              <a:t>Phosphorus</a:t>
            </a:r>
            <a:endParaRPr lang="fi-FI" sz="1500" b="1" dirty="0">
              <a:solidFill>
                <a:srgbClr val="C00000"/>
              </a:solidFill>
              <a:latin typeface="Calibri" panose="020F0502020204030204" pitchFamily="34" charset="0"/>
              <a:ea typeface="ＭＳ Ｐゴシック" panose="020B0600070205080204" pitchFamily="34" charset="-128"/>
            </a:endParaRPr>
          </a:p>
          <a:p>
            <a:pPr marL="238115" indent="-238115" defTabSz="761970" fontAlgn="base">
              <a:spcBef>
                <a:spcPct val="0"/>
              </a:spcBef>
              <a:spcAft>
                <a:spcPct val="0"/>
              </a:spcAft>
              <a:buFont typeface="Arial" pitchFamily="34" charset="0"/>
              <a:buChar char="•"/>
              <a:defRPr/>
            </a:pPr>
            <a:r>
              <a:rPr lang="fi-FI" sz="1500" b="1" dirty="0" err="1">
                <a:solidFill>
                  <a:srgbClr val="C00000"/>
                </a:solidFill>
                <a:latin typeface="Calibri" panose="020F0502020204030204" pitchFamily="34" charset="0"/>
                <a:ea typeface="ＭＳ Ｐゴシック" panose="020B0600070205080204" pitchFamily="34" charset="-128"/>
              </a:rPr>
              <a:t>Chlorine</a:t>
            </a:r>
            <a:endParaRPr lang="fi-FI" sz="1500" b="1" dirty="0">
              <a:solidFill>
                <a:srgbClr val="C00000"/>
              </a:solidFill>
              <a:latin typeface="Calibri" panose="020F0502020204030204" pitchFamily="34" charset="0"/>
              <a:ea typeface="ＭＳ Ｐゴシック" panose="020B0600070205080204" pitchFamily="34" charset="-128"/>
            </a:endParaRPr>
          </a:p>
        </p:txBody>
      </p:sp>
      <p:sp>
        <p:nvSpPr>
          <p:cNvPr id="76811" name="TextBox 19">
            <a:extLst>
              <a:ext uri="{FF2B5EF4-FFF2-40B4-BE49-F238E27FC236}">
                <a16:creationId xmlns:a16="http://schemas.microsoft.com/office/drawing/2014/main" id="{79EEE18C-E168-2A41-9D2D-370B16F250CA}"/>
              </a:ext>
            </a:extLst>
          </p:cNvPr>
          <p:cNvSpPr txBox="1">
            <a:spLocks noChangeArrowheads="1"/>
          </p:cNvSpPr>
          <p:nvPr/>
        </p:nvSpPr>
        <p:spPr bwMode="auto">
          <a:xfrm>
            <a:off x="4992688" y="2200011"/>
            <a:ext cx="16305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761970" fontAlgn="base">
              <a:spcBef>
                <a:spcPct val="0"/>
              </a:spcBef>
              <a:spcAft>
                <a:spcPct val="0"/>
              </a:spcAft>
              <a:buNone/>
            </a:pPr>
            <a:r>
              <a:rPr lang="fi-FI" altLang="en-FI" sz="1500" b="1">
                <a:solidFill>
                  <a:srgbClr val="FF0000"/>
                </a:solidFill>
              </a:rPr>
              <a:t>Soap formation</a:t>
            </a:r>
          </a:p>
          <a:p>
            <a:pPr defTabSz="761970" fontAlgn="base">
              <a:spcBef>
                <a:spcPct val="0"/>
              </a:spcBef>
              <a:spcAft>
                <a:spcPct val="0"/>
              </a:spcAft>
              <a:buNone/>
            </a:pPr>
            <a:r>
              <a:rPr lang="fi-FI" altLang="en-FI" sz="1500" b="1">
                <a:solidFill>
                  <a:srgbClr val="FF0000"/>
                </a:solidFill>
              </a:rPr>
              <a:t>Depris layers</a:t>
            </a:r>
          </a:p>
          <a:p>
            <a:pPr defTabSz="761970" fontAlgn="base">
              <a:spcBef>
                <a:spcPct val="0"/>
              </a:spcBef>
              <a:spcAft>
                <a:spcPct val="0"/>
              </a:spcAft>
              <a:buNone/>
            </a:pPr>
            <a:r>
              <a:rPr lang="fi-FI" altLang="en-FI" sz="1500" b="1">
                <a:solidFill>
                  <a:srgbClr val="FF0000"/>
                </a:solidFill>
              </a:rPr>
              <a:t>Amorphous layers</a:t>
            </a:r>
          </a:p>
        </p:txBody>
      </p:sp>
      <p:sp>
        <p:nvSpPr>
          <p:cNvPr id="13" name="TextBox 12">
            <a:extLst>
              <a:ext uri="{FF2B5EF4-FFF2-40B4-BE49-F238E27FC236}">
                <a16:creationId xmlns:a16="http://schemas.microsoft.com/office/drawing/2014/main" id="{31F7BA42-04BC-744B-B1C3-906D186A5589}"/>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46781994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2230D0BA-4699-2643-BAAB-99079291D63B}"/>
              </a:ext>
            </a:extLst>
          </p:cNvPr>
          <p:cNvSpPr>
            <a:spLocks noGrp="1"/>
          </p:cNvSpPr>
          <p:nvPr>
            <p:ph type="title"/>
          </p:nvPr>
        </p:nvSpPr>
        <p:spPr>
          <a:xfrm>
            <a:off x="1152261" y="277813"/>
            <a:ext cx="6858000" cy="952500"/>
          </a:xfrm>
        </p:spPr>
        <p:txBody>
          <a:bodyPr/>
          <a:lstStyle/>
          <a:p>
            <a:r>
              <a:rPr lang="fi-FI" altLang="en-FI"/>
              <a:t>Conclusions</a:t>
            </a:r>
          </a:p>
        </p:txBody>
      </p:sp>
      <p:sp>
        <p:nvSpPr>
          <p:cNvPr id="77826" name="Content Placeholder 2">
            <a:extLst>
              <a:ext uri="{FF2B5EF4-FFF2-40B4-BE49-F238E27FC236}">
                <a16:creationId xmlns:a16="http://schemas.microsoft.com/office/drawing/2014/main" id="{329F865D-A797-4344-9061-9E1D541A784C}"/>
              </a:ext>
            </a:extLst>
          </p:cNvPr>
          <p:cNvSpPr>
            <a:spLocks noGrp="1"/>
          </p:cNvSpPr>
          <p:nvPr>
            <p:ph idx="1"/>
          </p:nvPr>
        </p:nvSpPr>
        <p:spPr/>
        <p:txBody>
          <a:bodyPr/>
          <a:lstStyle/>
          <a:p>
            <a:r>
              <a:rPr lang="fi-FI" altLang="en-FI" sz="2333"/>
              <a:t>Boundary lubrication has different regimes</a:t>
            </a:r>
          </a:p>
          <a:p>
            <a:endParaRPr lang="fi-FI" altLang="en-FI" sz="2333"/>
          </a:p>
          <a:p>
            <a:r>
              <a:rPr lang="fi-FI" altLang="en-FI" sz="2333"/>
              <a:t>Different types of additives function in different conditions</a:t>
            </a:r>
          </a:p>
          <a:p>
            <a:endParaRPr lang="fi-FI" altLang="en-FI" sz="2333"/>
          </a:p>
          <a:p>
            <a:r>
              <a:rPr lang="fi-FI" altLang="en-FI" sz="2333"/>
              <a:t>In real applications several boundary lubrication regimes can be obtained</a:t>
            </a:r>
          </a:p>
          <a:p>
            <a:endParaRPr lang="fi-FI" altLang="en-FI" sz="2333"/>
          </a:p>
          <a:p>
            <a:r>
              <a:rPr lang="fi-FI" altLang="en-FI" sz="2333"/>
              <a:t>In oil lubrication more than one type of boundary additives are needed</a:t>
            </a:r>
          </a:p>
        </p:txBody>
      </p:sp>
      <p:sp>
        <p:nvSpPr>
          <p:cNvPr id="4" name="TextBox 3">
            <a:extLst>
              <a:ext uri="{FF2B5EF4-FFF2-40B4-BE49-F238E27FC236}">
                <a16:creationId xmlns:a16="http://schemas.microsoft.com/office/drawing/2014/main" id="{0AC2E9F7-00BB-0C4E-A777-AA903527651A}"/>
              </a:ext>
            </a:extLst>
          </p:cNvPr>
          <p:cNvSpPr txBox="1"/>
          <p:nvPr/>
        </p:nvSpPr>
        <p:spPr>
          <a:xfrm>
            <a:off x="5495365" y="5261489"/>
            <a:ext cx="1891352" cy="300082"/>
          </a:xfrm>
          <a:prstGeom prst="rect">
            <a:avLst/>
          </a:prstGeom>
          <a:noFill/>
        </p:spPr>
        <p:txBody>
          <a:bodyPr wrap="none" rtlCol="0">
            <a:spAutoFit/>
          </a:bodyPr>
          <a:lstStyle/>
          <a:p>
            <a:r>
              <a:rPr lang="en-FI" dirty="0"/>
              <a:t>Timo.J. Hakala VTT 2012</a:t>
            </a:r>
          </a:p>
        </p:txBody>
      </p:sp>
    </p:spTree>
    <p:extLst>
      <p:ext uri="{BB962C8B-B14F-4D97-AF65-F5344CB8AC3E}">
        <p14:creationId xmlns:p14="http://schemas.microsoft.com/office/powerpoint/2010/main" val="1037725052"/>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Title</a:t>
            </a:r>
            <a:br>
              <a:rPr lang="en-US" dirty="0"/>
            </a:br>
            <a:endParaRPr lang="en-US" dirty="0"/>
          </a:p>
        </p:txBody>
      </p:sp>
      <p:sp>
        <p:nvSpPr>
          <p:cNvPr id="3" name="Content Placeholder 2"/>
          <p:cNvSpPr>
            <a:spLocks noGrp="1"/>
          </p:cNvSpPr>
          <p:nvPr>
            <p:ph idx="1"/>
          </p:nvPr>
        </p:nvSpPr>
        <p:spPr>
          <a:xfrm>
            <a:off x="1335810" y="1358500"/>
            <a:ext cx="5111000" cy="2998000"/>
          </a:xfrm>
        </p:spPr>
        <p:txBody>
          <a:bodyPr>
            <a:noAutofit/>
          </a:bodyPr>
          <a:lstStyle/>
          <a:p>
            <a:endParaRPr lang="en-US" sz="1400" dirty="0">
              <a:ea typeface="ＭＳ Ｐゴシック" charset="-128"/>
              <a:cs typeface="ＭＳ Ｐゴシック" charset="-128"/>
            </a:endParaRPr>
          </a:p>
        </p:txBody>
      </p:sp>
    </p:spTree>
    <p:extLst>
      <p:ext uri="{BB962C8B-B14F-4D97-AF65-F5344CB8AC3E}">
        <p14:creationId xmlns:p14="http://schemas.microsoft.com/office/powerpoint/2010/main" val="126014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Title</a:t>
            </a:r>
            <a:br>
              <a:rPr lang="en-US" dirty="0"/>
            </a:br>
            <a:endParaRPr lang="en-US" dirty="0"/>
          </a:p>
        </p:txBody>
      </p:sp>
      <p:sp>
        <p:nvSpPr>
          <p:cNvPr id="3" name="Content Placeholder 2"/>
          <p:cNvSpPr>
            <a:spLocks noGrp="1"/>
          </p:cNvSpPr>
          <p:nvPr>
            <p:ph idx="1"/>
          </p:nvPr>
        </p:nvSpPr>
        <p:spPr>
          <a:xfrm>
            <a:off x="1335810" y="1358500"/>
            <a:ext cx="5111000" cy="2998000"/>
          </a:xfrm>
        </p:spPr>
        <p:txBody>
          <a:bodyPr>
            <a:noAutofit/>
          </a:bodyPr>
          <a:lstStyle/>
          <a:p>
            <a:endParaRPr lang="en-US" sz="1400" dirty="0">
              <a:ea typeface="ＭＳ Ｐゴシック" charset="-128"/>
              <a:cs typeface="ＭＳ Ｐゴシック" charset="-128"/>
            </a:endParaRPr>
          </a:p>
        </p:txBody>
      </p:sp>
    </p:spTree>
    <p:extLst>
      <p:ext uri="{BB962C8B-B14F-4D97-AF65-F5344CB8AC3E}">
        <p14:creationId xmlns:p14="http://schemas.microsoft.com/office/powerpoint/2010/main" val="715439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Real surface topography</a:t>
            </a:r>
            <a:br>
              <a:rPr lang="en-US" dirty="0"/>
            </a:br>
            <a:endParaRPr lang="en-US" dirty="0"/>
          </a:p>
        </p:txBody>
      </p:sp>
      <p:pic>
        <p:nvPicPr>
          <p:cNvPr id="5" name="Content Placeholder 4">
            <a:extLst>
              <a:ext uri="{FF2B5EF4-FFF2-40B4-BE49-F238E27FC236}">
                <a16:creationId xmlns:a16="http://schemas.microsoft.com/office/drawing/2014/main" id="{F81D247A-87DF-A649-936E-AC269856DC6F}"/>
              </a:ext>
            </a:extLst>
          </p:cNvPr>
          <p:cNvPicPr>
            <a:picLocks noGrp="1" noChangeAspect="1"/>
          </p:cNvPicPr>
          <p:nvPr>
            <p:ph idx="1"/>
          </p:nvPr>
        </p:nvPicPr>
        <p:blipFill>
          <a:blip r:embed="rId3"/>
          <a:stretch>
            <a:fillRect/>
          </a:stretch>
        </p:blipFill>
        <p:spPr>
          <a:xfrm>
            <a:off x="1570181" y="711790"/>
            <a:ext cx="6241605" cy="4133838"/>
          </a:xfrm>
        </p:spPr>
      </p:pic>
    </p:spTree>
    <p:extLst>
      <p:ext uri="{BB962C8B-B14F-4D97-AF65-F5344CB8AC3E}">
        <p14:creationId xmlns:p14="http://schemas.microsoft.com/office/powerpoint/2010/main" val="274159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80"/>
            <a:ext cx="7988400" cy="900000"/>
          </a:xfrm>
        </p:spPr>
        <p:txBody>
          <a:bodyPr/>
          <a:lstStyle/>
          <a:p>
            <a:r>
              <a:rPr lang="en-US" dirty="0"/>
              <a:t>Atomic surface “roughness”</a:t>
            </a:r>
            <a:br>
              <a:rPr lang="en-US" dirty="0"/>
            </a:br>
            <a:endParaRPr lang="en-US" dirty="0"/>
          </a:p>
        </p:txBody>
      </p:sp>
      <p:pic>
        <p:nvPicPr>
          <p:cNvPr id="5" name="Content Placeholder 4">
            <a:extLst>
              <a:ext uri="{FF2B5EF4-FFF2-40B4-BE49-F238E27FC236}">
                <a16:creationId xmlns:a16="http://schemas.microsoft.com/office/drawing/2014/main" id="{35AF6DD3-7F11-5040-B054-9555D4251B7F}"/>
              </a:ext>
            </a:extLst>
          </p:cNvPr>
          <p:cNvPicPr>
            <a:picLocks noGrp="1" noChangeAspect="1"/>
          </p:cNvPicPr>
          <p:nvPr>
            <p:ph idx="1"/>
          </p:nvPr>
        </p:nvPicPr>
        <p:blipFill>
          <a:blip r:embed="rId3"/>
          <a:stretch>
            <a:fillRect/>
          </a:stretch>
        </p:blipFill>
        <p:spPr>
          <a:xfrm>
            <a:off x="2027526" y="2089150"/>
            <a:ext cx="4724400" cy="1536700"/>
          </a:xfrm>
        </p:spPr>
      </p:pic>
    </p:spTree>
    <p:extLst>
      <p:ext uri="{BB962C8B-B14F-4D97-AF65-F5344CB8AC3E}">
        <p14:creationId xmlns:p14="http://schemas.microsoft.com/office/powerpoint/2010/main" val="394747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00" y="198279"/>
            <a:ext cx="2648876" cy="1824961"/>
          </a:xfrm>
        </p:spPr>
        <p:txBody>
          <a:bodyPr>
            <a:normAutofit fontScale="90000"/>
          </a:bodyPr>
          <a:lstStyle/>
          <a:p>
            <a:r>
              <a:rPr lang="en-US" dirty="0"/>
              <a:t>Metal-Metal adhesion</a:t>
            </a:r>
            <a:br>
              <a:rPr lang="en-US" dirty="0"/>
            </a:br>
            <a:r>
              <a:rPr lang="en-US" dirty="0"/>
              <a:t>    vs.</a:t>
            </a:r>
            <a:br>
              <a:rPr lang="en-US" dirty="0"/>
            </a:br>
            <a:r>
              <a:rPr lang="en-US" dirty="0"/>
              <a:t>solubility</a:t>
            </a:r>
            <a:br>
              <a:rPr lang="en-US" dirty="0"/>
            </a:br>
            <a:endParaRPr lang="en-US" dirty="0"/>
          </a:p>
        </p:txBody>
      </p:sp>
      <p:pic>
        <p:nvPicPr>
          <p:cNvPr id="5" name="Content Placeholder 4">
            <a:extLst>
              <a:ext uri="{FF2B5EF4-FFF2-40B4-BE49-F238E27FC236}">
                <a16:creationId xmlns:a16="http://schemas.microsoft.com/office/drawing/2014/main" id="{2C5442D5-AF47-914C-B436-4B5F85F33741}"/>
              </a:ext>
            </a:extLst>
          </p:cNvPr>
          <p:cNvPicPr>
            <a:picLocks noGrp="1" noChangeAspect="1"/>
          </p:cNvPicPr>
          <p:nvPr>
            <p:ph idx="1"/>
          </p:nvPr>
        </p:nvPicPr>
        <p:blipFill>
          <a:blip r:embed="rId3"/>
          <a:stretch>
            <a:fillRect/>
          </a:stretch>
        </p:blipFill>
        <p:spPr>
          <a:xfrm>
            <a:off x="3389747" y="4350"/>
            <a:ext cx="5312892" cy="5710650"/>
          </a:xfrm>
        </p:spPr>
      </p:pic>
      <p:sp>
        <p:nvSpPr>
          <p:cNvPr id="3" name="Rounded Rectangle 2">
            <a:extLst>
              <a:ext uri="{FF2B5EF4-FFF2-40B4-BE49-F238E27FC236}">
                <a16:creationId xmlns:a16="http://schemas.microsoft.com/office/drawing/2014/main" id="{DDC5FC6C-F443-BA41-8367-8483DE9DA45F}"/>
              </a:ext>
            </a:extLst>
          </p:cNvPr>
          <p:cNvSpPr/>
          <p:nvPr/>
        </p:nvSpPr>
        <p:spPr>
          <a:xfrm>
            <a:off x="4922196" y="3955915"/>
            <a:ext cx="732818" cy="106355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544297291"/>
      </p:ext>
    </p:extLst>
  </p:cSld>
  <p:clrMapOvr>
    <a:masterClrMapping/>
  </p:clrMapOvr>
</p:sld>
</file>

<file path=ppt/theme/theme1.xml><?xml version="1.0" encoding="utf-8"?>
<a:theme xmlns:a="http://schemas.openxmlformats.org/drawingml/2006/main" name="Office-teema">
  <a:themeElements>
    <a:clrScheme name="Mukautettu 6">
      <a:dk1>
        <a:sysClr val="windowText" lastClr="000000"/>
      </a:dk1>
      <a:lt1>
        <a:sysClr val="window" lastClr="FFFFFF"/>
      </a:lt1>
      <a:dk2>
        <a:srgbClr val="00965E"/>
      </a:dk2>
      <a:lt2>
        <a:srgbClr val="85CDB2"/>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CHEM_1610_FI.potx" id="{23443143-7104-4F8C-B1C8-4DFE8A737FB6}" vid="{7EFA26F9-1552-4FDD-ADF6-426C72947737}"/>
    </a:ext>
  </a:extLst>
</a:theme>
</file>

<file path=ppt/theme/theme2.xml><?xml version="1.0" encoding="utf-8"?>
<a:theme xmlns:a="http://schemas.openxmlformats.org/drawingml/2006/main" name="aalto_Chem_Tech">
  <a:themeElements>
    <a:clrScheme name="Custom 1">
      <a:dk1>
        <a:sysClr val="windowText" lastClr="000000"/>
      </a:dk1>
      <a:lt1>
        <a:sysClr val="window" lastClr="FFFFFF"/>
      </a:lt1>
      <a:dk2>
        <a:srgbClr val="1F497D"/>
      </a:dk2>
      <a:lt2>
        <a:srgbClr val="928B81"/>
      </a:lt2>
      <a:accent1>
        <a:srgbClr val="009B3A"/>
      </a:accent1>
      <a:accent2>
        <a:srgbClr val="FF7900"/>
      </a:accent2>
      <a:accent3>
        <a:srgbClr val="0065BD"/>
      </a:accent3>
      <a:accent4>
        <a:srgbClr val="ED2939"/>
      </a:accent4>
      <a:accent5>
        <a:srgbClr val="FECB00"/>
      </a:accent5>
      <a:accent6>
        <a:srgbClr val="6639B7"/>
      </a:accent6>
      <a:hlink>
        <a:srgbClr val="0065BD"/>
      </a:hlink>
      <a:folHlink>
        <a:srgbClr val="ED2939"/>
      </a:folHlink>
    </a:clrScheme>
    <a:fontScheme name="Aalto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Aalto_CHEM_1610_FI</Template>
  <TotalTime>4447</TotalTime>
  <Words>2433</Words>
  <Application>Microsoft Macintosh PowerPoint</Application>
  <PresentationFormat>On-screen Show (16:10)</PresentationFormat>
  <Paragraphs>433</Paragraphs>
  <Slides>66</Slides>
  <Notes>42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Arial</vt:lpstr>
      <vt:lpstr>Calibri</vt:lpstr>
      <vt:lpstr>Courier New</vt:lpstr>
      <vt:lpstr>Georgia</vt:lpstr>
      <vt:lpstr>Lucida Grande</vt:lpstr>
      <vt:lpstr>Symbol</vt:lpstr>
      <vt:lpstr>Tahoma</vt:lpstr>
      <vt:lpstr>Office-teema</vt:lpstr>
      <vt:lpstr>aalto_Chem_Tech</vt:lpstr>
      <vt:lpstr>Office Theme</vt:lpstr>
      <vt:lpstr>PowerPoint Presentation</vt:lpstr>
      <vt:lpstr>Relevance of wear and friction</vt:lpstr>
      <vt:lpstr>Friction</vt:lpstr>
      <vt:lpstr>Co-efficient of Friction</vt:lpstr>
      <vt:lpstr>Traditional laws of friction</vt:lpstr>
      <vt:lpstr>Approximate coefficients of friction </vt:lpstr>
      <vt:lpstr>Real surface topography </vt:lpstr>
      <vt:lpstr>Atomic surface “roughness” </vt:lpstr>
      <vt:lpstr>Metal-Metal adhesion     vs. solubility </vt:lpstr>
      <vt:lpstr>Surface and subsurface micro structurs in metals  </vt:lpstr>
      <vt:lpstr>Mechanisms which generate friction </vt:lpstr>
      <vt:lpstr>Co-efficient of friction of metals  vs.  d-bond character </vt:lpstr>
      <vt:lpstr>Wear</vt:lpstr>
      <vt:lpstr>Surface damage:  </vt:lpstr>
      <vt:lpstr>Tribo events in sliding contact </vt:lpstr>
      <vt:lpstr>Wear hard against soft - chip formation - plastic deformation - pickup of ceramic particles</vt:lpstr>
      <vt:lpstr>Wear metal against gravel - chip formation - plastic deformation - pickup of silica </vt:lpstr>
      <vt:lpstr>Soft against hard - tearing </vt:lpstr>
      <vt:lpstr>PowerPoint Presentation</vt:lpstr>
      <vt:lpstr>Brittle fracture </vt:lpstr>
      <vt:lpstr>Brittle fracture of Al2O3 due to SiC particle erosion </vt:lpstr>
      <vt:lpstr>Types of abrasive wear </vt:lpstr>
      <vt:lpstr>Abrasive wear vs. hardness </vt:lpstr>
      <vt:lpstr>Hardness of materials </vt:lpstr>
      <vt:lpstr>Basic types of Wear</vt:lpstr>
      <vt:lpstr>PowerPoint Presentation</vt:lpstr>
      <vt:lpstr>Basic types of Wear</vt:lpstr>
      <vt:lpstr>Lubricated contact </vt:lpstr>
      <vt:lpstr>Lubricated contact  modes of lubrication </vt:lpstr>
      <vt:lpstr>Modes of lubrication: boundary- mixed- full film </vt:lpstr>
      <vt:lpstr>Boundary lubrication  </vt:lpstr>
      <vt:lpstr>Decrease of viscosity</vt:lpstr>
      <vt:lpstr>Lubrication regimes Stribeck’s curve</vt:lpstr>
      <vt:lpstr>Boundary lubrication</vt:lpstr>
      <vt:lpstr>Adsorption lubrication</vt:lpstr>
      <vt:lpstr>Adsorption lubrication</vt:lpstr>
      <vt:lpstr>Adsorption lubrication</vt:lpstr>
      <vt:lpstr>Multilayered films</vt:lpstr>
      <vt:lpstr>Monolayer film</vt:lpstr>
      <vt:lpstr>Important film properties</vt:lpstr>
      <vt:lpstr>PowerPoint Presentation</vt:lpstr>
      <vt:lpstr>Adsorped film in contact</vt:lpstr>
      <vt:lpstr>Effect of amount of molecular films</vt:lpstr>
      <vt:lpstr>Effect of molecule structure</vt:lpstr>
      <vt:lpstr>Effect of branched molecules</vt:lpstr>
      <vt:lpstr>Examples of molecules</vt:lpstr>
      <vt:lpstr>Limitations for adsorption lubrication</vt:lpstr>
      <vt:lpstr>High temperature – medium load lubrication mechanisms</vt:lpstr>
      <vt:lpstr>Thick film of soapy or amorphous material</vt:lpstr>
      <vt:lpstr>Soap layer formation</vt:lpstr>
      <vt:lpstr>Amorphous layers</vt:lpstr>
      <vt:lpstr>High temperature – high load lubrication mechanisms</vt:lpstr>
      <vt:lpstr>Extreme pressure lubrication</vt:lpstr>
      <vt:lpstr>EP film formation mechanism by EP-additives</vt:lpstr>
      <vt:lpstr>EP film formation mechanism by EP-additives</vt:lpstr>
      <vt:lpstr>Mechanism of film formation by milder EP additives</vt:lpstr>
      <vt:lpstr>Mechanism of film formation by milder EP additives</vt:lpstr>
      <vt:lpstr>EP – film structure</vt:lpstr>
      <vt:lpstr>Anti-wear and EP - additives</vt:lpstr>
      <vt:lpstr>Nanoparticle additives</vt:lpstr>
      <vt:lpstr>Summary</vt:lpstr>
      <vt:lpstr>Summary</vt:lpstr>
      <vt:lpstr>PowerPoint Presentation</vt:lpstr>
      <vt:lpstr>Conclusions</vt:lpstr>
      <vt:lpstr>Title </vt:lpstr>
      <vt:lpstr>Title </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Järvelä Heli</dc:creator>
  <cp:lastModifiedBy>Koskinen Jari</cp:lastModifiedBy>
  <cp:revision>183</cp:revision>
  <dcterms:created xsi:type="dcterms:W3CDTF">2019-04-07T18:59:28Z</dcterms:created>
  <dcterms:modified xsi:type="dcterms:W3CDTF">2020-11-24T09:49:27Z</dcterms:modified>
</cp:coreProperties>
</file>