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9" r:id="rId2"/>
    <p:sldMasterId id="2147483731" r:id="rId3"/>
  </p:sldMasterIdLst>
  <p:notesMasterIdLst>
    <p:notesMasterId r:id="rId49"/>
  </p:notesMasterIdLst>
  <p:handoutMasterIdLst>
    <p:handoutMasterId r:id="rId50"/>
  </p:handoutMasterIdLst>
  <p:sldIdLst>
    <p:sldId id="298" r:id="rId4"/>
    <p:sldId id="341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4" r:id="rId14"/>
    <p:sldId id="352" r:id="rId15"/>
    <p:sldId id="330" r:id="rId16"/>
    <p:sldId id="343" r:id="rId17"/>
    <p:sldId id="331" r:id="rId18"/>
    <p:sldId id="353" r:id="rId19"/>
    <p:sldId id="342" r:id="rId20"/>
    <p:sldId id="355" r:id="rId21"/>
    <p:sldId id="356" r:id="rId22"/>
    <p:sldId id="357" r:id="rId23"/>
    <p:sldId id="368" r:id="rId24"/>
    <p:sldId id="359" r:id="rId25"/>
    <p:sldId id="362" r:id="rId26"/>
    <p:sldId id="360" r:id="rId27"/>
    <p:sldId id="361" r:id="rId28"/>
    <p:sldId id="363" r:id="rId29"/>
    <p:sldId id="364" r:id="rId30"/>
    <p:sldId id="358" r:id="rId31"/>
    <p:sldId id="365" r:id="rId32"/>
    <p:sldId id="366" r:id="rId33"/>
    <p:sldId id="367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275" r:id="rId42"/>
    <p:sldId id="276" r:id="rId43"/>
    <p:sldId id="369" r:id="rId44"/>
    <p:sldId id="388" r:id="rId45"/>
    <p:sldId id="389" r:id="rId46"/>
    <p:sldId id="390" r:id="rId47"/>
    <p:sldId id="391" r:id="rId48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DD7"/>
    <a:srgbClr val="ADC6F9"/>
    <a:srgbClr val="FFB3B3"/>
    <a:srgbClr val="FF8B8B"/>
    <a:srgbClr val="00965E"/>
    <a:srgbClr val="FF9933"/>
    <a:srgbClr val="FFFFFF"/>
    <a:srgbClr val="EF363B"/>
    <a:srgbClr val="EE35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63" autoAdjust="0"/>
    <p:restoredTop sz="80094" autoAdjust="0"/>
  </p:normalViewPr>
  <p:slideViewPr>
    <p:cSldViewPr snapToGrid="0" snapToObjects="1">
      <p:cViewPr varScale="1">
        <p:scale>
          <a:sx n="138" d="100"/>
          <a:sy n="138" d="100"/>
        </p:scale>
        <p:origin x="14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5DA8A-5216-4F63-A012-E5BD46E625C2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5DA8A-5216-4F63-A012-E5BD46E625C2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8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6222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622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6CCA7BA-B7E1-BA42-A2F0-4725DD4C657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1155A66-F804-B24F-9BBB-F56B9D263C4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7BEE973-D68E-234B-95BF-38B48818E246}"/>
              </a:ext>
            </a:extLst>
          </p:cNvPr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5" name="Kuva 65">
            <a:extLst>
              <a:ext uri="{FF2B5EF4-FFF2-40B4-BE49-F238E27FC236}">
                <a16:creationId xmlns:a16="http://schemas.microsoft.com/office/drawing/2014/main" id="{F852DF2F-45B5-5A42-9E81-E15A3287A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6" name="Kuva 66">
            <a:extLst>
              <a:ext uri="{FF2B5EF4-FFF2-40B4-BE49-F238E27FC236}">
                <a16:creationId xmlns:a16="http://schemas.microsoft.com/office/drawing/2014/main" id="{A90F8887-935C-644D-BF49-2BE6C3EBBE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Kuva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12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0428"/>
            <a:ext cx="2089150" cy="157559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406800" y="1428000"/>
            <a:ext cx="8326800" cy="32670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476000"/>
            <a:ext cx="7772400" cy="1110000"/>
          </a:xfrm>
        </p:spPr>
        <p:txBody>
          <a:bodyPr/>
          <a:lstStyle>
            <a:lvl1pPr>
              <a:defRPr sz="3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2619373"/>
            <a:ext cx="6285600" cy="195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4968000"/>
            <a:ext cx="2026800" cy="147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C3AAA060-F667-4E58-B6A3-503E4A04E00E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4968000"/>
            <a:ext cx="1962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4968000"/>
            <a:ext cx="1134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5115000"/>
            <a:ext cx="20268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5115000"/>
            <a:ext cx="20484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4968000"/>
            <a:ext cx="2048400" cy="147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543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6FD4E4AE-B8C8-4AC9-972E-F158B955EB4B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603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400" y="1320000"/>
            <a:ext cx="3924000" cy="3447000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000"/>
            </a:lvl5pPr>
            <a:lvl6pPr>
              <a:defRPr sz="1167"/>
            </a:lvl6pPr>
            <a:lvl7pPr>
              <a:defRPr sz="1167"/>
            </a:lvl7pPr>
            <a:lvl8pPr>
              <a:defRPr sz="1167"/>
            </a:lvl8pPr>
            <a:lvl9pPr>
              <a:defRPr sz="11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0000"/>
            <a:ext cx="3924000" cy="3447000"/>
          </a:xfrm>
        </p:spPr>
        <p:txBody>
          <a:bodyPr/>
          <a:lstStyle>
            <a:lvl1pPr>
              <a:defRPr sz="1667"/>
            </a:lvl1pPr>
            <a:lvl2pPr>
              <a:defRPr sz="1500"/>
            </a:lvl2pPr>
            <a:lvl3pPr>
              <a:defRPr sz="1333"/>
            </a:lvl3pPr>
            <a:lvl4pPr>
              <a:defRPr sz="1167"/>
            </a:lvl4pPr>
            <a:lvl5pPr>
              <a:defRPr sz="1000"/>
            </a:lvl5pPr>
            <a:lvl6pPr>
              <a:buNone/>
              <a:defRPr sz="1167"/>
            </a:lvl6pPr>
            <a:lvl7pPr>
              <a:buNone/>
              <a:defRPr sz="1167"/>
            </a:lvl7pPr>
            <a:lvl8pPr>
              <a:buNone/>
              <a:defRPr sz="1167"/>
            </a:lvl8pPr>
            <a:lvl9pPr>
              <a:buNone/>
              <a:defRPr sz="11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B457B7E8-0131-44A9-BFC5-CF4E2B190996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6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150"/>
            <a:ext cx="1678472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5D2CDF35-452A-4882-8EBF-497209040937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9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D11A290F-0F8C-4109-9B9A-7CBFD8EA9B31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34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00" y="1320000"/>
            <a:ext cx="6285600" cy="3447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80CFD799-A4F3-4DD1-B50F-BE31E4EC529C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15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alto_EN_Chem-Tech_21_RGB_1"/>
          <p:cNvPicPr>
            <a:picLocks noChangeAspect="1" noChangeArrowheads="1"/>
          </p:cNvPicPr>
          <p:nvPr userDrawn="1"/>
        </p:nvPicPr>
        <p:blipFill>
          <a:blip r:embed="rId2" cstate="print"/>
          <a:srcRect t="3488"/>
          <a:stretch>
            <a:fillRect/>
          </a:stretch>
        </p:blipFill>
        <p:spPr bwMode="auto">
          <a:xfrm>
            <a:off x="19050" y="30428"/>
            <a:ext cx="2089150" cy="15755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476000"/>
            <a:ext cx="7772400" cy="1110000"/>
          </a:xfrm>
        </p:spPr>
        <p:txBody>
          <a:bodyPr/>
          <a:lstStyle>
            <a:lvl1pPr>
              <a:defRPr sz="3333">
                <a:solidFill>
                  <a:srgbClr val="FF79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2619373"/>
            <a:ext cx="6285600" cy="195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7900"/>
                </a:solidFill>
                <a:latin typeface="Georgia" pitchFamily="18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862000" y="4968000"/>
            <a:ext cx="2026800" cy="147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6EDEF9CD-1C4F-4A3A-A779-9C2328A0B3B2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44400" y="4968000"/>
            <a:ext cx="1962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26800" y="4968000"/>
            <a:ext cx="1134000" cy="528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2000" y="5115000"/>
            <a:ext cx="20268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2400" y="5115000"/>
            <a:ext cx="2048400" cy="381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bg2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72400" y="4968000"/>
            <a:ext cx="2048400" cy="147000"/>
          </a:xfrm>
        </p:spPr>
        <p:txBody>
          <a:bodyPr wrap="none" lIns="0" tIns="0" rIns="0" bIns="0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1pPr>
            <a:lvl2pPr marL="617975" indent="-236991">
              <a:spcBef>
                <a:spcPts val="240"/>
              </a:spcBef>
              <a:defRPr lang="fi-FI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93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alto_EN_Chem-Tech_13_RGB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1" y="4843199"/>
            <a:ext cx="2447925" cy="86915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06800" y="339000"/>
            <a:ext cx="8326800" cy="45600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456000"/>
            <a:ext cx="7772400" cy="183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</p:spPr>
        <p:txBody>
          <a:bodyPr/>
          <a:lstStyle/>
          <a:p>
            <a:fld id="{14000137-5E4D-46A0-8FE3-206EEE137BA5}" type="datetime1">
              <a:rPr lang="fi-FI" smtClean="0"/>
              <a:t>24.11.2020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391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7DF5-6A12-4851-A882-74ECCCA5ACF9}" type="datetime1">
              <a:rPr lang="fi-FI" smtClean="0"/>
              <a:t>24.11.2020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6DE2-9770-7A4C-9992-20BC791AD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30800" y="5229000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83604-4FD6-447D-A29B-0FDB59DFC481}" type="datetime1">
              <a:rPr lang="fi-FI" smtClean="0"/>
              <a:t>24.11.2020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872" y="5137753"/>
            <a:ext cx="1544400" cy="10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11A44-CDCB-474F-8367-25CD25C42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05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37331"/>
            <a:ext cx="7772400" cy="100776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800">
                <a:solidFill>
                  <a:schemeClr val="accent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1526641"/>
            <a:ext cx="7772400" cy="1135062"/>
          </a:xfrm>
          <a:prstGeom prst="rect">
            <a:avLst/>
          </a:prstGeom>
        </p:spPr>
        <p:txBody>
          <a:bodyPr anchor="t"/>
          <a:lstStyle>
            <a:lvl1pPr algn="ctr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2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40" y="1242220"/>
            <a:ext cx="8154987" cy="4012406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100000"/>
              <a:buFont typeface="Lucida Grande"/>
              <a:buChar char="▸"/>
              <a:defRPr b="0">
                <a:solidFill>
                  <a:schemeClr val="accent5"/>
                </a:solidFill>
              </a:defRPr>
            </a:lvl1pPr>
            <a:lvl2pPr marL="568325" indent="-187325">
              <a:buSzPct val="90000"/>
              <a:buFont typeface="Lucida Grande"/>
              <a:buChar char="▸"/>
              <a:defRPr b="0">
                <a:solidFill>
                  <a:schemeClr val="accent5"/>
                </a:solidFill>
              </a:defRPr>
            </a:lvl2pPr>
            <a:lvl3pPr marL="906463" indent="-147638">
              <a:buSzPct val="90000"/>
              <a:buFont typeface="Lucida Grande"/>
              <a:buChar char="▸"/>
              <a:defRPr b="0">
                <a:solidFill>
                  <a:schemeClr val="accent5"/>
                </a:solidFill>
              </a:defRPr>
            </a:lvl3pPr>
            <a:lvl4pPr marL="1325563" indent="-228600">
              <a:buSzPct val="90000"/>
              <a:buFont typeface="Lucida Grande"/>
              <a:buChar char="▸"/>
              <a:defRPr b="0">
                <a:solidFill>
                  <a:schemeClr val="accent5"/>
                </a:solidFill>
              </a:defRPr>
            </a:lvl4pPr>
            <a:lvl5pPr marL="1744663" indent="-228600">
              <a:buSzPct val="90000"/>
              <a:buFont typeface="Lucida Grande"/>
              <a:buChar char="▸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13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60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242220"/>
            <a:ext cx="4000500" cy="4012406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 sz="2800">
                <a:solidFill>
                  <a:srgbClr val="595959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 sz="2400">
                <a:solidFill>
                  <a:srgbClr val="595959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rgbClr val="595959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940" y="1242220"/>
            <a:ext cx="4002087" cy="4012406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 sz="2800">
                <a:solidFill>
                  <a:srgbClr val="595959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 sz="2400">
                <a:solidFill>
                  <a:srgbClr val="595959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rgbClr val="595959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63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 sz="2400">
                <a:solidFill>
                  <a:srgbClr val="595959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rgbClr val="595959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 sz="1600">
                <a:solidFill>
                  <a:srgbClr val="595959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 sz="1600">
                <a:solidFill>
                  <a:srgbClr val="59595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 sz="2400">
                <a:solidFill>
                  <a:srgbClr val="595959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rgbClr val="595959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 sz="1800">
                <a:solidFill>
                  <a:srgbClr val="595959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 sz="1600">
                <a:solidFill>
                  <a:srgbClr val="595959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 sz="1600">
                <a:solidFill>
                  <a:srgbClr val="59595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0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545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5918"/>
            <a:ext cx="5111750" cy="3909219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 sz="3200">
                <a:solidFill>
                  <a:schemeClr val="accent5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 sz="2800">
                <a:solidFill>
                  <a:schemeClr val="accent5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 sz="2400">
                <a:solidFill>
                  <a:schemeClr val="accent5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chemeClr val="accent5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 sz="2000">
                <a:solidFill>
                  <a:schemeClr val="accent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59595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141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959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466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40" y="1242220"/>
            <a:ext cx="8154987" cy="4012406"/>
          </a:xfrm>
          <a:prstGeom prst="rect">
            <a:avLst/>
          </a:prstGeom>
        </p:spPr>
        <p:txBody>
          <a:bodyPr vert="eaVert"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rgbClr val="595959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rgbClr val="595959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rgbClr val="595959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rgbClr val="595959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63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46575"/>
            <a:ext cx="2038350" cy="420805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40" y="1046575"/>
            <a:ext cx="5964237" cy="4208051"/>
          </a:xfrm>
          <a:prstGeom prst="rect">
            <a:avLst/>
          </a:prstGeom>
        </p:spPr>
        <p:txBody>
          <a:bodyPr vert="eaVert"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86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7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3"/>
          <p:cNvSpPr>
            <a:spLocks/>
          </p:cNvSpPr>
          <p:nvPr/>
        </p:nvSpPr>
        <p:spPr>
          <a:xfrm>
            <a:off x="457201" y="255765"/>
            <a:ext cx="7235825" cy="4004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1800">
              <a:solidFill>
                <a:srgbClr val="7F7F7F"/>
              </a:solidFill>
            </a:endParaRP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27038" y="1242220"/>
            <a:ext cx="4000500" cy="4012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940" y="1242220"/>
            <a:ext cx="4002087" cy="4012406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1pPr>
            <a:lvl2pPr marL="568325" indent="-187325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2pPr>
            <a:lvl3pPr marL="906463" indent="-147638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3pPr>
            <a:lvl4pPr marL="13255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4pPr>
            <a:lvl5pPr marL="1744663" indent="-228600">
              <a:buClr>
                <a:schemeClr val="accent5"/>
              </a:buClr>
              <a:buSzPct val="90000"/>
              <a:buFont typeface="Lucida Grande"/>
              <a:buChar char="▸"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7039" y="255324"/>
            <a:ext cx="6065837" cy="400844"/>
          </a:xfrm>
          <a:prstGeom prst="rect">
            <a:avLst/>
          </a:prstGeom>
        </p:spPr>
        <p:txBody>
          <a:bodyPr anchor="ctr" anchorCtr="0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4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823410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825512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1F80143-C3A0-BC42-A68D-3908CFF08A5E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F920F3-AF23-FD4F-B0CB-FFE44D132739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D68F5EA5-D59A-E64F-9DDF-013F9D5093FB}"/>
              </a:ext>
            </a:extLst>
          </p:cNvPr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65">
            <a:extLst>
              <a:ext uri="{FF2B5EF4-FFF2-40B4-BE49-F238E27FC236}">
                <a16:creationId xmlns:a16="http://schemas.microsoft.com/office/drawing/2014/main" id="{53E9FB5B-6998-2F45-8268-68D52DBB3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3" name="Kuva 66">
            <a:extLst>
              <a:ext uri="{FF2B5EF4-FFF2-40B4-BE49-F238E27FC236}">
                <a16:creationId xmlns:a16="http://schemas.microsoft.com/office/drawing/2014/main" id="{6AB28921-A180-A64B-8323-8EE5B8F35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1526FA6-502F-9A4E-B58D-ECA9C53A9278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419B698-61ED-F84B-8F84-CC204D9B1488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9FDF41F-B1A4-514C-87D9-660625D72F1C}"/>
              </a:ext>
            </a:extLst>
          </p:cNvPr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5" name="Kuva 65">
            <a:extLst>
              <a:ext uri="{FF2B5EF4-FFF2-40B4-BE49-F238E27FC236}">
                <a16:creationId xmlns:a16="http://schemas.microsoft.com/office/drawing/2014/main" id="{D0A271C2-8B69-2749-96D3-806143C93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6" name="Kuva 66">
            <a:extLst>
              <a:ext uri="{FF2B5EF4-FFF2-40B4-BE49-F238E27FC236}">
                <a16:creationId xmlns:a16="http://schemas.microsoft.com/office/drawing/2014/main" id="{8D857B37-1BA6-B849-8F8F-D9BEAF5F2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718" r:id="rId16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400" y="408000"/>
            <a:ext cx="7988400" cy="9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1320000"/>
            <a:ext cx="7988400" cy="3447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5472" y="5437787"/>
            <a:ext cx="1544400" cy="105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D1C3A0E-227C-4C65-A4E4-D364B088B650}" type="slidenum">
              <a:rPr lang="en-US" smtClean="0"/>
              <a:pPr/>
              <a:t>‹#›</a:t>
            </a:fld>
            <a:r>
              <a:rPr lang="en-US" dirty="0"/>
              <a:t>/54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4845000"/>
            <a:ext cx="7988400" cy="54000"/>
          </a:xfrm>
          <a:prstGeom prst="rect">
            <a:avLst/>
          </a:prstGeom>
          <a:solidFill>
            <a:srgbClr val="FF79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noProof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15472" y="5317773"/>
            <a:ext cx="1544400" cy="105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l" defTabSz="914400" rtl="0" eaLnBrk="1" latinLnBrk="0" hangingPunct="1">
              <a:defRPr sz="9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750" dirty="0"/>
              <a:t>28/10/13</a:t>
            </a:r>
            <a:endParaRPr lang="en-US" sz="75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99BCE85-8E60-EB48-9C29-2159D3DDC3A6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8F57FB0-A509-6D48-BBE3-149BC30CAB57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B7320DD-ABFB-F24A-9787-4A257E7860E5}"/>
              </a:ext>
            </a:extLst>
          </p:cNvPr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3" name="Kuva 65">
            <a:extLst>
              <a:ext uri="{FF2B5EF4-FFF2-40B4-BE49-F238E27FC236}">
                <a16:creationId xmlns:a16="http://schemas.microsoft.com/office/drawing/2014/main" id="{E97F0474-0C31-9D40-887B-4408A82284F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4" name="Kuva 66">
            <a:extLst>
              <a:ext uri="{FF2B5EF4-FFF2-40B4-BE49-F238E27FC236}">
                <a16:creationId xmlns:a16="http://schemas.microsoft.com/office/drawing/2014/main" id="{E1B40ED2-E482-D641-8423-0BF19246E8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9" r:id="rId9"/>
    <p:sldLayoutId id="2147483730" r:id="rId10"/>
  </p:sldLayoutIdLst>
  <p:hf sldNum="0" hdr="0" ftr="0" dt="0"/>
  <p:txStyles>
    <p:titleStyle>
      <a:lvl1pPr algn="l" defTabSz="761970" rtl="0" eaLnBrk="1" latinLnBrk="0" hangingPunct="1">
        <a:spcBef>
          <a:spcPct val="0"/>
        </a:spcBef>
        <a:buNone/>
        <a:defRPr sz="2667" b="1" kern="1200">
          <a:solidFill>
            <a:srgbClr val="FF7900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ts val="333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ts val="333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ts val="333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ts val="25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C6C6C6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5337528"/>
            <a:ext cx="9144000" cy="377472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C6C6C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0" y="5286376"/>
            <a:ext cx="9144000" cy="51152"/>
          </a:xfrm>
          <a:prstGeom prst="rect">
            <a:avLst/>
          </a:prstGeom>
          <a:gradFill>
            <a:gsLst>
              <a:gs pos="0">
                <a:srgbClr val="CC0000"/>
              </a:gs>
              <a:gs pos="100000">
                <a:srgbClr val="99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pic>
        <p:nvPicPr>
          <p:cNvPr id="1029" name="Bild 9" descr="logo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4" y="1"/>
            <a:ext cx="1423987" cy="8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7507288" y="5353404"/>
            <a:ext cx="1636712" cy="26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r>
              <a:rPr lang="de-DE" altLang="fr-FR" sz="1200">
                <a:solidFill>
                  <a:srgbClr val="7F7F7F"/>
                </a:solidFill>
                <a:cs typeface="Arial" pitchFamily="34" charset="0"/>
              </a:rPr>
              <a:t>www.</a:t>
            </a:r>
            <a:r>
              <a:rPr lang="de-DE" altLang="fr-FR" sz="1200">
                <a:solidFill>
                  <a:srgbClr val="990000"/>
                </a:solidFill>
                <a:cs typeface="Arial" pitchFamily="34" charset="0"/>
              </a:rPr>
              <a:t>anton-paar</a:t>
            </a:r>
            <a:r>
              <a:rPr lang="de-DE" altLang="fr-FR" sz="1200">
                <a:solidFill>
                  <a:srgbClr val="7F7F7F"/>
                </a:solidFill>
                <a:cs typeface="Arial" pitchFamily="34" charset="0"/>
              </a:rPr>
              <a:t>.com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C6C6C6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5337528"/>
            <a:ext cx="9144000" cy="377472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C6C6C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5286376"/>
            <a:ext cx="9144000" cy="51152"/>
          </a:xfrm>
          <a:prstGeom prst="rect">
            <a:avLst/>
          </a:prstGeom>
          <a:gradFill>
            <a:gsLst>
              <a:gs pos="0">
                <a:srgbClr val="CC0000"/>
              </a:gs>
              <a:gs pos="100000">
                <a:srgbClr val="99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algn="ctr"/>
            <a:endParaRPr lang="fr-FR" altLang="fr-FR" sz="2000">
              <a:solidFill>
                <a:srgbClr val="FFFFFF"/>
              </a:solidFill>
            </a:endParaRPr>
          </a:p>
        </p:txBody>
      </p:sp>
      <p:pic>
        <p:nvPicPr>
          <p:cNvPr id="1034" name="Bild 9" descr="logo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4" y="1"/>
            <a:ext cx="1423987" cy="8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7507288" y="5353404"/>
            <a:ext cx="1636712" cy="26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r>
              <a:rPr lang="de-DE" altLang="fr-FR" sz="1200">
                <a:solidFill>
                  <a:srgbClr val="7F7F7F"/>
                </a:solidFill>
                <a:cs typeface="Arial" pitchFamily="34" charset="0"/>
              </a:rPr>
              <a:t>www.</a:t>
            </a:r>
            <a:r>
              <a:rPr lang="de-DE" altLang="fr-FR" sz="1200">
                <a:solidFill>
                  <a:srgbClr val="990000"/>
                </a:solidFill>
                <a:cs typeface="Arial" pitchFamily="34" charset="0"/>
              </a:rPr>
              <a:t>anton-paar</a:t>
            </a:r>
            <a:r>
              <a:rPr lang="de-DE" altLang="fr-FR" sz="1200">
                <a:solidFill>
                  <a:srgbClr val="7F7F7F"/>
                </a:solidFill>
                <a:cs typeface="Arial" pitchFamily="34" charset="0"/>
              </a:rPr>
              <a:t>.com</a:t>
            </a: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1" y="5371043"/>
            <a:ext cx="1636713" cy="26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r>
              <a:rPr lang="de-AT" altLang="fr-FR" sz="600" dirty="0">
                <a:solidFill>
                  <a:srgbClr val="7F7F7F"/>
                </a:solidFill>
                <a:cs typeface="Arial" pitchFamily="34" charset="0"/>
              </a:rPr>
              <a:t>31.08.16 | Sheet </a:t>
            </a:r>
            <a:fld id="{BDFBAAA8-912B-4FA8-AFBD-A6D26C3C6641}" type="slidenum">
              <a:rPr lang="de-AT" altLang="fr-FR" sz="600">
                <a:solidFill>
                  <a:srgbClr val="7F7F7F"/>
                </a:solidFill>
                <a:cs typeface="Arial" pitchFamily="34" charset="0"/>
              </a:rPr>
              <a:pPr/>
              <a:t>‹#›</a:t>
            </a:fld>
            <a:endParaRPr lang="de-DE" altLang="fr-FR" sz="600" dirty="0">
              <a:solidFill>
                <a:srgbClr val="7F7F7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3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itchFamily="2" charset="2"/>
        <a:buChar char="§"/>
        <a:tabLst>
          <a:tab pos="190500" algn="l"/>
        </a:tabLst>
        <a:defRPr sz="2200" b="1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1pPr>
      <a:lvl2pPr marL="568325" indent="-187325" algn="l" rtl="0" eaLnBrk="1" fontAlgn="base" hangingPunct="1">
        <a:spcBef>
          <a:spcPct val="20000"/>
        </a:spcBef>
        <a:spcAft>
          <a:spcPct val="0"/>
        </a:spcAft>
        <a:buChar char="•"/>
        <a:tabLst>
          <a:tab pos="190500" algn="l"/>
        </a:tabLst>
        <a:defRPr sz="2000" b="1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2pPr>
      <a:lvl3pPr marL="906463" indent="-147638" algn="l" rtl="0" eaLnBrk="1" fontAlgn="base" hangingPunct="1">
        <a:spcBef>
          <a:spcPct val="20000"/>
        </a:spcBef>
        <a:spcAft>
          <a:spcPct val="0"/>
        </a:spcAft>
        <a:buChar char="•"/>
        <a:tabLst>
          <a:tab pos="190500" algn="l"/>
        </a:tabLst>
        <a:defRPr sz="2000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3pPr>
      <a:lvl4pPr marL="1325563" indent="-2286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190500" algn="l"/>
        </a:tabLst>
        <a:defRPr sz="2000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4pPr>
      <a:lvl5pPr marL="1744663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190500" algn="l"/>
        </a:tabLst>
        <a:defRPr sz="1400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5pPr>
      <a:lvl6pPr marL="2201863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190500" algn="l"/>
        </a:tabLst>
        <a:defRPr sz="1400">
          <a:solidFill>
            <a:schemeClr val="bg2"/>
          </a:solidFill>
          <a:latin typeface="+mn-lt"/>
        </a:defRPr>
      </a:lvl6pPr>
      <a:lvl7pPr marL="2659063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190500" algn="l"/>
        </a:tabLst>
        <a:defRPr sz="1400">
          <a:solidFill>
            <a:schemeClr val="bg2"/>
          </a:solidFill>
          <a:latin typeface="+mn-lt"/>
        </a:defRPr>
      </a:lvl7pPr>
      <a:lvl8pPr marL="3116263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190500" algn="l"/>
        </a:tabLst>
        <a:defRPr sz="1400">
          <a:solidFill>
            <a:schemeClr val="bg2"/>
          </a:solidFill>
          <a:latin typeface="+mn-lt"/>
        </a:defRPr>
      </a:lvl8pPr>
      <a:lvl9pPr marL="3573463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190500" algn="l"/>
        </a:tabLst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6" Type="http://schemas.openxmlformats.org/officeDocument/2006/relationships/image" Target="NULL"/><Relationship Id="rId5" Type="http://schemas.microsoft.com/office/2007/relationships/hdphoto" Target="../media/hdphoto2.wdp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0431648/342/supp/C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0431648/342/supp/C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9F03A-2367-6D45-9147-F518DF0F935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sz="3600" dirty="0"/>
              <a:t>Surfaces and Films CHEM-E5150</a:t>
            </a:r>
          </a:p>
          <a:p>
            <a:r>
              <a:rPr lang="en-FI" sz="3600" dirty="0"/>
              <a:t>Tribology</a:t>
            </a:r>
          </a:p>
          <a:p>
            <a:r>
              <a:rPr lang="en-FI" sz="1800" dirty="0"/>
              <a:t>Jari Koskinen</a:t>
            </a:r>
          </a:p>
        </p:txBody>
      </p:sp>
    </p:spTree>
    <p:extLst>
      <p:ext uri="{BB962C8B-B14F-4D97-AF65-F5344CB8AC3E}">
        <p14:creationId xmlns:p14="http://schemas.microsoft.com/office/powerpoint/2010/main" val="165848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5E7E-9A73-984B-930A-68F3BF05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Viscosity – temperature of selected oils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591DC3-3CB8-4641-8F24-CD8156ECD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461" y="1062397"/>
            <a:ext cx="5986439" cy="405860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5F9EE-EAF8-594B-A560-945DD5A3B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D2E3E-3E81-3344-B22E-6856C2E65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3389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0950-2CEF-1446-9EA6-D7EA116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Pressure -Viscosity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01122-1FA1-AE4D-8360-C9CB34EDF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9C721-4672-D244-87CB-3D35A338B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3D886-EF47-8249-9BC0-34AFBFEB4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B9981A-C451-E84A-94D9-DDF37EBA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" y="1148562"/>
            <a:ext cx="86106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76B58-CD52-D04C-B531-32BCB59848C3}"/>
              </a:ext>
            </a:extLst>
          </p:cNvPr>
          <p:cNvSpPr txBox="1"/>
          <p:nvPr/>
        </p:nvSpPr>
        <p:spPr>
          <a:xfrm>
            <a:off x="3069775" y="4458716"/>
            <a:ext cx="3504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https://</a:t>
            </a:r>
            <a:r>
              <a:rPr lang="en-GB" sz="800" dirty="0" err="1"/>
              <a:t>www.eneos.co.jp</a:t>
            </a:r>
            <a:r>
              <a:rPr lang="en-GB" sz="800" dirty="0"/>
              <a:t>/</a:t>
            </a:r>
            <a:r>
              <a:rPr lang="en-GB" sz="800" dirty="0" err="1"/>
              <a:t>english</a:t>
            </a:r>
            <a:r>
              <a:rPr lang="en-GB" sz="800" dirty="0"/>
              <a:t>/company/</a:t>
            </a:r>
            <a:r>
              <a:rPr lang="en-GB" sz="800" dirty="0" err="1"/>
              <a:t>rd</a:t>
            </a:r>
            <a:r>
              <a:rPr lang="en-GB" sz="800" dirty="0"/>
              <a:t>/intro/lubricants/</a:t>
            </a:r>
            <a:r>
              <a:rPr lang="en-GB" sz="800" dirty="0" err="1"/>
              <a:t>kudokei.html</a:t>
            </a:r>
            <a:endParaRPr lang="en-FI" sz="800" dirty="0"/>
          </a:p>
        </p:txBody>
      </p:sp>
    </p:spTree>
    <p:extLst>
      <p:ext uri="{BB962C8B-B14F-4D97-AF65-F5344CB8AC3E}">
        <p14:creationId xmlns:p14="http://schemas.microsoft.com/office/powerpoint/2010/main" val="121833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249-C88D-F44A-B370-24DBEFFD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FI" dirty="0"/>
              <a:t>iscosity – shear rate Newtonian fluid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75835-5B40-B047-828C-97837C131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4A968-9D28-0E40-BD58-205D88B93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A8C8D-7D70-5141-9847-194B96C3E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3"/>
          <a:stretch/>
        </p:blipFill>
        <p:spPr>
          <a:xfrm>
            <a:off x="490582" y="1668780"/>
            <a:ext cx="7840618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7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00" y="198280"/>
            <a:ext cx="7988400" cy="900000"/>
          </a:xfrm>
        </p:spPr>
        <p:txBody>
          <a:bodyPr/>
          <a:lstStyle/>
          <a:p>
            <a:r>
              <a:rPr lang="en-US" dirty="0" err="1"/>
              <a:t>Elasto</a:t>
            </a:r>
            <a:r>
              <a:rPr lang="en-US" dirty="0"/>
              <a:t> hydrodynamic lubrication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AD4C7-F58C-784C-B51C-81C537E72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33" y="822383"/>
            <a:ext cx="6746086" cy="40702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95" y="745081"/>
            <a:ext cx="2485077" cy="16013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err="1">
                <a:ea typeface="ＭＳ Ｐゴシック" charset="-128"/>
                <a:cs typeface="ＭＳ Ｐゴシック" charset="-128"/>
              </a:rPr>
              <a:t>ƞ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 = ƞ</a:t>
            </a:r>
            <a:r>
              <a:rPr lang="en-US" sz="1400" baseline="-25000" dirty="0">
                <a:ea typeface="ＭＳ Ｐゴシック" charset="-128"/>
                <a:cs typeface="ＭＳ Ｐゴシック" charset="-128"/>
              </a:rPr>
              <a:t>0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exp(⍺p).       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>(</a:t>
            </a:r>
            <a:r>
              <a:rPr lang="en-US" sz="1200" dirty="0" err="1">
                <a:ea typeface="ＭＳ Ｐゴシック" charset="-128"/>
                <a:cs typeface="ＭＳ Ｐゴシック" charset="-128"/>
              </a:rPr>
              <a:t>Barus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> 1893)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  <a:cs typeface="ＭＳ Ｐゴシック" charset="-128"/>
              </a:rPr>
              <a:t>ƞ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 viscosity 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ƞ</a:t>
            </a:r>
            <a:r>
              <a:rPr lang="en-US" sz="1400" baseline="-25000" dirty="0">
                <a:ea typeface="ＭＳ Ｐゴシック" charset="-128"/>
                <a:cs typeface="ＭＳ Ｐゴシック" charset="-128"/>
              </a:rPr>
              <a:t>0</a:t>
            </a:r>
            <a:r>
              <a:rPr lang="en-US" sz="1400" dirty="0">
                <a:ea typeface="ＭＳ Ｐゴシック" charset="-128"/>
                <a:cs typeface="ＭＳ Ｐゴシック" charset="-128"/>
              </a:rPr>
              <a:t> viscosity at normal pressure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p pressure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⍺ pressure-viscosity coefficient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57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0950-2CEF-1446-9EA6-D7EA116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Pressure -Viscosity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01122-1FA1-AE4D-8360-C9CB34EDF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9C721-4672-D244-87CB-3D35A338B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3D886-EF47-8249-9BC0-34AFBFEB4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B9981A-C451-E84A-94D9-DDF37EBA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" y="1148562"/>
            <a:ext cx="86106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76B58-CD52-D04C-B531-32BCB59848C3}"/>
              </a:ext>
            </a:extLst>
          </p:cNvPr>
          <p:cNvSpPr txBox="1"/>
          <p:nvPr/>
        </p:nvSpPr>
        <p:spPr>
          <a:xfrm>
            <a:off x="3069775" y="4458716"/>
            <a:ext cx="3504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https://</a:t>
            </a:r>
            <a:r>
              <a:rPr lang="en-GB" sz="800" dirty="0" err="1"/>
              <a:t>www.eneos.co.jp</a:t>
            </a:r>
            <a:r>
              <a:rPr lang="en-GB" sz="800" dirty="0"/>
              <a:t>/</a:t>
            </a:r>
            <a:r>
              <a:rPr lang="en-GB" sz="800" dirty="0" err="1"/>
              <a:t>english</a:t>
            </a:r>
            <a:r>
              <a:rPr lang="en-GB" sz="800" dirty="0"/>
              <a:t>/company/</a:t>
            </a:r>
            <a:r>
              <a:rPr lang="en-GB" sz="800" dirty="0" err="1"/>
              <a:t>rd</a:t>
            </a:r>
            <a:r>
              <a:rPr lang="en-GB" sz="800" dirty="0"/>
              <a:t>/intro/lubricants/</a:t>
            </a:r>
            <a:r>
              <a:rPr lang="en-GB" sz="800" dirty="0" err="1"/>
              <a:t>kudokei.html</a:t>
            </a:r>
            <a:endParaRPr lang="en-FI" sz="800" dirty="0"/>
          </a:p>
        </p:txBody>
      </p:sp>
    </p:spTree>
    <p:extLst>
      <p:ext uri="{BB962C8B-B14F-4D97-AF65-F5344CB8AC3E}">
        <p14:creationId xmlns:p14="http://schemas.microsoft.com/office/powerpoint/2010/main" val="17364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00" y="198280"/>
            <a:ext cx="7988400" cy="900000"/>
          </a:xfrm>
        </p:spPr>
        <p:txBody>
          <a:bodyPr/>
          <a:lstStyle/>
          <a:p>
            <a:r>
              <a:rPr lang="en-US" dirty="0"/>
              <a:t>Title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E5DBCB-73B2-374E-AEC4-13A8DDB7A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314" y="707570"/>
            <a:ext cx="8286360" cy="46463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90807-A367-B84D-8C0E-0FA8652DF57C}"/>
              </a:ext>
            </a:extLst>
          </p:cNvPr>
          <p:cNvSpPr txBox="1"/>
          <p:nvPr/>
        </p:nvSpPr>
        <p:spPr>
          <a:xfrm>
            <a:off x="3886200" y="5393609"/>
            <a:ext cx="23214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000" dirty="0"/>
              <a:t>M</a:t>
            </a:r>
            <a:r>
              <a:rPr lang="en-GB" sz="1000" dirty="0" err="1"/>
              <a:t>i</a:t>
            </a:r>
            <a:r>
              <a:rPr lang="en-FI" sz="1000" dirty="0"/>
              <a:t>ke Ramsey Noria Corporation 2019</a:t>
            </a:r>
          </a:p>
        </p:txBody>
      </p:sp>
    </p:spTree>
    <p:extLst>
      <p:ext uri="{BB962C8B-B14F-4D97-AF65-F5344CB8AC3E}">
        <p14:creationId xmlns:p14="http://schemas.microsoft.com/office/powerpoint/2010/main" val="1619962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7367-1256-E945-AC3B-AD8AE247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Viscosity non-Newtonian fluids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4313C-AC6C-214E-B2D4-BD243416F8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EA25E-4D8A-854C-92DE-77660DEAE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9FA8E-B630-284D-A064-5684F1FED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52" y="1518920"/>
            <a:ext cx="8054388" cy="3335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E65BC-1658-8747-9A89-8DB9C86482F3}"/>
              </a:ext>
            </a:extLst>
          </p:cNvPr>
          <p:cNvSpPr txBox="1"/>
          <p:nvPr/>
        </p:nvSpPr>
        <p:spPr>
          <a:xfrm>
            <a:off x="5981700" y="1235349"/>
            <a:ext cx="28104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Typically colloids, e.g. cornstarch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E15296-B0F6-144D-8E36-A757126A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1" y="1518920"/>
            <a:ext cx="2004369" cy="13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EEA6CA-DF37-A049-A95B-77E360A5B2A9}"/>
              </a:ext>
            </a:extLst>
          </p:cNvPr>
          <p:cNvCxnSpPr/>
          <p:nvPr/>
        </p:nvCxnSpPr>
        <p:spPr>
          <a:xfrm>
            <a:off x="5349240" y="1973580"/>
            <a:ext cx="861060" cy="83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09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6994-04F9-CE40-8E98-C19E9759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</a:t>
            </a:r>
            <a:r>
              <a:rPr lang="en-GB" dirty="0"/>
              <a:t>o</a:t>
            </a:r>
            <a:r>
              <a:rPr lang="en-FI" dirty="0"/>
              <a:t>ntact mechism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CF3FC-A221-FA41-B3BC-11EBB91B8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Herzain contact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D155D-C46D-084C-B971-1FB03F96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84F3B-5427-6C48-A305-DF256290D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F07FD8-6042-D443-A29A-5D95B8F9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70" y="1889250"/>
            <a:ext cx="3121660" cy="23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9B34-225B-AD4B-B9F3-AE3303A061B3}"/>
              </a:ext>
            </a:extLst>
          </p:cNvPr>
          <p:cNvSpPr txBox="1"/>
          <p:nvPr/>
        </p:nvSpPr>
        <p:spPr>
          <a:xfrm>
            <a:off x="5144400" y="4427220"/>
            <a:ext cx="2089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Contact mechanism Wiki</a:t>
            </a:r>
          </a:p>
        </p:txBody>
      </p:sp>
    </p:spTree>
    <p:extLst>
      <p:ext uri="{BB962C8B-B14F-4D97-AF65-F5344CB8AC3E}">
        <p14:creationId xmlns:p14="http://schemas.microsoft.com/office/powerpoint/2010/main" val="359957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82F0-C170-2644-808D-92A7B5DCD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Assumptions in Hertzian theory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48316-5972-3E40-8194-4BEC39B5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The following assumptions are made in determining the solutions of </a:t>
            </a:r>
            <a:r>
              <a:rPr lang="en-GB" b="1" dirty="0"/>
              <a:t>Hertzian</a:t>
            </a:r>
            <a:r>
              <a:rPr lang="en-GB" dirty="0"/>
              <a:t> contact problems:</a:t>
            </a:r>
          </a:p>
          <a:p>
            <a:pPr lvl="1"/>
            <a:r>
              <a:rPr lang="en-GB" dirty="0"/>
              <a:t>The strains are small and within the elastic limit.</a:t>
            </a:r>
          </a:p>
          <a:p>
            <a:pPr lvl="1"/>
            <a:r>
              <a:rPr lang="en-GB" dirty="0"/>
              <a:t>The surfaces are continuous and non-conforming (implying that the area of contact is much smaller than the characteristic dimensions of the contacting bodies).</a:t>
            </a:r>
          </a:p>
          <a:p>
            <a:pPr lvl="1"/>
            <a:r>
              <a:rPr lang="en-GB" dirty="0"/>
              <a:t>Each body can be considered an elastic half-space.</a:t>
            </a:r>
          </a:p>
          <a:p>
            <a:pPr lvl="1"/>
            <a:r>
              <a:rPr lang="en-GB" dirty="0"/>
              <a:t>The surfaces are frictionless.</a:t>
            </a:r>
          </a:p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8E29F-F7E5-314F-A6FC-F910A7DBE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AE668-3733-854D-9826-81CFE4167D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56893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7421-DE2B-3C4B-9BA2-0F59E8F3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Herzian pressure (sphere on flat)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A0523-45DC-F444-BF2B-00AA07241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B7984-9A07-5844-A67F-3E3702CB1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098" name="Picture 2" descr="Hertz Theory: Contact of Spherical Surfaces, Fig. 4">
            <a:extLst>
              <a:ext uri="{FF2B5EF4-FFF2-40B4-BE49-F238E27FC236}">
                <a16:creationId xmlns:a16="http://schemas.microsoft.com/office/drawing/2014/main" id="{47847712-A02C-9A41-8DCF-1CEEB815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64" y="1051560"/>
            <a:ext cx="5336472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361EB-3E05-AF46-88D9-F940E1826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20"/>
          <a:stretch/>
        </p:blipFill>
        <p:spPr>
          <a:xfrm>
            <a:off x="318158" y="1258220"/>
            <a:ext cx="4248442" cy="894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DFC3B-67E0-1D4C-A552-EC207066F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84" y="2379980"/>
            <a:ext cx="3027680" cy="71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D38E7C-81A2-1A4C-AE35-929EE09A0D73}"/>
              </a:ext>
            </a:extLst>
          </p:cNvPr>
          <p:cNvSpPr txBox="1"/>
          <p:nvPr/>
        </p:nvSpPr>
        <p:spPr>
          <a:xfrm>
            <a:off x="551964" y="1036249"/>
            <a:ext cx="2069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MAXIMUM PRESSURE: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46033-5D39-7C45-82F8-951A91BD92EA}"/>
              </a:ext>
            </a:extLst>
          </p:cNvPr>
          <p:cNvSpPr txBox="1"/>
          <p:nvPr/>
        </p:nvSpPr>
        <p:spPr>
          <a:xfrm>
            <a:off x="6751320" y="1775460"/>
            <a:ext cx="21336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I" i="1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010E-CED7-5940-8A13-8506D6623BDC}"/>
              </a:ext>
            </a:extLst>
          </p:cNvPr>
          <p:cNvSpPr txBox="1"/>
          <p:nvPr/>
        </p:nvSpPr>
        <p:spPr>
          <a:xfrm>
            <a:off x="5457616" y="4470218"/>
            <a:ext cx="2800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media.springernature.com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2293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DC0D-EC34-1F4E-9F8C-9F3ED323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Tribology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61C1-BFBF-C44F-8A8C-8C1245D8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Tribology is </a:t>
            </a:r>
          </a:p>
          <a:p>
            <a:pPr lvl="1"/>
            <a:r>
              <a:rPr lang="en-GB" dirty="0"/>
              <a:t>science and technology of interacting surfaces in relative motion</a:t>
            </a:r>
          </a:p>
          <a:p>
            <a:pPr lvl="1"/>
            <a:r>
              <a:rPr lang="en-GB" dirty="0"/>
              <a:t>origin in the Greek word </a:t>
            </a:r>
            <a:r>
              <a:rPr lang="en-GB" i="1" dirty="0" err="1"/>
              <a:t>tribos</a:t>
            </a:r>
            <a:r>
              <a:rPr lang="en-GB" i="1" dirty="0"/>
              <a:t> </a:t>
            </a:r>
            <a:r>
              <a:rPr lang="en-GB" dirty="0"/>
              <a:t>meaning rubbing</a:t>
            </a:r>
          </a:p>
          <a:p>
            <a:pPr lvl="1"/>
            <a:r>
              <a:rPr lang="en-GB" dirty="0"/>
              <a:t>friction, lubrication, and wear of engineering surfaces </a:t>
            </a:r>
          </a:p>
          <a:p>
            <a:pPr lvl="1"/>
            <a:r>
              <a:rPr lang="en-GB" dirty="0"/>
              <a:t>understanding surface interactions in detail and then prescribing improvements in given applications. </a:t>
            </a:r>
          </a:p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590E-714B-F646-898B-A3B53DC3FF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96299-249A-3E47-97A5-9DE47ADECA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4577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5E1EE-F974-3146-9AF6-B182BCE2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Johnson-Kendall-Roberts (JKR) model of elastic contact</a:t>
            </a:r>
            <a:br>
              <a:rPr lang="en-GB" dirty="0"/>
            </a:br>
            <a:endParaRPr lang="en-FI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33EF67-6BF7-5148-9FC2-12E395C2D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624" y="3178358"/>
            <a:ext cx="1433002" cy="16049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38240-AFDD-F948-AD31-449A59501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C99A6-2F74-494C-9F01-5494EA50A2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A68183-658D-154B-B733-6C331E4D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" y="3162300"/>
            <a:ext cx="1417028" cy="1604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87B902-389E-0D46-90E4-9FF6CE818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32" y="3178358"/>
            <a:ext cx="1453086" cy="1604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A50495-6218-9442-B311-34A985904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524" y="3178358"/>
            <a:ext cx="1480376" cy="1604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D6A50-37AB-CA4E-B596-EAB5C1B96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806" y="3162300"/>
            <a:ext cx="1486265" cy="16210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78FB5A-A833-2F46-90B1-2C94641BAC1D}"/>
              </a:ext>
            </a:extLst>
          </p:cNvPr>
          <p:cNvSpPr txBox="1"/>
          <p:nvPr/>
        </p:nvSpPr>
        <p:spPr>
          <a:xfrm>
            <a:off x="869580" y="1592708"/>
            <a:ext cx="4985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incorporate the effect of adhesion in Hertzian contact</a:t>
            </a: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109064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C72D-9E71-2E4B-A352-4719E43B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Levels of tribological testing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A48BBA-CA4E-8E46-B19A-1E565E823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780" y="862188"/>
            <a:ext cx="4507399" cy="39050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E9A5A-E0B4-2C44-A13D-E492A968C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BDDA6-09F3-DB44-BEAA-7B4523E7F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32F11-047E-C848-B931-C7392F27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9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237A-4AC2-0644-A8DB-1D331590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87257C-7F71-ED46-8FCC-0EBD925C5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236" y="1319213"/>
            <a:ext cx="6070004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8399D-612B-D94A-9F33-033F6BF13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63C86-4452-AE46-BD53-506660386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728F9-2F4D-1249-A8C3-C1977F49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42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6C1F-C482-1B47-99B6-2C216478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BBEA15-37BF-6F4B-96C8-713829C95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975" y="1319213"/>
            <a:ext cx="3392525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020E1-CF5F-6045-8F59-FA05B75E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8859E-1C23-7647-9A76-E312FD408E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C476E-647D-9B44-BA91-916653547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6C4E-0214-0B47-8A37-0E938B06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F49072-44EB-4640-B209-A20CA22E5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262" y="1319213"/>
            <a:ext cx="4991952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AA463-635F-5D4E-BA91-73D32F254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A21C6-5168-034F-9673-F9C64E1C0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CFD78-CE32-674E-91BC-095F69490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19B0E-2E6A-6C44-8602-2B242C7AB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E0678F-11A6-4F42-899F-5CCA3347C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365" y="1319213"/>
            <a:ext cx="3281745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F26CE-A9DF-AE42-8716-939D335D57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88D3B-EA17-EA40-93A4-DC821C8D92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BD6C5-CD8E-9040-B827-EBB8643A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2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7D21-6520-0641-8387-9ABD4F37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DBD076-8BA9-DA4A-AA3C-6592B655A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988" y="2097088"/>
            <a:ext cx="3746500" cy="18923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AE7D8-3445-FB4B-BBF6-8B89AC6CF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EE068-9854-244A-B0B8-B72B216ED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163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9262-8F4E-104D-BD68-BA20F5E3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629607-7569-1E44-B42A-9D294B32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185" y="1319213"/>
            <a:ext cx="3460106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3C54C-0181-3E4E-B5B6-853273AE36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E6EB9-359C-3A4E-9B19-C9F55C02C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1CA50-4A28-5A4D-A5AE-0E0B3F10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3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A21A-0A10-CD43-97D7-EC82A4B2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682358-04CB-1A43-8407-2BDC6FB83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160" y="1319213"/>
            <a:ext cx="2060155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ABAD3-D7C8-A64E-8C86-00014FDFC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D7CE9-A7A2-7446-9CCF-AA8BBA3369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F2257-00AB-9B40-99A8-68B035E14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1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CD61-BF60-7440-AB2D-9E93D20E5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Scrach testing - adhesion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9C12F5-05A8-5942-BCF9-1F0A5E651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005" y="408000"/>
            <a:ext cx="6181189" cy="433568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3DA65-0AD2-9A40-AAEF-D14188668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36110-2F6A-6C4B-BD49-12B626BD5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12E53-9349-5349-8002-CEA2F1E2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00" y="4620281"/>
            <a:ext cx="3784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2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7652-B466-7B49-9F0D-B8E6BDEA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Practical objectives of tribology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EF3C3D-B192-AA41-ACAE-A39A4D61C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760" y="926404"/>
            <a:ext cx="6867391" cy="465905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F7828-511B-4048-82B6-AC05D814F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BFC00-5032-2C41-BD0E-116E7E52F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6DF25-0166-E842-8D9F-1C7F18776FA7}"/>
              </a:ext>
            </a:extLst>
          </p:cNvPr>
          <p:cNvSpPr txBox="1"/>
          <p:nvPr/>
        </p:nvSpPr>
        <p:spPr>
          <a:xfrm>
            <a:off x="3710940" y="5469480"/>
            <a:ext cx="4540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050" dirty="0"/>
              <a:t>G.W. Stachowiak, A.W. Bachelor, Engineering tribology 3rd edition, 2005</a:t>
            </a:r>
          </a:p>
        </p:txBody>
      </p:sp>
    </p:spTree>
    <p:extLst>
      <p:ext uri="{BB962C8B-B14F-4D97-AF65-F5344CB8AC3E}">
        <p14:creationId xmlns:p14="http://schemas.microsoft.com/office/powerpoint/2010/main" val="2551993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DC38-E6BE-464C-B8BF-77913108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94E23F-A94B-BA44-9CA9-D9FD2598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97" y="1319213"/>
            <a:ext cx="6015482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A4115-4F7F-2344-984E-60536248D4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894BC-4736-9846-B169-F2DAA7360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92343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D7F0F-DF80-0741-8244-66568239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13F931-14B7-9941-80FC-BC447F4CE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104" y="1319213"/>
            <a:ext cx="4216268" cy="3448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EC636-3BE1-F746-8BB5-B35E23AF0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C4822-6311-5841-B37C-32D7A766B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9445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</a:t>
            </a:r>
            <a:r>
              <a:rPr lang="fr-CH" dirty="0" err="1"/>
              <a:t>Overview</a:t>
            </a:r>
            <a:endParaRPr lang="fr-C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36251" y="2567178"/>
            <a:ext cx="7371899" cy="2442972"/>
          </a:xfrm>
        </p:spPr>
        <p:txBody>
          <a:bodyPr/>
          <a:lstStyle/>
          <a:p>
            <a:r>
              <a:rPr lang="en-GB" sz="1800" dirty="0">
                <a:cs typeface="Arial" panose="020B0604020202020204" pitchFamily="34" charset="0"/>
              </a:rPr>
              <a:t>“Simple” system and highly reproducible measurement</a:t>
            </a:r>
          </a:p>
          <a:p>
            <a:r>
              <a:rPr lang="en-GB" sz="1800" dirty="0">
                <a:cs typeface="Arial" panose="020B0604020202020204" pitchFamily="34" charset="0"/>
              </a:rPr>
              <a:t>Simulate real frictional conditions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Contact pressure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Movement mode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Sliding speed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Static partner (size, geometry, mechanical properties, </a:t>
            </a:r>
            <a:r>
              <a:rPr lang="en-GB" sz="1600" dirty="0" err="1">
                <a:cs typeface="Arial" panose="020B0604020202020204" pitchFamily="34" charset="0"/>
              </a:rPr>
              <a:t>etc</a:t>
            </a:r>
            <a:r>
              <a:rPr lang="en-GB" sz="1600" dirty="0"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Lubrication</a:t>
            </a:r>
          </a:p>
          <a:p>
            <a:pPr lvl="1"/>
            <a:r>
              <a:rPr lang="en-GB" sz="1600" dirty="0">
                <a:cs typeface="Arial" panose="020B0604020202020204" pitchFamily="34" charset="0"/>
              </a:rPr>
              <a:t>Environmental condition (temperature, vacuum, humidity, </a:t>
            </a:r>
            <a:r>
              <a:rPr lang="en-GB" sz="1600" dirty="0" err="1">
                <a:cs typeface="Arial" panose="020B0604020202020204" pitchFamily="34" charset="0"/>
              </a:rPr>
              <a:t>etc</a:t>
            </a:r>
            <a:r>
              <a:rPr lang="en-GB" sz="1600" dirty="0">
                <a:cs typeface="Arial" panose="020B0604020202020204" pitchFamily="34" charset="0"/>
              </a:rPr>
              <a:t>)</a:t>
            </a:r>
          </a:p>
          <a:p>
            <a:pPr lvl="1"/>
            <a:endParaRPr lang="fr-CH" sz="1600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956379" y="932975"/>
            <a:ext cx="2383686" cy="1483647"/>
            <a:chOff x="1926" y="1374"/>
            <a:chExt cx="1941" cy="1825"/>
          </a:xfrm>
          <a:solidFill>
            <a:schemeClr val="accent4">
              <a:lumMod val="75000"/>
            </a:schemeClr>
          </a:solidFill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1926" y="2131"/>
              <a:ext cx="1941" cy="881"/>
            </a:xfrm>
            <a:prstGeom prst="ca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2197" y="2254"/>
              <a:ext cx="1382" cy="206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366" y="1374"/>
              <a:ext cx="304" cy="1036"/>
            </a:xfrm>
            <a:prstGeom prst="can">
              <a:avLst>
                <a:gd name="adj" fmla="val 31921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223" y="3141"/>
              <a:ext cx="1514" cy="58"/>
            </a:xfrm>
            <a:custGeom>
              <a:avLst/>
              <a:gdLst>
                <a:gd name="T0" fmla="*/ 0 w 1514"/>
                <a:gd name="T1" fmla="*/ 10 h 153"/>
                <a:gd name="T2" fmla="*/ 716 w 1514"/>
                <a:gd name="T3" fmla="*/ 58 h 153"/>
                <a:gd name="T4" fmla="*/ 1514 w 1514"/>
                <a:gd name="T5" fmla="*/ 0 h 153"/>
                <a:gd name="T6" fmla="*/ 0 60000 65536"/>
                <a:gd name="T7" fmla="*/ 0 60000 65536"/>
                <a:gd name="T8" fmla="*/ 0 60000 65536"/>
                <a:gd name="T9" fmla="*/ 0 w 1514"/>
                <a:gd name="T10" fmla="*/ 0 h 153"/>
                <a:gd name="T11" fmla="*/ 1514 w 1514"/>
                <a:gd name="T12" fmla="*/ 153 h 1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4" h="153">
                  <a:moveTo>
                    <a:pt x="0" y="25"/>
                  </a:moveTo>
                  <a:cubicBezTo>
                    <a:pt x="232" y="89"/>
                    <a:pt x="464" y="153"/>
                    <a:pt x="716" y="149"/>
                  </a:cubicBezTo>
                  <a:cubicBezTo>
                    <a:pt x="968" y="145"/>
                    <a:pt x="1384" y="32"/>
                    <a:pt x="1514" y="0"/>
                  </a:cubicBezTo>
                </a:path>
              </a:pathLst>
            </a:custGeom>
            <a:grpFill/>
            <a:ln w="57150" cmpd="sng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622" y="1556"/>
              <a:ext cx="714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pitchFamily="3" charset="-128"/>
                  <a:cs typeface="Arial" panose="020B0604020202020204" pitchFamily="34" charset="0"/>
                </a:rPr>
                <a:t>Ball/Pin</a:t>
              </a: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2751" y="2572"/>
              <a:ext cx="474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pitchFamily="3" charset="-128"/>
                  <a:cs typeface="Arial" panose="020B0604020202020204" pitchFamily="34" charset="0"/>
                </a:rPr>
                <a:t>Disk</a:t>
              </a: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64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</a:t>
            </a:r>
            <a:r>
              <a:rPr lang="fr-CH" dirty="0" err="1"/>
              <a:t>Overview</a:t>
            </a:r>
            <a:endParaRPr lang="fr-CH" dirty="0"/>
          </a:p>
        </p:txBody>
      </p:sp>
      <p:pic>
        <p:nvPicPr>
          <p:cNvPr id="7" name="Picture 3" descr="R:\COMMUN\Marketing &amp; Sales\Catalogue 2014\TRB\TR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r="14689"/>
          <a:stretch/>
        </p:blipFill>
        <p:spPr bwMode="auto">
          <a:xfrm>
            <a:off x="180976" y="1705058"/>
            <a:ext cx="2971800" cy="288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zh\Desktop\NTR2 screen copy\2.1 Sequencer standard view single 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81" y="1442424"/>
            <a:ext cx="5431074" cy="34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12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Contact </a:t>
            </a:r>
            <a:r>
              <a:rPr lang="fr-CH" dirty="0" err="1"/>
              <a:t>Mechanics</a:t>
            </a:r>
            <a:r>
              <a:rPr lang="fr-CH" dirty="0"/>
              <a:t> </a:t>
            </a:r>
            <a:r>
              <a:rPr lang="fr-CH" dirty="0" err="1"/>
              <a:t>Modeling</a:t>
            </a:r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388620" y="999883"/>
            <a:ext cx="674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Modeling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software </a:t>
            </a: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included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inside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every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Anton </a:t>
            </a: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Paar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6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Tribometer</a:t>
            </a:r>
            <a:r>
              <a:rPr lang="fr-CH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package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2316480" y="2999612"/>
            <a:ext cx="350520" cy="241567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>
              <a:solidFill>
                <a:srgbClr val="000000"/>
              </a:solidFill>
              <a:latin typeface="Arial" charset="0"/>
              <a:ea typeface="ヒラギノ角ゴ Pro W3" pitchFamily="3" charset="-128"/>
            </a:endParaRPr>
          </a:p>
        </p:txBody>
      </p:sp>
      <p:pic>
        <p:nvPicPr>
          <p:cNvPr id="2055" name="Picture 7" descr="C:\Users\bzh\Desktop\parame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1509340"/>
            <a:ext cx="1838325" cy="330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bzh\Desktop\model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30" y="1491243"/>
            <a:ext cx="6227888" cy="334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2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Contact </a:t>
            </a:r>
            <a:r>
              <a:rPr lang="fr-CH" dirty="0" err="1"/>
              <a:t>Mechanics</a:t>
            </a:r>
            <a:r>
              <a:rPr lang="fr-CH" dirty="0"/>
              <a:t> </a:t>
            </a:r>
            <a:r>
              <a:rPr lang="fr-CH" dirty="0" err="1"/>
              <a:t>Modeling</a:t>
            </a:r>
            <a:endParaRPr lang="fr-CH" dirty="0"/>
          </a:p>
        </p:txBody>
      </p:sp>
      <p:pic>
        <p:nvPicPr>
          <p:cNvPr id="1027" name="Picture 3" descr="C:\Users\bzh\Desktop\ball on fla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9" y="1348666"/>
            <a:ext cx="3699571" cy="234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427040" y="3374512"/>
            <a:ext cx="3872995" cy="1198518"/>
            <a:chOff x="1517204" y="2992451"/>
            <a:chExt cx="3872995" cy="1198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684018" y="2992451"/>
                  <a:ext cx="1706181" cy="618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1600" i="1">
                            <a:solidFill>
                              <a:srgbClr val="595959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fr-CH" sz="1600" i="1">
                            <a:solidFill>
                              <a:srgbClr val="595959"/>
                            </a:solidFill>
                            <a:latin typeface="Cambria Math"/>
                          </a:rPr>
                          <m:t>= </m:t>
                        </m:r>
                        <m:sSup>
                          <m:sSupPr>
                            <m:ctrlP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1600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  <m: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/>
                                      </a:rPr>
                                      <m:t>𝐹𝑅</m:t>
                                    </m:r>
                                  </m:num>
                                  <m:den>
                                    <m: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fr-CH" sz="1600" i="1">
                                            <a:solidFill>
                                              <a:srgbClr val="59595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sz="1600" i="1">
                                            <a:solidFill>
                                              <a:srgbClr val="595959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  <m:sup>
                                        <m:r>
                                          <a:rPr lang="fr-CH" sz="1600" i="1">
                                            <a:solidFill>
                                              <a:srgbClr val="595959"/>
                                            </a:solidFill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1/3</m:t>
                            </m:r>
                          </m:sup>
                        </m:sSup>
                      </m:oMath>
                    </m:oMathPara>
                  </a14:m>
                  <a:endParaRPr lang="fr-CH" sz="16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018" y="2992451"/>
                  <a:ext cx="1706181" cy="618696"/>
                </a:xfrm>
                <a:prstGeom prst="rect">
                  <a:avLst/>
                </a:prstGeom>
                <a:blipFill>
                  <a:blip r:embed="rId5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794501" y="3623634"/>
                  <a:ext cx="1452513" cy="5673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r>
                          <a:rPr lang="fr-CH" sz="1600" i="1">
                            <a:solidFill>
                              <a:srgbClr val="595959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sz="1600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1600" i="1">
                                    <a:solidFill>
                                      <a:srgbClr val="595959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p>
                                    <m:r>
                                      <a:rPr lang="fr-CH" sz="1600" i="1">
                                        <a:solidFill>
                                          <a:srgbClr val="595959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CH" sz="1600" i="1">
                                    <a:solidFill>
                                      <a:srgbClr val="595959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l-GR" sz="1600" i="1">
                                    <a:solidFill>
                                      <a:srgbClr val="595959"/>
                                    </a:solidFill>
                                    <a:latin typeface="Cambria Math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fr-CH" sz="16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fr-CH" sz="16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4501" y="3623634"/>
                  <a:ext cx="1452513" cy="567335"/>
                </a:xfrm>
                <a:prstGeom prst="rect">
                  <a:avLst/>
                </a:prstGeom>
                <a:blipFill>
                  <a:blip r:embed="rId6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en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/>
            <p:cNvSpPr txBox="1"/>
            <p:nvPr/>
          </p:nvSpPr>
          <p:spPr>
            <a:xfrm>
              <a:off x="1517204" y="3196070"/>
              <a:ext cx="1431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4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Contact Radius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7204" y="3787162"/>
              <a:ext cx="2124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4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Mean</a:t>
              </a:r>
              <a:r>
                <a:rPr lang="fr-CH" sz="14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Contact Pressure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7038" y="4719571"/>
            <a:ext cx="390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F: normal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load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, R: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ball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radius, E*: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reduced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modulus</a:t>
            </a:r>
            <a:endParaRPr lang="fr-CH" sz="1200" dirty="0">
              <a:solidFill>
                <a:srgbClr val="595959"/>
              </a:solidFill>
              <a:latin typeface="Arial" pitchFamily="34" charset="0"/>
              <a:ea typeface="ヒラギノ角ゴ Pro W3" pitchFamily="3" charset="-128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62241" y="1431878"/>
            <a:ext cx="3935857" cy="2845392"/>
            <a:chOff x="4216130" y="1126985"/>
            <a:chExt cx="4450034" cy="3432278"/>
          </a:xfrm>
        </p:grpSpPr>
        <p:pic>
          <p:nvPicPr>
            <p:cNvPr id="74" name="Picture 7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4"/>
            <a:stretch>
              <a:fillRect/>
            </a:stretch>
          </p:blipFill>
          <p:spPr bwMode="auto">
            <a:xfrm>
              <a:off x="4260273" y="1126985"/>
              <a:ext cx="4405891" cy="3432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88852" y="1332580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0.0</a:t>
              </a: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288852" y="2000760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1.0</a:t>
              </a: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288852" y="2668941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2.0</a:t>
              </a: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288852" y="3337121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3.0</a:t>
              </a: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4288852" y="3931058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4.0</a:t>
              </a: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4764002" y="4079542"/>
              <a:ext cx="41141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-2.0</a:t>
              </a: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5605643" y="4079542"/>
              <a:ext cx="41141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-1.0</a:t>
              </a: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6523797" y="4079542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0.0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7441955" y="4079542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1.0</a:t>
              </a: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8283598" y="4079542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2.0</a:t>
              </a: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288852" y="1629550"/>
              <a:ext cx="373359" cy="26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0.5</a:t>
              </a: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6423008" y="4240916"/>
              <a:ext cx="431356" cy="31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b="1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x/a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216130" y="2394814"/>
              <a:ext cx="422294" cy="31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b="1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z/a</a:t>
              </a: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6071407" y="3415648"/>
              <a:ext cx="1101950" cy="696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050" b="1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Von Mises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050" b="1" dirty="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iso-stresses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050" b="1" dirty="0">
                <a:solidFill>
                  <a:srgbClr val="000066"/>
                </a:solidFill>
                <a:latin typeface="Arial" charset="0"/>
                <a:ea typeface="ヒラギノ角ゴ Pro W3" pitchFamily="3" charset="-128"/>
              </a:endParaRPr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4889069" y="1708075"/>
              <a:ext cx="1915768" cy="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7611166" y="1195517"/>
              <a:ext cx="0" cy="296969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6693010" y="1195517"/>
              <a:ext cx="0" cy="2969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6693010" y="1269759"/>
              <a:ext cx="918156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7012306" y="1175528"/>
              <a:ext cx="306299" cy="33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a</a:t>
              </a: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8054060" y="3634091"/>
              <a:ext cx="409607" cy="409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y=0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800">
                  <a:solidFill>
                    <a:srgbClr val="000066"/>
                  </a:solidFill>
                  <a:latin typeface="Arial" charset="0"/>
                  <a:ea typeface="ヒラギノ角ゴ Pro W3" pitchFamily="3" charset="-128"/>
                </a:rPr>
                <a:t>µ=0</a:t>
              </a:r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 flipH="1">
              <a:off x="6693010" y="1549804"/>
              <a:ext cx="0" cy="335046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6762167" y="1509620"/>
              <a:ext cx="556412" cy="33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571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7145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286000" defTabSz="762000" eaLnBrk="0" hangingPunct="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b="1" dirty="0">
                  <a:solidFill>
                    <a:srgbClr val="FF0033"/>
                  </a:solidFill>
                  <a:latin typeface="Arial" charset="0"/>
                  <a:ea typeface="ヒラギノ角ゴ Pro W3" pitchFamily="3" charset="-128"/>
                </a:rPr>
                <a:t>max</a:t>
              </a: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6622382" y="1673809"/>
              <a:ext cx="141255" cy="58537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CH" sz="1600">
                <a:solidFill>
                  <a:srgbClr val="000000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98" name="Text Box 35"/>
            <p:cNvSpPr txBox="1">
              <a:spLocks noChangeArrowheads="1"/>
            </p:cNvSpPr>
            <p:nvPr/>
          </p:nvSpPr>
          <p:spPr bwMode="auto">
            <a:xfrm>
              <a:off x="7387514" y="1516758"/>
              <a:ext cx="932870" cy="334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FF3300"/>
                  </a:solidFill>
                  <a:latin typeface="Arial" pitchFamily="34" charset="0"/>
                  <a:ea typeface="ヒラギノ角ゴ Pro W3" pitchFamily="3" charset="-128"/>
                  <a:cs typeface="Arial" charset="0"/>
                </a:rPr>
                <a:t>~ 0.5 a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148991" y="4457960"/>
            <a:ext cx="3759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1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For </a:t>
            </a:r>
            <a:r>
              <a:rPr lang="fr-CH" sz="11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coated</a:t>
            </a:r>
            <a:r>
              <a:rPr lang="fr-CH" sz="11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1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materials</a:t>
            </a:r>
            <a:r>
              <a:rPr lang="fr-CH" sz="11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, max Von Mises stress </a:t>
            </a:r>
            <a:r>
              <a:rPr lang="fr-CH" sz="11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is</a:t>
            </a:r>
            <a:r>
              <a:rPr lang="fr-CH" sz="11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important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460467" y="880361"/>
            <a:ext cx="497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20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Hertz contact model (</a:t>
            </a:r>
            <a:r>
              <a:rPr lang="fr-CH" sz="20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ball</a:t>
            </a:r>
            <a:r>
              <a:rPr lang="fr-CH" sz="20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on flat)</a:t>
            </a:r>
          </a:p>
        </p:txBody>
      </p:sp>
    </p:spTree>
    <p:extLst>
      <p:ext uri="{BB962C8B-B14F-4D97-AF65-F5344CB8AC3E}">
        <p14:creationId xmlns:p14="http://schemas.microsoft.com/office/powerpoint/2010/main" val="549737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Coefficient of Friction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33705" y="1224923"/>
            <a:ext cx="3838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ea typeface="ヒラギノ角ゴ Pro W3" pitchFamily="3" charset="-128"/>
              </a:rPr>
              <a:t>100Cr6 Steel ball against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ea typeface="ヒラギノ角ゴ Pro W3" pitchFamily="3" charset="-128"/>
              </a:rPr>
              <a:t>TiN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ea typeface="ヒラギノ角ゴ Pro W3" pitchFamily="3" charset="-128"/>
              </a:rPr>
              <a:t> coated steel</a:t>
            </a:r>
          </a:p>
        </p:txBody>
      </p:sp>
      <p:pic>
        <p:nvPicPr>
          <p:cNvPr id="3075" name="Picture 3" descr="C:\Users\bzh\Desktop\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9" y="1824182"/>
            <a:ext cx="7082115" cy="288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23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Wear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169213" y="1010645"/>
            <a:ext cx="20678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rPr>
              <a:t>Wear of Sample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99049" y="1349200"/>
            <a:ext cx="6911340" cy="1302803"/>
            <a:chOff x="624414" y="1181357"/>
            <a:chExt cx="8070500" cy="1564545"/>
          </a:xfrm>
        </p:grpSpPr>
        <p:pic>
          <p:nvPicPr>
            <p:cNvPr id="4" name="Picture 6" descr="trb"/>
            <p:cNvPicPr preferRelativeResize="0">
              <a:picLocks noChangeArrowheads="1"/>
            </p:cNvPicPr>
            <p:nvPr/>
          </p:nvPicPr>
          <p:blipFill>
            <a:blip r:embed="rId2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624414" y="1222618"/>
              <a:ext cx="1805940" cy="1523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3" descr="triboexamp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349" y="1181357"/>
              <a:ext cx="3114565" cy="1547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 descr="C:\Users\bzh\Desktop\TiN track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" t="3098" r="1628" b="3098"/>
            <a:stretch/>
          </p:blipFill>
          <p:spPr bwMode="auto">
            <a:xfrm>
              <a:off x="2994660" y="1198134"/>
              <a:ext cx="2072641" cy="1514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1935480" y="1805940"/>
              <a:ext cx="76200" cy="8382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sz="2000">
                <a:solidFill>
                  <a:srgbClr val="000000"/>
                </a:solidFill>
                <a:latin typeface="Arial" charset="0"/>
                <a:ea typeface="ヒラギノ角ゴ Pro W3" pitchFamily="3" charset="-128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2011680" y="1222618"/>
              <a:ext cx="982980" cy="5833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11" idx="2"/>
            </p:cNvCxnSpPr>
            <p:nvPr/>
          </p:nvCxnSpPr>
          <p:spPr bwMode="auto">
            <a:xfrm>
              <a:off x="1973580" y="1889760"/>
              <a:ext cx="1021080" cy="8225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254417" y="3107481"/>
            <a:ext cx="16191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ea typeface="ヒラギノ角ゴ Pro W3" pitchFamily="3" charset="-128"/>
                <a:cs typeface="Arial" panose="020B0604020202020204" pitchFamily="34" charset="0"/>
              </a:rPr>
              <a:t>Wear of Ball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55416" y="3324754"/>
            <a:ext cx="6393694" cy="1564920"/>
            <a:chOff x="617038" y="831571"/>
            <a:chExt cx="8543556" cy="2151660"/>
          </a:xfrm>
        </p:grpSpPr>
        <p:pic>
          <p:nvPicPr>
            <p:cNvPr id="21" name="Picture 2" descr="C:\Temp\Test\2011\A11-150\Images\CSMCapt22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7979" y="963555"/>
              <a:ext cx="2697481" cy="2019676"/>
            </a:xfrm>
            <a:prstGeom prst="rect">
              <a:avLst/>
            </a:prstGeom>
            <a:noFill/>
          </p:spPr>
        </p:pic>
        <p:pic>
          <p:nvPicPr>
            <p:cNvPr id="22" name="Picture 7" descr="Pin wea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38" y="831571"/>
              <a:ext cx="1608002" cy="21335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153" y="945446"/>
              <a:ext cx="3030441" cy="203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 bwMode="auto">
            <a:xfrm>
              <a:off x="1722120" y="2476500"/>
              <a:ext cx="137160" cy="167640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sz="2000">
                <a:solidFill>
                  <a:srgbClr val="000000"/>
                </a:solidFill>
                <a:latin typeface="Arial" charset="0"/>
                <a:ea typeface="ヒラギノ角ゴ Pro W3" pitchFamily="3" charset="-128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V="1">
              <a:off x="1844040" y="963556"/>
              <a:ext cx="1043939" cy="14977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1836420" y="2621279"/>
              <a:ext cx="1051559" cy="34384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44657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</a:t>
            </a:r>
            <a:r>
              <a:rPr lang="fr-CH" dirty="0" err="1"/>
              <a:t>Testing</a:t>
            </a:r>
            <a:r>
              <a:rPr lang="fr-CH" dirty="0"/>
              <a:t> - Wear</a:t>
            </a:r>
          </a:p>
        </p:txBody>
      </p:sp>
      <p:pic>
        <p:nvPicPr>
          <p:cNvPr id="5122" name="Picture 2" descr="C:\Users\bzh\Desktop\wear 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1" y="937259"/>
            <a:ext cx="1712203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rb"/>
          <p:cNvPicPr preferRelativeResize="0">
            <a:picLocks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887554" y="1028698"/>
            <a:ext cx="1417746" cy="108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Pin we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94660" y="2326761"/>
            <a:ext cx="1234866" cy="163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19603" y="2976717"/>
            <a:ext cx="44214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  <a:cs typeface="Arial" panose="020B0604020202020204" pitchFamily="34" charset="0"/>
              </a:rPr>
              <a:t>Ball wear volume = Volume of the worn cap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519603" y="1279237"/>
            <a:ext cx="44214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3" charset="-128"/>
                <a:cs typeface="Arial" panose="020B0604020202020204" pitchFamily="34" charset="0"/>
              </a:rPr>
              <a:t>Sample wear volume = Cross section area * wear track circumference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96741" y="4036041"/>
            <a:ext cx="2617325" cy="668516"/>
            <a:chOff x="3070434" y="3835817"/>
            <a:chExt cx="2617325" cy="668516"/>
          </a:xfrm>
        </p:grpSpPr>
        <p:sp>
          <p:nvSpPr>
            <p:cNvPr id="8" name="TextBox 7"/>
            <p:cNvSpPr txBox="1"/>
            <p:nvPr/>
          </p:nvSpPr>
          <p:spPr>
            <a:xfrm>
              <a:off x="3070434" y="3970020"/>
              <a:ext cx="1813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20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Wear Rate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663440" y="3835817"/>
                  <a:ext cx="1024319" cy="6685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>
                            <a:solidFill>
                              <a:srgbClr val="595959"/>
                            </a:solidFill>
                            <a:latin typeface="Cambria Math"/>
                          </a:rPr>
                          <m:t>𝐾</m:t>
                        </m:r>
                        <m:r>
                          <a:rPr lang="fr-CH" sz="2000" i="1">
                            <a:solidFill>
                              <a:srgbClr val="595959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CH" sz="2000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20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𝑉</m:t>
                            </m:r>
                          </m:num>
                          <m:den>
                            <m:r>
                              <a:rPr lang="fr-CH" sz="2000" i="1">
                                <a:solidFill>
                                  <a:srgbClr val="595959"/>
                                </a:solidFill>
                                <a:latin typeface="Cambria Math"/>
                              </a:rPr>
                              <m:t>𝐹𝑙</m:t>
                            </m:r>
                          </m:den>
                        </m:f>
                      </m:oMath>
                    </m:oMathPara>
                  </a14:m>
                  <a:endParaRPr lang="fr-CH" sz="20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0" y="3835817"/>
                  <a:ext cx="1024319" cy="66851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4419600" y="4788536"/>
            <a:ext cx="3924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i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V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: wear volume, </a:t>
            </a:r>
            <a:r>
              <a:rPr lang="fr-CH" sz="1200" i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F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: normal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load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, </a:t>
            </a:r>
            <a:r>
              <a:rPr lang="fr-CH" sz="1200" i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l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: </a:t>
            </a:r>
            <a:r>
              <a:rPr lang="fr-CH" sz="1200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sliding</a:t>
            </a:r>
            <a:r>
              <a:rPr lang="fr-CH" sz="1200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distance</a:t>
            </a:r>
          </a:p>
        </p:txBody>
      </p:sp>
      <p:cxnSp>
        <p:nvCxnSpPr>
          <p:cNvPr id="18" name="Straight Arrow Connector 17"/>
          <p:cNvCxnSpPr>
            <a:stCxn id="5" idx="1"/>
          </p:cNvCxnSpPr>
          <p:nvPr/>
        </p:nvCxnSpPr>
        <p:spPr bwMode="auto">
          <a:xfrm flipH="1">
            <a:off x="853440" y="1571625"/>
            <a:ext cx="2034114" cy="157436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1737362" y="3145992"/>
            <a:ext cx="1219198" cy="5077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91530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High </a:t>
            </a:r>
            <a:r>
              <a:rPr lang="fr-CH" dirty="0" err="1"/>
              <a:t>Temperature</a:t>
            </a:r>
            <a:r>
              <a:rPr lang="fr-CH" dirty="0"/>
              <a:t> </a:t>
            </a:r>
            <a:r>
              <a:rPr lang="fr-CH" dirty="0" err="1"/>
              <a:t>Tribometer</a:t>
            </a:r>
            <a:r>
              <a:rPr lang="fr-CH" dirty="0"/>
              <a:t> (THT)</a:t>
            </a:r>
          </a:p>
        </p:txBody>
      </p:sp>
      <p:pic>
        <p:nvPicPr>
          <p:cNvPr id="13315" name="Picture 3" descr="C:\------BIN WORKSPACE------\Product Management\7_Marketing Documents\1_Training Documents\Tribology sources\Renderings\THT 8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0" y="1171358"/>
            <a:ext cx="3019619" cy="313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------BIN WORKSPACE------\Product Management\7_Marketing Documents\1_Training Documents\Tribology sources\Renderings\THT 1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86" y="1089567"/>
            <a:ext cx="3637789" cy="329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0418" y="4427740"/>
            <a:ext cx="1954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THT up to 800°C</a:t>
            </a:r>
            <a:endParaRPr lang="en-US" sz="1400" b="1" dirty="0">
              <a:solidFill>
                <a:srgbClr val="595959"/>
              </a:solidFill>
              <a:latin typeface="Arial" pitchFamily="34" charset="0"/>
              <a:ea typeface="ヒラギノ角ゴ Pro W3" pitchFamily="3" charset="-128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4714" y="4461598"/>
            <a:ext cx="1954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THT up to 1000°C</a:t>
            </a:r>
            <a:endParaRPr lang="en-US" sz="1400" b="1" dirty="0">
              <a:solidFill>
                <a:srgbClr val="595959"/>
              </a:solidFill>
              <a:latin typeface="Arial" pitchFamily="34" charset="0"/>
              <a:ea typeface="ヒラギノ角ゴ Pro W3" pitchFamily="3" charset="-128"/>
            </a:endParaRPr>
          </a:p>
        </p:txBody>
      </p:sp>
      <p:pic>
        <p:nvPicPr>
          <p:cNvPr id="9" name="Picture 2" descr="C:\------BIN WORKSPACE------\Product Management\7_Marketing Documents\1_Training Documents\Tribology sources\Rendering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28" y="2248099"/>
            <a:ext cx="1495962" cy="178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881474" y="4300014"/>
            <a:ext cx="224934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Water </a:t>
            </a:r>
            <a:r>
              <a:rPr lang="fr-CH" sz="1400" b="1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chiller</a:t>
            </a:r>
            <a:r>
              <a:rPr lang="fr-CH" sz="14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 </a:t>
            </a:r>
            <a:r>
              <a:rPr lang="fr-CH" sz="1400" b="1" dirty="0" err="1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included</a:t>
            </a:r>
            <a:endParaRPr lang="fr-CH" sz="1400" b="1" dirty="0">
              <a:solidFill>
                <a:srgbClr val="595959"/>
              </a:solidFill>
              <a:latin typeface="Arial" pitchFamily="34" charset="0"/>
              <a:ea typeface="ヒラギノ角ゴ Pro W3" pitchFamily="3" charset="-128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rPr>
              <a:t>for all THT</a:t>
            </a:r>
          </a:p>
        </p:txBody>
      </p:sp>
    </p:spTree>
    <p:extLst>
      <p:ext uri="{BB962C8B-B14F-4D97-AF65-F5344CB8AC3E}">
        <p14:creationId xmlns:p14="http://schemas.microsoft.com/office/powerpoint/2010/main" val="419164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FC341-4341-5C45-9E39-1E5678F03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AB312-611F-804E-A3C3-DA459E4B6D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176FC6A-503C-7B48-B822-F1375E009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934" y="191195"/>
            <a:ext cx="6991066" cy="55238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4DD17-4E5A-1940-9038-4113BDDD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44" y="129540"/>
            <a:ext cx="3229980" cy="1280160"/>
          </a:xfrm>
        </p:spPr>
        <p:txBody>
          <a:bodyPr>
            <a:normAutofit fontScale="90000"/>
          </a:bodyPr>
          <a:lstStyle/>
          <a:p>
            <a:r>
              <a:rPr lang="en-FI" dirty="0"/>
              <a:t>Operation conditions and type of wear</a:t>
            </a:r>
            <a:br>
              <a:rPr lang="en-FI" dirty="0"/>
            </a:br>
            <a:r>
              <a:rPr lang="en-FI" dirty="0"/>
              <a:t>	Flowchart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42A73-79D8-F645-9304-226FA2951D9C}"/>
              </a:ext>
            </a:extLst>
          </p:cNvPr>
          <p:cNvSpPr txBox="1"/>
          <p:nvPr/>
        </p:nvSpPr>
        <p:spPr>
          <a:xfrm>
            <a:off x="516175" y="5439000"/>
            <a:ext cx="4540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050" dirty="0"/>
              <a:t>G.W. Stachowiak, A.W. Bachelor, Engineering tribology 3rd edition, 2005</a:t>
            </a:r>
          </a:p>
        </p:txBody>
      </p:sp>
    </p:spTree>
    <p:extLst>
      <p:ext uri="{BB962C8B-B14F-4D97-AF65-F5344CB8AC3E}">
        <p14:creationId xmlns:p14="http://schemas.microsoft.com/office/powerpoint/2010/main" val="2482848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High </a:t>
            </a:r>
            <a:r>
              <a:rPr lang="fr-CH" dirty="0" err="1"/>
              <a:t>Temperature</a:t>
            </a:r>
            <a:r>
              <a:rPr lang="fr-CH" dirty="0"/>
              <a:t> </a:t>
            </a:r>
            <a:r>
              <a:rPr lang="fr-CH" dirty="0" err="1"/>
              <a:t>Tribometer</a:t>
            </a:r>
            <a:r>
              <a:rPr lang="fr-CH" dirty="0"/>
              <a:t> (THT)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27040" y="963078"/>
            <a:ext cx="7909241" cy="1070193"/>
          </a:xfrm>
        </p:spPr>
        <p:txBody>
          <a:bodyPr/>
          <a:lstStyle/>
          <a:p>
            <a:pPr algn="just"/>
            <a:r>
              <a:rPr lang="fr-FR" sz="1400" dirty="0"/>
              <a:t>Double LVDT </a:t>
            </a:r>
            <a:r>
              <a:rPr lang="fr-FR" sz="1400" dirty="0" err="1"/>
              <a:t>sensors</a:t>
            </a:r>
            <a:r>
              <a:rPr lang="fr-FR" sz="1400" dirty="0"/>
              <a:t> to cancel thermal drift </a:t>
            </a:r>
            <a:r>
              <a:rPr lang="fr-FR" sz="1400" dirty="0" err="1"/>
              <a:t>error</a:t>
            </a:r>
            <a:endParaRPr lang="fr-FR" sz="1400" dirty="0"/>
          </a:p>
          <a:p>
            <a:pPr algn="just"/>
            <a:r>
              <a:rPr lang="fr-FR" sz="1400" dirty="0" err="1"/>
              <a:t>Cylinderical</a:t>
            </a:r>
            <a:r>
              <a:rPr lang="fr-FR" sz="1400" dirty="0"/>
              <a:t> </a:t>
            </a:r>
            <a:r>
              <a:rPr lang="fr-FR" sz="1400" dirty="0" err="1"/>
              <a:t>Oven</a:t>
            </a:r>
            <a:r>
              <a:rPr lang="fr-FR" sz="1400" dirty="0"/>
              <a:t> for </a:t>
            </a:r>
            <a:r>
              <a:rPr lang="fr-FR" sz="1400" dirty="0" err="1"/>
              <a:t>homogenous</a:t>
            </a:r>
            <a:r>
              <a:rPr lang="fr-FR" sz="1400" dirty="0"/>
              <a:t> </a:t>
            </a:r>
            <a:r>
              <a:rPr lang="fr-FR" sz="1400" dirty="0" err="1"/>
              <a:t>sample</a:t>
            </a:r>
            <a:r>
              <a:rPr lang="fr-FR" sz="1400" dirty="0"/>
              <a:t> </a:t>
            </a:r>
            <a:r>
              <a:rPr lang="fr-FR" sz="1400" dirty="0" err="1"/>
              <a:t>heating</a:t>
            </a:r>
            <a:endParaRPr lang="fr-FR" sz="1400" dirty="0"/>
          </a:p>
          <a:p>
            <a:pPr algn="just"/>
            <a:r>
              <a:rPr lang="fr-FR" sz="1400" dirty="0"/>
              <a:t>Water </a:t>
            </a:r>
            <a:r>
              <a:rPr lang="fr-FR" sz="1400" dirty="0" err="1"/>
              <a:t>cooling</a:t>
            </a:r>
            <a:r>
              <a:rPr lang="fr-FR" sz="1400" dirty="0"/>
              <a:t> system for efficient </a:t>
            </a:r>
            <a:r>
              <a:rPr lang="fr-FR" sz="1400" dirty="0" err="1"/>
              <a:t>temperature</a:t>
            </a:r>
            <a:r>
              <a:rPr lang="fr-FR" sz="1400" dirty="0"/>
              <a:t> control and </a:t>
            </a:r>
            <a:r>
              <a:rPr lang="fr-FR" sz="1400" dirty="0" err="1"/>
              <a:t>safe</a:t>
            </a:r>
            <a:r>
              <a:rPr lang="fr-FR" sz="1400" dirty="0"/>
              <a:t> </a:t>
            </a:r>
            <a:r>
              <a:rPr lang="fr-FR" sz="1400" dirty="0" err="1"/>
              <a:t>utilization</a:t>
            </a:r>
            <a:endParaRPr lang="fr-FR" sz="1400" dirty="0"/>
          </a:p>
          <a:p>
            <a:pPr algn="just"/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34241" y="2130676"/>
            <a:ext cx="8261680" cy="2708238"/>
            <a:chOff x="334241" y="1844926"/>
            <a:chExt cx="8261680" cy="2708238"/>
          </a:xfrm>
        </p:grpSpPr>
        <p:grpSp>
          <p:nvGrpSpPr>
            <p:cNvPr id="14362" name="Group 14361"/>
            <p:cNvGrpSpPr/>
            <p:nvPr/>
          </p:nvGrpSpPr>
          <p:grpSpPr>
            <a:xfrm>
              <a:off x="334241" y="1844926"/>
              <a:ext cx="8261680" cy="2708238"/>
              <a:chOff x="328163" y="1739936"/>
              <a:chExt cx="8261680" cy="2708238"/>
            </a:xfrm>
          </p:grpSpPr>
          <p:pic>
            <p:nvPicPr>
              <p:cNvPr id="14339" name="Picture 3" descr="R:\COMMUN\PUBLIC\BZh\THT 800 ou 1000.71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5777" y="1794806"/>
                <a:ext cx="4717099" cy="265336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/>
              <p:cNvCxnSpPr/>
              <p:nvPr/>
            </p:nvCxnSpPr>
            <p:spPr bwMode="auto">
              <a:xfrm flipH="1" flipV="1">
                <a:off x="2087880" y="2315237"/>
                <a:ext cx="623584" cy="10284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flipH="1" flipV="1">
                <a:off x="2353267" y="2315237"/>
                <a:ext cx="535983" cy="9387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427039" y="2315237"/>
                <a:ext cx="192622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328163" y="1926217"/>
                <a:ext cx="19928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Double LVDT </a:t>
                </a: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sensors</a:t>
                </a: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for Friction Force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8163" y="2315236"/>
                <a:ext cx="172746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Differential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measurement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by double LVDT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sensors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to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avoid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thermal drift on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Ft</a:t>
                </a:r>
                <a:endPara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3584391" y="1961741"/>
                <a:ext cx="334522" cy="88195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918913" y="1961741"/>
                <a:ext cx="431746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7378226" y="1739936"/>
                <a:ext cx="9580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Elastic</a:t>
                </a: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Arm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748967" y="1922884"/>
                <a:ext cx="1559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Monolithic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machining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with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extremly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high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linearity</a:t>
                </a:r>
                <a:endPara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 flipV="1">
                <a:off x="4292204" y="2843695"/>
                <a:ext cx="261628" cy="39888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4553832" y="2843695"/>
                <a:ext cx="368254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4292204" y="3366665"/>
                <a:ext cx="279598" cy="21268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4571802" y="3366665"/>
                <a:ext cx="368254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4444604" y="3731746"/>
                <a:ext cx="254396" cy="2116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4698999" y="3943350"/>
                <a:ext cx="355534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561531" y="2820700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4269344" y="3219586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4275297" y="3556351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4427697" y="3708751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2866390" y="2392016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2688604" y="3320675"/>
                <a:ext cx="45719" cy="4599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sz="200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 charset="0"/>
                  <a:ea typeface="ヒラギノ角ゴ Pro W3" pitchFamily="3" charset="-128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615252" y="2462895"/>
                <a:ext cx="172717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Sample</a:t>
                </a: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thermal couple </a:t>
                </a:r>
              </a:p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(for THT 800°C) 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340535" y="2812206"/>
                <a:ext cx="2000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Direct contact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with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the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sample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for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precise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temperature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measurement</a:t>
                </a:r>
                <a:endPara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056930" y="3138498"/>
                <a:ext cx="15329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Cylindrical</a:t>
                </a: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Oven</a:t>
                </a:r>
                <a:endParaRPr lang="fr-CH" sz="1100" b="1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476671" y="3342095"/>
                <a:ext cx="185960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Homogenous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sample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heating</a:t>
                </a:r>
                <a:endPara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721876" y="3708751"/>
                <a:ext cx="16756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Water </a:t>
                </a:r>
                <a:r>
                  <a:rPr lang="fr-CH" sz="1100" b="1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cooling</a:t>
                </a:r>
                <a:r>
                  <a:rPr lang="fr-CH" sz="1100" b="1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system 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623703" y="3923031"/>
                <a:ext cx="17119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Efficient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circulating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water </a:t>
                </a:r>
                <a:r>
                  <a:rPr lang="fr-CH" sz="900" dirty="0" err="1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cooling</a:t>
                </a:r>
                <a:r>
                  <a:rPr lang="fr-CH" sz="900" dirty="0">
                    <a:solidFill>
                      <a:srgbClr val="595959"/>
                    </a:solidFill>
                    <a:latin typeface="Arial" pitchFamily="34" charset="0"/>
                    <a:ea typeface="ヒラギノ角ゴ Pro W3" pitchFamily="3" charset="-128"/>
                  </a:rPr>
                  <a:t> system</a:t>
                </a:r>
              </a:p>
            </p:txBody>
          </p:sp>
        </p:grpSp>
        <p:cxnSp>
          <p:nvCxnSpPr>
            <p:cNvPr id="33" name="Straight Connector 32"/>
            <p:cNvCxnSpPr>
              <a:stCxn id="36" idx="2"/>
            </p:cNvCxnSpPr>
            <p:nvPr/>
          </p:nvCxnSpPr>
          <p:spPr bwMode="auto">
            <a:xfrm flipH="1">
              <a:off x="2987040" y="3044627"/>
              <a:ext cx="937951" cy="7523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366491" y="3564171"/>
              <a:ext cx="19928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100" b="1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Certified</a:t>
              </a:r>
              <a:r>
                <a:rPr lang="fr-CH" sz="1100" b="1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</a:t>
              </a:r>
              <a:r>
                <a:rPr lang="fr-CH" sz="1100" b="1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Weights</a:t>
              </a:r>
              <a:endParaRPr lang="fr-CH" sz="1100" b="1" dirty="0">
                <a:solidFill>
                  <a:srgbClr val="595959"/>
                </a:solidFill>
                <a:latin typeface="Arial" pitchFamily="34" charset="0"/>
                <a:ea typeface="ヒラギノ角ゴ Pro W3" pitchFamily="3" charset="-128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490" y="3796965"/>
              <a:ext cx="172746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Stable normal </a:t>
              </a:r>
              <a:r>
                <a:rPr lang="fr-CH" sz="9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load</a:t>
              </a: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application </a:t>
              </a:r>
              <a:r>
                <a:rPr lang="fr-CH" sz="9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without</a:t>
              </a: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</a:t>
              </a:r>
              <a:r>
                <a:rPr lang="fr-CH" sz="9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problem</a:t>
              </a: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of thermal drift (vs. </a:t>
              </a:r>
              <a:r>
                <a:rPr lang="fr-CH" sz="9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Servo</a:t>
              </a: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</a:t>
              </a:r>
              <a:r>
                <a:rPr lang="fr-CH" sz="900" dirty="0" err="1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loop</a:t>
              </a:r>
              <a:r>
                <a:rPr lang="fr-CH" sz="900" dirty="0">
                  <a:solidFill>
                    <a:srgbClr val="595959"/>
                  </a:solidFill>
                  <a:latin typeface="Arial" pitchFamily="34" charset="0"/>
                  <a:ea typeface="ヒラギノ角ゴ Pro W3" pitchFamily="3" charset="-128"/>
                </a:rPr>
                <a:t> control)</a:t>
              </a: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3924991" y="3021632"/>
              <a:ext cx="45719" cy="459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sz="200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charset="0"/>
                <a:ea typeface="ヒラギノ角ゴ Pro W3" pitchFamily="3" charset="-128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V="1">
              <a:off x="433117" y="3796965"/>
              <a:ext cx="2553923" cy="21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02708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C6C6-032D-F245-BF32-989863D2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Nano tribology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EF90E-3163-4C42-AECD-4B79231AA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D95A7D-A431-7446-A9C6-BC242D8B2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170" name="Picture 2" descr="Hysitron TI 980 TriboIndenter | Nanoindenter Overview | Bruker">
            <a:extLst>
              <a:ext uri="{FF2B5EF4-FFF2-40B4-BE49-F238E27FC236}">
                <a16:creationId xmlns:a16="http://schemas.microsoft.com/office/drawing/2014/main" id="{A8EF0FD9-CBBF-6046-ADFD-0538AAAA6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92" y="659824"/>
            <a:ext cx="4475986" cy="34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44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E24B-F942-7943-9D35-0A745E0A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66000"/>
            <a:ext cx="7988400" cy="900000"/>
          </a:xfrm>
        </p:spPr>
        <p:txBody>
          <a:bodyPr/>
          <a:lstStyle/>
          <a:p>
            <a:r>
              <a:rPr lang="en-GB" dirty="0"/>
              <a:t> Diamond tip (</a:t>
            </a:r>
            <a:r>
              <a:rPr lang="en-GB" dirty="0" err="1"/>
              <a:t>Berkovich</a:t>
            </a:r>
            <a:r>
              <a:rPr lang="en-GB" dirty="0"/>
              <a:t>)  wear of ALD TiO2 on a silicon substrate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C94E2-14D0-4143-8BA1-3255E45FE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426FE-C98B-4542-93DB-7FC446FC0F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33E51-974E-7E41-BABC-44236A10C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9423F3F-CB89-154A-A91B-0DD306A7E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54" y="783477"/>
            <a:ext cx="4373144" cy="45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5AA32-BDDE-F442-B9AE-32BBE2F994D9}"/>
              </a:ext>
            </a:extLst>
          </p:cNvPr>
          <p:cNvSpPr txBox="1"/>
          <p:nvPr/>
        </p:nvSpPr>
        <p:spPr>
          <a:xfrm>
            <a:off x="3631622" y="5365635"/>
            <a:ext cx="47387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Jussi</a:t>
            </a:r>
            <a:r>
              <a:rPr lang="en-GB" sz="1050" dirty="0"/>
              <a:t> Lyytinen et al., </a:t>
            </a:r>
            <a:r>
              <a:rPr lang="en-GB" sz="1050" dirty="0">
                <a:hlinkClick r:id="rId3" tooltip="Go to table of contents for this volume/issue"/>
              </a:rPr>
              <a:t>Volumes 342–343</a:t>
            </a:r>
            <a:r>
              <a:rPr lang="en-GB" sz="1050" dirty="0"/>
              <a:t>, 15 November 2015, Pages 270-278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3237907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7A1C-4BA9-B249-B773-1ED197B6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108096"/>
            <a:ext cx="7988400" cy="900000"/>
          </a:xfrm>
        </p:spPr>
        <p:txBody>
          <a:bodyPr>
            <a:normAutofit/>
          </a:bodyPr>
          <a:lstStyle/>
          <a:p>
            <a:r>
              <a:rPr lang="en-FI" sz="2000" dirty="0"/>
              <a:t>Effect of ALD processing temperature to abrasive nano wear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5D796-A922-A54A-9C10-50CF0781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1AEEB-571D-AD4E-8EB1-602B300DF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6ADC2-688A-1F4A-B3B7-9D87E8ECE0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BBF2A3D-1F12-B548-9367-9B292142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72" y="696191"/>
            <a:ext cx="7267646" cy="45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AA859-25FC-A642-9DEE-AC40A1952C72}"/>
              </a:ext>
            </a:extLst>
          </p:cNvPr>
          <p:cNvSpPr txBox="1"/>
          <p:nvPr/>
        </p:nvSpPr>
        <p:spPr>
          <a:xfrm>
            <a:off x="3631622" y="5365635"/>
            <a:ext cx="47387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Jussi</a:t>
            </a:r>
            <a:r>
              <a:rPr lang="en-GB" sz="1050" dirty="0"/>
              <a:t> Lyytinen et al., </a:t>
            </a:r>
            <a:r>
              <a:rPr lang="en-GB" sz="1050" dirty="0">
                <a:hlinkClick r:id="rId3" tooltip="Go to table of contents for this volume/issue"/>
              </a:rPr>
              <a:t>Volumes 342–343</a:t>
            </a:r>
            <a:r>
              <a:rPr lang="en-GB" sz="1050" dirty="0"/>
              <a:t>, 15 November 2015, Pages 270-278</a:t>
            </a:r>
            <a:endParaRPr lang="en-FI" sz="1050" dirty="0"/>
          </a:p>
        </p:txBody>
      </p:sp>
    </p:spTree>
    <p:extLst>
      <p:ext uri="{BB962C8B-B14F-4D97-AF65-F5344CB8AC3E}">
        <p14:creationId xmlns:p14="http://schemas.microsoft.com/office/powerpoint/2010/main" val="3908402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1989-D978-FA46-A839-48070080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C5092-4712-2543-B8E0-73F8A5264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62FC3-8518-7E4E-84DE-8DEFB7EA3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51505-C014-844B-B207-15C42168F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24387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12D9-EF16-AD43-8428-124519FC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B4E7-10EA-1A40-994B-B76985F04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A4201-E77C-4A4D-B47E-98DE0AB49C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9BFB8-B77A-2542-AAF5-B2F16D50BA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7633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08E4-0139-E948-9071-F67C3235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Materials selection quide for wear control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9A6978-57FE-294C-A646-44C57EA2B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47" y="796980"/>
            <a:ext cx="8530112" cy="43240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3B5D4-A5AA-2640-9A9A-A5D6C2E9E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1368-6F0C-124E-95BA-5C2802F37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20734-E0EB-2E4D-945C-521067E3D3EF}"/>
              </a:ext>
            </a:extLst>
          </p:cNvPr>
          <p:cNvSpPr txBox="1"/>
          <p:nvPr/>
        </p:nvSpPr>
        <p:spPr>
          <a:xfrm>
            <a:off x="3710940" y="5469480"/>
            <a:ext cx="4540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050" dirty="0"/>
              <a:t>G.W. Stachowiak, A.W. Bachelor, Engineering tribology 3rd edition, 2005</a:t>
            </a:r>
          </a:p>
        </p:txBody>
      </p:sp>
    </p:spTree>
    <p:extLst>
      <p:ext uri="{BB962C8B-B14F-4D97-AF65-F5344CB8AC3E}">
        <p14:creationId xmlns:p14="http://schemas.microsoft.com/office/powerpoint/2010/main" val="43914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F37B-CF94-014B-B0D1-AA4B7359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Dynamic viscosity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FA5C8E-7BA0-114A-85E1-0632297D0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47" y="1308000"/>
            <a:ext cx="7087129" cy="317912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B3E83-25EE-7845-8556-6FD4FF4BF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ED6FD-D147-6F4B-BB4C-39994AEAD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6370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40A-7FF0-4D40-A9B8-C3F77571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Dynamic viscosity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73D86-42F6-9C46-B1B9-C2157AA8F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14FEE-83C9-6A48-91D9-B1C4852E8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477CD-720F-E64A-BED6-25670EE9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" y="1032570"/>
            <a:ext cx="2239010" cy="2126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2BAED-18F7-1E45-A0C4-B42CB27A0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66" y="3390814"/>
            <a:ext cx="7728491" cy="1118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1D3FC-C7DB-414E-AFCC-C8E0CCBA1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539" y="4472818"/>
            <a:ext cx="3386829" cy="440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526DAB-909E-9D46-B01E-15548C9659AF}"/>
              </a:ext>
            </a:extLst>
          </p:cNvPr>
          <p:cNvSpPr txBox="1"/>
          <p:nvPr/>
        </p:nvSpPr>
        <p:spPr>
          <a:xfrm>
            <a:off x="1000430" y="446414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800" dirty="0"/>
              <a:t>“Poise”</a:t>
            </a:r>
          </a:p>
        </p:txBody>
      </p:sp>
    </p:spTree>
    <p:extLst>
      <p:ext uri="{BB962C8B-B14F-4D97-AF65-F5344CB8AC3E}">
        <p14:creationId xmlns:p14="http://schemas.microsoft.com/office/powerpoint/2010/main" val="242248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25B9-1802-B742-A743-CF031A9A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Kinematic viscosity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0C3181-9AD3-A549-9816-FCE2B9897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00"/>
          <a:stretch/>
        </p:blipFill>
        <p:spPr>
          <a:xfrm>
            <a:off x="572400" y="1308000"/>
            <a:ext cx="4471730" cy="16687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2D8F9-030A-E547-B2E5-86D6B3A5E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F0990-40D8-EB41-B668-7FE90A8DD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7BED5-0A42-E44B-BD95-F9E741D8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3060480"/>
            <a:ext cx="3392000" cy="31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56101-5DAF-1A4F-9591-03EF70810680}"/>
              </a:ext>
            </a:extLst>
          </p:cNvPr>
          <p:cNvSpPr txBox="1"/>
          <p:nvPr/>
        </p:nvSpPr>
        <p:spPr>
          <a:xfrm>
            <a:off x="1043940" y="3060480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“Stoke”</a:t>
            </a:r>
          </a:p>
        </p:txBody>
      </p:sp>
    </p:spTree>
    <p:extLst>
      <p:ext uri="{BB962C8B-B14F-4D97-AF65-F5344CB8AC3E}">
        <p14:creationId xmlns:p14="http://schemas.microsoft.com/office/powerpoint/2010/main" val="165474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1378-BA76-4C46-8547-97F2D370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Viscosity-temperature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4F8472-9FD4-F343-9D3B-A29DEE690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48" y="1916136"/>
            <a:ext cx="8779588" cy="11623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4948D-5538-004E-8FDD-FA34C5070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B3EB6-C9B6-CD4C-808E-67A91AB633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6D69A-1767-A649-9486-6789403B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40" y="3350496"/>
            <a:ext cx="4691740" cy="11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7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6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10_FI.potx" id="{23443143-7104-4F8C-B1C8-4DFE8A737FB6}" vid="{7EFA26F9-1552-4FDD-ADF6-426C72947737}"/>
    </a:ext>
  </a:extLst>
</a:theme>
</file>

<file path=ppt/theme/theme2.xml><?xml version="1.0" encoding="utf-8"?>
<a:theme xmlns:a="http://schemas.openxmlformats.org/drawingml/2006/main" name="aalto_Chem_Tech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009B3A"/>
      </a:accent1>
      <a:accent2>
        <a:srgbClr val="FF7900"/>
      </a:accent2>
      <a:accent3>
        <a:srgbClr val="0065BD"/>
      </a:accent3>
      <a:accent4>
        <a:srgbClr val="ED2939"/>
      </a:accent4>
      <a:accent5>
        <a:srgbClr val="FECB00"/>
      </a:accent5>
      <a:accent6>
        <a:srgbClr val="6639B7"/>
      </a:accent6>
      <a:hlink>
        <a:srgbClr val="0065BD"/>
      </a:hlink>
      <a:folHlink>
        <a:srgbClr val="ED2939"/>
      </a:folHlink>
    </a:clrScheme>
    <a:fontScheme name="Aalto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P_ppt_template_16-9_en_01">
  <a:themeElements>
    <a:clrScheme name="AP Colors">
      <a:dk1>
        <a:srgbClr val="000000"/>
      </a:dk1>
      <a:lt1>
        <a:sysClr val="window" lastClr="FFFFFF"/>
      </a:lt1>
      <a:dk2>
        <a:srgbClr val="990000"/>
      </a:dk2>
      <a:lt2>
        <a:srgbClr val="FFFEFE"/>
      </a:lt2>
      <a:accent1>
        <a:srgbClr val="990000"/>
      </a:accent1>
      <a:accent2>
        <a:srgbClr val="CC0000"/>
      </a:accent2>
      <a:accent3>
        <a:srgbClr val="CCCCCC"/>
      </a:accent3>
      <a:accent4>
        <a:srgbClr val="999999"/>
      </a:accent4>
      <a:accent5>
        <a:srgbClr val="595959"/>
      </a:accent5>
      <a:accent6>
        <a:srgbClr val="000000"/>
      </a:accent6>
      <a:hlink>
        <a:srgbClr val="990000"/>
      </a:hlink>
      <a:folHlink>
        <a:srgbClr val="990000"/>
      </a:folHlink>
    </a:clrScheme>
    <a:fontScheme name="Office-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accent5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Aalto_CHEM_1610_FI</Template>
  <TotalTime>4556</TotalTime>
  <Words>775</Words>
  <Application>Microsoft Macintosh PowerPoint</Application>
  <PresentationFormat>On-screen Show (16:10)</PresentationFormat>
  <Paragraphs>138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</vt:lpstr>
      <vt:lpstr>Calibri</vt:lpstr>
      <vt:lpstr>Cambria Math</vt:lpstr>
      <vt:lpstr>Courier New</vt:lpstr>
      <vt:lpstr>Georgia</vt:lpstr>
      <vt:lpstr>Lucida Grande</vt:lpstr>
      <vt:lpstr>Symbol</vt:lpstr>
      <vt:lpstr>Wingdings</vt:lpstr>
      <vt:lpstr>Office-teema</vt:lpstr>
      <vt:lpstr>aalto_Chem_Tech</vt:lpstr>
      <vt:lpstr>AP_ppt_template_16-9_en_01</vt:lpstr>
      <vt:lpstr>PowerPoint Presentation</vt:lpstr>
      <vt:lpstr>Tribology</vt:lpstr>
      <vt:lpstr>Practical objectives of tribology</vt:lpstr>
      <vt:lpstr>Operation conditions and type of wear  Flowchart</vt:lpstr>
      <vt:lpstr>Materials selection quide for wear control</vt:lpstr>
      <vt:lpstr>Dynamic viscosity</vt:lpstr>
      <vt:lpstr>Dynamic viscosity</vt:lpstr>
      <vt:lpstr>Kinematic viscosity</vt:lpstr>
      <vt:lpstr>Viscosity-temperature</vt:lpstr>
      <vt:lpstr>Viscosity – temperature of selected oils</vt:lpstr>
      <vt:lpstr>Pressure -Viscosity</vt:lpstr>
      <vt:lpstr>Viscosity – shear rate Newtonian fluid</vt:lpstr>
      <vt:lpstr>Elasto hydrodynamic lubrication </vt:lpstr>
      <vt:lpstr>Pressure -Viscosity</vt:lpstr>
      <vt:lpstr>Title </vt:lpstr>
      <vt:lpstr>Viscosity non-Newtonian fluids</vt:lpstr>
      <vt:lpstr>Contact mechism</vt:lpstr>
      <vt:lpstr>Assumptions in Hertzian theory</vt:lpstr>
      <vt:lpstr>Herzian pressure (sphere on flat)</vt:lpstr>
      <vt:lpstr>Johnson-Kendall-Roberts (JKR) model of elastic contact </vt:lpstr>
      <vt:lpstr>Levels of tribological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Scrach testing - adhesion</vt:lpstr>
      <vt:lpstr>PowerPoint Presentation</vt:lpstr>
      <vt:lpstr>PowerPoint Presentation</vt:lpstr>
      <vt:lpstr>Tribology Testing - Overview</vt:lpstr>
      <vt:lpstr>Tribology Testing - Overview</vt:lpstr>
      <vt:lpstr>Tribology Testing - Contact Mechanics Modeling</vt:lpstr>
      <vt:lpstr>Tribology Testing - Contact Mechanics Modeling</vt:lpstr>
      <vt:lpstr>Tribology Testing - Coefficient of Friction</vt:lpstr>
      <vt:lpstr>Tribology Testing - Wear</vt:lpstr>
      <vt:lpstr>Tribology Testing - Wear</vt:lpstr>
      <vt:lpstr>High Temperature Tribometer (THT)</vt:lpstr>
      <vt:lpstr>High Temperature Tribometer (THT)</vt:lpstr>
      <vt:lpstr>Nano tribology</vt:lpstr>
      <vt:lpstr> Diamond tip (Berkovich)  wear of ALD TiO2 on a silicon substrate</vt:lpstr>
      <vt:lpstr>Effect of ALD processing temperature to abrasive nano wear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Järvelä Heli</dc:creator>
  <cp:lastModifiedBy>Koskinen Jari</cp:lastModifiedBy>
  <cp:revision>185</cp:revision>
  <dcterms:created xsi:type="dcterms:W3CDTF">2019-04-07T18:59:28Z</dcterms:created>
  <dcterms:modified xsi:type="dcterms:W3CDTF">2020-11-24T09:10:26Z</dcterms:modified>
</cp:coreProperties>
</file>