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652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3" cy="639"/>
              <a:chOff x="-3" y="1562"/>
              <a:chExt cx="5763" cy="639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8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4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28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28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2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2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509C59-8724-4035-972B-B66BFC9BF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232D9-EE2C-4161-8632-68CE6F874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4499-53F6-4553-ADE8-F00EB2193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609E6-EF9F-4C77-B384-D9BDD13AE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623EF-27DE-4071-B822-AEE3C195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D5632-9BC9-42B4-BAE5-6CA981CB5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DFF7-8643-40D1-9CBF-D4AC67C73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970F0-6ECC-4961-B453-981EB6F87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E8C75-2A0A-4894-A423-5A70EB5BB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78B1F-C380-4563-9D04-DE881E9CE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2E80E-8B16-47E1-B176-0BCB2741D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ltGray">
              <a:xfrm rot="-5400000">
                <a:off x="2556" y="-991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ltGray">
              <a:xfrm rot="-5400000">
                <a:off x="978" y="1670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5" name="Freeform 7"/>
              <p:cNvSpPr>
                <a:spLocks/>
              </p:cNvSpPr>
              <p:nvPr/>
            </p:nvSpPr>
            <p:spPr bwMode="ltGray">
              <a:xfrm rot="-5400000">
                <a:off x="-61" y="1754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ltGray">
              <a:xfrm rot="-5400000">
                <a:off x="440" y="1699"/>
                <a:ext cx="624" cy="36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ltGray">
              <a:xfrm rot="-5400000">
                <a:off x="154" y="1728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ltGray">
              <a:xfrm rot="-5400000">
                <a:off x="3205" y="1663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ltGray">
              <a:xfrm rot="-5400000">
                <a:off x="2549" y="1729"/>
                <a:ext cx="624" cy="2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ltGray">
              <a:xfrm rot="-5400000">
                <a:off x="2041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ltGray">
              <a:xfrm rot="-5400000">
                <a:off x="4074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ltGray">
              <a:xfrm rot="-5400000">
                <a:off x="3729" y="1666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ltGray">
              <a:xfrm rot="-5400000">
                <a:off x="4576" y="1745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ltGray">
              <a:xfrm>
                <a:off x="5469" y="1560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ltGray">
              <a:xfrm rot="-5400000">
                <a:off x="5078" y="1690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ltGray">
              <a:xfrm rot="-5400000">
                <a:off x="4791" y="1717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2071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CD8FAC59-9FD6-4FA1-8D64-CBE5F1F81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itchFamily="66" charset="0"/>
              </a:rPr>
              <a:t>Deutsch 7b</a:t>
            </a:r>
            <a:br>
              <a:rPr lang="en-US" dirty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sz="2800" dirty="0"/>
              <a:t>	</a:t>
            </a:r>
            <a:r>
              <a:rPr lang="fi-FI" sz="2800" dirty="0" err="1"/>
              <a:t>Herbst</a:t>
            </a:r>
            <a:r>
              <a:rPr lang="fi-FI" sz="2800" dirty="0"/>
              <a:t> </a:t>
            </a:r>
            <a:r>
              <a:rPr lang="fi-FI" sz="2800" dirty="0">
                <a:latin typeface="Comic Sans MS" pitchFamily="66" charset="0"/>
              </a:rPr>
              <a:t>2020</a:t>
            </a:r>
            <a:endParaRPr lang="en-US" sz="28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sz="2800" dirty="0">
                <a:latin typeface="Comic Sans MS" pitchFamily="66" charset="0"/>
              </a:rPr>
              <a:t>	Caren Schröder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sz="2800" dirty="0">
                <a:latin typeface="Comic Sans MS" pitchFamily="66" charset="0"/>
              </a:rPr>
              <a:t>	Hans-Joachim Schulze 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fi-FI" sz="2800" dirty="0">
                <a:latin typeface="Comic Sans MS" pitchFamily="66" charset="0"/>
              </a:rPr>
              <a:t>       </a:t>
            </a:r>
            <a:endParaRPr lang="en-US" sz="2800" dirty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sz="2800" dirty="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>
                <a:latin typeface="Comic Sans MS" pitchFamily="66" charset="0"/>
              </a:rPr>
              <a:t>Homepage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sz="2400" dirty="0" err="1"/>
              <a:t>MyCourses</a:t>
            </a:r>
            <a:r>
              <a:rPr lang="fi-FI" sz="2400"/>
              <a:t>:</a:t>
            </a:r>
            <a:endParaRPr lang="fi-FI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Comic Sans MS" pitchFamily="66" charset="0"/>
              </a:rPr>
              <a:t>KURSDAUER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Comic Sans MS" pitchFamily="66" charset="0"/>
              </a:rPr>
              <a:t>1 Semester, 12 </a:t>
            </a:r>
            <a:r>
              <a:rPr lang="en-US" sz="2800" dirty="0" err="1">
                <a:latin typeface="Comic Sans MS" pitchFamily="66" charset="0"/>
              </a:rPr>
              <a:t>Wochen</a:t>
            </a:r>
            <a:endParaRPr lang="en-US" sz="2800" dirty="0">
              <a:latin typeface="Comic Sans MS" pitchFamily="66" charset="0"/>
            </a:endParaRPr>
          </a:p>
          <a:p>
            <a:r>
              <a:rPr lang="en-US" sz="2800" dirty="0" err="1">
                <a:latin typeface="Comic Sans MS" pitchFamily="66" charset="0"/>
              </a:rPr>
              <a:t>Wochen</a:t>
            </a:r>
            <a:r>
              <a:rPr lang="en-US" sz="2800" dirty="0">
                <a:latin typeface="Comic Sans MS" pitchFamily="66" charset="0"/>
              </a:rPr>
              <a:t> 37 - 42, 44 – </a:t>
            </a:r>
            <a:r>
              <a:rPr lang="fi-FI" sz="2800" dirty="0">
                <a:latin typeface="Comic Sans MS" pitchFamily="66" charset="0"/>
              </a:rPr>
              <a:t>50</a:t>
            </a:r>
          </a:p>
          <a:p>
            <a:r>
              <a:rPr lang="fi-FI" sz="2800" dirty="0">
                <a:latin typeface="Comic Sans MS" pitchFamily="66" charset="0"/>
              </a:rPr>
              <a:t>ACHTUNG: </a:t>
            </a:r>
            <a:r>
              <a:rPr lang="fi-FI" sz="2800" dirty="0" err="1">
                <a:latin typeface="Comic Sans MS" pitchFamily="66" charset="0"/>
              </a:rPr>
              <a:t>kein</a:t>
            </a:r>
            <a:r>
              <a:rPr lang="fi-FI" sz="2800" dirty="0">
                <a:latin typeface="Comic Sans MS" pitchFamily="66" charset="0"/>
              </a:rPr>
              <a:t> </a:t>
            </a:r>
            <a:r>
              <a:rPr lang="fi-FI" sz="2800" dirty="0" err="1">
                <a:latin typeface="Comic Sans MS" pitchFamily="66" charset="0"/>
              </a:rPr>
              <a:t>Unterricht</a:t>
            </a:r>
            <a:r>
              <a:rPr lang="fi-FI" sz="2800" dirty="0">
                <a:latin typeface="Comic Sans MS" pitchFamily="66" charset="0"/>
              </a:rPr>
              <a:t> in </a:t>
            </a:r>
            <a:r>
              <a:rPr lang="fi-FI" sz="2800" dirty="0" err="1">
                <a:latin typeface="Comic Sans MS" pitchFamily="66" charset="0"/>
              </a:rPr>
              <a:t>Woche</a:t>
            </a:r>
            <a:r>
              <a:rPr lang="fi-FI" sz="2800" dirty="0">
                <a:latin typeface="Comic Sans MS" pitchFamily="66" charset="0"/>
              </a:rPr>
              <a:t> 43!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Comic Sans MS" pitchFamily="66" charset="0"/>
              </a:rPr>
              <a:t>KURSUMFANG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Comic Sans MS" pitchFamily="66" charset="0"/>
              </a:rPr>
              <a:t>3 </a:t>
            </a:r>
            <a:r>
              <a:rPr lang="en-US" sz="2800" dirty="0" err="1">
                <a:latin typeface="Comic Sans MS" pitchFamily="66" charset="0"/>
              </a:rPr>
              <a:t>Kreditpunkte</a:t>
            </a:r>
            <a:r>
              <a:rPr lang="en-US" sz="2800" dirty="0">
                <a:latin typeface="Comic Sans MS" pitchFamily="66" charset="0"/>
              </a:rPr>
              <a:t> (= op.)</a:t>
            </a:r>
          </a:p>
          <a:p>
            <a:r>
              <a:rPr lang="en-US" sz="2800" dirty="0" err="1">
                <a:latin typeface="Comic Sans MS" pitchFamily="66" charset="0"/>
              </a:rPr>
              <a:t>Untersuchung</a:t>
            </a:r>
            <a:endParaRPr lang="en-US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24 </a:t>
            </a:r>
            <a:r>
              <a:rPr lang="en-US" sz="2800" dirty="0" err="1">
                <a:latin typeface="Comic Sans MS" pitchFamily="66" charset="0"/>
              </a:rPr>
              <a:t>Stunden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Konversation</a:t>
            </a:r>
            <a:r>
              <a:rPr lang="en-US" sz="2800" dirty="0">
                <a:latin typeface="Comic Sans MS" pitchFamily="66" charset="0"/>
              </a:rPr>
              <a:t> (ZOOM)</a:t>
            </a:r>
          </a:p>
          <a:p>
            <a:r>
              <a:rPr lang="en-US" sz="2800" dirty="0" err="1">
                <a:latin typeface="Comic Sans MS" pitchFamily="66" charset="0"/>
              </a:rPr>
              <a:t>Hausaufgaben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Comic Sans MS" pitchFamily="66" charset="0"/>
              </a:rPr>
              <a:t>TEILNAHME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>
                <a:latin typeface="Comic Sans MS" pitchFamily="66" charset="0"/>
              </a:rPr>
              <a:t>Untersuchung</a:t>
            </a:r>
            <a:r>
              <a:rPr lang="en-US" sz="2800" dirty="0">
                <a:latin typeface="Comic Sans MS" pitchFamily="66" charset="0"/>
              </a:rPr>
              <a:t>/</a:t>
            </a:r>
            <a:r>
              <a:rPr lang="en-US" sz="2800" dirty="0" err="1">
                <a:latin typeface="Comic Sans MS" pitchFamily="66" charset="0"/>
              </a:rPr>
              <a:t>Selbststudium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b="1" u="sng" dirty="0">
                <a:latin typeface="Comic Sans MS" pitchFamily="66" charset="0"/>
              </a:rPr>
              <a:t>und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Konversation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obligatorisch</a:t>
            </a:r>
            <a:endParaRPr lang="en-US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2 </a:t>
            </a:r>
            <a:r>
              <a:rPr lang="en-US" sz="2800" dirty="0" err="1">
                <a:latin typeface="Comic Sans MS" pitchFamily="66" charset="0"/>
              </a:rPr>
              <a:t>Fehlzeiten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möglich</a:t>
            </a:r>
            <a:endParaRPr lang="en-US" sz="2800" dirty="0">
              <a:latin typeface="Comic Sans MS" pitchFamily="66" charset="0"/>
            </a:endParaRPr>
          </a:p>
          <a:p>
            <a:pPr>
              <a:buFont typeface="Monotype Sorts"/>
              <a:buNone/>
            </a:pPr>
            <a:endParaRPr lang="en-US" sz="2800" dirty="0">
              <a:latin typeface="Comic Sans MS" pitchFamily="66" charset="0"/>
            </a:endParaRPr>
          </a:p>
          <a:p>
            <a:pPr>
              <a:lnSpc>
                <a:spcPct val="110000"/>
              </a:lnSpc>
              <a:buFont typeface="Monotype Sorts"/>
              <a:buNone/>
            </a:pPr>
            <a:r>
              <a:rPr lang="en-US" sz="2800" dirty="0">
                <a:latin typeface="Comic Sans MS" pitchFamily="66" charset="0"/>
              </a:rPr>
              <a:t>		</a:t>
            </a:r>
          </a:p>
        </p:txBody>
      </p:sp>
      <p:graphicFrame>
        <p:nvGraphicFramePr>
          <p:cNvPr id="21504" name="Object 0"/>
          <p:cNvGraphicFramePr>
            <a:graphicFrameLocks noChangeAspect="1"/>
          </p:cNvGraphicFramePr>
          <p:nvPr/>
        </p:nvGraphicFramePr>
        <p:xfrm>
          <a:off x="1981200" y="3886200"/>
          <a:ext cx="75565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" name="Clip" r:id="rId3" imgW="1638360" imgH="3468960" progId="">
                  <p:embed/>
                </p:oleObj>
              </mc:Choice>
              <mc:Fallback>
                <p:oleObj name="Clip" r:id="rId3" imgW="1638360" imgH="3468960" progId="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75565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743200" y="4724400"/>
            <a:ext cx="3736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/>
              <a:t>10 von 12 </a:t>
            </a:r>
            <a:r>
              <a:rPr lang="en-US" sz="2800" b="1" dirty="0" err="1"/>
              <a:t>Einheiten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1" grpId="0" build="p" autoUpdateAnimBg="0"/>
      <p:bldP spid="717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1143000"/>
          </a:xfrm>
        </p:spPr>
        <p:txBody>
          <a:bodyPr/>
          <a:lstStyle/>
          <a:p>
            <a:pPr algn="ctr"/>
            <a:r>
              <a:rPr lang="en-US" dirty="0">
                <a:latin typeface="Comic Sans MS" pitchFamily="66" charset="0"/>
              </a:rPr>
              <a:t>ZEITEN / </a:t>
            </a:r>
            <a:r>
              <a:rPr lang="fi-FI" dirty="0">
                <a:latin typeface="Comic Sans MS" pitchFamily="66" charset="0"/>
              </a:rPr>
              <a:t>RÄUME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Untersuchung</a:t>
            </a:r>
            <a:r>
              <a:rPr lang="en-US" sz="2400" dirty="0">
                <a:latin typeface="Comic Sans MS" pitchFamily="66" charset="0"/>
              </a:rPr>
              <a:t>: in </a:t>
            </a:r>
            <a:r>
              <a:rPr lang="en-US" sz="2400" dirty="0" err="1">
                <a:latin typeface="Comic Sans MS" pitchFamily="66" charset="0"/>
              </a:rPr>
              <a:t>einer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Gruppe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nach</a:t>
            </a:r>
            <a:r>
              <a:rPr lang="en-US" sz="2400" dirty="0">
                <a:latin typeface="Comic Sans MS" pitchFamily="66" charset="0"/>
              </a:rPr>
              <a:t> Wahl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Konversation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Mittwoch</a:t>
            </a:r>
            <a:r>
              <a:rPr lang="en-US" sz="2400" dirty="0">
                <a:latin typeface="Comic Sans MS" pitchFamily="66" charset="0"/>
              </a:rPr>
              <a:t>  16 – 17.30 </a:t>
            </a:r>
            <a:r>
              <a:rPr lang="en-US" sz="2400" dirty="0" err="1">
                <a:latin typeface="Comic Sans MS" pitchFamily="66" charset="0"/>
              </a:rPr>
              <a:t>Uhr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fi-FI" sz="2400" dirty="0">
                <a:latin typeface="Comic Sans MS" pitchFamily="66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fi-FI" sz="24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fi-FI" sz="2400" dirty="0" err="1">
                <a:latin typeface="Comic Sans MS" pitchFamily="66" charset="0"/>
              </a:rPr>
              <a:t>Unternehmensbesuch</a:t>
            </a:r>
            <a:r>
              <a:rPr lang="fi-FI" sz="2400" dirty="0">
                <a:latin typeface="Comic Sans MS" pitchFamily="66" charset="0"/>
              </a:rPr>
              <a:t> / </a:t>
            </a:r>
            <a:r>
              <a:rPr lang="fi-FI" sz="2400" dirty="0" err="1">
                <a:latin typeface="Comic Sans MS" pitchFamily="66" charset="0"/>
              </a:rPr>
              <a:t>Kulturprogramm</a:t>
            </a:r>
            <a:r>
              <a:rPr lang="fi-FI" sz="2400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					</a:t>
            </a:r>
          </a:p>
          <a:p>
            <a:pPr>
              <a:lnSpc>
                <a:spcPct val="90000"/>
              </a:lnSpc>
              <a:buFont typeface="Monotype Sorts"/>
              <a:buNone/>
            </a:pPr>
            <a:r>
              <a:rPr lang="en-US" sz="2400" dirty="0">
                <a:latin typeface="Comic Sans MS" pitchFamily="66" charset="0"/>
              </a:rPr>
              <a:t>				</a:t>
            </a:r>
            <a:endParaRPr lang="en-US" sz="24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Monotype Sorts"/>
              <a:buNone/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Comic Sans MS" pitchFamily="66" charset="0"/>
              </a:rPr>
              <a:t>MATERIAL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err="1">
                <a:latin typeface="Comic Sans MS" pitchFamily="66" charset="0"/>
              </a:rPr>
              <a:t>MyCourses</a:t>
            </a:r>
            <a:endParaRPr lang="fi-FI" sz="1400" dirty="0">
              <a:latin typeface="Comic Sans MS" pitchFamily="66" charset="0"/>
            </a:endParaRPr>
          </a:p>
          <a:p>
            <a:r>
              <a:rPr lang="fi-FI" sz="2800" dirty="0">
                <a:latin typeface="Comic Sans MS" pitchFamily="66" charset="0"/>
              </a:rPr>
              <a:t>Im </a:t>
            </a:r>
            <a:r>
              <a:rPr lang="fi-FI" sz="2800" dirty="0" err="1">
                <a:latin typeface="Comic Sans MS" pitchFamily="66" charset="0"/>
              </a:rPr>
              <a:t>Unterricht</a:t>
            </a:r>
            <a:endParaRPr lang="fi-FI" sz="2800" dirty="0">
              <a:latin typeface="Comic Sans MS" pitchFamily="66" charset="0"/>
            </a:endParaRPr>
          </a:p>
          <a:p>
            <a:endParaRPr lang="fi-FI" sz="2800" dirty="0">
              <a:latin typeface="Comic Sans MS" pitchFamily="66" charset="0"/>
            </a:endParaRPr>
          </a:p>
          <a:p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>
                <a:latin typeface="Comic Sans MS" pitchFamily="66" charset="0"/>
              </a:rPr>
              <a:t>BEWERTUNG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>
                <a:latin typeface="Comic Sans MS" pitchFamily="66" charset="0"/>
              </a:rPr>
              <a:t>50 % </a:t>
            </a:r>
            <a:r>
              <a:rPr lang="fi-FI" sz="2800" dirty="0" err="1">
                <a:latin typeface="Comic Sans MS" pitchFamily="66" charset="0"/>
              </a:rPr>
              <a:t>Aktivität</a:t>
            </a:r>
            <a:r>
              <a:rPr lang="fi-FI" sz="2800" dirty="0">
                <a:latin typeface="Comic Sans MS" pitchFamily="66" charset="0"/>
              </a:rPr>
              <a:t> + </a:t>
            </a:r>
            <a:r>
              <a:rPr lang="fi-FI" sz="2800" dirty="0" err="1">
                <a:latin typeface="Comic Sans MS" pitchFamily="66" charset="0"/>
              </a:rPr>
              <a:t>schriftliche</a:t>
            </a:r>
            <a:r>
              <a:rPr lang="fi-FI" sz="2800" dirty="0">
                <a:latin typeface="Comic Sans MS" pitchFamily="66" charset="0"/>
              </a:rPr>
              <a:t> </a:t>
            </a:r>
            <a:r>
              <a:rPr lang="fi-FI" sz="2800" dirty="0" err="1">
                <a:latin typeface="Comic Sans MS" pitchFamily="66" charset="0"/>
              </a:rPr>
              <a:t>Aufgaben</a:t>
            </a:r>
            <a:endParaRPr lang="fi-FI" sz="2800" dirty="0">
              <a:latin typeface="Comic Sans MS" pitchFamily="66" charset="0"/>
            </a:endParaRPr>
          </a:p>
          <a:p>
            <a:r>
              <a:rPr lang="fi-FI" sz="2800" dirty="0">
                <a:latin typeface="Comic Sans MS" pitchFamily="66" charset="0"/>
              </a:rPr>
              <a:t>50 % </a:t>
            </a:r>
            <a:r>
              <a:rPr lang="fi-FI" sz="2800" dirty="0" err="1">
                <a:latin typeface="Comic Sans MS" pitchFamily="66" charset="0"/>
              </a:rPr>
              <a:t>Untersuchung</a:t>
            </a:r>
            <a:r>
              <a:rPr lang="fi-FI" sz="2800" dirty="0">
                <a:latin typeface="Comic Sans MS" pitchFamily="66" charset="0"/>
              </a:rPr>
              <a:t> + </a:t>
            </a:r>
            <a:r>
              <a:rPr lang="fi-FI" sz="2800" dirty="0" err="1">
                <a:latin typeface="Comic Sans MS" pitchFamily="66" charset="0"/>
              </a:rPr>
              <a:t>mündliche</a:t>
            </a:r>
            <a:r>
              <a:rPr lang="fi-FI" sz="2800" dirty="0">
                <a:latin typeface="Comic Sans MS" pitchFamily="66" charset="0"/>
              </a:rPr>
              <a:t> </a:t>
            </a:r>
            <a:r>
              <a:rPr lang="fi-FI" sz="2800" dirty="0" err="1">
                <a:latin typeface="Comic Sans MS" pitchFamily="66" charset="0"/>
              </a:rPr>
              <a:t>Prüfung</a:t>
            </a:r>
            <a:endParaRPr lang="fi-FI" sz="2800" dirty="0">
              <a:latin typeface="Comic Sans MS" pitchFamily="66" charset="0"/>
            </a:endParaRPr>
          </a:p>
          <a:p>
            <a:endParaRPr lang="fi-FI" sz="2800" dirty="0">
              <a:latin typeface="Comic Sans MS" pitchFamily="66" charset="0"/>
            </a:endParaRPr>
          </a:p>
          <a:p>
            <a:r>
              <a:rPr lang="fi-FI" sz="2800" dirty="0" err="1">
                <a:latin typeface="Comic Sans MS" pitchFamily="66" charset="0"/>
              </a:rPr>
              <a:t>Prüfung</a:t>
            </a:r>
            <a:r>
              <a:rPr lang="fi-FI" sz="2800" dirty="0">
                <a:latin typeface="Comic Sans MS" pitchFamily="66" charset="0"/>
              </a:rPr>
              <a:t>: in </a:t>
            </a:r>
            <a:r>
              <a:rPr lang="fi-FI" sz="2800" dirty="0" err="1">
                <a:latin typeface="Comic Sans MS" pitchFamily="66" charset="0"/>
              </a:rPr>
              <a:t>Woche</a:t>
            </a:r>
            <a:r>
              <a:rPr lang="fi-FI" sz="2800" dirty="0">
                <a:latin typeface="Comic Sans MS" pitchFamily="66" charset="0"/>
              </a:rPr>
              <a:t> 50, </a:t>
            </a:r>
            <a:r>
              <a:rPr lang="fi-FI" sz="2800" dirty="0" err="1">
                <a:latin typeface="Comic Sans MS" pitchFamily="66" charset="0"/>
              </a:rPr>
              <a:t>Einzelgespräch</a:t>
            </a:r>
            <a:r>
              <a:rPr lang="fi-FI" sz="2800" dirty="0">
                <a:latin typeface="Comic Sans MS" pitchFamily="66" charset="0"/>
              </a:rPr>
              <a:t>, </a:t>
            </a:r>
            <a:r>
              <a:rPr lang="fi-FI" sz="2800" dirty="0" err="1">
                <a:latin typeface="Comic Sans MS" pitchFamily="66" charset="0"/>
              </a:rPr>
              <a:t>ca</a:t>
            </a:r>
            <a:r>
              <a:rPr lang="fi-FI" sz="2800" dirty="0">
                <a:latin typeface="Comic Sans MS" pitchFamily="66" charset="0"/>
              </a:rPr>
              <a:t>. 20 Minuten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1143000"/>
          </a:xfrm>
        </p:spPr>
        <p:txBody>
          <a:bodyPr/>
          <a:lstStyle/>
          <a:p>
            <a:pPr algn="ctr"/>
            <a:r>
              <a:rPr lang="en-US">
                <a:latin typeface="Comic Sans MS" pitchFamily="66" charset="0"/>
              </a:rPr>
              <a:t>THEMEN UND INHALTE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772400" cy="4114800"/>
          </a:xfrm>
        </p:spPr>
        <p:txBody>
          <a:bodyPr/>
          <a:lstStyle/>
          <a:p>
            <a:pPr>
              <a:buFont typeface="Monotype Sorts"/>
              <a:buNone/>
            </a:pPr>
            <a:endParaRPr lang="en-US" sz="2800" dirty="0">
              <a:latin typeface="Comic Sans MS" pitchFamily="66" charset="0"/>
            </a:endParaRPr>
          </a:p>
          <a:p>
            <a:r>
              <a:rPr lang="fi-FI" sz="2800" dirty="0" err="1">
                <a:latin typeface="Comic Sans MS" pitchFamily="66" charset="0"/>
              </a:rPr>
              <a:t>Untersuchung</a:t>
            </a:r>
            <a:r>
              <a:rPr lang="fi-FI" sz="2800" dirty="0">
                <a:latin typeface="Comic Sans MS" pitchFamily="66" charset="0"/>
              </a:rPr>
              <a:t> </a:t>
            </a:r>
            <a:r>
              <a:rPr lang="fi-FI" sz="2800" dirty="0" err="1">
                <a:latin typeface="Comic Sans MS" pitchFamily="66" charset="0"/>
              </a:rPr>
              <a:t>mit</a:t>
            </a:r>
            <a:r>
              <a:rPr lang="fi-FI" sz="2800" dirty="0">
                <a:latin typeface="Comic Sans MS" pitchFamily="66" charset="0"/>
              </a:rPr>
              <a:t> </a:t>
            </a:r>
            <a:r>
              <a:rPr lang="fi-FI" sz="2800" dirty="0" err="1">
                <a:latin typeface="Comic Sans MS" pitchFamily="66" charset="0"/>
              </a:rPr>
              <a:t>Diskussion</a:t>
            </a:r>
            <a:r>
              <a:rPr lang="fi-FI" sz="2800" dirty="0">
                <a:latin typeface="Comic Sans MS" pitchFamily="66" charset="0"/>
              </a:rPr>
              <a:t> / </a:t>
            </a:r>
            <a:r>
              <a:rPr lang="fi-FI" sz="2800" dirty="0" err="1">
                <a:latin typeface="Comic Sans MS" pitchFamily="66" charset="0"/>
              </a:rPr>
              <a:t>Aufgaben</a:t>
            </a:r>
            <a:endParaRPr lang="en-US" sz="2800" dirty="0">
              <a:latin typeface="Comic Sans MS" pitchFamily="66" charset="0"/>
            </a:endParaRPr>
          </a:p>
          <a:p>
            <a:endParaRPr lang="fi-FI" sz="2800" dirty="0">
              <a:latin typeface="Comic Sans MS" pitchFamily="66" charset="0"/>
            </a:endParaRPr>
          </a:p>
          <a:p>
            <a:r>
              <a:rPr lang="fi-FI" sz="2800" dirty="0" err="1">
                <a:latin typeface="Comic Sans MS" pitchFamily="66" charset="0"/>
              </a:rPr>
              <a:t>Verschiedene</a:t>
            </a:r>
            <a:r>
              <a:rPr lang="fi-FI" sz="2800" dirty="0">
                <a:latin typeface="Comic Sans MS" pitchFamily="66" charset="0"/>
              </a:rPr>
              <a:t> </a:t>
            </a:r>
            <a:r>
              <a:rPr lang="fi-FI" sz="2800" dirty="0" err="1">
                <a:latin typeface="Comic Sans MS" pitchFamily="66" charset="0"/>
              </a:rPr>
              <a:t>Themen</a:t>
            </a:r>
            <a:r>
              <a:rPr lang="fi-FI" sz="2800" dirty="0">
                <a:latin typeface="Comic Sans MS" pitchFamily="66" charset="0"/>
              </a:rPr>
              <a:t> + </a:t>
            </a:r>
            <a:r>
              <a:rPr lang="fi-FI" sz="2800" dirty="0" err="1">
                <a:latin typeface="Comic Sans MS" pitchFamily="66" charset="0"/>
              </a:rPr>
              <a:t>Aktivitäten</a:t>
            </a:r>
            <a:endParaRPr lang="fi-FI" sz="2800" dirty="0">
              <a:latin typeface="Comic Sans MS" pitchFamily="66" charset="0"/>
            </a:endParaRPr>
          </a:p>
          <a:p>
            <a:endParaRPr lang="fi-FI" sz="2800" dirty="0">
              <a:latin typeface="Comic Sans MS" pitchFamily="66" charset="0"/>
            </a:endParaRPr>
          </a:p>
          <a:p>
            <a:r>
              <a:rPr lang="fi-FI" sz="2800" dirty="0" err="1">
                <a:latin typeface="Comic Sans MS" pitchFamily="66" charset="0"/>
              </a:rPr>
              <a:t>Kulturprogramm</a:t>
            </a:r>
            <a:r>
              <a:rPr lang="fi-FI" sz="2800" dirty="0">
                <a:latin typeface="Comic Sans MS" pitchFamily="66" charset="0"/>
              </a:rPr>
              <a:t> / </a:t>
            </a:r>
            <a:r>
              <a:rPr lang="fi-FI" sz="2800" dirty="0" err="1">
                <a:latin typeface="Comic Sans MS" pitchFamily="66" charset="0"/>
              </a:rPr>
              <a:t>Besuche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  <p:bldP spid="122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Comic Sans MS" pitchFamily="66" charset="0"/>
              </a:rPr>
              <a:t>Untersuchung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2 </a:t>
            </a:r>
            <a:r>
              <a:rPr lang="en-US" dirty="0" err="1">
                <a:latin typeface="Comic Sans MS" pitchFamily="66" charset="0"/>
              </a:rPr>
              <a:t>Studierende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Vorbereitung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pPr lvl="1"/>
            <a:r>
              <a:rPr lang="fi-FI" dirty="0" err="1">
                <a:latin typeface="Comic Sans MS" pitchFamily="66" charset="0"/>
              </a:rPr>
              <a:t>Themenwahl</a:t>
            </a:r>
            <a:endParaRPr lang="fi-FI" dirty="0">
              <a:latin typeface="Comic Sans MS" pitchFamily="66" charset="0"/>
            </a:endParaRPr>
          </a:p>
          <a:p>
            <a:pPr lvl="1"/>
            <a:r>
              <a:rPr lang="fi-FI" dirty="0" err="1">
                <a:latin typeface="Comic Sans MS" pitchFamily="66" charset="0"/>
              </a:rPr>
              <a:t>Arbeitsteilung</a:t>
            </a:r>
            <a:endParaRPr lang="fi-FI" dirty="0">
              <a:latin typeface="Comic Sans MS" pitchFamily="66" charset="0"/>
            </a:endParaRPr>
          </a:p>
          <a:p>
            <a:r>
              <a:rPr lang="fi-FI" dirty="0" err="1">
                <a:latin typeface="Comic Sans MS" pitchFamily="66" charset="0"/>
              </a:rPr>
              <a:t>Präsentation</a:t>
            </a:r>
            <a:r>
              <a:rPr lang="fi-FI" dirty="0">
                <a:latin typeface="Comic Sans MS" pitchFamily="66" charset="0"/>
              </a:rPr>
              <a:t> im </a:t>
            </a:r>
            <a:r>
              <a:rPr lang="fi-FI" dirty="0" err="1">
                <a:latin typeface="Comic Sans MS" pitchFamily="66" charset="0"/>
              </a:rPr>
              <a:t>Unterricht</a:t>
            </a:r>
            <a:endParaRPr lang="fi-FI" dirty="0">
              <a:latin typeface="Comic Sans MS" pitchFamily="66" charset="0"/>
            </a:endParaRPr>
          </a:p>
          <a:p>
            <a:r>
              <a:rPr lang="fi-FI" dirty="0" err="1">
                <a:latin typeface="Comic Sans MS" pitchFamily="66" charset="0"/>
              </a:rPr>
              <a:t>Leitung</a:t>
            </a:r>
            <a:r>
              <a:rPr lang="fi-FI" dirty="0">
                <a:latin typeface="Comic Sans MS" pitchFamily="66" charset="0"/>
              </a:rPr>
              <a:t> </a:t>
            </a:r>
            <a:r>
              <a:rPr lang="fi-FI" dirty="0" err="1">
                <a:latin typeface="Comic Sans MS" pitchFamily="66" charset="0"/>
              </a:rPr>
              <a:t>der</a:t>
            </a:r>
            <a:r>
              <a:rPr lang="fi-FI" dirty="0">
                <a:latin typeface="Comic Sans MS" pitchFamily="66" charset="0"/>
              </a:rPr>
              <a:t> </a:t>
            </a:r>
            <a:r>
              <a:rPr lang="fi-FI" dirty="0" err="1">
                <a:latin typeface="Comic Sans MS" pitchFamily="66" charset="0"/>
              </a:rPr>
              <a:t>Unterrichtseinheit</a:t>
            </a:r>
            <a:r>
              <a:rPr lang="fi-FI" dirty="0">
                <a:latin typeface="Comic Sans MS" pitchFamily="66" charset="0"/>
              </a:rPr>
              <a:t>!</a:t>
            </a:r>
          </a:p>
          <a:p>
            <a:r>
              <a:rPr lang="fi-FI" dirty="0" err="1">
                <a:latin typeface="Comic Sans MS" pitchFamily="66" charset="0"/>
              </a:rPr>
              <a:t>Schriftliche</a:t>
            </a:r>
            <a:r>
              <a:rPr lang="fi-FI" dirty="0">
                <a:latin typeface="Comic Sans MS" pitchFamily="66" charset="0"/>
              </a:rPr>
              <a:t> </a:t>
            </a:r>
            <a:r>
              <a:rPr lang="fi-FI" dirty="0" err="1">
                <a:latin typeface="Comic Sans MS" pitchFamily="66" charset="0"/>
              </a:rPr>
              <a:t>Zusammenfassung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theme/theme1.xml><?xml version="1.0" encoding="utf-8"?>
<a:theme xmlns:a="http://schemas.openxmlformats.org/drawingml/2006/main" name="Dads Tie">
  <a:themeElements>
    <a:clrScheme name="Dad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ad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Designs\Dads Tie.pot</Template>
  <TotalTime>487</TotalTime>
  <Words>157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Comic Sans MS</vt:lpstr>
      <vt:lpstr>Monotype Sorts</vt:lpstr>
      <vt:lpstr>Times New Roman</vt:lpstr>
      <vt:lpstr>Dads Tie</vt:lpstr>
      <vt:lpstr>Clip</vt:lpstr>
      <vt:lpstr>Deutsch 7b </vt:lpstr>
      <vt:lpstr>KURSDAUER</vt:lpstr>
      <vt:lpstr>KURSUMFANG</vt:lpstr>
      <vt:lpstr>TEILNAHME</vt:lpstr>
      <vt:lpstr>ZEITEN / RÄUME</vt:lpstr>
      <vt:lpstr>MATERIAL</vt:lpstr>
      <vt:lpstr>BEWERTUNG</vt:lpstr>
      <vt:lpstr>THEMEN UND INHALTE</vt:lpstr>
      <vt:lpstr>Untersuchung</vt:lpstr>
      <vt:lpstr>Homepage</vt:lpstr>
    </vt:vector>
  </TitlesOfParts>
  <Company>HKKK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Konversation A</dc:title>
  <dc:creator>Schulze</dc:creator>
  <cp:lastModifiedBy>Schulze Hans-Joachim</cp:lastModifiedBy>
  <cp:revision>180</cp:revision>
  <dcterms:created xsi:type="dcterms:W3CDTF">2002-09-05T08:47:22Z</dcterms:created>
  <dcterms:modified xsi:type="dcterms:W3CDTF">2020-09-07T08:23:05Z</dcterms:modified>
</cp:coreProperties>
</file>