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18" r:id="rId2"/>
    <p:sldId id="326" r:id="rId3"/>
    <p:sldId id="269" r:id="rId4"/>
    <p:sldId id="270" r:id="rId5"/>
    <p:sldId id="271" r:id="rId6"/>
    <p:sldId id="272" r:id="rId7"/>
    <p:sldId id="273" r:id="rId8"/>
    <p:sldId id="325" r:id="rId9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7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1272" y="44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9/10/2020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10.9.2020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65698" y="976312"/>
            <a:ext cx="770396" cy="86913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50" y="1075639"/>
            <a:ext cx="926490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65698" y="976312"/>
            <a:ext cx="770396" cy="86913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50" y="1075639"/>
            <a:ext cx="926490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0" name="Kuva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" y="976312"/>
            <a:ext cx="770400" cy="86913"/>
          </a:xfrm>
          <a:prstGeom prst="rect">
            <a:avLst/>
          </a:prstGeom>
        </p:spPr>
      </p:pic>
      <p:pic>
        <p:nvPicPr>
          <p:cNvPr id="101" name="Kuva 10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49" y="1075639"/>
            <a:ext cx="926492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" y="976312"/>
            <a:ext cx="770400" cy="8691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49" y="1075639"/>
            <a:ext cx="926492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 noEditPoints="1"/>
          </p:cNvSpPr>
          <p:nvPr userDrawn="1"/>
        </p:nvSpPr>
        <p:spPr bwMode="black">
          <a:xfrm>
            <a:off x="467787" y="5031581"/>
            <a:ext cx="321850" cy="319534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819738" y="5278178"/>
            <a:ext cx="71779" cy="729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black">
          <a:xfrm>
            <a:off x="817423" y="5031581"/>
            <a:ext cx="76410" cy="221127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" y="5032423"/>
            <a:ext cx="884392" cy="9977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7633" y="5150617"/>
            <a:ext cx="1063580" cy="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5"/>
          <p:cNvSpPr>
            <a:spLocks noEditPoints="1"/>
          </p:cNvSpPr>
          <p:nvPr userDrawn="1"/>
        </p:nvSpPr>
        <p:spPr bwMode="black">
          <a:xfrm>
            <a:off x="467787" y="5031581"/>
            <a:ext cx="321850" cy="319534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Rectangle 6"/>
          <p:cNvSpPr>
            <a:spLocks noChangeArrowheads="1"/>
          </p:cNvSpPr>
          <p:nvPr userDrawn="1"/>
        </p:nvSpPr>
        <p:spPr bwMode="black">
          <a:xfrm>
            <a:off x="819738" y="5278178"/>
            <a:ext cx="71779" cy="72938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7"/>
          <p:cNvSpPr>
            <a:spLocks/>
          </p:cNvSpPr>
          <p:nvPr userDrawn="1"/>
        </p:nvSpPr>
        <p:spPr bwMode="black">
          <a:xfrm>
            <a:off x="817423" y="5031581"/>
            <a:ext cx="76410" cy="221127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6" name="Kuva 6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" y="5031233"/>
            <a:ext cx="884392" cy="102154"/>
          </a:xfrm>
          <a:prstGeom prst="rect">
            <a:avLst/>
          </a:prstGeom>
        </p:spPr>
      </p:pic>
      <p:pic>
        <p:nvPicPr>
          <p:cNvPr id="67" name="Kuva 6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7633" y="5147978"/>
            <a:ext cx="1063580" cy="2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10.9.2020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 noEditPoints="1"/>
          </p:cNvSpPr>
          <p:nvPr userDrawn="1"/>
        </p:nvSpPr>
        <p:spPr bwMode="black">
          <a:xfrm>
            <a:off x="467787" y="5031581"/>
            <a:ext cx="321850" cy="319534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819738" y="5278178"/>
            <a:ext cx="71779" cy="72938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black">
          <a:xfrm>
            <a:off x="817423" y="5031581"/>
            <a:ext cx="76410" cy="221127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" y="5031233"/>
            <a:ext cx="884392" cy="10215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7633" y="5147978"/>
            <a:ext cx="1063580" cy="2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10.9.2020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Models for CMF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71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550D-6528-4473-A024-E7063BDFE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Note on the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C143-52C8-466C-8C7E-45F99BBA9F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These models deal with the size, shape and number of cellulose chains in the smallest cellulose microfibrils, i.e., those residing in wood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CMFs residing in other plant fibres are considered </a:t>
            </a:r>
            <a:r>
              <a:rPr lang="en-GB" dirty="0" err="1"/>
              <a:t>multiplicates</a:t>
            </a:r>
            <a:r>
              <a:rPr lang="en-GB" dirty="0"/>
              <a:t> of these smallest microfibrils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9FCEC-E993-48AD-A452-BA0DCCC6326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239C0-1986-450B-8FC6-07418BF355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37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Models for cellulose crystallite / microfibril: the 6</a:t>
            </a:r>
            <a:r>
              <a:rPr lang="en-GB" dirty="0">
                <a:sym typeface="Symbol" panose="05050102010706020507" pitchFamily="18" charset="2"/>
              </a:rPr>
              <a:t>6 model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8019"/>
            <a:ext cx="3651278" cy="23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313" y="4377420"/>
            <a:ext cx="3736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Endler</a:t>
            </a:r>
            <a:r>
              <a:rPr lang="en-US" sz="1400" dirty="0"/>
              <a:t> and </a:t>
            </a:r>
            <a:r>
              <a:rPr lang="en-US" sz="1400" dirty="0" err="1"/>
              <a:t>Persson</a:t>
            </a:r>
            <a:r>
              <a:rPr lang="en-US" sz="1400" dirty="0"/>
              <a:t> </a:t>
            </a:r>
            <a:r>
              <a:rPr lang="en-US" sz="1400" i="1" dirty="0"/>
              <a:t>Mol. Plant.</a:t>
            </a:r>
            <a:r>
              <a:rPr lang="en-US" sz="1400" dirty="0"/>
              <a:t> </a:t>
            </a:r>
            <a:r>
              <a:rPr lang="en-US" sz="1400" b="1" dirty="0"/>
              <a:t>2011</a:t>
            </a:r>
            <a:r>
              <a:rPr lang="en-US" sz="1400" dirty="0"/>
              <a:t>, </a:t>
            </a:r>
            <a:r>
              <a:rPr lang="en-US" sz="1400" i="1" dirty="0"/>
              <a:t>4</a:t>
            </a:r>
            <a:r>
              <a:rPr lang="en-US" sz="1400" dirty="0"/>
              <a:t>, 199</a:t>
            </a:r>
          </a:p>
          <a:p>
            <a:pPr algn="ctr"/>
            <a:r>
              <a:rPr lang="en-US" sz="1400" dirty="0"/>
              <a:t>(Review)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388415"/>
            <a:ext cx="332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Figure taken from:</a:t>
            </a:r>
          </a:p>
          <a:p>
            <a:pPr algn="ctr"/>
            <a:r>
              <a:rPr lang="en-US" sz="1200" dirty="0" err="1"/>
              <a:t>Okita</a:t>
            </a:r>
            <a:r>
              <a:rPr lang="en-US" sz="1200" dirty="0"/>
              <a:t> et al. </a:t>
            </a:r>
            <a:r>
              <a:rPr lang="en-US" sz="1200" i="1" dirty="0" err="1"/>
              <a:t>Biomacromoleuels</a:t>
            </a:r>
            <a:r>
              <a:rPr lang="en-US" sz="1200" dirty="0"/>
              <a:t> </a:t>
            </a:r>
            <a:r>
              <a:rPr lang="en-US" sz="1200" b="1" dirty="0"/>
              <a:t>2010</a:t>
            </a:r>
            <a:r>
              <a:rPr lang="en-US" sz="1200" dirty="0"/>
              <a:t>, </a:t>
            </a:r>
            <a:r>
              <a:rPr lang="en-US" sz="1200" i="1" dirty="0"/>
              <a:t>11</a:t>
            </a:r>
            <a:r>
              <a:rPr lang="en-US" sz="1200" dirty="0"/>
              <a:t>, 1696.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497386"/>
            <a:ext cx="381642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/>
              <a:t>The 6</a:t>
            </a:r>
            <a:r>
              <a:rPr lang="en-GB" b="1" dirty="0">
                <a:sym typeface="Symbol" panose="05050102010706020507" pitchFamily="18" charset="2"/>
              </a:rPr>
              <a:t>6 model</a:t>
            </a:r>
            <a:r>
              <a:rPr lang="en-GB" dirty="0">
                <a:sym typeface="Symbol" panose="05050102010706020507" pitchFamily="18" charset="2"/>
              </a:rPr>
              <a:t> (rectangular)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Most common model for CMF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Based on circumstantial evidence on the </a:t>
            </a:r>
            <a:r>
              <a:rPr lang="en-GB" dirty="0"/>
              <a:t>6</a:t>
            </a:r>
            <a:r>
              <a:rPr lang="en-GB" dirty="0">
                <a:sym typeface="Symbol" panose="05050102010706020507" pitchFamily="18" charset="2"/>
              </a:rPr>
              <a:t>6 organisation of the rosette in biosynthesis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Roughly fits the evidence (XRD and microscopy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Much of the molecular modelling of CMFs is performed with this model</a:t>
            </a:r>
          </a:p>
        </p:txBody>
      </p:sp>
    </p:spTree>
    <p:extLst>
      <p:ext uri="{BB962C8B-B14F-4D97-AF65-F5344CB8AC3E}">
        <p14:creationId xmlns:p14="http://schemas.microsoft.com/office/powerpoint/2010/main" val="170379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Alternative 6</a:t>
            </a:r>
            <a:r>
              <a:rPr lang="en-GB" dirty="0">
                <a:sym typeface="Symbol" panose="05050102010706020507" pitchFamily="18" charset="2"/>
              </a:rPr>
              <a:t>6 model</a:t>
            </a:r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8" b="17247"/>
          <a:stretch/>
        </p:blipFill>
        <p:spPr bwMode="auto">
          <a:xfrm>
            <a:off x="948990" y="1466061"/>
            <a:ext cx="3541124" cy="218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4423" y="4092178"/>
            <a:ext cx="447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Ding and </a:t>
            </a:r>
            <a:r>
              <a:rPr lang="en-US" sz="1400" dirty="0" err="1"/>
              <a:t>Himmel</a:t>
            </a:r>
            <a:r>
              <a:rPr lang="en-US" sz="1400" dirty="0"/>
              <a:t> </a:t>
            </a:r>
            <a:r>
              <a:rPr lang="en-US" sz="1400" i="1" dirty="0"/>
              <a:t>J. Agric. Food Chem.</a:t>
            </a:r>
            <a:r>
              <a:rPr lang="en-US" sz="1400" dirty="0"/>
              <a:t> </a:t>
            </a:r>
            <a:r>
              <a:rPr lang="en-US" sz="1400" b="1" dirty="0"/>
              <a:t>2006</a:t>
            </a:r>
            <a:r>
              <a:rPr lang="en-US" sz="1400" dirty="0"/>
              <a:t>, </a:t>
            </a:r>
            <a:r>
              <a:rPr lang="en-US" sz="1400" i="1" dirty="0"/>
              <a:t>54</a:t>
            </a:r>
            <a:r>
              <a:rPr lang="en-US" sz="1400" dirty="0"/>
              <a:t>, 597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8863" y="1466061"/>
            <a:ext cx="381642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/>
              <a:t>The 6</a:t>
            </a:r>
            <a:r>
              <a:rPr lang="en-GB" b="1" dirty="0">
                <a:sym typeface="Symbol" panose="05050102010706020507" pitchFamily="18" charset="2"/>
              </a:rPr>
              <a:t>6 model</a:t>
            </a:r>
            <a:r>
              <a:rPr lang="en-GB" dirty="0">
                <a:sym typeface="Symbol" panose="05050102010706020507" pitchFamily="18" charset="2"/>
              </a:rPr>
              <a:t> (irregular hexagon)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Based entirely on atomic force microscopy (AFM)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Widely used despite the fairly weak experimental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Symbol" panose="05050102010706020507" pitchFamily="18" charset="2"/>
              </a:rPr>
              <a:t>Used in some molecular </a:t>
            </a:r>
            <a:r>
              <a:rPr lang="en-GB" dirty="0" err="1">
                <a:sym typeface="Symbol" panose="05050102010706020507" pitchFamily="18" charset="2"/>
              </a:rPr>
              <a:t>modellings</a:t>
            </a:r>
            <a:r>
              <a:rPr lang="en-GB" dirty="0">
                <a:sym typeface="Symbol" panose="05050102010706020507" pitchFamily="18" charset="2"/>
              </a:rPr>
              <a:t> of CMFs</a:t>
            </a:r>
          </a:p>
        </p:txBody>
      </p:sp>
    </p:spTree>
    <p:extLst>
      <p:ext uri="{BB962C8B-B14F-4D97-AF65-F5344CB8AC3E}">
        <p14:creationId xmlns:p14="http://schemas.microsoft.com/office/powerpoint/2010/main" val="279970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24 chain model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/>
          <a:stretch/>
        </p:blipFill>
        <p:spPr bwMode="auto">
          <a:xfrm>
            <a:off x="827584" y="1561124"/>
            <a:ext cx="2808312" cy="265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11560" y="4432044"/>
            <a:ext cx="3455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err="1"/>
              <a:t>Fernandes</a:t>
            </a:r>
            <a:r>
              <a:rPr lang="en-GB" sz="1400" dirty="0"/>
              <a:t> et al. </a:t>
            </a:r>
            <a:r>
              <a:rPr lang="en-GB" sz="1400" i="1" dirty="0"/>
              <a:t>PNAS</a:t>
            </a:r>
            <a:r>
              <a:rPr lang="en-GB" sz="1400" dirty="0"/>
              <a:t> </a:t>
            </a:r>
            <a:r>
              <a:rPr lang="en-GB" sz="1400" b="1" dirty="0"/>
              <a:t>2011</a:t>
            </a:r>
            <a:r>
              <a:rPr lang="en-GB" sz="1400" dirty="0"/>
              <a:t>, </a:t>
            </a:r>
            <a:r>
              <a:rPr lang="en-GB" sz="1400" i="1" dirty="0"/>
              <a:t>108</a:t>
            </a:r>
            <a:r>
              <a:rPr lang="en-GB" sz="1400" dirty="0"/>
              <a:t>, E1195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313" y="964934"/>
            <a:ext cx="80641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Two possibilities: rectangle or “diamond” model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79" y="1522256"/>
            <a:ext cx="3476228" cy="277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23879" y="1640951"/>
            <a:ext cx="348121" cy="424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5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24 chain model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/>
          <a:stretch/>
        </p:blipFill>
        <p:spPr bwMode="auto">
          <a:xfrm>
            <a:off x="827584" y="1489348"/>
            <a:ext cx="2884091" cy="273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611560" y="4432044"/>
            <a:ext cx="3455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err="1"/>
              <a:t>Fernandes</a:t>
            </a:r>
            <a:r>
              <a:rPr lang="en-GB" sz="1400" dirty="0"/>
              <a:t> et al. </a:t>
            </a:r>
            <a:r>
              <a:rPr lang="en-GB" sz="1400" i="1" dirty="0"/>
              <a:t>PNAS</a:t>
            </a:r>
            <a:r>
              <a:rPr lang="en-GB" sz="1400" dirty="0"/>
              <a:t> </a:t>
            </a:r>
            <a:r>
              <a:rPr lang="en-GB" sz="1400" b="1" dirty="0"/>
              <a:t>2011</a:t>
            </a:r>
            <a:r>
              <a:rPr lang="en-GB" sz="1400" dirty="0"/>
              <a:t>, </a:t>
            </a:r>
            <a:r>
              <a:rPr lang="en-GB" sz="1400" i="1" dirty="0"/>
              <a:t>108</a:t>
            </a:r>
            <a:r>
              <a:rPr lang="en-GB" sz="1400" dirty="0"/>
              <a:t>, E1195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3" y="1261611"/>
            <a:ext cx="4536504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/>
              <a:t>24 chain model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Based on several techniques: FTIR, NMR, and diffraction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credible alternative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disputed model but has the most substantial experimental data of all CMF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Suggests that only 4 of the 6 rosettes are simultaneously active during biosynthesis</a:t>
            </a:r>
          </a:p>
        </p:txBody>
      </p:sp>
    </p:spTree>
    <p:extLst>
      <p:ext uri="{BB962C8B-B14F-4D97-AF65-F5344CB8AC3E}">
        <p14:creationId xmlns:p14="http://schemas.microsoft.com/office/powerpoint/2010/main" val="180339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18-24 chain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61356"/>
            <a:ext cx="2960803" cy="2201917"/>
          </a:xfrm>
          <a:prstGeom prst="rect">
            <a:avLst/>
          </a:prstGeom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745339" y="4267329"/>
            <a:ext cx="3389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err="1"/>
              <a:t>Oehme</a:t>
            </a:r>
            <a:r>
              <a:rPr lang="en-GB" sz="1400" dirty="0"/>
              <a:t> et al. </a:t>
            </a:r>
            <a:r>
              <a:rPr lang="en-GB" sz="1400" i="1" dirty="0"/>
              <a:t>Plant Physiol.</a:t>
            </a:r>
            <a:r>
              <a:rPr lang="en-GB" sz="1400" dirty="0"/>
              <a:t> </a:t>
            </a:r>
            <a:r>
              <a:rPr lang="en-GB" sz="1400" b="1" dirty="0"/>
              <a:t>2015</a:t>
            </a:r>
            <a:r>
              <a:rPr lang="en-GB" sz="1400" dirty="0"/>
              <a:t>, </a:t>
            </a:r>
            <a:r>
              <a:rPr lang="en-GB" sz="1400" i="1" dirty="0"/>
              <a:t>168</a:t>
            </a:r>
            <a:r>
              <a:rPr lang="en-GB" sz="1400" dirty="0"/>
              <a:t>,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4408" y="1085403"/>
            <a:ext cx="4536504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/>
              <a:t>18-24 chain model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Based on molecular dynamics simulations in aqueous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Comparison with previously published experimental data suggests that a 36 chain model is highly unlikely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Proposes that CMF is made of either 18 or 24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Endorsed by the researchers who originally came up with the 24 chain model</a:t>
            </a:r>
          </a:p>
        </p:txBody>
      </p:sp>
    </p:spTree>
    <p:extLst>
      <p:ext uri="{BB962C8B-B14F-4D97-AF65-F5344CB8AC3E}">
        <p14:creationId xmlns:p14="http://schemas.microsoft.com/office/powerpoint/2010/main" val="373126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144C-8E9E-4B1F-B609-1F27ED106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18-chain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81927-3E27-436F-ACA9-3FBFE4F168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E1433-10F8-48D8-A158-A81E34BAEC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03470-B497-4F0A-A7BD-EEFA1BB0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664" y="1712812"/>
            <a:ext cx="4448706" cy="2228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AFF3AB-A259-493F-94AF-ADDAD458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54110"/>
            <a:ext cx="3960440" cy="2529437"/>
          </a:xfrm>
          <a:prstGeom prst="rect">
            <a:avLst/>
          </a:prstGeom>
        </p:spPr>
      </p:pic>
      <p:sp>
        <p:nvSpPr>
          <p:cNvPr id="8" name="Text Box 32">
            <a:extLst>
              <a:ext uri="{FF2B5EF4-FFF2-40B4-BE49-F238E27FC236}">
                <a16:creationId xmlns:a16="http://schemas.microsoft.com/office/drawing/2014/main" id="{A4CFF606-77AE-4A02-8D93-DA9C4A56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4996143"/>
            <a:ext cx="3270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err="1"/>
              <a:t>Kubicki</a:t>
            </a:r>
            <a:r>
              <a:rPr lang="en-GB" sz="1400" dirty="0"/>
              <a:t> et al. </a:t>
            </a:r>
            <a:r>
              <a:rPr lang="en-GB" sz="1400" i="1" dirty="0"/>
              <a:t>Sci. Rep.</a:t>
            </a:r>
            <a:r>
              <a:rPr lang="en-GB" sz="1400" dirty="0"/>
              <a:t> </a:t>
            </a:r>
            <a:r>
              <a:rPr lang="en-GB" sz="1400" b="1" dirty="0"/>
              <a:t>2018</a:t>
            </a:r>
            <a:r>
              <a:rPr lang="en-GB" sz="1400" dirty="0"/>
              <a:t>, </a:t>
            </a:r>
            <a:r>
              <a:rPr lang="en-GB" sz="1400" i="1" dirty="0"/>
              <a:t>8</a:t>
            </a:r>
            <a:r>
              <a:rPr lang="en-GB" sz="1400" dirty="0"/>
              <a:t>, 13983.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A922B-55B2-426D-8646-1AA614AEB7BF}"/>
              </a:ext>
            </a:extLst>
          </p:cNvPr>
          <p:cNvSpPr txBox="1"/>
          <p:nvPr/>
        </p:nvSpPr>
        <p:spPr>
          <a:xfrm>
            <a:off x="1619672" y="1268459"/>
            <a:ext cx="1650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234432 model</a:t>
            </a:r>
            <a:endParaRPr lang="en-GB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637D5-6DAF-45CD-9F20-2007EBD2D66D}"/>
              </a:ext>
            </a:extLst>
          </p:cNvPr>
          <p:cNvSpPr txBox="1"/>
          <p:nvPr/>
        </p:nvSpPr>
        <p:spPr>
          <a:xfrm>
            <a:off x="5796136" y="1091595"/>
            <a:ext cx="1650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34443 model</a:t>
            </a:r>
            <a:endParaRPr lang="en-GB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4F2E3-BDB9-49AC-AAAE-B278F7127FFB}"/>
              </a:ext>
            </a:extLst>
          </p:cNvPr>
          <p:cNvSpPr txBox="1"/>
          <p:nvPr/>
        </p:nvSpPr>
        <p:spPr>
          <a:xfrm>
            <a:off x="4572000" y="3981958"/>
            <a:ext cx="396044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Deemed as the most probably option according computer simulations</a:t>
            </a:r>
            <a:endParaRPr lang="en-GB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6A56E-4D81-4CC5-8821-4B003BBF2271}"/>
              </a:ext>
            </a:extLst>
          </p:cNvPr>
          <p:cNvSpPr txBox="1"/>
          <p:nvPr/>
        </p:nvSpPr>
        <p:spPr>
          <a:xfrm>
            <a:off x="4572000" y="1680777"/>
            <a:ext cx="335556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/>
              <a:t>Hydrophobic plane (C-H groups)</a:t>
            </a:r>
            <a:endParaRPr lang="en-GB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404FD-5BC9-4E01-93DD-76DB862AEB97}"/>
              </a:ext>
            </a:extLst>
          </p:cNvPr>
          <p:cNvSpPr txBox="1"/>
          <p:nvPr/>
        </p:nvSpPr>
        <p:spPr>
          <a:xfrm rot="2462485">
            <a:off x="7884367" y="2405934"/>
            <a:ext cx="1296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/>
              <a:t>Hydrophilic</a:t>
            </a:r>
            <a:endParaRPr lang="en-GB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4FFCF-A62A-4B5D-9DC9-43D9373A4348}"/>
              </a:ext>
            </a:extLst>
          </p:cNvPr>
          <p:cNvSpPr txBox="1"/>
          <p:nvPr/>
        </p:nvSpPr>
        <p:spPr>
          <a:xfrm rot="8131740">
            <a:off x="7539682" y="3312568"/>
            <a:ext cx="15362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/>
              <a:t>plane (OH groups)</a:t>
            </a:r>
          </a:p>
        </p:txBody>
      </p:sp>
    </p:spTree>
    <p:extLst>
      <p:ext uri="{BB962C8B-B14F-4D97-AF65-F5344CB8AC3E}">
        <p14:creationId xmlns:p14="http://schemas.microsoft.com/office/powerpoint/2010/main" val="3981772225"/>
      </p:ext>
    </p:extLst>
  </p:cSld>
  <p:clrMapOvr>
    <a:masterClrMapping/>
  </p:clrMapOvr>
</p:sld>
</file>

<file path=ppt/theme/theme1.xml><?xml version="1.0" encoding="utf-8"?>
<a:theme xmlns:a="http://schemas.openxmlformats.org/drawingml/2006/main" name="CHEM_EN">
  <a:themeElements>
    <a:clrScheme name="Aalto-kemia">
      <a:dk1>
        <a:sysClr val="windowText" lastClr="000000"/>
      </a:dk1>
      <a:lt1>
        <a:sysClr val="window" lastClr="FFFFFF"/>
      </a:lt1>
      <a:dk2>
        <a:srgbClr val="00965E"/>
      </a:dk2>
      <a:lt2>
        <a:srgbClr val="8C857B"/>
      </a:lt2>
      <a:accent1>
        <a:srgbClr val="00965E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CHEM_EN_2016_v05.potx" id="{653A05AC-13FF-42FD-B177-6921A4C8F046}" vid="{897EEA96-0A2F-465A-AAF9-C8960EC0BA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6703</TotalTime>
  <Words>392</Words>
  <Application>Microsoft Office PowerPoint</Application>
  <PresentationFormat>On-screen Show (16:10)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Georgia</vt:lpstr>
      <vt:lpstr>Lucida Grande</vt:lpstr>
      <vt:lpstr>CHEM_EN</vt:lpstr>
      <vt:lpstr>Models for CMF</vt:lpstr>
      <vt:lpstr>Note on the models</vt:lpstr>
      <vt:lpstr>Models for cellulose crystallite / microfibril: the 66 model</vt:lpstr>
      <vt:lpstr>Alternative 66 model</vt:lpstr>
      <vt:lpstr>24 chain model</vt:lpstr>
      <vt:lpstr>24 chain model</vt:lpstr>
      <vt:lpstr>18-24 chain model</vt:lpstr>
      <vt:lpstr>18-chain models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Alkio Jouni</dc:creator>
  <cp:lastModifiedBy>Kontturi Eero</cp:lastModifiedBy>
  <cp:revision>74</cp:revision>
  <cp:lastPrinted>2012-10-17T07:14:15Z</cp:lastPrinted>
  <dcterms:created xsi:type="dcterms:W3CDTF">2014-04-29T12:29:36Z</dcterms:created>
  <dcterms:modified xsi:type="dcterms:W3CDTF">2020-09-10T10:19:06Z</dcterms:modified>
</cp:coreProperties>
</file>