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19" r:id="rId2"/>
    <p:sldId id="274" r:id="rId3"/>
    <p:sldId id="275" r:id="rId4"/>
    <p:sldId id="276" r:id="rId5"/>
    <p:sldId id="324" r:id="rId6"/>
    <p:sldId id="277" r:id="rId7"/>
    <p:sldId id="278" r:id="rId8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7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1272" y="44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9/10/2020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10.9.2020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5698" y="976312"/>
            <a:ext cx="770396" cy="8691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50" y="1075639"/>
            <a:ext cx="926490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65698" y="976312"/>
            <a:ext cx="770396" cy="8691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50" y="1075639"/>
            <a:ext cx="926490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0" name="Kuva 9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" y="976312"/>
            <a:ext cx="770400" cy="86913"/>
          </a:xfrm>
          <a:prstGeom prst="rect">
            <a:avLst/>
          </a:prstGeom>
        </p:spPr>
      </p:pic>
      <p:pic>
        <p:nvPicPr>
          <p:cNvPr id="101" name="Kuva 10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49" y="1075639"/>
            <a:ext cx="926492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8764" y="441325"/>
            <a:ext cx="441325" cy="438150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951364" y="779463"/>
            <a:ext cx="98425" cy="100013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black">
          <a:xfrm>
            <a:off x="948189" y="441325"/>
            <a:ext cx="104775" cy="303213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" y="976312"/>
            <a:ext cx="770400" cy="8691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70249" y="1075639"/>
            <a:ext cx="926492" cy="1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2423"/>
            <a:ext cx="884392" cy="99773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50617"/>
            <a:ext cx="1063580" cy="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4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66" name="Kuva 6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1233"/>
            <a:ext cx="884392" cy="102154"/>
          </a:xfrm>
          <a:prstGeom prst="rect">
            <a:avLst/>
          </a:prstGeom>
        </p:spPr>
      </p:pic>
      <p:pic>
        <p:nvPicPr>
          <p:cNvPr id="67" name="Kuva 6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47978"/>
            <a:ext cx="1063580" cy="2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10.9.2020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5"/>
          <p:cNvSpPr>
            <a:spLocks noEditPoints="1"/>
          </p:cNvSpPr>
          <p:nvPr userDrawn="1"/>
        </p:nvSpPr>
        <p:spPr bwMode="black">
          <a:xfrm>
            <a:off x="467787" y="5031581"/>
            <a:ext cx="321850" cy="319534"/>
          </a:xfrm>
          <a:custGeom>
            <a:avLst/>
            <a:gdLst>
              <a:gd name="T0" fmla="*/ 4164 w 4164"/>
              <a:gd name="T1" fmla="*/ 4128 h 4128"/>
              <a:gd name="T2" fmla="*/ 2704 w 4164"/>
              <a:gd name="T3" fmla="*/ 0 h 4128"/>
              <a:gd name="T4" fmla="*/ 1461 w 4164"/>
              <a:gd name="T5" fmla="*/ 0 h 4128"/>
              <a:gd name="T6" fmla="*/ 0 w 4164"/>
              <a:gd name="T7" fmla="*/ 4128 h 4128"/>
              <a:gd name="T8" fmla="*/ 1036 w 4164"/>
              <a:gd name="T9" fmla="*/ 4128 h 4128"/>
              <a:gd name="T10" fmla="*/ 1289 w 4164"/>
              <a:gd name="T11" fmla="*/ 3398 h 4128"/>
              <a:gd name="T12" fmla="*/ 2875 w 4164"/>
              <a:gd name="T13" fmla="*/ 3398 h 4128"/>
              <a:gd name="T14" fmla="*/ 3128 w 4164"/>
              <a:gd name="T15" fmla="*/ 4128 h 4128"/>
              <a:gd name="T16" fmla="*/ 4164 w 4164"/>
              <a:gd name="T17" fmla="*/ 4128 h 4128"/>
              <a:gd name="T18" fmla="*/ 2591 w 4164"/>
              <a:gd name="T19" fmla="*/ 2574 h 4128"/>
              <a:gd name="T20" fmla="*/ 1574 w 4164"/>
              <a:gd name="T21" fmla="*/ 2574 h 4128"/>
              <a:gd name="T22" fmla="*/ 2082 w 4164"/>
              <a:gd name="T23" fmla="*/ 1103 h 4128"/>
              <a:gd name="T24" fmla="*/ 2591 w 4164"/>
              <a:gd name="T25" fmla="*/ 2574 h 4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4" h="4128">
                <a:moveTo>
                  <a:pt x="4164" y="4128"/>
                </a:moveTo>
                <a:lnTo>
                  <a:pt x="2704" y="0"/>
                </a:lnTo>
                <a:lnTo>
                  <a:pt x="1461" y="0"/>
                </a:lnTo>
                <a:lnTo>
                  <a:pt x="0" y="4128"/>
                </a:lnTo>
                <a:lnTo>
                  <a:pt x="1036" y="4128"/>
                </a:lnTo>
                <a:lnTo>
                  <a:pt x="1289" y="3398"/>
                </a:lnTo>
                <a:lnTo>
                  <a:pt x="2875" y="3398"/>
                </a:lnTo>
                <a:lnTo>
                  <a:pt x="3128" y="4128"/>
                </a:lnTo>
                <a:lnTo>
                  <a:pt x="4164" y="4128"/>
                </a:lnTo>
                <a:close/>
                <a:moveTo>
                  <a:pt x="2591" y="2574"/>
                </a:moveTo>
                <a:lnTo>
                  <a:pt x="1574" y="2574"/>
                </a:lnTo>
                <a:lnTo>
                  <a:pt x="2082" y="1103"/>
                </a:lnTo>
                <a:lnTo>
                  <a:pt x="2591" y="25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black">
          <a:xfrm>
            <a:off x="819738" y="5278178"/>
            <a:ext cx="71779" cy="72938"/>
          </a:xfrm>
          <a:prstGeom prst="rect">
            <a:avLst/>
          </a:pr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black">
          <a:xfrm>
            <a:off x="817423" y="5031581"/>
            <a:ext cx="76410" cy="221127"/>
          </a:xfrm>
          <a:custGeom>
            <a:avLst/>
            <a:gdLst>
              <a:gd name="T0" fmla="*/ 992 w 992"/>
              <a:gd name="T1" fmla="*/ 1431 h 2861"/>
              <a:gd name="T2" fmla="*/ 992 w 992"/>
              <a:gd name="T3" fmla="*/ 0 h 2861"/>
              <a:gd name="T4" fmla="*/ 0 w 992"/>
              <a:gd name="T5" fmla="*/ 0 h 2861"/>
              <a:gd name="T6" fmla="*/ 0 w 992"/>
              <a:gd name="T7" fmla="*/ 1431 h 2861"/>
              <a:gd name="T8" fmla="*/ 202 w 992"/>
              <a:gd name="T9" fmla="*/ 2861 h 2861"/>
              <a:gd name="T10" fmla="*/ 751 w 992"/>
              <a:gd name="T11" fmla="*/ 2861 h 2861"/>
              <a:gd name="T12" fmla="*/ 992 w 992"/>
              <a:gd name="T13" fmla="*/ 1431 h 2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2" h="2861">
                <a:moveTo>
                  <a:pt x="992" y="1431"/>
                </a:moveTo>
                <a:lnTo>
                  <a:pt x="992" y="0"/>
                </a:lnTo>
                <a:lnTo>
                  <a:pt x="0" y="0"/>
                </a:lnTo>
                <a:lnTo>
                  <a:pt x="0" y="1431"/>
                </a:lnTo>
                <a:lnTo>
                  <a:pt x="202" y="2861"/>
                </a:lnTo>
                <a:lnTo>
                  <a:pt x="751" y="2861"/>
                </a:lnTo>
                <a:lnTo>
                  <a:pt x="992" y="1431"/>
                </a:lnTo>
                <a:close/>
              </a:path>
            </a:pathLst>
          </a:custGeom>
          <a:solidFill>
            <a:srgbClr val="005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06" y="5031233"/>
            <a:ext cx="884392" cy="10215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17633" y="5147978"/>
            <a:ext cx="1063580" cy="2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10.9.2020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Twist along CMF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043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Simulations suggest twist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102011"/>
            <a:ext cx="410368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Computational models of very small cellulose crystals are twisting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periodicity of the twist is longer than with individual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twist is right-handed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411"/>
          <a:stretch/>
        </p:blipFill>
        <p:spPr>
          <a:xfrm>
            <a:off x="670286" y="3203216"/>
            <a:ext cx="3469666" cy="7822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4165147"/>
            <a:ext cx="280288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 err="1"/>
              <a:t>Paavilainen</a:t>
            </a:r>
            <a:r>
              <a:rPr lang="en-GB" sz="1400" dirty="0"/>
              <a:t> et al.</a:t>
            </a:r>
          </a:p>
          <a:p>
            <a:r>
              <a:rPr lang="en-GB" sz="1400" i="1" dirty="0"/>
              <a:t>J. Phys. Chem. B</a:t>
            </a:r>
            <a:r>
              <a:rPr lang="en-GB" sz="1400" dirty="0"/>
              <a:t> </a:t>
            </a:r>
            <a:r>
              <a:rPr lang="en-GB" sz="1400" b="1" dirty="0"/>
              <a:t>2011</a:t>
            </a:r>
            <a:r>
              <a:rPr lang="en-GB" sz="1400" dirty="0"/>
              <a:t>, </a:t>
            </a:r>
            <a:r>
              <a:rPr lang="en-GB" sz="1400" i="1" dirty="0"/>
              <a:t>115</a:t>
            </a:r>
            <a:r>
              <a:rPr lang="en-GB" sz="1400" dirty="0"/>
              <a:t>, 3747.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2" y="1092208"/>
            <a:ext cx="8054736" cy="1149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286" y="2223542"/>
            <a:ext cx="5269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Isolated cellulose chains twist in simulations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8467" y="2008098"/>
            <a:ext cx="281782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Conley et al. </a:t>
            </a:r>
          </a:p>
          <a:p>
            <a:r>
              <a:rPr lang="en-GB" sz="1400" i="1" dirty="0" err="1"/>
              <a:t>Carbohydr</a:t>
            </a:r>
            <a:r>
              <a:rPr lang="en-GB" sz="1400" i="1" dirty="0"/>
              <a:t>.  </a:t>
            </a:r>
            <a:r>
              <a:rPr lang="en-GB" sz="1400" i="1" dirty="0" err="1"/>
              <a:t>Polym</a:t>
            </a:r>
            <a:r>
              <a:rPr lang="en-GB" sz="1400" i="1" dirty="0"/>
              <a:t>.</a:t>
            </a:r>
            <a:r>
              <a:rPr lang="en-GB" sz="1400" dirty="0"/>
              <a:t> </a:t>
            </a:r>
            <a:r>
              <a:rPr lang="en-GB" sz="1400" b="1" dirty="0"/>
              <a:t>2016</a:t>
            </a:r>
            <a:r>
              <a:rPr lang="en-GB" sz="1400" dirty="0"/>
              <a:t>, </a:t>
            </a:r>
            <a:r>
              <a:rPr lang="en-GB" sz="1400" i="1" dirty="0"/>
              <a:t>135</a:t>
            </a:r>
            <a:r>
              <a:rPr lang="en-GB" sz="1400" dirty="0"/>
              <a:t>, 285.</a:t>
            </a:r>
          </a:p>
        </p:txBody>
      </p:sp>
    </p:spTree>
    <p:extLst>
      <p:ext uri="{BB962C8B-B14F-4D97-AF65-F5344CB8AC3E}">
        <p14:creationId xmlns:p14="http://schemas.microsoft.com/office/powerpoint/2010/main" val="257267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CMF twist: experimental evidence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05572"/>
            <a:ext cx="3096344" cy="1216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54" y="1528722"/>
            <a:ext cx="2814587" cy="1943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35829" y="4934588"/>
            <a:ext cx="399282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Majoinen et al. </a:t>
            </a:r>
            <a:r>
              <a:rPr lang="en-GB" sz="1400" i="1" dirty="0"/>
              <a:t>J. Am. Chem. Soc.</a:t>
            </a:r>
            <a:r>
              <a:rPr lang="en-GB" sz="1400" dirty="0"/>
              <a:t> </a:t>
            </a:r>
            <a:r>
              <a:rPr lang="en-GB" sz="1400" b="1" dirty="0"/>
              <a:t>2014</a:t>
            </a:r>
            <a:r>
              <a:rPr lang="en-GB" sz="1400" dirty="0"/>
              <a:t>, </a:t>
            </a:r>
            <a:r>
              <a:rPr lang="en-GB" sz="1400" i="1" dirty="0"/>
              <a:t>136</a:t>
            </a:r>
            <a:r>
              <a:rPr lang="en-GB" sz="1400" dirty="0"/>
              <a:t>, 866.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065597"/>
            <a:ext cx="44453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/>
              <a:t>Electron tomography on a cellulose nanocrystal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8025" y="1921396"/>
            <a:ext cx="388843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Experimental evidence on CMF twist is not unambiguous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images abound in literature but quantitative data is missing</a:t>
            </a:r>
          </a:p>
        </p:txBody>
      </p:sp>
    </p:spTree>
    <p:extLst>
      <p:ext uri="{BB962C8B-B14F-4D97-AF65-F5344CB8AC3E}">
        <p14:creationId xmlns:p14="http://schemas.microsoft.com/office/powerpoint/2010/main" val="140452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CMF twist: experimental evidence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1137"/>
          <a:stretch/>
        </p:blipFill>
        <p:spPr>
          <a:xfrm>
            <a:off x="468313" y="841276"/>
            <a:ext cx="2736304" cy="3907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1686866"/>
            <a:ext cx="388843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Visualization on CMF twist is not unambiguous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Many images abound in literature but quantitative data is missing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3657" y="4986887"/>
            <a:ext cx="34512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 err="1"/>
              <a:t>Usov</a:t>
            </a:r>
            <a:r>
              <a:rPr lang="en-GB" sz="1400" dirty="0"/>
              <a:t> et al. </a:t>
            </a:r>
            <a:r>
              <a:rPr lang="en-GB" sz="1400" i="1" dirty="0"/>
              <a:t>Nature </a:t>
            </a:r>
            <a:r>
              <a:rPr lang="en-GB" sz="1400" i="1" dirty="0" err="1"/>
              <a:t>Commun</a:t>
            </a:r>
            <a:r>
              <a:rPr lang="en-GB" sz="1400" i="1" dirty="0"/>
              <a:t>.</a:t>
            </a:r>
            <a:r>
              <a:rPr lang="en-GB" sz="1400" dirty="0"/>
              <a:t> </a:t>
            </a:r>
            <a:r>
              <a:rPr lang="en-GB" sz="1400" b="1" dirty="0"/>
              <a:t>2015</a:t>
            </a:r>
            <a:r>
              <a:rPr lang="en-GB" sz="1400" dirty="0"/>
              <a:t>, </a:t>
            </a:r>
            <a:r>
              <a:rPr lang="en-GB" sz="1400" i="1" dirty="0"/>
              <a:t>6</a:t>
            </a:r>
            <a:r>
              <a:rPr lang="en-GB" sz="1400" dirty="0"/>
              <a:t>, 7564.</a:t>
            </a:r>
          </a:p>
        </p:txBody>
      </p:sp>
    </p:spTree>
    <p:extLst>
      <p:ext uri="{BB962C8B-B14F-4D97-AF65-F5344CB8AC3E}">
        <p14:creationId xmlns:p14="http://schemas.microsoft.com/office/powerpoint/2010/main" val="25910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Experimental and</a:t>
            </a:r>
            <a:br>
              <a:rPr lang="en-US" dirty="0"/>
            </a:br>
            <a:r>
              <a:rPr lang="en-US" dirty="0"/>
              <a:t>simulation evidence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8337"/>
            <a:ext cx="2879551" cy="47540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313" y="1561356"/>
            <a:ext cx="5039791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Time-dependent density functional theory calculations combined with circular dichroism on CNCs with adsorbed Congo red dye molecules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Combined simulations and experimental evidence suggests a right-handed twist of 800 nm period in wood cellulose nanocrystals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Long period is probably the reason why the twist is so difficult to visualize from CNCs</a:t>
            </a:r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5022872" y="5006867"/>
            <a:ext cx="193001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Conley et al. </a:t>
            </a:r>
          </a:p>
          <a:p>
            <a:r>
              <a:rPr lang="en-GB" sz="1400" i="1" dirty="0"/>
              <a:t>Cellulose</a:t>
            </a:r>
            <a:r>
              <a:rPr lang="en-GB" sz="1400" dirty="0"/>
              <a:t> </a:t>
            </a:r>
            <a:r>
              <a:rPr lang="en-GB" sz="1400" b="1" dirty="0"/>
              <a:t>2017</a:t>
            </a:r>
            <a:r>
              <a:rPr lang="en-GB" sz="1400" dirty="0"/>
              <a:t>, </a:t>
            </a:r>
            <a:r>
              <a:rPr lang="en-GB" sz="1400" i="1" dirty="0"/>
              <a:t>24</a:t>
            </a:r>
            <a:r>
              <a:rPr lang="en-GB" sz="1400" dirty="0"/>
              <a:t>, 479.</a:t>
            </a:r>
          </a:p>
        </p:txBody>
      </p:sp>
    </p:spTree>
    <p:extLst>
      <p:ext uri="{BB962C8B-B14F-4D97-AF65-F5344CB8AC3E}">
        <p14:creationId xmlns:p14="http://schemas.microsoft.com/office/powerpoint/2010/main" val="13458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Proposed alteration of CMF twist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15" y="1754696"/>
            <a:ext cx="3730083" cy="1872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679673"/>
            <a:ext cx="3312368" cy="2275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8313" y="913284"/>
            <a:ext cx="79444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accounts suggest that the twist is altered and “localized” upon drying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1" y="4119989"/>
            <a:ext cx="331236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CMFs of </a:t>
            </a:r>
            <a:r>
              <a:rPr lang="en-GB" i="1" dirty="0"/>
              <a:t>M. </a:t>
            </a:r>
            <a:r>
              <a:rPr lang="en-GB" i="1" dirty="0" err="1"/>
              <a:t>denticulata</a:t>
            </a:r>
            <a:r>
              <a:rPr lang="en-GB" dirty="0"/>
              <a:t> alga after drying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776097"/>
            <a:ext cx="34807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/>
              <a:t>Suggestion on what happens to a pristine CMF (a) upon drying (b) and in a totally dried state (c)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1185" y="5010477"/>
            <a:ext cx="28757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dirty="0"/>
              <a:t>Hanley et al. </a:t>
            </a:r>
            <a:r>
              <a:rPr lang="en-GB" sz="1400" i="1" dirty="0"/>
              <a:t>Cellulose</a:t>
            </a:r>
            <a:r>
              <a:rPr lang="en-GB" sz="1400" dirty="0"/>
              <a:t> </a:t>
            </a:r>
            <a:r>
              <a:rPr lang="en-GB" sz="1400" b="1" dirty="0"/>
              <a:t>1997</a:t>
            </a:r>
            <a:r>
              <a:rPr lang="en-GB" sz="1400" dirty="0"/>
              <a:t>, </a:t>
            </a:r>
            <a:r>
              <a:rPr lang="en-GB" sz="1400" i="1" dirty="0"/>
              <a:t>4</a:t>
            </a:r>
            <a:r>
              <a:rPr lang="en-GB" sz="1400" dirty="0"/>
              <a:t>, 209.</a:t>
            </a:r>
          </a:p>
        </p:txBody>
      </p:sp>
    </p:spTree>
    <p:extLst>
      <p:ext uri="{BB962C8B-B14F-4D97-AF65-F5344CB8AC3E}">
        <p14:creationId xmlns:p14="http://schemas.microsoft.com/office/powerpoint/2010/main" val="279077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10.9.2020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</p:spPr>
        <p:txBody>
          <a:bodyPr/>
          <a:lstStyle/>
          <a:p>
            <a:r>
              <a:rPr lang="en-GB" dirty="0"/>
              <a:t>Implication of the CMF twist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"/>
          <a:stretch>
            <a:fillRect/>
          </a:stretch>
        </p:blipFill>
        <p:spPr bwMode="auto">
          <a:xfrm>
            <a:off x="676000" y="1646448"/>
            <a:ext cx="2074862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3053" y="4139567"/>
            <a:ext cx="22607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Photograph of liquid crystal suspension of cellulose nanocrystals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6414" y="959748"/>
            <a:ext cx="8007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Cellulose nanocrystals spontaneously forms a liquid crystal phase in solution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4"/>
          <a:stretch>
            <a:fillRect/>
          </a:stretch>
        </p:blipFill>
        <p:spPr bwMode="auto">
          <a:xfrm>
            <a:off x="5880770" y="2390560"/>
            <a:ext cx="2506775" cy="139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495497" y="4939057"/>
            <a:ext cx="40094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200" b="0" dirty="0" err="1"/>
              <a:t>Revol</a:t>
            </a:r>
            <a:r>
              <a:rPr lang="en-GB" sz="1200" b="0" dirty="0"/>
              <a:t> et al. </a:t>
            </a:r>
            <a:r>
              <a:rPr lang="en-GB" sz="1200" b="0" i="1" dirty="0"/>
              <a:t>Int. J. Biol. </a:t>
            </a:r>
            <a:r>
              <a:rPr lang="en-GB" sz="1200" b="0" i="1" dirty="0" err="1"/>
              <a:t>Macromol</a:t>
            </a:r>
            <a:r>
              <a:rPr lang="en-GB" sz="1200" b="0" i="1" dirty="0"/>
              <a:t>.</a:t>
            </a:r>
            <a:r>
              <a:rPr lang="en-GB" sz="1200" b="0" dirty="0"/>
              <a:t> </a:t>
            </a:r>
            <a:r>
              <a:rPr lang="en-GB" sz="1200" b="1" dirty="0"/>
              <a:t>1992</a:t>
            </a:r>
            <a:r>
              <a:rPr lang="en-GB" sz="1200" b="0" dirty="0"/>
              <a:t>, </a:t>
            </a:r>
            <a:r>
              <a:rPr lang="en-GB" sz="1200" b="0" i="1" dirty="0"/>
              <a:t>14</a:t>
            </a:r>
            <a:r>
              <a:rPr lang="en-GB" sz="1200" b="0" dirty="0"/>
              <a:t>, 170.</a:t>
            </a:r>
          </a:p>
          <a:p>
            <a:r>
              <a:rPr lang="en-GB" sz="1200" b="0" dirty="0"/>
              <a:t>Fleming et al. </a:t>
            </a:r>
            <a:r>
              <a:rPr lang="en-GB" sz="1200" b="0" i="1" dirty="0"/>
              <a:t>Chem. Eur. J.</a:t>
            </a:r>
            <a:r>
              <a:rPr lang="en-GB" sz="1200" b="0" dirty="0"/>
              <a:t> </a:t>
            </a:r>
            <a:r>
              <a:rPr lang="en-GB" sz="1200" b="1" dirty="0"/>
              <a:t>2001</a:t>
            </a:r>
            <a:r>
              <a:rPr lang="en-GB" sz="1200" b="0" dirty="0"/>
              <a:t>, </a:t>
            </a:r>
            <a:r>
              <a:rPr lang="en-GB" sz="1200" b="0" i="1" dirty="0"/>
              <a:t>7</a:t>
            </a:r>
            <a:r>
              <a:rPr lang="en-GB" sz="1200" b="0" dirty="0"/>
              <a:t>, 1831.</a:t>
            </a:r>
          </a:p>
          <a:p>
            <a:r>
              <a:rPr lang="en-GB" sz="1200" b="0" dirty="0" err="1"/>
              <a:t>Habibi</a:t>
            </a:r>
            <a:r>
              <a:rPr lang="en-GB" sz="1200" b="0" dirty="0"/>
              <a:t> et al. </a:t>
            </a:r>
            <a:r>
              <a:rPr lang="en-GB" sz="1200" b="0" i="1" dirty="0"/>
              <a:t>Chem. Rev.</a:t>
            </a:r>
            <a:r>
              <a:rPr lang="en-GB" sz="1200" b="0" dirty="0"/>
              <a:t> </a:t>
            </a:r>
            <a:r>
              <a:rPr lang="en-GB" sz="1200" b="1" dirty="0"/>
              <a:t>2010</a:t>
            </a:r>
            <a:r>
              <a:rPr lang="en-GB" sz="1200" dirty="0"/>
              <a:t>, </a:t>
            </a:r>
            <a:r>
              <a:rPr lang="en-GB" sz="1200" i="1" dirty="0"/>
              <a:t>110</a:t>
            </a:r>
            <a:r>
              <a:rPr lang="en-GB" sz="1200" dirty="0"/>
              <a:t>, 3479.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24046" y="1599051"/>
            <a:ext cx="23519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6600"/>
                </a:solidFill>
              </a:rPr>
              <a:t>Chiral nematic phase</a:t>
            </a:r>
          </a:p>
          <a:p>
            <a:r>
              <a:rPr lang="en-GB" dirty="0">
                <a:solidFill>
                  <a:srgbClr val="996600"/>
                </a:solidFill>
              </a:rPr>
              <a:t>formed by cellulose</a:t>
            </a:r>
          </a:p>
          <a:p>
            <a:r>
              <a:rPr lang="en-GB" dirty="0">
                <a:solidFill>
                  <a:srgbClr val="996600"/>
                </a:solidFill>
              </a:rPr>
              <a:t>crystallites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024046" y="3796432"/>
            <a:ext cx="22407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Tight packing by the</a:t>
            </a: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chiral interaction of </a:t>
            </a:r>
          </a:p>
          <a:p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screwlike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rods</a:t>
            </a:r>
          </a:p>
        </p:txBody>
      </p:sp>
      <p:pic>
        <p:nvPicPr>
          <p:cNvPr id="14" name="Picture 11" descr="mfig00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7" b="47723"/>
          <a:stretch>
            <a:fillRect/>
          </a:stretch>
        </p:blipFill>
        <p:spPr bwMode="auto">
          <a:xfrm>
            <a:off x="3197665" y="1712279"/>
            <a:ext cx="26638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268117"/>
      </p:ext>
    </p:extLst>
  </p:cSld>
  <p:clrMapOvr>
    <a:masterClrMapping/>
  </p:clrMapOvr>
</p:sld>
</file>

<file path=ppt/theme/theme1.xml><?xml version="1.0" encoding="utf-8"?>
<a:theme xmlns:a="http://schemas.openxmlformats.org/drawingml/2006/main" name="CHEM_EN">
  <a:themeElements>
    <a:clrScheme name="Aalto-kemia">
      <a:dk1>
        <a:sysClr val="windowText" lastClr="000000"/>
      </a:dk1>
      <a:lt1>
        <a:sysClr val="window" lastClr="FFFFFF"/>
      </a:lt1>
      <a:dk2>
        <a:srgbClr val="00965E"/>
      </a:dk2>
      <a:lt2>
        <a:srgbClr val="8C857B"/>
      </a:lt2>
      <a:accent1>
        <a:srgbClr val="00965E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CHEM_EN_2016_v05.potx" id="{653A05AC-13FF-42FD-B177-6921A4C8F046}" vid="{897EEA96-0A2F-465A-AAF9-C8960EC0BA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6703</TotalTime>
  <Words>377</Words>
  <Application>Microsoft Office PowerPoint</Application>
  <PresentationFormat>On-screen Show (16:10)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Georgia</vt:lpstr>
      <vt:lpstr>Lucida Grande</vt:lpstr>
      <vt:lpstr>CHEM_EN</vt:lpstr>
      <vt:lpstr>Twist along CMF</vt:lpstr>
      <vt:lpstr>Simulations suggest twist</vt:lpstr>
      <vt:lpstr>CMF twist: experimental evidence</vt:lpstr>
      <vt:lpstr>CMF twist: experimental evidence</vt:lpstr>
      <vt:lpstr>Experimental and simulation evidence</vt:lpstr>
      <vt:lpstr>Proposed alteration of CMF twist</vt:lpstr>
      <vt:lpstr>Implication of the CMF twist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Alkio Jouni</dc:creator>
  <cp:lastModifiedBy>Kontturi Eero</cp:lastModifiedBy>
  <cp:revision>74</cp:revision>
  <cp:lastPrinted>2012-10-17T07:14:15Z</cp:lastPrinted>
  <dcterms:created xsi:type="dcterms:W3CDTF">2014-04-29T12:29:36Z</dcterms:created>
  <dcterms:modified xsi:type="dcterms:W3CDTF">2020-09-10T10:20:50Z</dcterms:modified>
</cp:coreProperties>
</file>