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2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7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1272" y="4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9/10/2020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10.9.2020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0" name="Kuva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01" name="Kuva 10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2423"/>
            <a:ext cx="884392" cy="9977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50617"/>
            <a:ext cx="1063580" cy="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6" name="Kuva 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67" name="Kuva 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10.9.2020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10.9.2020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Fringed </a:t>
            </a:r>
            <a:r>
              <a:rPr lang="en-GB" dirty="0" err="1"/>
              <a:t>fibrillar</a:t>
            </a:r>
            <a:r>
              <a:rPr lang="en-GB" dirty="0"/>
              <a:t> model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046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Longitudinal disorder: semi-crystallinity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1287"/>
            <a:ext cx="188753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1681287"/>
            <a:ext cx="4578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chemeClr val="accent1"/>
                </a:solidFill>
              </a:rPr>
              <a:t>Crystallographic data presents evidence</a:t>
            </a:r>
          </a:p>
          <a:p>
            <a:pPr algn="l" eaLnBrk="1" hangingPunct="1"/>
            <a:r>
              <a:rPr lang="en-GB" b="1" dirty="0">
                <a:solidFill>
                  <a:schemeClr val="accent1"/>
                </a:solidFill>
              </a:rPr>
              <a:t>that cellulose within </a:t>
            </a:r>
            <a:r>
              <a:rPr lang="en-GB" b="1" dirty="0" err="1">
                <a:solidFill>
                  <a:schemeClr val="accent1"/>
                </a:solidFill>
              </a:rPr>
              <a:t>microfibrils</a:t>
            </a:r>
            <a:r>
              <a:rPr lang="en-GB" b="1" dirty="0">
                <a:solidFill>
                  <a:schemeClr val="accent1"/>
                </a:solidFill>
              </a:rPr>
              <a:t> is not</a:t>
            </a:r>
          </a:p>
          <a:p>
            <a:pPr algn="l" eaLnBrk="1" hangingPunct="1"/>
            <a:r>
              <a:rPr lang="en-GB" b="1" dirty="0">
                <a:solidFill>
                  <a:schemeClr val="accent1"/>
                </a:solidFill>
              </a:rPr>
              <a:t>totally crystalline.</a:t>
            </a:r>
          </a:p>
        </p:txBody>
      </p:sp>
      <p:pic>
        <p:nvPicPr>
          <p:cNvPr id="9" name="Picture 6" descr="Page 1983 - fringed fibr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78122" r="47531" b="17987"/>
          <a:stretch>
            <a:fillRect/>
          </a:stretch>
        </p:blipFill>
        <p:spPr bwMode="auto">
          <a:xfrm>
            <a:off x="324297" y="2813744"/>
            <a:ext cx="41036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5361" y="3460998"/>
            <a:ext cx="4337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b="1" dirty="0">
                <a:solidFill>
                  <a:srgbClr val="0000CC"/>
                </a:solidFill>
              </a:rPr>
              <a:t>Proposition:</a:t>
            </a:r>
          </a:p>
          <a:p>
            <a:pPr algn="l" eaLnBrk="1" hangingPunct="1"/>
            <a:r>
              <a:rPr lang="en-GB" b="1" dirty="0">
                <a:solidFill>
                  <a:srgbClr val="0000CC"/>
                </a:solidFill>
              </a:rPr>
              <a:t>cellulose runs through alternating</a:t>
            </a:r>
          </a:p>
          <a:p>
            <a:pPr algn="l" eaLnBrk="1" hangingPunct="1"/>
            <a:r>
              <a:rPr lang="en-GB" b="1" dirty="0">
                <a:solidFill>
                  <a:srgbClr val="0000CC"/>
                </a:solidFill>
              </a:rPr>
              <a:t>crystalline and “ amorphous” regions.</a:t>
            </a:r>
          </a:p>
        </p:txBody>
      </p:sp>
    </p:spTree>
    <p:extLst>
      <p:ext uri="{BB962C8B-B14F-4D97-AF65-F5344CB8AC3E}">
        <p14:creationId xmlns:p14="http://schemas.microsoft.com/office/powerpoint/2010/main" val="372101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Fringed-</a:t>
            </a:r>
            <a:r>
              <a:rPr lang="en-GB" dirty="0" err="1"/>
              <a:t>fibrillar</a:t>
            </a:r>
            <a:r>
              <a:rPr lang="en-GB" dirty="0"/>
              <a:t> model of CMFs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06" y="2132956"/>
            <a:ext cx="1261656" cy="20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2" y="2061519"/>
            <a:ext cx="1220090" cy="21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20" y="1988495"/>
            <a:ext cx="1409582" cy="22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8393" y="4305801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Hearle 1958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92080" y="4305801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Hess and Kiessig 1953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31493" y="4305801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Dolmetsch 1968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87" y="906491"/>
            <a:ext cx="69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According to various models, </a:t>
            </a:r>
            <a:r>
              <a:rPr lang="en-US" b="1" dirty="0"/>
              <a:t>disordered</a:t>
            </a:r>
            <a:r>
              <a:rPr lang="en-US" dirty="0"/>
              <a:t> cellulose segments </a:t>
            </a:r>
          </a:p>
          <a:p>
            <a:r>
              <a:rPr lang="en-US" dirty="0"/>
              <a:t>     coexists with crystalline cellulose in native cellulose microfibrils.</a:t>
            </a:r>
          </a:p>
        </p:txBody>
      </p:sp>
    </p:spTree>
    <p:extLst>
      <p:ext uri="{BB962C8B-B14F-4D97-AF65-F5344CB8AC3E}">
        <p14:creationId xmlns:p14="http://schemas.microsoft.com/office/powerpoint/2010/main" val="219807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 err="1"/>
              <a:t>Semicrystallinity</a:t>
            </a:r>
            <a:r>
              <a:rPr lang="en-GB" dirty="0"/>
              <a:t> of microfibrils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8425" y="1414122"/>
            <a:ext cx="1309588" cy="4723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6232" y="2515899"/>
            <a:ext cx="233397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Fringed micellar model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54449"/>
            <a:ext cx="1261656" cy="20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57428" y="1842512"/>
            <a:ext cx="22185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Fringed </a:t>
            </a:r>
            <a:r>
              <a:rPr lang="en-GB" dirty="0" err="1"/>
              <a:t>fibrillar</a:t>
            </a:r>
            <a:r>
              <a:rPr lang="en-GB" dirty="0"/>
              <a:t>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5743" y="4444122"/>
            <a:ext cx="285494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Mark </a:t>
            </a:r>
            <a:r>
              <a:rPr lang="en-GB" sz="1400" i="1" dirty="0"/>
              <a:t>J. Phys. Chem.</a:t>
            </a:r>
            <a:r>
              <a:rPr lang="en-GB" sz="1400" dirty="0"/>
              <a:t> </a:t>
            </a:r>
            <a:r>
              <a:rPr lang="en-GB" sz="1400" b="1" dirty="0"/>
              <a:t>1940</a:t>
            </a:r>
            <a:r>
              <a:rPr lang="en-GB" sz="1400" dirty="0"/>
              <a:t>, </a:t>
            </a:r>
            <a:r>
              <a:rPr lang="en-GB" sz="1400" i="1" dirty="0"/>
              <a:t>44</a:t>
            </a:r>
            <a:r>
              <a:rPr lang="en-GB" sz="1400" dirty="0"/>
              <a:t>, 764.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744" y="4444122"/>
            <a:ext cx="28565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 err="1"/>
              <a:t>Hearle</a:t>
            </a:r>
            <a:r>
              <a:rPr lang="en-GB" sz="1400" dirty="0"/>
              <a:t> </a:t>
            </a:r>
            <a:r>
              <a:rPr lang="en-GB" sz="1400" i="1" dirty="0"/>
              <a:t>J. </a:t>
            </a:r>
            <a:r>
              <a:rPr lang="en-GB" sz="1400" i="1" dirty="0" err="1"/>
              <a:t>Polym</a:t>
            </a:r>
            <a:r>
              <a:rPr lang="en-GB" sz="1400" i="1" dirty="0"/>
              <a:t>. Sci. </a:t>
            </a:r>
            <a:r>
              <a:rPr lang="en-GB" sz="1400" b="1" dirty="0"/>
              <a:t>1958</a:t>
            </a:r>
            <a:r>
              <a:rPr lang="en-GB" sz="1400" dirty="0"/>
              <a:t>, </a:t>
            </a:r>
            <a:r>
              <a:rPr lang="en-GB" sz="1400" i="1" dirty="0"/>
              <a:t>28</a:t>
            </a:r>
            <a:r>
              <a:rPr lang="en-GB" sz="1400" dirty="0"/>
              <a:t>, 432.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313" y="980995"/>
            <a:ext cx="79928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Original models were designed for all polymeric fibrils: synthetic, regenerated and native alike</a:t>
            </a:r>
          </a:p>
        </p:txBody>
      </p:sp>
    </p:spTree>
    <p:extLst>
      <p:ext uri="{BB962C8B-B14F-4D97-AF65-F5344CB8AC3E}">
        <p14:creationId xmlns:p14="http://schemas.microsoft.com/office/powerpoint/2010/main" val="139441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Synthetic polymers vs. cellulose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91" y="1939695"/>
            <a:ext cx="2160240" cy="2180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4620487"/>
            <a:ext cx="2976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/>
              <a:t>Loos et al. </a:t>
            </a:r>
            <a:r>
              <a:rPr lang="en-GB" sz="1200" i="1" dirty="0"/>
              <a:t>Macromolecules</a:t>
            </a:r>
            <a:r>
              <a:rPr lang="en-GB" sz="1200" dirty="0"/>
              <a:t> </a:t>
            </a:r>
            <a:r>
              <a:rPr lang="en-GB" sz="1200" b="1" dirty="0"/>
              <a:t>1999</a:t>
            </a:r>
            <a:r>
              <a:rPr lang="en-GB" sz="1200" dirty="0"/>
              <a:t>, </a:t>
            </a:r>
            <a:r>
              <a:rPr lang="en-GB" sz="1200" i="1" dirty="0"/>
              <a:t>32</a:t>
            </a:r>
            <a:r>
              <a:rPr lang="en-GB" sz="1200" dirty="0"/>
              <a:t>, 8910.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1452743"/>
            <a:ext cx="158216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/>
              <a:t>Polyethylene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13" y="1054273"/>
            <a:ext cx="40011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resolution morphology by AFM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2207" y="974717"/>
            <a:ext cx="296074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2000" b="1" dirty="0"/>
              <a:t>Cellulose microfibrils </a:t>
            </a:r>
          </a:p>
          <a:p>
            <a:pPr algn="r"/>
            <a:r>
              <a:rPr lang="en-GB" sz="2000" b="1" dirty="0"/>
              <a:t>isolated from wood pulp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E19EA4-E2E7-44B8-B0BA-36E1BB11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50" y="1655918"/>
            <a:ext cx="2928232" cy="26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71B5E2-B2CA-44D9-9E8B-4FBCA59A40F3}"/>
              </a:ext>
            </a:extLst>
          </p:cNvPr>
          <p:cNvSpPr txBox="1"/>
          <p:nvPr/>
        </p:nvSpPr>
        <p:spPr>
          <a:xfrm>
            <a:off x="872048" y="4259507"/>
            <a:ext cx="29495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Amorphous segments visible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26CF2-80BC-433E-9525-A7B7F82D35E5}"/>
              </a:ext>
            </a:extLst>
          </p:cNvPr>
          <p:cNvSpPr txBox="1"/>
          <p:nvPr/>
        </p:nvSpPr>
        <p:spPr>
          <a:xfrm>
            <a:off x="4914270" y="4387813"/>
            <a:ext cx="34967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Amorphous segments </a:t>
            </a:r>
            <a:r>
              <a:rPr lang="en-GB" b="1" i="1" dirty="0"/>
              <a:t>NOT</a:t>
            </a:r>
            <a:r>
              <a:rPr lang="en-GB" dirty="0"/>
              <a:t> visible</a:t>
            </a:r>
          </a:p>
        </p:txBody>
      </p:sp>
    </p:spTree>
    <p:extLst>
      <p:ext uri="{BB962C8B-B14F-4D97-AF65-F5344CB8AC3E}">
        <p14:creationId xmlns:p14="http://schemas.microsoft.com/office/powerpoint/2010/main" val="142520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The original fringed </a:t>
            </a:r>
            <a:r>
              <a:rPr lang="en-GB" dirty="0" err="1"/>
              <a:t>fibrillar</a:t>
            </a:r>
            <a:r>
              <a:rPr lang="en-GB" dirty="0"/>
              <a:t> model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9923"/>
            <a:ext cx="2928232" cy="26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4274510"/>
            <a:ext cx="3800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/>
              <a:t>Saito et al. </a:t>
            </a:r>
            <a:r>
              <a:rPr lang="en-GB" sz="1400" i="1" dirty="0" err="1"/>
              <a:t>Biomacromolecules</a:t>
            </a:r>
            <a:r>
              <a:rPr lang="en-GB" sz="1400" dirty="0"/>
              <a:t> </a:t>
            </a:r>
            <a:r>
              <a:rPr lang="en-GB" sz="1400" b="1" dirty="0"/>
              <a:t>2006</a:t>
            </a:r>
            <a:r>
              <a:rPr lang="en-GB" sz="1400" dirty="0"/>
              <a:t>, </a:t>
            </a:r>
            <a:r>
              <a:rPr lang="en-GB" sz="1400" i="1" dirty="0"/>
              <a:t>7</a:t>
            </a:r>
            <a:r>
              <a:rPr lang="en-GB" sz="1400" dirty="0"/>
              <a:t>, 1687.</a:t>
            </a:r>
          </a:p>
          <a:p>
            <a:pPr eaLnBrk="0" hangingPunct="0"/>
            <a:r>
              <a:rPr lang="en-GB" sz="1400" dirty="0"/>
              <a:t>Saito et al. </a:t>
            </a:r>
            <a:r>
              <a:rPr lang="en-GB" sz="1400" i="1" dirty="0" err="1"/>
              <a:t>Biomacromolecules</a:t>
            </a:r>
            <a:r>
              <a:rPr lang="en-GB" sz="1400" dirty="0"/>
              <a:t> </a:t>
            </a:r>
            <a:r>
              <a:rPr lang="en-GB" sz="1400" b="1" dirty="0"/>
              <a:t>2007</a:t>
            </a:r>
            <a:r>
              <a:rPr lang="en-GB" sz="1400" dirty="0"/>
              <a:t>, </a:t>
            </a:r>
            <a:r>
              <a:rPr lang="en-GB" sz="1400" i="1" dirty="0"/>
              <a:t>8</a:t>
            </a:r>
            <a:r>
              <a:rPr lang="en-GB" sz="1400" dirty="0"/>
              <a:t>, 2485.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22" y="2111832"/>
            <a:ext cx="1261656" cy="20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38558" y="1699895"/>
            <a:ext cx="22185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/>
              <a:t>Fringed </a:t>
            </a:r>
            <a:r>
              <a:rPr lang="en-GB" dirty="0" err="1"/>
              <a:t>fibrillar</a:t>
            </a:r>
            <a:r>
              <a:rPr lang="en-GB" dirty="0"/>
              <a:t>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3874" y="4301505"/>
            <a:ext cx="28565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 err="1"/>
              <a:t>Hearle</a:t>
            </a:r>
            <a:r>
              <a:rPr lang="en-GB" sz="1400" dirty="0"/>
              <a:t> </a:t>
            </a:r>
            <a:r>
              <a:rPr lang="en-GB" sz="1400" i="1" dirty="0"/>
              <a:t>J. </a:t>
            </a:r>
            <a:r>
              <a:rPr lang="en-GB" sz="1400" i="1" dirty="0" err="1"/>
              <a:t>Polym</a:t>
            </a:r>
            <a:r>
              <a:rPr lang="en-GB" sz="1400" i="1" dirty="0"/>
              <a:t>. Sci. </a:t>
            </a:r>
            <a:r>
              <a:rPr lang="en-GB" sz="1400" b="1" dirty="0"/>
              <a:t>1958</a:t>
            </a:r>
            <a:r>
              <a:rPr lang="en-GB" sz="1400" dirty="0"/>
              <a:t>, </a:t>
            </a:r>
            <a:r>
              <a:rPr lang="en-GB" sz="1400" i="1" dirty="0"/>
              <a:t>28</a:t>
            </a:r>
            <a:r>
              <a:rPr lang="en-GB" sz="1400" dirty="0"/>
              <a:t>, 432.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2" y="822080"/>
            <a:ext cx="85681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Modern TEM images of microfibrils isolated by TEMPO-mediated oxidation do not support the </a:t>
            </a:r>
            <a:r>
              <a:rPr lang="en-GB" dirty="0" err="1"/>
              <a:t>Hearle</a:t>
            </a:r>
            <a:r>
              <a:rPr lang="en-GB" dirty="0"/>
              <a:t> model where fibrils are branched and </a:t>
            </a:r>
            <a:r>
              <a:rPr lang="en-GB" dirty="0" err="1"/>
              <a:t>polydisperse</a:t>
            </a:r>
            <a:r>
              <a:rPr lang="en-GB" dirty="0"/>
              <a:t> in width</a:t>
            </a:r>
          </a:p>
        </p:txBody>
      </p:sp>
    </p:spTree>
    <p:extLst>
      <p:ext uri="{BB962C8B-B14F-4D97-AF65-F5344CB8AC3E}">
        <p14:creationId xmlns:p14="http://schemas.microsoft.com/office/powerpoint/2010/main" val="54987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More realistic picture of a microfibril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84" y="2105169"/>
            <a:ext cx="5067397" cy="1130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057300"/>
            <a:ext cx="81361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“Amorphous” regions are more like defects between the crystallites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Their length is probably very small (maybe 1-2 nm)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6431" y="2085330"/>
            <a:ext cx="1308972" cy="2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5695069" y="2783670"/>
            <a:ext cx="2519686" cy="11799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695069" y="2783670"/>
            <a:ext cx="2592288" cy="11799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B3F5F3-48B7-441A-9EAA-DA19CA38AEF5}"/>
              </a:ext>
            </a:extLst>
          </p:cNvPr>
          <p:cNvSpPr txBox="1"/>
          <p:nvPr/>
        </p:nvSpPr>
        <p:spPr>
          <a:xfrm>
            <a:off x="1331640" y="3291719"/>
            <a:ext cx="29980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Defects: more realistic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72946-9428-4ED6-91DC-892E2CA966CD}"/>
              </a:ext>
            </a:extLst>
          </p:cNvPr>
          <p:cNvSpPr txBox="1"/>
          <p:nvPr/>
        </p:nvSpPr>
        <p:spPr>
          <a:xfrm>
            <a:off x="5675045" y="4130956"/>
            <a:ext cx="29980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Bulky amorphous regions: less realistic</a:t>
            </a:r>
          </a:p>
        </p:txBody>
      </p:sp>
    </p:spTree>
    <p:extLst>
      <p:ext uri="{BB962C8B-B14F-4D97-AF65-F5344CB8AC3E}">
        <p14:creationId xmlns:p14="http://schemas.microsoft.com/office/powerpoint/2010/main" val="84275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Implications of fringed-</a:t>
            </a:r>
            <a:r>
              <a:rPr lang="en-GB" dirty="0" err="1"/>
              <a:t>fibrillar</a:t>
            </a:r>
            <a:r>
              <a:rPr lang="en-GB" dirty="0"/>
              <a:t> model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55422" y="4954062"/>
            <a:ext cx="327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 dirty="0"/>
              <a:t>Page </a:t>
            </a:r>
            <a:r>
              <a:rPr lang="en-GB" sz="1400" i="1" dirty="0"/>
              <a:t>J. Pulp Paper Sci. </a:t>
            </a:r>
            <a:r>
              <a:rPr lang="en-GB" sz="1400" b="1" dirty="0"/>
              <a:t>1983</a:t>
            </a:r>
            <a:r>
              <a:rPr lang="en-GB" sz="1400" i="1" dirty="0"/>
              <a:t>, 3</a:t>
            </a:r>
            <a:r>
              <a:rPr lang="en-GB" sz="1400" dirty="0"/>
              <a:t>, TR15.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8671" y="948119"/>
            <a:ext cx="65069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dirty="0"/>
              <a:t>Alternating crystalline-amorphous regions explain well</a:t>
            </a:r>
          </a:p>
          <a:p>
            <a:pPr algn="l" eaLnBrk="1" hangingPunct="1"/>
            <a:r>
              <a:rPr lang="en-GB" dirty="0"/>
              <a:t>the macroscopic mechanical properties of cellulosic materials.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9" y="1735941"/>
            <a:ext cx="2750978" cy="30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05837" y="1880314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The length and width of the crystalline domains</a:t>
            </a:r>
          </a:p>
          <a:p>
            <a:pPr algn="l"/>
            <a:r>
              <a:rPr lang="en-GB" dirty="0"/>
              <a:t>depend on the native source of the material.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4415693" y="3089415"/>
            <a:ext cx="288032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5310" y="4156861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Elastic properties of isolated cellulose</a:t>
            </a:r>
          </a:p>
          <a:p>
            <a:pPr algn="l"/>
            <a:r>
              <a:rPr lang="en-GB" dirty="0" err="1"/>
              <a:t>nanofibrils</a:t>
            </a:r>
            <a:r>
              <a:rPr lang="en-GB" dirty="0"/>
              <a:t> depend on their native source.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6"/>
          <a:stretch/>
        </p:blipFill>
        <p:spPr bwMode="auto">
          <a:xfrm>
            <a:off x="4923976" y="2579579"/>
            <a:ext cx="2160240" cy="152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19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Reservations with fringed </a:t>
            </a:r>
            <a:r>
              <a:rPr lang="en-GB" dirty="0" err="1"/>
              <a:t>fibrillar</a:t>
            </a:r>
            <a:r>
              <a:rPr lang="en-GB" dirty="0"/>
              <a:t>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1443398"/>
            <a:ext cx="7988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see</a:t>
            </a:r>
            <a:r>
              <a:rPr lang="fi-FI" dirty="0"/>
              <a:t> data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i="1" dirty="0" err="1"/>
              <a:t>degree</a:t>
            </a:r>
            <a:r>
              <a:rPr lang="fi-FI" i="1" dirty="0"/>
              <a:t> of </a:t>
            </a:r>
            <a:r>
              <a:rPr lang="fi-FI" i="1" dirty="0" err="1"/>
              <a:t>crystallinity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i="1" dirty="0" err="1"/>
              <a:t>crystallinity</a:t>
            </a:r>
            <a:r>
              <a:rPr lang="fi-FI" i="1" dirty="0"/>
              <a:t> </a:t>
            </a:r>
            <a:r>
              <a:rPr lang="fi-FI" i="1" dirty="0" err="1"/>
              <a:t>index</a:t>
            </a:r>
            <a:r>
              <a:rPr lang="fi-FI" dirty="0"/>
              <a:t> of </a:t>
            </a:r>
            <a:r>
              <a:rPr lang="fi-FI" dirty="0" err="1"/>
              <a:t>cellulose</a:t>
            </a:r>
            <a:r>
              <a:rPr lang="fi-FI" dirty="0"/>
              <a:t>,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meaning</a:t>
            </a:r>
            <a:r>
              <a:rPr lang="fi-FI" dirty="0"/>
              <a:t> is </a:t>
            </a:r>
            <a:r>
              <a:rPr lang="fi-FI" dirty="0" err="1"/>
              <a:t>unclear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If</a:t>
            </a:r>
            <a:r>
              <a:rPr lang="fi-FI" dirty="0"/>
              <a:t> the </a:t>
            </a:r>
            <a:r>
              <a:rPr lang="fi-FI" dirty="0" err="1"/>
              <a:t>degree</a:t>
            </a:r>
            <a:r>
              <a:rPr lang="fi-FI" dirty="0"/>
              <a:t> of </a:t>
            </a:r>
            <a:r>
              <a:rPr lang="fi-FI" dirty="0" err="1"/>
              <a:t>crystallinity</a:t>
            </a:r>
            <a:r>
              <a:rPr lang="fi-FI" dirty="0"/>
              <a:t> is, </a:t>
            </a:r>
            <a:r>
              <a:rPr lang="fi-FI" dirty="0" err="1"/>
              <a:t>e.g</a:t>
            </a:r>
            <a:r>
              <a:rPr lang="fi-FI" dirty="0"/>
              <a:t>., 64%,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64% of the </a:t>
            </a:r>
            <a:r>
              <a:rPr lang="fi-FI" dirty="0" err="1"/>
              <a:t>cellulose</a:t>
            </a:r>
            <a:r>
              <a:rPr lang="fi-FI" dirty="0"/>
              <a:t> is </a:t>
            </a:r>
            <a:r>
              <a:rPr lang="fi-FI" dirty="0" err="1"/>
              <a:t>crystalline</a:t>
            </a:r>
            <a:r>
              <a:rPr lang="fi-FI" dirty="0"/>
              <a:t> and 36% is ”</a:t>
            </a:r>
            <a:r>
              <a:rPr lang="fi-FI" dirty="0" err="1"/>
              <a:t>amorphous</a:t>
            </a:r>
            <a:r>
              <a:rPr lang="fi-FI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Probably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of the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responsible</a:t>
            </a:r>
            <a:r>
              <a:rPr lang="fi-FI" dirty="0"/>
              <a:t> for the ”</a:t>
            </a:r>
            <a:r>
              <a:rPr lang="fi-FI" dirty="0" err="1"/>
              <a:t>amorphous</a:t>
            </a:r>
            <a:r>
              <a:rPr lang="fi-FI" dirty="0"/>
              <a:t>” </a:t>
            </a:r>
            <a:r>
              <a:rPr lang="fi-FI" dirty="0" err="1"/>
              <a:t>response</a:t>
            </a:r>
            <a:r>
              <a:rPr lang="fi-FI" dirty="0"/>
              <a:t> </a:t>
            </a:r>
            <a:r>
              <a:rPr lang="fi-FI" dirty="0" err="1"/>
              <a:t>resides</a:t>
            </a:r>
            <a:r>
              <a:rPr lang="fi-FI" dirty="0"/>
              <a:t> on the microfibril </a:t>
            </a:r>
            <a:r>
              <a:rPr lang="fi-FI" dirty="0" err="1"/>
              <a:t>surface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Cellulose</a:t>
            </a:r>
            <a:r>
              <a:rPr lang="fi-FI" dirty="0"/>
              <a:t> I and </a:t>
            </a:r>
            <a:r>
              <a:rPr lang="fi-FI" dirty="0" err="1"/>
              <a:t>cellulose</a:t>
            </a:r>
            <a:r>
              <a:rPr lang="fi-FI" dirty="0"/>
              <a:t> II </a:t>
            </a:r>
            <a:r>
              <a:rPr lang="fi-FI" dirty="0" err="1"/>
              <a:t>degrees</a:t>
            </a:r>
            <a:r>
              <a:rPr lang="fi-FI" dirty="0"/>
              <a:t> of </a:t>
            </a:r>
            <a:r>
              <a:rPr lang="fi-FI" dirty="0" err="1"/>
              <a:t>crystallinity</a:t>
            </a:r>
            <a:r>
              <a:rPr lang="fi-FI" dirty="0"/>
              <a:t>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i="1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compared</a:t>
            </a:r>
            <a:r>
              <a:rPr lang="fi-FI" dirty="0"/>
              <a:t> with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Systematic</a:t>
            </a:r>
            <a:r>
              <a:rPr lang="fi-FI" dirty="0"/>
              <a:t> </a:t>
            </a:r>
            <a:r>
              <a:rPr lang="fi-FI" dirty="0" err="1"/>
              <a:t>sets</a:t>
            </a:r>
            <a:r>
              <a:rPr lang="fi-FI" dirty="0"/>
              <a:t> of data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compared</a:t>
            </a:r>
            <a:r>
              <a:rPr lang="fi-FI" dirty="0"/>
              <a:t> with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the </a:t>
            </a:r>
            <a:r>
              <a:rPr lang="fi-FI" dirty="0" err="1"/>
              <a:t>crystalline</a:t>
            </a:r>
            <a:r>
              <a:rPr lang="fi-FI" dirty="0"/>
              <a:t> </a:t>
            </a:r>
            <a:r>
              <a:rPr lang="fi-FI" dirty="0" err="1"/>
              <a:t>forms</a:t>
            </a:r>
            <a:r>
              <a:rPr lang="fi-FI" dirty="0"/>
              <a:t>, the </a:t>
            </a:r>
            <a:r>
              <a:rPr lang="fi-FI" dirty="0" err="1"/>
              <a:t>analytical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, and the </a:t>
            </a:r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similar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3737462"/>
      </p:ext>
    </p:extLst>
  </p:cSld>
  <p:clrMapOvr>
    <a:masterClrMapping/>
  </p:clrMapOvr>
</p:sld>
</file>

<file path=ppt/theme/theme1.xml><?xml version="1.0" encoding="utf-8"?>
<a:theme xmlns:a="http://schemas.openxmlformats.org/drawingml/2006/main" name="CHEM_EN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CHEM_EN_2016_v05.potx" id="{653A05AC-13FF-42FD-B177-6921A4C8F046}" vid="{897EEA96-0A2F-465A-AAF9-C8960EC0B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</TotalTime>
  <Words>441</Words>
  <Application>Microsoft Office PowerPoint</Application>
  <PresentationFormat>On-screen Show (16:10)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Lucida Grande</vt:lpstr>
      <vt:lpstr>CHEM_EN</vt:lpstr>
      <vt:lpstr>Fringed fibrillar model</vt:lpstr>
      <vt:lpstr>Longitudinal disorder: semi-crystallinity</vt:lpstr>
      <vt:lpstr>Fringed-fibrillar model of CMFs</vt:lpstr>
      <vt:lpstr>Semicrystallinity of microfibrils</vt:lpstr>
      <vt:lpstr>Synthetic polymers vs. cellulose</vt:lpstr>
      <vt:lpstr>The original fringed fibrillar model</vt:lpstr>
      <vt:lpstr>More realistic picture of a microfibril</vt:lpstr>
      <vt:lpstr>Implications of fringed-fibrillar model</vt:lpstr>
      <vt:lpstr>Reservations with fringed fibrillar model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Alkio Jouni</dc:creator>
  <cp:lastModifiedBy>Kontturi Eero</cp:lastModifiedBy>
  <cp:revision>74</cp:revision>
  <cp:lastPrinted>2012-10-17T07:14:15Z</cp:lastPrinted>
  <dcterms:created xsi:type="dcterms:W3CDTF">2014-04-29T12:29:36Z</dcterms:created>
  <dcterms:modified xsi:type="dcterms:W3CDTF">2020-09-10T10:22:22Z</dcterms:modified>
</cp:coreProperties>
</file>