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21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87" autoAdjust="0"/>
    <p:restoredTop sz="94660"/>
  </p:normalViewPr>
  <p:slideViewPr>
    <p:cSldViewPr snapToObjects="1">
      <p:cViewPr varScale="1">
        <p:scale>
          <a:sx n="80" d="100"/>
          <a:sy n="80" d="100"/>
        </p:scale>
        <p:origin x="1272" y="44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9/10/2020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10.9.2020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black">
          <a:xfrm>
            <a:off x="468764" y="441325"/>
            <a:ext cx="441325" cy="438150"/>
          </a:xfrm>
          <a:custGeom>
            <a:avLst/>
            <a:gdLst>
              <a:gd name="T0" fmla="*/ 4164 w 4164"/>
              <a:gd name="T1" fmla="*/ 4128 h 4128"/>
              <a:gd name="T2" fmla="*/ 2704 w 4164"/>
              <a:gd name="T3" fmla="*/ 0 h 4128"/>
              <a:gd name="T4" fmla="*/ 1461 w 4164"/>
              <a:gd name="T5" fmla="*/ 0 h 4128"/>
              <a:gd name="T6" fmla="*/ 0 w 4164"/>
              <a:gd name="T7" fmla="*/ 4128 h 4128"/>
              <a:gd name="T8" fmla="*/ 1036 w 4164"/>
              <a:gd name="T9" fmla="*/ 4128 h 4128"/>
              <a:gd name="T10" fmla="*/ 1289 w 4164"/>
              <a:gd name="T11" fmla="*/ 3398 h 4128"/>
              <a:gd name="T12" fmla="*/ 2875 w 4164"/>
              <a:gd name="T13" fmla="*/ 3398 h 4128"/>
              <a:gd name="T14" fmla="*/ 3128 w 4164"/>
              <a:gd name="T15" fmla="*/ 4128 h 4128"/>
              <a:gd name="T16" fmla="*/ 4164 w 4164"/>
              <a:gd name="T17" fmla="*/ 4128 h 4128"/>
              <a:gd name="T18" fmla="*/ 2591 w 4164"/>
              <a:gd name="T19" fmla="*/ 2574 h 4128"/>
              <a:gd name="T20" fmla="*/ 1574 w 4164"/>
              <a:gd name="T21" fmla="*/ 2574 h 4128"/>
              <a:gd name="T22" fmla="*/ 2082 w 4164"/>
              <a:gd name="T23" fmla="*/ 1103 h 4128"/>
              <a:gd name="T24" fmla="*/ 2591 w 4164"/>
              <a:gd name="T25" fmla="*/ 2574 h 4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64" h="4128">
                <a:moveTo>
                  <a:pt x="4164" y="4128"/>
                </a:moveTo>
                <a:lnTo>
                  <a:pt x="2704" y="0"/>
                </a:lnTo>
                <a:lnTo>
                  <a:pt x="1461" y="0"/>
                </a:lnTo>
                <a:lnTo>
                  <a:pt x="0" y="4128"/>
                </a:lnTo>
                <a:lnTo>
                  <a:pt x="1036" y="4128"/>
                </a:lnTo>
                <a:lnTo>
                  <a:pt x="1289" y="3398"/>
                </a:lnTo>
                <a:lnTo>
                  <a:pt x="2875" y="3398"/>
                </a:lnTo>
                <a:lnTo>
                  <a:pt x="3128" y="4128"/>
                </a:lnTo>
                <a:lnTo>
                  <a:pt x="4164" y="4128"/>
                </a:lnTo>
                <a:close/>
                <a:moveTo>
                  <a:pt x="2591" y="2574"/>
                </a:moveTo>
                <a:lnTo>
                  <a:pt x="1574" y="2574"/>
                </a:lnTo>
                <a:lnTo>
                  <a:pt x="2082" y="1103"/>
                </a:lnTo>
                <a:lnTo>
                  <a:pt x="2591" y="257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black">
          <a:xfrm>
            <a:off x="951364" y="779463"/>
            <a:ext cx="98425" cy="10001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7"/>
          <p:cNvSpPr>
            <a:spLocks/>
          </p:cNvSpPr>
          <p:nvPr userDrawn="1"/>
        </p:nvSpPr>
        <p:spPr bwMode="black">
          <a:xfrm>
            <a:off x="948189" y="441325"/>
            <a:ext cx="104775" cy="303213"/>
          </a:xfrm>
          <a:custGeom>
            <a:avLst/>
            <a:gdLst>
              <a:gd name="T0" fmla="*/ 992 w 992"/>
              <a:gd name="T1" fmla="*/ 1431 h 2861"/>
              <a:gd name="T2" fmla="*/ 992 w 992"/>
              <a:gd name="T3" fmla="*/ 0 h 2861"/>
              <a:gd name="T4" fmla="*/ 0 w 992"/>
              <a:gd name="T5" fmla="*/ 0 h 2861"/>
              <a:gd name="T6" fmla="*/ 0 w 992"/>
              <a:gd name="T7" fmla="*/ 1431 h 2861"/>
              <a:gd name="T8" fmla="*/ 202 w 992"/>
              <a:gd name="T9" fmla="*/ 2861 h 2861"/>
              <a:gd name="T10" fmla="*/ 751 w 992"/>
              <a:gd name="T11" fmla="*/ 2861 h 2861"/>
              <a:gd name="T12" fmla="*/ 992 w 992"/>
              <a:gd name="T13" fmla="*/ 1431 h 2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2" h="2861">
                <a:moveTo>
                  <a:pt x="992" y="1431"/>
                </a:moveTo>
                <a:lnTo>
                  <a:pt x="992" y="0"/>
                </a:lnTo>
                <a:lnTo>
                  <a:pt x="0" y="0"/>
                </a:lnTo>
                <a:lnTo>
                  <a:pt x="0" y="1431"/>
                </a:lnTo>
                <a:lnTo>
                  <a:pt x="202" y="2861"/>
                </a:lnTo>
                <a:lnTo>
                  <a:pt x="751" y="2861"/>
                </a:lnTo>
                <a:lnTo>
                  <a:pt x="992" y="14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65698" y="976312"/>
            <a:ext cx="770396" cy="86913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70250" y="1075639"/>
            <a:ext cx="926490" cy="19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Freeform 5"/>
          <p:cNvSpPr>
            <a:spLocks noEditPoints="1"/>
          </p:cNvSpPr>
          <p:nvPr userDrawn="1"/>
        </p:nvSpPr>
        <p:spPr bwMode="black">
          <a:xfrm>
            <a:off x="468764" y="441325"/>
            <a:ext cx="441325" cy="438150"/>
          </a:xfrm>
          <a:custGeom>
            <a:avLst/>
            <a:gdLst>
              <a:gd name="T0" fmla="*/ 4164 w 4164"/>
              <a:gd name="T1" fmla="*/ 4128 h 4128"/>
              <a:gd name="T2" fmla="*/ 2704 w 4164"/>
              <a:gd name="T3" fmla="*/ 0 h 4128"/>
              <a:gd name="T4" fmla="*/ 1461 w 4164"/>
              <a:gd name="T5" fmla="*/ 0 h 4128"/>
              <a:gd name="T6" fmla="*/ 0 w 4164"/>
              <a:gd name="T7" fmla="*/ 4128 h 4128"/>
              <a:gd name="T8" fmla="*/ 1036 w 4164"/>
              <a:gd name="T9" fmla="*/ 4128 h 4128"/>
              <a:gd name="T10" fmla="*/ 1289 w 4164"/>
              <a:gd name="T11" fmla="*/ 3398 h 4128"/>
              <a:gd name="T12" fmla="*/ 2875 w 4164"/>
              <a:gd name="T13" fmla="*/ 3398 h 4128"/>
              <a:gd name="T14" fmla="*/ 3128 w 4164"/>
              <a:gd name="T15" fmla="*/ 4128 h 4128"/>
              <a:gd name="T16" fmla="*/ 4164 w 4164"/>
              <a:gd name="T17" fmla="*/ 4128 h 4128"/>
              <a:gd name="T18" fmla="*/ 2591 w 4164"/>
              <a:gd name="T19" fmla="*/ 2574 h 4128"/>
              <a:gd name="T20" fmla="*/ 1574 w 4164"/>
              <a:gd name="T21" fmla="*/ 2574 h 4128"/>
              <a:gd name="T22" fmla="*/ 2082 w 4164"/>
              <a:gd name="T23" fmla="*/ 1103 h 4128"/>
              <a:gd name="T24" fmla="*/ 2591 w 4164"/>
              <a:gd name="T25" fmla="*/ 2574 h 4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64" h="4128">
                <a:moveTo>
                  <a:pt x="4164" y="4128"/>
                </a:moveTo>
                <a:lnTo>
                  <a:pt x="2704" y="0"/>
                </a:lnTo>
                <a:lnTo>
                  <a:pt x="1461" y="0"/>
                </a:lnTo>
                <a:lnTo>
                  <a:pt x="0" y="4128"/>
                </a:lnTo>
                <a:lnTo>
                  <a:pt x="1036" y="4128"/>
                </a:lnTo>
                <a:lnTo>
                  <a:pt x="1289" y="3398"/>
                </a:lnTo>
                <a:lnTo>
                  <a:pt x="2875" y="3398"/>
                </a:lnTo>
                <a:lnTo>
                  <a:pt x="3128" y="4128"/>
                </a:lnTo>
                <a:lnTo>
                  <a:pt x="4164" y="4128"/>
                </a:lnTo>
                <a:close/>
                <a:moveTo>
                  <a:pt x="2591" y="2574"/>
                </a:moveTo>
                <a:lnTo>
                  <a:pt x="1574" y="2574"/>
                </a:lnTo>
                <a:lnTo>
                  <a:pt x="2082" y="1103"/>
                </a:lnTo>
                <a:lnTo>
                  <a:pt x="2591" y="257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black">
          <a:xfrm>
            <a:off x="951364" y="779463"/>
            <a:ext cx="98425" cy="10001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7"/>
          <p:cNvSpPr>
            <a:spLocks/>
          </p:cNvSpPr>
          <p:nvPr userDrawn="1"/>
        </p:nvSpPr>
        <p:spPr bwMode="black">
          <a:xfrm>
            <a:off x="948189" y="441325"/>
            <a:ext cx="104775" cy="303213"/>
          </a:xfrm>
          <a:custGeom>
            <a:avLst/>
            <a:gdLst>
              <a:gd name="T0" fmla="*/ 992 w 992"/>
              <a:gd name="T1" fmla="*/ 1431 h 2861"/>
              <a:gd name="T2" fmla="*/ 992 w 992"/>
              <a:gd name="T3" fmla="*/ 0 h 2861"/>
              <a:gd name="T4" fmla="*/ 0 w 992"/>
              <a:gd name="T5" fmla="*/ 0 h 2861"/>
              <a:gd name="T6" fmla="*/ 0 w 992"/>
              <a:gd name="T7" fmla="*/ 1431 h 2861"/>
              <a:gd name="T8" fmla="*/ 202 w 992"/>
              <a:gd name="T9" fmla="*/ 2861 h 2861"/>
              <a:gd name="T10" fmla="*/ 751 w 992"/>
              <a:gd name="T11" fmla="*/ 2861 h 2861"/>
              <a:gd name="T12" fmla="*/ 992 w 992"/>
              <a:gd name="T13" fmla="*/ 1431 h 2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2" h="2861">
                <a:moveTo>
                  <a:pt x="992" y="1431"/>
                </a:moveTo>
                <a:lnTo>
                  <a:pt x="992" y="0"/>
                </a:lnTo>
                <a:lnTo>
                  <a:pt x="0" y="0"/>
                </a:lnTo>
                <a:lnTo>
                  <a:pt x="0" y="1431"/>
                </a:lnTo>
                <a:lnTo>
                  <a:pt x="202" y="2861"/>
                </a:lnTo>
                <a:lnTo>
                  <a:pt x="751" y="2861"/>
                </a:lnTo>
                <a:lnTo>
                  <a:pt x="992" y="14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65698" y="976312"/>
            <a:ext cx="770396" cy="86913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70250" y="1075639"/>
            <a:ext cx="926490" cy="19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Freeform 5"/>
          <p:cNvSpPr>
            <a:spLocks noEditPoints="1"/>
          </p:cNvSpPr>
          <p:nvPr userDrawn="1"/>
        </p:nvSpPr>
        <p:spPr bwMode="black">
          <a:xfrm>
            <a:off x="468764" y="441325"/>
            <a:ext cx="441325" cy="438150"/>
          </a:xfrm>
          <a:custGeom>
            <a:avLst/>
            <a:gdLst>
              <a:gd name="T0" fmla="*/ 4164 w 4164"/>
              <a:gd name="T1" fmla="*/ 4128 h 4128"/>
              <a:gd name="T2" fmla="*/ 2704 w 4164"/>
              <a:gd name="T3" fmla="*/ 0 h 4128"/>
              <a:gd name="T4" fmla="*/ 1461 w 4164"/>
              <a:gd name="T5" fmla="*/ 0 h 4128"/>
              <a:gd name="T6" fmla="*/ 0 w 4164"/>
              <a:gd name="T7" fmla="*/ 4128 h 4128"/>
              <a:gd name="T8" fmla="*/ 1036 w 4164"/>
              <a:gd name="T9" fmla="*/ 4128 h 4128"/>
              <a:gd name="T10" fmla="*/ 1289 w 4164"/>
              <a:gd name="T11" fmla="*/ 3398 h 4128"/>
              <a:gd name="T12" fmla="*/ 2875 w 4164"/>
              <a:gd name="T13" fmla="*/ 3398 h 4128"/>
              <a:gd name="T14" fmla="*/ 3128 w 4164"/>
              <a:gd name="T15" fmla="*/ 4128 h 4128"/>
              <a:gd name="T16" fmla="*/ 4164 w 4164"/>
              <a:gd name="T17" fmla="*/ 4128 h 4128"/>
              <a:gd name="T18" fmla="*/ 2591 w 4164"/>
              <a:gd name="T19" fmla="*/ 2574 h 4128"/>
              <a:gd name="T20" fmla="*/ 1574 w 4164"/>
              <a:gd name="T21" fmla="*/ 2574 h 4128"/>
              <a:gd name="T22" fmla="*/ 2082 w 4164"/>
              <a:gd name="T23" fmla="*/ 1103 h 4128"/>
              <a:gd name="T24" fmla="*/ 2591 w 4164"/>
              <a:gd name="T25" fmla="*/ 2574 h 4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64" h="4128">
                <a:moveTo>
                  <a:pt x="4164" y="4128"/>
                </a:moveTo>
                <a:lnTo>
                  <a:pt x="2704" y="0"/>
                </a:lnTo>
                <a:lnTo>
                  <a:pt x="1461" y="0"/>
                </a:lnTo>
                <a:lnTo>
                  <a:pt x="0" y="4128"/>
                </a:lnTo>
                <a:lnTo>
                  <a:pt x="1036" y="4128"/>
                </a:lnTo>
                <a:lnTo>
                  <a:pt x="1289" y="3398"/>
                </a:lnTo>
                <a:lnTo>
                  <a:pt x="2875" y="3398"/>
                </a:lnTo>
                <a:lnTo>
                  <a:pt x="3128" y="4128"/>
                </a:lnTo>
                <a:lnTo>
                  <a:pt x="4164" y="4128"/>
                </a:lnTo>
                <a:close/>
                <a:moveTo>
                  <a:pt x="2591" y="2574"/>
                </a:moveTo>
                <a:lnTo>
                  <a:pt x="1574" y="2574"/>
                </a:lnTo>
                <a:lnTo>
                  <a:pt x="2082" y="1103"/>
                </a:lnTo>
                <a:lnTo>
                  <a:pt x="2591" y="25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black">
          <a:xfrm>
            <a:off x="951364" y="779463"/>
            <a:ext cx="98425" cy="100013"/>
          </a:xfrm>
          <a:prstGeom prst="rect">
            <a:avLst/>
          </a:prstGeom>
          <a:solidFill>
            <a:srgbClr val="005E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black">
          <a:xfrm>
            <a:off x="948189" y="441325"/>
            <a:ext cx="104775" cy="303213"/>
          </a:xfrm>
          <a:custGeom>
            <a:avLst/>
            <a:gdLst>
              <a:gd name="T0" fmla="*/ 992 w 992"/>
              <a:gd name="T1" fmla="*/ 1431 h 2861"/>
              <a:gd name="T2" fmla="*/ 992 w 992"/>
              <a:gd name="T3" fmla="*/ 0 h 2861"/>
              <a:gd name="T4" fmla="*/ 0 w 992"/>
              <a:gd name="T5" fmla="*/ 0 h 2861"/>
              <a:gd name="T6" fmla="*/ 0 w 992"/>
              <a:gd name="T7" fmla="*/ 1431 h 2861"/>
              <a:gd name="T8" fmla="*/ 202 w 992"/>
              <a:gd name="T9" fmla="*/ 2861 h 2861"/>
              <a:gd name="T10" fmla="*/ 751 w 992"/>
              <a:gd name="T11" fmla="*/ 2861 h 2861"/>
              <a:gd name="T12" fmla="*/ 992 w 992"/>
              <a:gd name="T13" fmla="*/ 1431 h 2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2" h="2861">
                <a:moveTo>
                  <a:pt x="992" y="1431"/>
                </a:moveTo>
                <a:lnTo>
                  <a:pt x="992" y="0"/>
                </a:lnTo>
                <a:lnTo>
                  <a:pt x="0" y="0"/>
                </a:lnTo>
                <a:lnTo>
                  <a:pt x="0" y="1431"/>
                </a:lnTo>
                <a:lnTo>
                  <a:pt x="202" y="2861"/>
                </a:lnTo>
                <a:lnTo>
                  <a:pt x="751" y="2861"/>
                </a:lnTo>
                <a:lnTo>
                  <a:pt x="992" y="1431"/>
                </a:lnTo>
                <a:close/>
              </a:path>
            </a:pathLst>
          </a:custGeom>
          <a:solidFill>
            <a:srgbClr val="005E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0" name="Kuva 9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6" y="976312"/>
            <a:ext cx="770400" cy="86913"/>
          </a:xfrm>
          <a:prstGeom prst="rect">
            <a:avLst/>
          </a:prstGeom>
        </p:spPr>
      </p:pic>
      <p:pic>
        <p:nvPicPr>
          <p:cNvPr id="101" name="Kuva 10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70249" y="1075639"/>
            <a:ext cx="926492" cy="19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Freeform 5"/>
          <p:cNvSpPr>
            <a:spLocks noEditPoints="1"/>
          </p:cNvSpPr>
          <p:nvPr userDrawn="1"/>
        </p:nvSpPr>
        <p:spPr bwMode="black">
          <a:xfrm>
            <a:off x="468764" y="441325"/>
            <a:ext cx="441325" cy="438150"/>
          </a:xfrm>
          <a:custGeom>
            <a:avLst/>
            <a:gdLst>
              <a:gd name="T0" fmla="*/ 4164 w 4164"/>
              <a:gd name="T1" fmla="*/ 4128 h 4128"/>
              <a:gd name="T2" fmla="*/ 2704 w 4164"/>
              <a:gd name="T3" fmla="*/ 0 h 4128"/>
              <a:gd name="T4" fmla="*/ 1461 w 4164"/>
              <a:gd name="T5" fmla="*/ 0 h 4128"/>
              <a:gd name="T6" fmla="*/ 0 w 4164"/>
              <a:gd name="T7" fmla="*/ 4128 h 4128"/>
              <a:gd name="T8" fmla="*/ 1036 w 4164"/>
              <a:gd name="T9" fmla="*/ 4128 h 4128"/>
              <a:gd name="T10" fmla="*/ 1289 w 4164"/>
              <a:gd name="T11" fmla="*/ 3398 h 4128"/>
              <a:gd name="T12" fmla="*/ 2875 w 4164"/>
              <a:gd name="T13" fmla="*/ 3398 h 4128"/>
              <a:gd name="T14" fmla="*/ 3128 w 4164"/>
              <a:gd name="T15" fmla="*/ 4128 h 4128"/>
              <a:gd name="T16" fmla="*/ 4164 w 4164"/>
              <a:gd name="T17" fmla="*/ 4128 h 4128"/>
              <a:gd name="T18" fmla="*/ 2591 w 4164"/>
              <a:gd name="T19" fmla="*/ 2574 h 4128"/>
              <a:gd name="T20" fmla="*/ 1574 w 4164"/>
              <a:gd name="T21" fmla="*/ 2574 h 4128"/>
              <a:gd name="T22" fmla="*/ 2082 w 4164"/>
              <a:gd name="T23" fmla="*/ 1103 h 4128"/>
              <a:gd name="T24" fmla="*/ 2591 w 4164"/>
              <a:gd name="T25" fmla="*/ 2574 h 4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64" h="4128">
                <a:moveTo>
                  <a:pt x="4164" y="4128"/>
                </a:moveTo>
                <a:lnTo>
                  <a:pt x="2704" y="0"/>
                </a:lnTo>
                <a:lnTo>
                  <a:pt x="1461" y="0"/>
                </a:lnTo>
                <a:lnTo>
                  <a:pt x="0" y="4128"/>
                </a:lnTo>
                <a:lnTo>
                  <a:pt x="1036" y="4128"/>
                </a:lnTo>
                <a:lnTo>
                  <a:pt x="1289" y="3398"/>
                </a:lnTo>
                <a:lnTo>
                  <a:pt x="2875" y="3398"/>
                </a:lnTo>
                <a:lnTo>
                  <a:pt x="3128" y="4128"/>
                </a:lnTo>
                <a:lnTo>
                  <a:pt x="4164" y="4128"/>
                </a:lnTo>
                <a:close/>
                <a:moveTo>
                  <a:pt x="2591" y="2574"/>
                </a:moveTo>
                <a:lnTo>
                  <a:pt x="1574" y="2574"/>
                </a:lnTo>
                <a:lnTo>
                  <a:pt x="2082" y="1103"/>
                </a:lnTo>
                <a:lnTo>
                  <a:pt x="2591" y="25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black">
          <a:xfrm>
            <a:off x="951364" y="779463"/>
            <a:ext cx="98425" cy="100013"/>
          </a:xfrm>
          <a:prstGeom prst="rect">
            <a:avLst/>
          </a:prstGeom>
          <a:solidFill>
            <a:srgbClr val="005E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black">
          <a:xfrm>
            <a:off x="948189" y="441325"/>
            <a:ext cx="104775" cy="303213"/>
          </a:xfrm>
          <a:custGeom>
            <a:avLst/>
            <a:gdLst>
              <a:gd name="T0" fmla="*/ 992 w 992"/>
              <a:gd name="T1" fmla="*/ 1431 h 2861"/>
              <a:gd name="T2" fmla="*/ 992 w 992"/>
              <a:gd name="T3" fmla="*/ 0 h 2861"/>
              <a:gd name="T4" fmla="*/ 0 w 992"/>
              <a:gd name="T5" fmla="*/ 0 h 2861"/>
              <a:gd name="T6" fmla="*/ 0 w 992"/>
              <a:gd name="T7" fmla="*/ 1431 h 2861"/>
              <a:gd name="T8" fmla="*/ 202 w 992"/>
              <a:gd name="T9" fmla="*/ 2861 h 2861"/>
              <a:gd name="T10" fmla="*/ 751 w 992"/>
              <a:gd name="T11" fmla="*/ 2861 h 2861"/>
              <a:gd name="T12" fmla="*/ 992 w 992"/>
              <a:gd name="T13" fmla="*/ 1431 h 2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2" h="2861">
                <a:moveTo>
                  <a:pt x="992" y="1431"/>
                </a:moveTo>
                <a:lnTo>
                  <a:pt x="992" y="0"/>
                </a:lnTo>
                <a:lnTo>
                  <a:pt x="0" y="0"/>
                </a:lnTo>
                <a:lnTo>
                  <a:pt x="0" y="1431"/>
                </a:lnTo>
                <a:lnTo>
                  <a:pt x="202" y="2861"/>
                </a:lnTo>
                <a:lnTo>
                  <a:pt x="751" y="2861"/>
                </a:lnTo>
                <a:lnTo>
                  <a:pt x="992" y="1431"/>
                </a:lnTo>
                <a:close/>
              </a:path>
            </a:pathLst>
          </a:custGeom>
          <a:solidFill>
            <a:srgbClr val="005E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6" y="976312"/>
            <a:ext cx="770400" cy="8691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70249" y="1075639"/>
            <a:ext cx="926492" cy="19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>
            <a:spLocks noEditPoints="1"/>
          </p:cNvSpPr>
          <p:nvPr userDrawn="1"/>
        </p:nvSpPr>
        <p:spPr bwMode="black">
          <a:xfrm>
            <a:off x="467787" y="5031581"/>
            <a:ext cx="321850" cy="319534"/>
          </a:xfrm>
          <a:custGeom>
            <a:avLst/>
            <a:gdLst>
              <a:gd name="T0" fmla="*/ 4164 w 4164"/>
              <a:gd name="T1" fmla="*/ 4128 h 4128"/>
              <a:gd name="T2" fmla="*/ 2704 w 4164"/>
              <a:gd name="T3" fmla="*/ 0 h 4128"/>
              <a:gd name="T4" fmla="*/ 1461 w 4164"/>
              <a:gd name="T5" fmla="*/ 0 h 4128"/>
              <a:gd name="T6" fmla="*/ 0 w 4164"/>
              <a:gd name="T7" fmla="*/ 4128 h 4128"/>
              <a:gd name="T8" fmla="*/ 1036 w 4164"/>
              <a:gd name="T9" fmla="*/ 4128 h 4128"/>
              <a:gd name="T10" fmla="*/ 1289 w 4164"/>
              <a:gd name="T11" fmla="*/ 3398 h 4128"/>
              <a:gd name="T12" fmla="*/ 2875 w 4164"/>
              <a:gd name="T13" fmla="*/ 3398 h 4128"/>
              <a:gd name="T14" fmla="*/ 3128 w 4164"/>
              <a:gd name="T15" fmla="*/ 4128 h 4128"/>
              <a:gd name="T16" fmla="*/ 4164 w 4164"/>
              <a:gd name="T17" fmla="*/ 4128 h 4128"/>
              <a:gd name="T18" fmla="*/ 2591 w 4164"/>
              <a:gd name="T19" fmla="*/ 2574 h 4128"/>
              <a:gd name="T20" fmla="*/ 1574 w 4164"/>
              <a:gd name="T21" fmla="*/ 2574 h 4128"/>
              <a:gd name="T22" fmla="*/ 2082 w 4164"/>
              <a:gd name="T23" fmla="*/ 1103 h 4128"/>
              <a:gd name="T24" fmla="*/ 2591 w 4164"/>
              <a:gd name="T25" fmla="*/ 2574 h 4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64" h="4128">
                <a:moveTo>
                  <a:pt x="4164" y="4128"/>
                </a:moveTo>
                <a:lnTo>
                  <a:pt x="2704" y="0"/>
                </a:lnTo>
                <a:lnTo>
                  <a:pt x="1461" y="0"/>
                </a:lnTo>
                <a:lnTo>
                  <a:pt x="0" y="4128"/>
                </a:lnTo>
                <a:lnTo>
                  <a:pt x="1036" y="4128"/>
                </a:lnTo>
                <a:lnTo>
                  <a:pt x="1289" y="3398"/>
                </a:lnTo>
                <a:lnTo>
                  <a:pt x="2875" y="3398"/>
                </a:lnTo>
                <a:lnTo>
                  <a:pt x="3128" y="4128"/>
                </a:lnTo>
                <a:lnTo>
                  <a:pt x="4164" y="4128"/>
                </a:lnTo>
                <a:close/>
                <a:moveTo>
                  <a:pt x="2591" y="2574"/>
                </a:moveTo>
                <a:lnTo>
                  <a:pt x="1574" y="2574"/>
                </a:lnTo>
                <a:lnTo>
                  <a:pt x="2082" y="1103"/>
                </a:lnTo>
                <a:lnTo>
                  <a:pt x="2591" y="257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black">
          <a:xfrm>
            <a:off x="819738" y="5278178"/>
            <a:ext cx="71779" cy="729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7"/>
          <p:cNvSpPr>
            <a:spLocks/>
          </p:cNvSpPr>
          <p:nvPr userDrawn="1"/>
        </p:nvSpPr>
        <p:spPr bwMode="black">
          <a:xfrm>
            <a:off x="817423" y="5031581"/>
            <a:ext cx="76410" cy="221127"/>
          </a:xfrm>
          <a:custGeom>
            <a:avLst/>
            <a:gdLst>
              <a:gd name="T0" fmla="*/ 992 w 992"/>
              <a:gd name="T1" fmla="*/ 1431 h 2861"/>
              <a:gd name="T2" fmla="*/ 992 w 992"/>
              <a:gd name="T3" fmla="*/ 0 h 2861"/>
              <a:gd name="T4" fmla="*/ 0 w 992"/>
              <a:gd name="T5" fmla="*/ 0 h 2861"/>
              <a:gd name="T6" fmla="*/ 0 w 992"/>
              <a:gd name="T7" fmla="*/ 1431 h 2861"/>
              <a:gd name="T8" fmla="*/ 202 w 992"/>
              <a:gd name="T9" fmla="*/ 2861 h 2861"/>
              <a:gd name="T10" fmla="*/ 751 w 992"/>
              <a:gd name="T11" fmla="*/ 2861 h 2861"/>
              <a:gd name="T12" fmla="*/ 992 w 992"/>
              <a:gd name="T13" fmla="*/ 1431 h 2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2" h="2861">
                <a:moveTo>
                  <a:pt x="992" y="1431"/>
                </a:moveTo>
                <a:lnTo>
                  <a:pt x="992" y="0"/>
                </a:lnTo>
                <a:lnTo>
                  <a:pt x="0" y="0"/>
                </a:lnTo>
                <a:lnTo>
                  <a:pt x="0" y="1431"/>
                </a:lnTo>
                <a:lnTo>
                  <a:pt x="202" y="2861"/>
                </a:lnTo>
                <a:lnTo>
                  <a:pt x="751" y="2861"/>
                </a:lnTo>
                <a:lnTo>
                  <a:pt x="992" y="14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06" y="5032423"/>
            <a:ext cx="884392" cy="99773"/>
          </a:xfrm>
          <a:prstGeom prst="rect">
            <a:avLst/>
          </a:prstGeom>
        </p:spPr>
      </p:pic>
      <p:pic>
        <p:nvPicPr>
          <p:cNvPr id="13" name="Kuva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17633" y="5150617"/>
            <a:ext cx="1063580" cy="22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10.9.2020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5"/>
          <p:cNvSpPr>
            <a:spLocks noEditPoints="1"/>
          </p:cNvSpPr>
          <p:nvPr userDrawn="1"/>
        </p:nvSpPr>
        <p:spPr bwMode="black">
          <a:xfrm>
            <a:off x="467787" y="5031581"/>
            <a:ext cx="321850" cy="319534"/>
          </a:xfrm>
          <a:custGeom>
            <a:avLst/>
            <a:gdLst>
              <a:gd name="T0" fmla="*/ 4164 w 4164"/>
              <a:gd name="T1" fmla="*/ 4128 h 4128"/>
              <a:gd name="T2" fmla="*/ 2704 w 4164"/>
              <a:gd name="T3" fmla="*/ 0 h 4128"/>
              <a:gd name="T4" fmla="*/ 1461 w 4164"/>
              <a:gd name="T5" fmla="*/ 0 h 4128"/>
              <a:gd name="T6" fmla="*/ 0 w 4164"/>
              <a:gd name="T7" fmla="*/ 4128 h 4128"/>
              <a:gd name="T8" fmla="*/ 1036 w 4164"/>
              <a:gd name="T9" fmla="*/ 4128 h 4128"/>
              <a:gd name="T10" fmla="*/ 1289 w 4164"/>
              <a:gd name="T11" fmla="*/ 3398 h 4128"/>
              <a:gd name="T12" fmla="*/ 2875 w 4164"/>
              <a:gd name="T13" fmla="*/ 3398 h 4128"/>
              <a:gd name="T14" fmla="*/ 3128 w 4164"/>
              <a:gd name="T15" fmla="*/ 4128 h 4128"/>
              <a:gd name="T16" fmla="*/ 4164 w 4164"/>
              <a:gd name="T17" fmla="*/ 4128 h 4128"/>
              <a:gd name="T18" fmla="*/ 2591 w 4164"/>
              <a:gd name="T19" fmla="*/ 2574 h 4128"/>
              <a:gd name="T20" fmla="*/ 1574 w 4164"/>
              <a:gd name="T21" fmla="*/ 2574 h 4128"/>
              <a:gd name="T22" fmla="*/ 2082 w 4164"/>
              <a:gd name="T23" fmla="*/ 1103 h 4128"/>
              <a:gd name="T24" fmla="*/ 2591 w 4164"/>
              <a:gd name="T25" fmla="*/ 2574 h 4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64" h="4128">
                <a:moveTo>
                  <a:pt x="4164" y="4128"/>
                </a:moveTo>
                <a:lnTo>
                  <a:pt x="2704" y="0"/>
                </a:lnTo>
                <a:lnTo>
                  <a:pt x="1461" y="0"/>
                </a:lnTo>
                <a:lnTo>
                  <a:pt x="0" y="4128"/>
                </a:lnTo>
                <a:lnTo>
                  <a:pt x="1036" y="4128"/>
                </a:lnTo>
                <a:lnTo>
                  <a:pt x="1289" y="3398"/>
                </a:lnTo>
                <a:lnTo>
                  <a:pt x="2875" y="3398"/>
                </a:lnTo>
                <a:lnTo>
                  <a:pt x="3128" y="4128"/>
                </a:lnTo>
                <a:lnTo>
                  <a:pt x="4164" y="4128"/>
                </a:lnTo>
                <a:close/>
                <a:moveTo>
                  <a:pt x="2591" y="2574"/>
                </a:moveTo>
                <a:lnTo>
                  <a:pt x="1574" y="2574"/>
                </a:lnTo>
                <a:lnTo>
                  <a:pt x="2082" y="1103"/>
                </a:lnTo>
                <a:lnTo>
                  <a:pt x="2591" y="25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4" name="Rectangle 6"/>
          <p:cNvSpPr>
            <a:spLocks noChangeArrowheads="1"/>
          </p:cNvSpPr>
          <p:nvPr userDrawn="1"/>
        </p:nvSpPr>
        <p:spPr bwMode="black">
          <a:xfrm>
            <a:off x="819738" y="5278178"/>
            <a:ext cx="71779" cy="72938"/>
          </a:xfrm>
          <a:prstGeom prst="rect">
            <a:avLst/>
          </a:prstGeom>
          <a:solidFill>
            <a:srgbClr val="005E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5" name="Freeform 7"/>
          <p:cNvSpPr>
            <a:spLocks/>
          </p:cNvSpPr>
          <p:nvPr userDrawn="1"/>
        </p:nvSpPr>
        <p:spPr bwMode="black">
          <a:xfrm>
            <a:off x="817423" y="5031581"/>
            <a:ext cx="76410" cy="221127"/>
          </a:xfrm>
          <a:custGeom>
            <a:avLst/>
            <a:gdLst>
              <a:gd name="T0" fmla="*/ 992 w 992"/>
              <a:gd name="T1" fmla="*/ 1431 h 2861"/>
              <a:gd name="T2" fmla="*/ 992 w 992"/>
              <a:gd name="T3" fmla="*/ 0 h 2861"/>
              <a:gd name="T4" fmla="*/ 0 w 992"/>
              <a:gd name="T5" fmla="*/ 0 h 2861"/>
              <a:gd name="T6" fmla="*/ 0 w 992"/>
              <a:gd name="T7" fmla="*/ 1431 h 2861"/>
              <a:gd name="T8" fmla="*/ 202 w 992"/>
              <a:gd name="T9" fmla="*/ 2861 h 2861"/>
              <a:gd name="T10" fmla="*/ 751 w 992"/>
              <a:gd name="T11" fmla="*/ 2861 h 2861"/>
              <a:gd name="T12" fmla="*/ 992 w 992"/>
              <a:gd name="T13" fmla="*/ 1431 h 2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2" h="2861">
                <a:moveTo>
                  <a:pt x="992" y="1431"/>
                </a:moveTo>
                <a:lnTo>
                  <a:pt x="992" y="0"/>
                </a:lnTo>
                <a:lnTo>
                  <a:pt x="0" y="0"/>
                </a:lnTo>
                <a:lnTo>
                  <a:pt x="0" y="1431"/>
                </a:lnTo>
                <a:lnTo>
                  <a:pt x="202" y="2861"/>
                </a:lnTo>
                <a:lnTo>
                  <a:pt x="751" y="2861"/>
                </a:lnTo>
                <a:lnTo>
                  <a:pt x="992" y="1431"/>
                </a:lnTo>
                <a:close/>
              </a:path>
            </a:pathLst>
          </a:custGeom>
          <a:solidFill>
            <a:srgbClr val="005E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66" name="Kuva 6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06" y="5031233"/>
            <a:ext cx="884392" cy="102154"/>
          </a:xfrm>
          <a:prstGeom prst="rect">
            <a:avLst/>
          </a:prstGeom>
        </p:spPr>
      </p:pic>
      <p:pic>
        <p:nvPicPr>
          <p:cNvPr id="67" name="Kuva 6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17633" y="5147978"/>
            <a:ext cx="1063580" cy="22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10.9.2020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5"/>
          <p:cNvSpPr>
            <a:spLocks noEditPoints="1"/>
          </p:cNvSpPr>
          <p:nvPr userDrawn="1"/>
        </p:nvSpPr>
        <p:spPr bwMode="black">
          <a:xfrm>
            <a:off x="467787" y="5031581"/>
            <a:ext cx="321850" cy="319534"/>
          </a:xfrm>
          <a:custGeom>
            <a:avLst/>
            <a:gdLst>
              <a:gd name="T0" fmla="*/ 4164 w 4164"/>
              <a:gd name="T1" fmla="*/ 4128 h 4128"/>
              <a:gd name="T2" fmla="*/ 2704 w 4164"/>
              <a:gd name="T3" fmla="*/ 0 h 4128"/>
              <a:gd name="T4" fmla="*/ 1461 w 4164"/>
              <a:gd name="T5" fmla="*/ 0 h 4128"/>
              <a:gd name="T6" fmla="*/ 0 w 4164"/>
              <a:gd name="T7" fmla="*/ 4128 h 4128"/>
              <a:gd name="T8" fmla="*/ 1036 w 4164"/>
              <a:gd name="T9" fmla="*/ 4128 h 4128"/>
              <a:gd name="T10" fmla="*/ 1289 w 4164"/>
              <a:gd name="T11" fmla="*/ 3398 h 4128"/>
              <a:gd name="T12" fmla="*/ 2875 w 4164"/>
              <a:gd name="T13" fmla="*/ 3398 h 4128"/>
              <a:gd name="T14" fmla="*/ 3128 w 4164"/>
              <a:gd name="T15" fmla="*/ 4128 h 4128"/>
              <a:gd name="T16" fmla="*/ 4164 w 4164"/>
              <a:gd name="T17" fmla="*/ 4128 h 4128"/>
              <a:gd name="T18" fmla="*/ 2591 w 4164"/>
              <a:gd name="T19" fmla="*/ 2574 h 4128"/>
              <a:gd name="T20" fmla="*/ 1574 w 4164"/>
              <a:gd name="T21" fmla="*/ 2574 h 4128"/>
              <a:gd name="T22" fmla="*/ 2082 w 4164"/>
              <a:gd name="T23" fmla="*/ 1103 h 4128"/>
              <a:gd name="T24" fmla="*/ 2591 w 4164"/>
              <a:gd name="T25" fmla="*/ 2574 h 4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64" h="4128">
                <a:moveTo>
                  <a:pt x="4164" y="4128"/>
                </a:moveTo>
                <a:lnTo>
                  <a:pt x="2704" y="0"/>
                </a:lnTo>
                <a:lnTo>
                  <a:pt x="1461" y="0"/>
                </a:lnTo>
                <a:lnTo>
                  <a:pt x="0" y="4128"/>
                </a:lnTo>
                <a:lnTo>
                  <a:pt x="1036" y="4128"/>
                </a:lnTo>
                <a:lnTo>
                  <a:pt x="1289" y="3398"/>
                </a:lnTo>
                <a:lnTo>
                  <a:pt x="2875" y="3398"/>
                </a:lnTo>
                <a:lnTo>
                  <a:pt x="3128" y="4128"/>
                </a:lnTo>
                <a:lnTo>
                  <a:pt x="4164" y="4128"/>
                </a:lnTo>
                <a:close/>
                <a:moveTo>
                  <a:pt x="2591" y="2574"/>
                </a:moveTo>
                <a:lnTo>
                  <a:pt x="1574" y="2574"/>
                </a:lnTo>
                <a:lnTo>
                  <a:pt x="2082" y="1103"/>
                </a:lnTo>
                <a:lnTo>
                  <a:pt x="2591" y="25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" name="Rectangle 6"/>
          <p:cNvSpPr>
            <a:spLocks noChangeArrowheads="1"/>
          </p:cNvSpPr>
          <p:nvPr userDrawn="1"/>
        </p:nvSpPr>
        <p:spPr bwMode="black">
          <a:xfrm>
            <a:off x="819738" y="5278178"/>
            <a:ext cx="71779" cy="72938"/>
          </a:xfrm>
          <a:prstGeom prst="rect">
            <a:avLst/>
          </a:prstGeom>
          <a:solidFill>
            <a:srgbClr val="005E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" name="Freeform 7"/>
          <p:cNvSpPr>
            <a:spLocks/>
          </p:cNvSpPr>
          <p:nvPr userDrawn="1"/>
        </p:nvSpPr>
        <p:spPr bwMode="black">
          <a:xfrm>
            <a:off x="817423" y="5031581"/>
            <a:ext cx="76410" cy="221127"/>
          </a:xfrm>
          <a:custGeom>
            <a:avLst/>
            <a:gdLst>
              <a:gd name="T0" fmla="*/ 992 w 992"/>
              <a:gd name="T1" fmla="*/ 1431 h 2861"/>
              <a:gd name="T2" fmla="*/ 992 w 992"/>
              <a:gd name="T3" fmla="*/ 0 h 2861"/>
              <a:gd name="T4" fmla="*/ 0 w 992"/>
              <a:gd name="T5" fmla="*/ 0 h 2861"/>
              <a:gd name="T6" fmla="*/ 0 w 992"/>
              <a:gd name="T7" fmla="*/ 1431 h 2861"/>
              <a:gd name="T8" fmla="*/ 202 w 992"/>
              <a:gd name="T9" fmla="*/ 2861 h 2861"/>
              <a:gd name="T10" fmla="*/ 751 w 992"/>
              <a:gd name="T11" fmla="*/ 2861 h 2861"/>
              <a:gd name="T12" fmla="*/ 992 w 992"/>
              <a:gd name="T13" fmla="*/ 1431 h 2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2" h="2861">
                <a:moveTo>
                  <a:pt x="992" y="1431"/>
                </a:moveTo>
                <a:lnTo>
                  <a:pt x="992" y="0"/>
                </a:lnTo>
                <a:lnTo>
                  <a:pt x="0" y="0"/>
                </a:lnTo>
                <a:lnTo>
                  <a:pt x="0" y="1431"/>
                </a:lnTo>
                <a:lnTo>
                  <a:pt x="202" y="2861"/>
                </a:lnTo>
                <a:lnTo>
                  <a:pt x="751" y="2861"/>
                </a:lnTo>
                <a:lnTo>
                  <a:pt x="992" y="1431"/>
                </a:lnTo>
                <a:close/>
              </a:path>
            </a:pathLst>
          </a:custGeom>
          <a:solidFill>
            <a:srgbClr val="005E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06" y="5031233"/>
            <a:ext cx="884392" cy="102154"/>
          </a:xfrm>
          <a:prstGeom prst="rect">
            <a:avLst/>
          </a:prstGeom>
        </p:spPr>
      </p:pic>
      <p:pic>
        <p:nvPicPr>
          <p:cNvPr id="19" name="Kuva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17633" y="5147978"/>
            <a:ext cx="1063580" cy="22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10.9.2020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Levelling-off degree of polymerization (LODP)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0816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10.9.2020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</p:spPr>
        <p:txBody>
          <a:bodyPr/>
          <a:lstStyle/>
          <a:p>
            <a:r>
              <a:rPr lang="en-GB" dirty="0"/>
              <a:t>Careful comparison of LODP and small angle neutron scattering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707904" y="4997037"/>
            <a:ext cx="42643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sz="1400" dirty="0" err="1"/>
              <a:t>Nishiyama</a:t>
            </a:r>
            <a:r>
              <a:rPr lang="en-GB" sz="1400" dirty="0"/>
              <a:t> et al. </a:t>
            </a:r>
            <a:r>
              <a:rPr lang="en-GB" sz="1400" i="1" dirty="0" err="1"/>
              <a:t>Biomacromolecules</a:t>
            </a:r>
            <a:r>
              <a:rPr lang="en-GB" sz="1400" dirty="0"/>
              <a:t> </a:t>
            </a:r>
            <a:r>
              <a:rPr lang="en-GB" sz="1400" b="1" dirty="0"/>
              <a:t>2003</a:t>
            </a:r>
            <a:r>
              <a:rPr lang="en-GB" sz="1400" dirty="0"/>
              <a:t>, </a:t>
            </a:r>
            <a:r>
              <a:rPr lang="en-GB" sz="1400" i="1" dirty="0"/>
              <a:t>4</a:t>
            </a:r>
            <a:r>
              <a:rPr lang="en-GB" sz="1400" dirty="0"/>
              <a:t>, 1013.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50484"/>
            <a:ext cx="309245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455362" y="1755805"/>
            <a:ext cx="276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b="1" dirty="0"/>
              <a:t>DP of ramie fibres after </a:t>
            </a:r>
          </a:p>
          <a:p>
            <a:pPr algn="l" eaLnBrk="1" hangingPunct="1"/>
            <a:r>
              <a:rPr lang="en-GB" b="1" dirty="0" err="1"/>
              <a:t>HCl</a:t>
            </a:r>
            <a:r>
              <a:rPr lang="en-GB" b="1" dirty="0"/>
              <a:t> hydrolysis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971550" y="3439634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lang="en-GB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23850" y="3295171"/>
            <a:ext cx="677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sz="1400" b="1"/>
              <a:t>LODP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55976" y="152033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The yield loss upon controlled acid hydrolysis is very small (~1%)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This implies a very short disordered region (4-5 anhydroglucose units)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Disordered – </a:t>
            </a:r>
            <a:r>
              <a:rPr lang="en-GB" b="1" i="1" dirty="0"/>
              <a:t>not </a:t>
            </a:r>
            <a:r>
              <a:rPr lang="en-GB" b="1" dirty="0"/>
              <a:t>amorphous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84932" y="2725820"/>
            <a:ext cx="1308972" cy="2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/>
          <p:nvPr/>
        </p:nvCxnSpPr>
        <p:spPr bwMode="auto">
          <a:xfrm flipV="1">
            <a:off x="5043570" y="3424160"/>
            <a:ext cx="2519686" cy="117998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043570" y="3424160"/>
            <a:ext cx="2592288" cy="117998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3101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10.9.2020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</p:spPr>
        <p:txBody>
          <a:bodyPr/>
          <a:lstStyle/>
          <a:p>
            <a:r>
              <a:rPr lang="en-GB" dirty="0"/>
              <a:t>Acid hydrolysis of cellulose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554722"/>
              </p:ext>
            </p:extLst>
          </p:nvPr>
        </p:nvGraphicFramePr>
        <p:xfrm>
          <a:off x="5027583" y="937466"/>
          <a:ext cx="3744912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ISIS/Draw Sketch" r:id="rId3" imgW="4121795" imgH="1014870" progId="ISISServer">
                  <p:embed/>
                </p:oleObj>
              </mc:Choice>
              <mc:Fallback>
                <p:oleObj name="ISIS/Draw Sketch" r:id="rId3" imgW="4121795" imgH="1014870" progId="ISISServer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6978"/>
                      <a:stretch>
                        <a:fillRect/>
                      </a:stretch>
                    </p:blipFill>
                    <p:spPr bwMode="auto">
                      <a:xfrm>
                        <a:off x="5027583" y="937466"/>
                        <a:ext cx="3744912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975162"/>
              </p:ext>
            </p:extLst>
          </p:nvPr>
        </p:nvGraphicFramePr>
        <p:xfrm>
          <a:off x="4280211" y="2662576"/>
          <a:ext cx="2005776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ISIS/Draw Sketch" r:id="rId5" imgW="5114290" imgH="2105660" progId="ISISServer">
                  <p:embed/>
                </p:oleObj>
              </mc:Choice>
              <mc:Fallback>
                <p:oleObj name="ISIS/Draw Sketch" r:id="rId5" imgW="5114290" imgH="2105660" progId="ISISServer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0211" y="2662576"/>
                        <a:ext cx="2005776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085709"/>
              </p:ext>
            </p:extLst>
          </p:nvPr>
        </p:nvGraphicFramePr>
        <p:xfrm>
          <a:off x="6943303" y="2660988"/>
          <a:ext cx="1863634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ISIS/Draw Sketch" r:id="rId7" imgW="4682490" imgH="2105660" progId="ISISServer">
                  <p:embed/>
                </p:oleObj>
              </mc:Choice>
              <mc:Fallback>
                <p:oleObj name="ISIS/Draw Sketch" r:id="rId7" imgW="4682490" imgH="2105660" progId="ISISServer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303" y="2660988"/>
                        <a:ext cx="1863634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6732044" y="1993404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lang="en-GB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830189" y="2110854"/>
            <a:ext cx="7713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sz="1400"/>
              <a:t>H</a:t>
            </a:r>
            <a:r>
              <a:rPr lang="en-GB" sz="1400" baseline="-25000"/>
              <a:t>2</a:t>
            </a:r>
            <a:r>
              <a:rPr lang="en-GB" sz="1400"/>
              <a:t>O/H</a:t>
            </a:r>
            <a:r>
              <a:rPr lang="en-GB" sz="1400" baseline="30000"/>
              <a:t>+</a:t>
            </a:r>
            <a:endParaRPr lang="en-GB" sz="1400"/>
          </a:p>
        </p:txBody>
      </p:sp>
      <p:sp>
        <p:nvSpPr>
          <p:cNvPr id="12" name="AutoShape 10"/>
          <p:cNvSpPr>
            <a:spLocks/>
          </p:cNvSpPr>
          <p:nvPr/>
        </p:nvSpPr>
        <p:spPr bwMode="auto">
          <a:xfrm>
            <a:off x="4559153" y="2878476"/>
            <a:ext cx="71071" cy="433387"/>
          </a:xfrm>
          <a:prstGeom prst="leftBracket">
            <a:avLst>
              <a:gd name="adj" fmla="val 5055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GB"/>
          </a:p>
        </p:txBody>
      </p:sp>
      <p:sp>
        <p:nvSpPr>
          <p:cNvPr id="13" name="AutoShape 11"/>
          <p:cNvSpPr>
            <a:spLocks/>
          </p:cNvSpPr>
          <p:nvPr/>
        </p:nvSpPr>
        <p:spPr bwMode="auto">
          <a:xfrm>
            <a:off x="8375503" y="2949913"/>
            <a:ext cx="71071" cy="504825"/>
          </a:xfrm>
          <a:prstGeom prst="rightBracket">
            <a:avLst>
              <a:gd name="adj" fmla="val 5888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GB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432080" y="2949913"/>
            <a:ext cx="31587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/>
              <a:t>+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8091888" y="1667616"/>
            <a:ext cx="288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sz="1000" b="1" dirty="0"/>
              <a:t>/2</a:t>
            </a: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666" y="3863020"/>
            <a:ext cx="1008063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214" y="4077117"/>
            <a:ext cx="1008062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143" y="4042705"/>
            <a:ext cx="1008063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84" y="3767143"/>
            <a:ext cx="1008063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6724696" y="3617024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lang="en-GB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6507208" y="3759899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lang="en-GB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795929" y="4385565"/>
            <a:ext cx="985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sz="1600" b="1" dirty="0"/>
              <a:t>Glucose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39750" y="1700213"/>
            <a:ext cx="352920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Acid hydrolysis involves the breakage of </a:t>
            </a:r>
            <a:r>
              <a:rPr lang="en-GB" b="1" dirty="0" err="1">
                <a:solidFill>
                  <a:schemeClr val="tx2"/>
                </a:solidFill>
              </a:rPr>
              <a:t>glycosidic</a:t>
            </a:r>
            <a:r>
              <a:rPr lang="en-GB" b="1" dirty="0">
                <a:solidFill>
                  <a:schemeClr val="tx2"/>
                </a:solidFill>
              </a:rPr>
              <a:t> bond by addition of water, </a:t>
            </a:r>
            <a:r>
              <a:rPr lang="en-GB" b="1" dirty="0" err="1">
                <a:solidFill>
                  <a:schemeClr val="tx2"/>
                </a:solidFill>
              </a:rPr>
              <a:t>catalyzed</a:t>
            </a:r>
            <a:r>
              <a:rPr lang="en-GB" b="1" dirty="0">
                <a:solidFill>
                  <a:schemeClr val="tx2"/>
                </a:solidFill>
              </a:rPr>
              <a:t> by acid</a:t>
            </a:r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High concentrations are required for complete degradation (e.g., 72% (w/w) H</a:t>
            </a:r>
            <a:r>
              <a:rPr lang="en-GB" b="1" baseline="-25000" dirty="0">
                <a:solidFill>
                  <a:schemeClr val="tx2"/>
                </a:solidFill>
              </a:rPr>
              <a:t>2</a:t>
            </a:r>
            <a:r>
              <a:rPr lang="en-GB" b="1" dirty="0">
                <a:solidFill>
                  <a:schemeClr val="tx2"/>
                </a:solidFill>
              </a:rPr>
              <a:t>SO</a:t>
            </a:r>
            <a:r>
              <a:rPr lang="en-GB" b="1" baseline="-25000" dirty="0">
                <a:solidFill>
                  <a:schemeClr val="tx2"/>
                </a:solidFill>
              </a:rPr>
              <a:t>4</a:t>
            </a:r>
            <a:r>
              <a:rPr lang="en-GB" b="1" dirty="0">
                <a:solidFill>
                  <a:schemeClr val="tx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9104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10.9.2020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</p:spPr>
        <p:txBody>
          <a:bodyPr/>
          <a:lstStyle/>
          <a:p>
            <a:r>
              <a:rPr lang="en-GB" dirty="0"/>
              <a:t>Kinetics of acid hydrolysis of cellulose</a:t>
            </a:r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30010470"/>
              </p:ext>
            </p:extLst>
          </p:nvPr>
        </p:nvGraphicFramePr>
        <p:xfrm>
          <a:off x="323528" y="1057300"/>
          <a:ext cx="3703638" cy="388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Graph" r:id="rId3" imgW="2845440" imgH="2988000" progId="Origin50.Graph">
                  <p:embed/>
                </p:oleObj>
              </mc:Choice>
              <mc:Fallback>
                <p:oleObj name="Graph" r:id="rId3" imgW="2845440" imgH="2988000" progId="Origin50.Graph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057300"/>
                        <a:ext cx="3703638" cy="388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27191" y="1427222"/>
            <a:ext cx="4248472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When milder acid concentrations are used, DP first drops fast, after which it almost halts, hitting the LODP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Traditionally LODP is determined with 2-3 M HCl at around 100ºC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Common explanation for LODP: “amorphous” regions are hydrolysed and crystallites are left intact</a:t>
            </a:r>
          </a:p>
        </p:txBody>
      </p:sp>
    </p:spTree>
    <p:extLst>
      <p:ext uri="{BB962C8B-B14F-4D97-AF65-F5344CB8AC3E}">
        <p14:creationId xmlns:p14="http://schemas.microsoft.com/office/powerpoint/2010/main" val="242859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10.9.2020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</p:spPr>
        <p:txBody>
          <a:bodyPr/>
          <a:lstStyle/>
          <a:p>
            <a:r>
              <a:rPr lang="en-GB" dirty="0"/>
              <a:t>LODP of different cellulose sources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938459"/>
              </p:ext>
            </p:extLst>
          </p:nvPr>
        </p:nvGraphicFramePr>
        <p:xfrm>
          <a:off x="827584" y="1705372"/>
          <a:ext cx="3960440" cy="1854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LODP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Wood pulp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100-250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Cotton linters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100-250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Ramie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200-350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Valonia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84568E5-36FC-4D35-967D-41569E18DE0F}"/>
              </a:ext>
            </a:extLst>
          </p:cNvPr>
          <p:cNvSpPr txBox="1"/>
          <p:nvPr/>
        </p:nvSpPr>
        <p:spPr>
          <a:xfrm>
            <a:off x="5436097" y="2030366"/>
            <a:ext cx="273630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000" b="1" dirty="0"/>
              <a:t>Notice the large variation in numbers for the same source</a:t>
            </a:r>
          </a:p>
        </p:txBody>
      </p:sp>
    </p:spTree>
    <p:extLst>
      <p:ext uri="{BB962C8B-B14F-4D97-AF65-F5344CB8AC3E}">
        <p14:creationId xmlns:p14="http://schemas.microsoft.com/office/powerpoint/2010/main" val="67075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10.9.2020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</p:spPr>
        <p:txBody>
          <a:bodyPr/>
          <a:lstStyle/>
          <a:p>
            <a:r>
              <a:rPr lang="en-GB" dirty="0"/>
              <a:t>Molecular weight distribution at LODP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270484"/>
              </p:ext>
            </p:extLst>
          </p:nvPr>
        </p:nvGraphicFramePr>
        <p:xfrm>
          <a:off x="323528" y="1031104"/>
          <a:ext cx="5169039" cy="3610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Graph" r:id="rId3" imgW="4154400" imgH="2901600" progId="Origin50.Graph">
                  <p:embed/>
                </p:oleObj>
              </mc:Choice>
              <mc:Fallback>
                <p:oleObj name="Graph" r:id="rId3" imgW="4154400" imgH="2901600" progId="Origin50.Graph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031104"/>
                        <a:ext cx="5169039" cy="36106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69268" y="4241621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log M</a:t>
            </a:r>
            <a:r>
              <a:rPr lang="en-GB" baseline="-25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64525" y="2075247"/>
            <a:ext cx="1265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Diff log M</a:t>
            </a:r>
            <a:r>
              <a:rPr lang="en-GB" baseline="-25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8770" y="1181903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Hydrolysed 4 h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Hydrolysed 120 h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455360" y="1396894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466348" y="1641954"/>
            <a:ext cx="14401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60032" y="1920245"/>
            <a:ext cx="3401572" cy="9233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2000" b="1" dirty="0"/>
              <a:t>Cotton linters LODP ~150</a:t>
            </a:r>
          </a:p>
          <a:p>
            <a:endParaRPr lang="en-GB" sz="2000" b="1" dirty="0"/>
          </a:p>
          <a:p>
            <a:r>
              <a:rPr lang="en-GB" sz="2000" b="1" dirty="0"/>
              <a:t>Notice: bimodal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2759172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10.9.2020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</p:spPr>
        <p:txBody>
          <a:bodyPr/>
          <a:lstStyle/>
          <a:p>
            <a:r>
              <a:rPr lang="en-GB" dirty="0"/>
              <a:t>Discrepancies with LODP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097775"/>
              </p:ext>
            </p:extLst>
          </p:nvPr>
        </p:nvGraphicFramePr>
        <p:xfrm>
          <a:off x="485081" y="985292"/>
          <a:ext cx="5311055" cy="3436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5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5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7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47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Cellulose substrate and reference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LODP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Yield loss (%)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Conditions for determining LODP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73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Cotton linters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200-250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n.a.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2.5 N HCl, 105ºC, 15 min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73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Cotton linters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2.5 N H</a:t>
                      </a:r>
                      <a:r>
                        <a:rPr lang="en-US" sz="1400" baseline="-25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SO</a:t>
                      </a:r>
                      <a:r>
                        <a:rPr lang="en-US" sz="1400" baseline="-25000">
                          <a:effectLst/>
                        </a:rPr>
                        <a:t>4</a:t>
                      </a:r>
                      <a:r>
                        <a:rPr lang="en-US" sz="1400">
                          <a:effectLst/>
                        </a:rPr>
                        <a:t>, 96ºC, 6 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73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Cotton linters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2.5 N H</a:t>
                      </a:r>
                      <a:r>
                        <a:rPr lang="en-US" sz="1400" baseline="-25000" dirty="0">
                          <a:effectLst/>
                        </a:rPr>
                        <a:t>2</a:t>
                      </a:r>
                      <a:r>
                        <a:rPr lang="en-US" sz="1400" dirty="0">
                          <a:effectLst/>
                        </a:rPr>
                        <a:t>SO</a:t>
                      </a:r>
                      <a:r>
                        <a:rPr lang="en-US" sz="1400" baseline="-250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, 100ºC, 30 min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73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Cotton linters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2.4 N HCl, 100ºC, 1 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73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Cotton linters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6.5 N HCl, 108ºC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73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Cotton linters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2.5 N HCl, 100ºC, 30 min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73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Cotton linters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5% HCl, 95ºC, 1 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87" marR="5888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40152" y="1129308"/>
            <a:ext cx="2735536" cy="27699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 standard method to measure LODP exists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Many different values for similar cellulose grades have been reported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Amount of material lost during hydrolysis (yield loss) also varies a great deal</a:t>
            </a:r>
          </a:p>
        </p:txBody>
      </p:sp>
    </p:spTree>
    <p:extLst>
      <p:ext uri="{BB962C8B-B14F-4D97-AF65-F5344CB8AC3E}">
        <p14:creationId xmlns:p14="http://schemas.microsoft.com/office/powerpoint/2010/main" val="1154987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10.9.2020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</p:spPr>
        <p:txBody>
          <a:bodyPr/>
          <a:lstStyle/>
          <a:p>
            <a:r>
              <a:rPr lang="en-GB" dirty="0"/>
              <a:t>Does LODP represent the length of the crystalline region?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04" y="1462361"/>
            <a:ext cx="6408737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355976" y="3077682"/>
            <a:ext cx="30963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Cellobiose length in cellulose I crystal: 1.03 nm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1" y="4046388"/>
            <a:ext cx="806489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Length calculated from LODP should correspond to crystallite length measured by XRD or NMR</a:t>
            </a:r>
          </a:p>
        </p:txBody>
      </p:sp>
    </p:spTree>
    <p:extLst>
      <p:ext uri="{BB962C8B-B14F-4D97-AF65-F5344CB8AC3E}">
        <p14:creationId xmlns:p14="http://schemas.microsoft.com/office/powerpoint/2010/main" val="3969591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10.9.2020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</p:spPr>
        <p:txBody>
          <a:bodyPr/>
          <a:lstStyle/>
          <a:p>
            <a:r>
              <a:rPr lang="en-GB" dirty="0"/>
              <a:t>Crystallite length vs. LODP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195533"/>
              </p:ext>
            </p:extLst>
          </p:nvPr>
        </p:nvGraphicFramePr>
        <p:xfrm>
          <a:off x="692114" y="1258436"/>
          <a:ext cx="3960439" cy="19253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17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LODP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Crystal length by XRD*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Wood pulp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100-250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 nm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Cotton linters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100-250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35 nm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8650" y="3793604"/>
            <a:ext cx="8047806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Crystal length determined from CMFs does not correlate with LODP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Possible reason: diffraction and/or spectroscopy cannot detect the CMF twist and interprets it for a shorter crystallite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C617B02F-C25D-4ECE-A2E4-D91641DC1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9482" y="4919646"/>
            <a:ext cx="15551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sz="1400" dirty="0"/>
              <a:t>* X-ray diffraction</a:t>
            </a:r>
          </a:p>
        </p:txBody>
      </p:sp>
    </p:spTree>
    <p:extLst>
      <p:ext uri="{BB962C8B-B14F-4D97-AF65-F5344CB8AC3E}">
        <p14:creationId xmlns:p14="http://schemas.microsoft.com/office/powerpoint/2010/main" val="2201733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10.9.2020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</p:spPr>
        <p:txBody>
          <a:bodyPr/>
          <a:lstStyle/>
          <a:p>
            <a:r>
              <a:rPr lang="en-GB" dirty="0"/>
              <a:t>Careful comparison of LODP and small angle neutron scattering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50484"/>
            <a:ext cx="309245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94" y="1786944"/>
            <a:ext cx="2860137" cy="253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707904" y="4997037"/>
            <a:ext cx="42643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sz="1400" dirty="0" err="1"/>
              <a:t>Nishiyama</a:t>
            </a:r>
            <a:r>
              <a:rPr lang="en-GB" sz="1400" dirty="0"/>
              <a:t> et al. </a:t>
            </a:r>
            <a:r>
              <a:rPr lang="en-GB" sz="1400" i="1" dirty="0" err="1"/>
              <a:t>Biomacromolecules</a:t>
            </a:r>
            <a:r>
              <a:rPr lang="en-GB" sz="1400" dirty="0"/>
              <a:t> </a:t>
            </a:r>
            <a:r>
              <a:rPr lang="en-GB" sz="1400" b="1" dirty="0"/>
              <a:t>2003</a:t>
            </a:r>
            <a:r>
              <a:rPr lang="en-GB" sz="1400" dirty="0"/>
              <a:t>, </a:t>
            </a:r>
            <a:r>
              <a:rPr lang="en-GB" sz="1400" i="1" dirty="0"/>
              <a:t>4</a:t>
            </a:r>
            <a:r>
              <a:rPr lang="en-GB" sz="1400" dirty="0"/>
              <a:t>, 1013.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455362" y="1755805"/>
            <a:ext cx="276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b="1" dirty="0"/>
              <a:t>DP of ramie fibres after </a:t>
            </a:r>
          </a:p>
          <a:p>
            <a:pPr algn="l" eaLnBrk="1" hangingPunct="1"/>
            <a:r>
              <a:rPr lang="en-GB" b="1" dirty="0" err="1"/>
              <a:t>HCl</a:t>
            </a:r>
            <a:r>
              <a:rPr lang="en-GB" b="1" dirty="0"/>
              <a:t> hydrolysis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82812" y="1234829"/>
            <a:ext cx="44165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b="1" dirty="0"/>
              <a:t>Small angle neutron scattering (SANS)</a:t>
            </a:r>
          </a:p>
          <a:p>
            <a:pPr algn="l" eaLnBrk="1" hangingPunct="1"/>
            <a:r>
              <a:rPr lang="en-GB" b="1" dirty="0"/>
              <a:t>pattern of untreated ramie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496888" y="4466268"/>
            <a:ext cx="504825" cy="288925"/>
          </a:xfrm>
          <a:prstGeom prst="rightArrow">
            <a:avLst>
              <a:gd name="adj1" fmla="val 50000"/>
              <a:gd name="adj2" fmla="val 43681"/>
            </a:avLst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971550" y="3439634"/>
            <a:ext cx="287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lang="en-GB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23850" y="3295171"/>
            <a:ext cx="677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sz="1400" b="1"/>
              <a:t>LODP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001713" y="4264868"/>
            <a:ext cx="64806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dirty="0">
                <a:solidFill>
                  <a:schemeClr val="accent1"/>
                </a:solidFill>
              </a:rPr>
              <a:t>Crystallite length (i.e. length of crystalline domains) by SANS agrees with the level-off degree of polymerization (LODP).</a:t>
            </a:r>
          </a:p>
        </p:txBody>
      </p:sp>
    </p:spTree>
    <p:extLst>
      <p:ext uri="{BB962C8B-B14F-4D97-AF65-F5344CB8AC3E}">
        <p14:creationId xmlns:p14="http://schemas.microsoft.com/office/powerpoint/2010/main" val="3152333122"/>
      </p:ext>
    </p:extLst>
  </p:cSld>
  <p:clrMapOvr>
    <a:masterClrMapping/>
  </p:clrMapOvr>
</p:sld>
</file>

<file path=ppt/theme/theme1.xml><?xml version="1.0" encoding="utf-8"?>
<a:theme xmlns:a="http://schemas.openxmlformats.org/drawingml/2006/main" name="CHEM_EN">
  <a:themeElements>
    <a:clrScheme name="Aalto-kemia">
      <a:dk1>
        <a:sysClr val="windowText" lastClr="000000"/>
      </a:dk1>
      <a:lt1>
        <a:sysClr val="window" lastClr="FFFFFF"/>
      </a:lt1>
      <a:dk2>
        <a:srgbClr val="00965E"/>
      </a:dk2>
      <a:lt2>
        <a:srgbClr val="8C857B"/>
      </a:lt2>
      <a:accent1>
        <a:srgbClr val="00965E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CHEM_EN_2016_v05.potx" id="{653A05AC-13FF-42FD-B177-6921A4C8F046}" vid="{897EEA96-0A2F-465A-AAF9-C8960EC0BA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6703</TotalTime>
  <Words>519</Words>
  <Application>Microsoft Office PowerPoint</Application>
  <PresentationFormat>On-screen Show (16:10)</PresentationFormat>
  <Paragraphs>118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Georgia</vt:lpstr>
      <vt:lpstr>Lucida Grande</vt:lpstr>
      <vt:lpstr>CHEM_EN</vt:lpstr>
      <vt:lpstr>Graph</vt:lpstr>
      <vt:lpstr>ISIS/Draw Sketch</vt:lpstr>
      <vt:lpstr>Levelling-off degree of polymerization (LODP)</vt:lpstr>
      <vt:lpstr>Acid hydrolysis of cellulose</vt:lpstr>
      <vt:lpstr>Kinetics of acid hydrolysis of cellulose</vt:lpstr>
      <vt:lpstr>LODP of different cellulose sources</vt:lpstr>
      <vt:lpstr>Molecular weight distribution at LODP</vt:lpstr>
      <vt:lpstr>Discrepancies with LODP</vt:lpstr>
      <vt:lpstr>Does LODP represent the length of the crystalline region?</vt:lpstr>
      <vt:lpstr>Crystallite length vs. LODP</vt:lpstr>
      <vt:lpstr>Careful comparison of LODP and small angle neutron scattering</vt:lpstr>
      <vt:lpstr>Careful comparison of LODP and small angle neutron scattering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Alkio Jouni</dc:creator>
  <cp:lastModifiedBy>Kontturi Eero</cp:lastModifiedBy>
  <cp:revision>74</cp:revision>
  <cp:lastPrinted>2012-10-17T07:14:15Z</cp:lastPrinted>
  <dcterms:created xsi:type="dcterms:W3CDTF">2014-04-29T12:29:36Z</dcterms:created>
  <dcterms:modified xsi:type="dcterms:W3CDTF">2020-09-10T10:24:16Z</dcterms:modified>
</cp:coreProperties>
</file>