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0" r:id="rId4"/>
    <p:sldId id="272" r:id="rId5"/>
    <p:sldId id="266" r:id="rId6"/>
    <p:sldId id="268" r:id="rId7"/>
    <p:sldId id="269" r:id="rId8"/>
    <p:sldId id="270" r:id="rId9"/>
    <p:sldId id="281" r:id="rId10"/>
    <p:sldId id="273" r:id="rId11"/>
    <p:sldId id="292" r:id="rId12"/>
    <p:sldId id="286" r:id="rId13"/>
    <p:sldId id="291" r:id="rId14"/>
    <p:sldId id="294" r:id="rId15"/>
    <p:sldId id="293" r:id="rId16"/>
    <p:sldId id="295" r:id="rId17"/>
    <p:sldId id="296" r:id="rId18"/>
    <p:sldId id="297" r:id="rId19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88098" autoAdjust="0"/>
  </p:normalViewPr>
  <p:slideViewPr>
    <p:cSldViewPr snapToObjects="1">
      <p:cViewPr varScale="1">
        <p:scale>
          <a:sx n="158" d="100"/>
          <a:sy n="158" d="100"/>
        </p:scale>
        <p:origin x="1608" y="192"/>
      </p:cViewPr>
      <p:guideLst>
        <p:guide orient="horz" pos="167"/>
        <p:guide orient="horz" pos="3070"/>
        <p:guide pos="295"/>
        <p:guide pos="5465"/>
      </p:guideLst>
    </p:cSldViewPr>
  </p:slideViewPr>
  <p:outlineViewPr>
    <p:cViewPr>
      <p:scale>
        <a:sx n="33" d="100"/>
        <a:sy n="33" d="100"/>
      </p:scale>
      <p:origin x="0" y="-4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1FAC2-D4AE-435E-97F7-162270B198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6234228-0FE2-4658-A5B1-602D392715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Motivation</a:t>
          </a:r>
          <a:endParaRPr kumimoji="0" lang="fi-FI" altLang="fi-FI" sz="2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F3CBFD-7574-431B-90E8-BDE4C3DFEAC7}" type="parTrans" cxnId="{DA903DB0-E4D7-4CE5-8C13-3F41AF605322}">
      <dgm:prSet/>
      <dgm:spPr/>
      <dgm:t>
        <a:bodyPr/>
        <a:lstStyle/>
        <a:p>
          <a:endParaRPr lang="en-US"/>
        </a:p>
      </dgm:t>
    </dgm:pt>
    <dgm:pt modelId="{9522B7D1-5CEE-47D9-AF3E-0A4446898E1D}" type="sibTrans" cxnId="{DA903DB0-E4D7-4CE5-8C13-3F41AF605322}">
      <dgm:prSet/>
      <dgm:spPr/>
      <dgm:t>
        <a:bodyPr/>
        <a:lstStyle/>
        <a:p>
          <a:endParaRPr lang="en-US"/>
        </a:p>
      </dgm:t>
    </dgm:pt>
    <dgm:pt modelId="{1DE1DA7A-6C1C-4900-8A3A-F9EA332E9BB6}">
      <dgm:prSet custT="1"/>
      <dgm:spPr/>
      <dgm:t>
        <a:bodyPr/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altLang="en-US" sz="2000" noProof="0" dirty="0"/>
            <a:t>Ability to creative thinking</a:t>
          </a:r>
          <a:endParaRPr kumimoji="0" lang="en-US" altLang="fi-FI" sz="2000" b="0" i="0" u="none" strike="noStrike" cap="none" normalizeH="0" baseline="0" noProof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247EE5-74D2-44D0-9C50-2BC19AF6857F}" type="parTrans" cxnId="{D61C824E-C569-4170-A681-5C669C33098D}">
      <dgm:prSet/>
      <dgm:spPr/>
      <dgm:t>
        <a:bodyPr/>
        <a:lstStyle/>
        <a:p>
          <a:endParaRPr lang="en-US"/>
        </a:p>
      </dgm:t>
    </dgm:pt>
    <dgm:pt modelId="{8D93FD31-5DDE-4E51-BF8C-85B75201B0B5}" type="sibTrans" cxnId="{D61C824E-C569-4170-A681-5C669C33098D}">
      <dgm:prSet/>
      <dgm:spPr/>
      <dgm:t>
        <a:bodyPr/>
        <a:lstStyle/>
        <a:p>
          <a:endParaRPr lang="en-US"/>
        </a:p>
      </dgm:t>
    </dgm:pt>
    <dgm:pt modelId="{DFB6A7CF-F405-4F49-A152-595A04A891F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2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Know-</a:t>
          </a:r>
          <a:endParaRPr kumimoji="0" lang="fi-FI" altLang="fi-FI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2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how</a:t>
          </a:r>
          <a:endParaRPr kumimoji="0" lang="fi-FI" altLang="fi-FI" sz="2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F5B167-7927-4AC0-BC44-E29997E671F6}" type="parTrans" cxnId="{AA2D7A8E-15A5-4FB3-8A54-32667AABF298}">
      <dgm:prSet/>
      <dgm:spPr/>
      <dgm:t>
        <a:bodyPr/>
        <a:lstStyle/>
        <a:p>
          <a:endParaRPr lang="en-US"/>
        </a:p>
      </dgm:t>
    </dgm:pt>
    <dgm:pt modelId="{8123A7E3-754E-4D28-9694-B5BC0CD75C4B}" type="sibTrans" cxnId="{AA2D7A8E-15A5-4FB3-8A54-32667AABF298}">
      <dgm:prSet/>
      <dgm:spPr/>
      <dgm:t>
        <a:bodyPr/>
        <a:lstStyle/>
        <a:p>
          <a:endParaRPr lang="en-US"/>
        </a:p>
      </dgm:t>
    </dgm:pt>
    <dgm:pt modelId="{BEFEFB4D-E837-4E30-8C9C-FBF1F2A96041}" type="pres">
      <dgm:prSet presAssocID="{2301FAC2-D4AE-435E-97F7-162270B198E7}" presName="compositeShape" presStyleCnt="0">
        <dgm:presLayoutVars>
          <dgm:chMax val="7"/>
          <dgm:dir/>
          <dgm:resizeHandles val="exact"/>
        </dgm:presLayoutVars>
      </dgm:prSet>
      <dgm:spPr/>
    </dgm:pt>
    <dgm:pt modelId="{4AB2BB34-E94E-4D9B-905A-00AC1AD6660B}" type="pres">
      <dgm:prSet presAssocID="{86234228-0FE2-4658-A5B1-602D39271560}" presName="circ1" presStyleLbl="vennNode1" presStyleIdx="0" presStyleCnt="3" custScaleX="120844" custScaleY="120844"/>
      <dgm:spPr/>
    </dgm:pt>
    <dgm:pt modelId="{93267E2E-7B19-4522-B0F9-C40AA5FD6F4F}" type="pres">
      <dgm:prSet presAssocID="{86234228-0FE2-4658-A5B1-602D392715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6CA6E22-916B-4560-833A-444E8B73F8EA}" type="pres">
      <dgm:prSet presAssocID="{1DE1DA7A-6C1C-4900-8A3A-F9EA332E9BB6}" presName="circ2" presStyleLbl="vennNode1" presStyleIdx="1" presStyleCnt="3" custScaleX="120844" custScaleY="120844"/>
      <dgm:spPr/>
    </dgm:pt>
    <dgm:pt modelId="{12E3B88B-DC0A-4FB2-9B1F-348C0035DCFE}" type="pres">
      <dgm:prSet presAssocID="{1DE1DA7A-6C1C-4900-8A3A-F9EA332E9B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A94B8B2-54A9-4FFA-9DF7-27E5D18B9FC5}" type="pres">
      <dgm:prSet presAssocID="{DFB6A7CF-F405-4F49-A152-595A04A891FA}" presName="circ3" presStyleLbl="vennNode1" presStyleIdx="2" presStyleCnt="3" custScaleX="120844" custScaleY="120844"/>
      <dgm:spPr/>
    </dgm:pt>
    <dgm:pt modelId="{C8380518-78B4-4316-9D11-61783C2B4877}" type="pres">
      <dgm:prSet presAssocID="{DFB6A7CF-F405-4F49-A152-595A04A891F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8EBDD02-6763-4D1B-8B5B-406665824ABE}" type="presOf" srcId="{86234228-0FE2-4658-A5B1-602D39271560}" destId="{4AB2BB34-E94E-4D9B-905A-00AC1AD6660B}" srcOrd="0" destOrd="0" presId="urn:microsoft.com/office/officeart/2005/8/layout/venn1"/>
    <dgm:cxn modelId="{00E81918-4DCA-44EB-B7FC-DD752BA051B3}" type="presOf" srcId="{1DE1DA7A-6C1C-4900-8A3A-F9EA332E9BB6}" destId="{56CA6E22-916B-4560-833A-444E8B73F8EA}" srcOrd="0" destOrd="0" presId="urn:microsoft.com/office/officeart/2005/8/layout/venn1"/>
    <dgm:cxn modelId="{D61C824E-C569-4170-A681-5C669C33098D}" srcId="{2301FAC2-D4AE-435E-97F7-162270B198E7}" destId="{1DE1DA7A-6C1C-4900-8A3A-F9EA332E9BB6}" srcOrd="1" destOrd="0" parTransId="{CD247EE5-74D2-44D0-9C50-2BC19AF6857F}" sibTransId="{8D93FD31-5DDE-4E51-BF8C-85B75201B0B5}"/>
    <dgm:cxn modelId="{32158B74-4C81-4F85-A9B2-9DB47FB4C812}" type="presOf" srcId="{86234228-0FE2-4658-A5B1-602D39271560}" destId="{93267E2E-7B19-4522-B0F9-C40AA5FD6F4F}" srcOrd="1" destOrd="0" presId="urn:microsoft.com/office/officeart/2005/8/layout/venn1"/>
    <dgm:cxn modelId="{17A79476-EBB3-4504-BA7B-F6E35FE111F4}" type="presOf" srcId="{DFB6A7CF-F405-4F49-A152-595A04A891FA}" destId="{AA94B8B2-54A9-4FFA-9DF7-27E5D18B9FC5}" srcOrd="0" destOrd="0" presId="urn:microsoft.com/office/officeart/2005/8/layout/venn1"/>
    <dgm:cxn modelId="{AA2D7A8E-15A5-4FB3-8A54-32667AABF298}" srcId="{2301FAC2-D4AE-435E-97F7-162270B198E7}" destId="{DFB6A7CF-F405-4F49-A152-595A04A891FA}" srcOrd="2" destOrd="0" parTransId="{E0F5B167-7927-4AC0-BC44-E29997E671F6}" sibTransId="{8123A7E3-754E-4D28-9694-B5BC0CD75C4B}"/>
    <dgm:cxn modelId="{CC627B95-7164-4C30-96BB-D579E7C82CB8}" type="presOf" srcId="{DFB6A7CF-F405-4F49-A152-595A04A891FA}" destId="{C8380518-78B4-4316-9D11-61783C2B4877}" srcOrd="1" destOrd="0" presId="urn:microsoft.com/office/officeart/2005/8/layout/venn1"/>
    <dgm:cxn modelId="{DA903DB0-E4D7-4CE5-8C13-3F41AF605322}" srcId="{2301FAC2-D4AE-435E-97F7-162270B198E7}" destId="{86234228-0FE2-4658-A5B1-602D39271560}" srcOrd="0" destOrd="0" parTransId="{54F3CBFD-7574-431B-90E8-BDE4C3DFEAC7}" sibTransId="{9522B7D1-5CEE-47D9-AF3E-0A4446898E1D}"/>
    <dgm:cxn modelId="{48C2F8CA-24AA-4A38-B90D-BD7162666340}" type="presOf" srcId="{1DE1DA7A-6C1C-4900-8A3A-F9EA332E9BB6}" destId="{12E3B88B-DC0A-4FB2-9B1F-348C0035DCFE}" srcOrd="1" destOrd="0" presId="urn:microsoft.com/office/officeart/2005/8/layout/venn1"/>
    <dgm:cxn modelId="{5B299DF2-8926-4795-B08A-A45F7D91F4CE}" type="presOf" srcId="{2301FAC2-D4AE-435E-97F7-162270B198E7}" destId="{BEFEFB4D-E837-4E30-8C9C-FBF1F2A96041}" srcOrd="0" destOrd="0" presId="urn:microsoft.com/office/officeart/2005/8/layout/venn1"/>
    <dgm:cxn modelId="{72EDE89D-DE25-4C96-BCF6-5549E92F08B9}" type="presParOf" srcId="{BEFEFB4D-E837-4E30-8C9C-FBF1F2A96041}" destId="{4AB2BB34-E94E-4D9B-905A-00AC1AD6660B}" srcOrd="0" destOrd="0" presId="urn:microsoft.com/office/officeart/2005/8/layout/venn1"/>
    <dgm:cxn modelId="{50AF6B4A-2710-4A86-8C5D-F0C895538580}" type="presParOf" srcId="{BEFEFB4D-E837-4E30-8C9C-FBF1F2A96041}" destId="{93267E2E-7B19-4522-B0F9-C40AA5FD6F4F}" srcOrd="1" destOrd="0" presId="urn:microsoft.com/office/officeart/2005/8/layout/venn1"/>
    <dgm:cxn modelId="{5942C5D9-EFEA-451B-8461-C301BD02912E}" type="presParOf" srcId="{BEFEFB4D-E837-4E30-8C9C-FBF1F2A96041}" destId="{56CA6E22-916B-4560-833A-444E8B73F8EA}" srcOrd="2" destOrd="0" presId="urn:microsoft.com/office/officeart/2005/8/layout/venn1"/>
    <dgm:cxn modelId="{D1870F44-6287-4D4F-B911-8334AED880CF}" type="presParOf" srcId="{BEFEFB4D-E837-4E30-8C9C-FBF1F2A96041}" destId="{12E3B88B-DC0A-4FB2-9B1F-348C0035DCFE}" srcOrd="3" destOrd="0" presId="urn:microsoft.com/office/officeart/2005/8/layout/venn1"/>
    <dgm:cxn modelId="{9852AAEB-6B49-44B5-9FB1-E0E383AE8DCE}" type="presParOf" srcId="{BEFEFB4D-E837-4E30-8C9C-FBF1F2A96041}" destId="{AA94B8B2-54A9-4FFA-9DF7-27E5D18B9FC5}" srcOrd="4" destOrd="0" presId="urn:microsoft.com/office/officeart/2005/8/layout/venn1"/>
    <dgm:cxn modelId="{FA47E7CB-96C3-4115-9D3F-268E1177B1E9}" type="presParOf" srcId="{BEFEFB4D-E837-4E30-8C9C-FBF1F2A96041}" destId="{C8380518-78B4-4316-9D11-61783C2B487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2BB34-E94E-4D9B-905A-00AC1AD6660B}">
      <dsp:nvSpPr>
        <dsp:cNvPr id="0" name=""/>
        <dsp:cNvSpPr/>
      </dsp:nvSpPr>
      <dsp:spPr>
        <a:xfrm>
          <a:off x="2790921" y="-166317"/>
          <a:ext cx="2410275" cy="2410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24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Motivation</a:t>
          </a:r>
          <a:endParaRPr kumimoji="0" lang="fi-FI" altLang="fi-FI" sz="2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2291" y="255480"/>
        <a:ext cx="1767535" cy="1084624"/>
      </dsp:txXfrm>
    </dsp:sp>
    <dsp:sp modelId="{56CA6E22-916B-4560-833A-444E8B73F8EA}">
      <dsp:nvSpPr>
        <dsp:cNvPr id="0" name=""/>
        <dsp:cNvSpPr/>
      </dsp:nvSpPr>
      <dsp:spPr>
        <a:xfrm>
          <a:off x="3510615" y="1080266"/>
          <a:ext cx="2410275" cy="2410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altLang="en-US" sz="2000" kern="1200" noProof="0" dirty="0"/>
            <a:t>Ability to creative thinking</a:t>
          </a:r>
          <a:endParaRPr kumimoji="0" lang="en-US" altLang="fi-FI" sz="2000" b="0" i="0" u="none" strike="noStrike" kern="1200" cap="none" normalizeH="0" baseline="0" noProof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7758" y="1702921"/>
        <a:ext cx="1446165" cy="1325651"/>
      </dsp:txXfrm>
    </dsp:sp>
    <dsp:sp modelId="{AA94B8B2-54A9-4FFA-9DF7-27E5D18B9FC5}">
      <dsp:nvSpPr>
        <dsp:cNvPr id="0" name=""/>
        <dsp:cNvSpPr/>
      </dsp:nvSpPr>
      <dsp:spPr>
        <a:xfrm>
          <a:off x="2071226" y="1080266"/>
          <a:ext cx="2410275" cy="24102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2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Know-</a:t>
          </a:r>
          <a:endParaRPr kumimoji="0" lang="fi-FI" altLang="fi-FI" sz="20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i-FI" altLang="fi-FI" sz="2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how</a:t>
          </a:r>
          <a:endParaRPr kumimoji="0" lang="fi-FI" altLang="fi-FI" sz="20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8193" y="1702921"/>
        <a:ext cx="1446165" cy="1325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11/26/20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47B80D-D3A4-4C5D-BBD6-3F3E302B739D}" type="slidenum">
              <a:rPr lang="fi-FI" altLang="en-US"/>
              <a:pPr eaLnBrk="1" hangingPunct="1">
                <a:spcBef>
                  <a:spcPct val="0"/>
                </a:spcBef>
              </a:pPr>
              <a:t>1</a:t>
            </a:fld>
            <a:endParaRPr lang="fi-FI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01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AD8C5C-C0A9-4526-B4F6-C012E2A92AB5}" type="slidenum">
              <a:rPr lang="fi-FI" altLang="en-US"/>
              <a:pPr eaLnBrk="1" hangingPunct="1">
                <a:spcBef>
                  <a:spcPct val="0"/>
                </a:spcBef>
              </a:pPr>
              <a:t>12</a:t>
            </a:fld>
            <a:endParaRPr lang="fi-FI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72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D2E158-D117-48A3-9EA0-AF4179FD59EF}" type="slidenum">
              <a:rPr lang="fi-FI" altLang="en-US"/>
              <a:pPr eaLnBrk="1" hangingPunct="1">
                <a:spcBef>
                  <a:spcPct val="0"/>
                </a:spcBef>
              </a:pPr>
              <a:t>14</a:t>
            </a:fld>
            <a:endParaRPr lang="fi-FI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9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881266-0F2C-4204-91DB-814EE56A4DC8}" type="slidenum">
              <a:rPr lang="fi-FI" altLang="en-US"/>
              <a:pPr eaLnBrk="1" hangingPunct="1">
                <a:spcBef>
                  <a:spcPct val="0"/>
                </a:spcBef>
              </a:pPr>
              <a:t>4</a:t>
            </a:fld>
            <a:endParaRPr lang="fi-FI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444482" indent="-444482">
              <a:lnSpc>
                <a:spcPct val="90000"/>
              </a:lnSpc>
            </a:pPr>
            <a:r>
              <a:rPr lang="fi-FI" altLang="en-US" sz="2333" dirty="0"/>
              <a:t>De </a:t>
            </a:r>
            <a:r>
              <a:rPr lang="fi-FI" altLang="en-US" sz="2333" dirty="0" err="1"/>
              <a:t>Bono</a:t>
            </a:r>
            <a:r>
              <a:rPr lang="fi-FI" altLang="en-US" sz="2333" dirty="0"/>
              <a:t> lateraaliseen ajattelun kriittiset tekijät: </a:t>
            </a:r>
          </a:p>
          <a:p>
            <a:pPr marL="761970" lvl="1" indent="-380985">
              <a:lnSpc>
                <a:spcPct val="90000"/>
              </a:lnSpc>
              <a:buFontTx/>
              <a:buAutoNum type="arabicPeriod"/>
            </a:pPr>
            <a:r>
              <a:rPr lang="fi-FI" altLang="en-US" sz="2000" dirty="0"/>
              <a:t>tunnista vallitsevat ajatukset, jotka samanlaistavat ongelman havaitsemisen</a:t>
            </a:r>
          </a:p>
          <a:p>
            <a:pPr marL="761970" lvl="1" indent="-380985">
              <a:lnSpc>
                <a:spcPct val="90000"/>
              </a:lnSpc>
              <a:buFontTx/>
              <a:buAutoNum type="arabicPeriod"/>
            </a:pPr>
            <a:r>
              <a:rPr lang="fi-FI" altLang="en-US" sz="2000" dirty="0"/>
              <a:t>etsi erilaisia tapoja tarkastella asiaa </a:t>
            </a:r>
          </a:p>
          <a:p>
            <a:pPr marL="761970" lvl="1" indent="-380985">
              <a:lnSpc>
                <a:spcPct val="90000"/>
              </a:lnSpc>
              <a:buFontTx/>
              <a:buAutoNum type="arabicPeriod"/>
            </a:pPr>
            <a:r>
              <a:rPr lang="fi-FI" altLang="en-US" sz="2000" dirty="0"/>
              <a:t>vapaudu jäykästä ajattelun kontrollista</a:t>
            </a:r>
          </a:p>
          <a:p>
            <a:pPr marL="761970" lvl="1" indent="-380985">
              <a:lnSpc>
                <a:spcPct val="90000"/>
              </a:lnSpc>
              <a:buFontTx/>
              <a:buAutoNum type="arabicPeriod"/>
            </a:pPr>
            <a:r>
              <a:rPr lang="fi-FI" altLang="en-US" sz="2000" dirty="0"/>
              <a:t>käytä sattumaa rohkaisemaan muita ajatuksia. </a:t>
            </a:r>
          </a:p>
          <a:p>
            <a:pPr marL="761970" lvl="1" indent="-380985">
              <a:lnSpc>
                <a:spcPct val="90000"/>
              </a:lnSpc>
              <a:buFontTx/>
              <a:buAutoNum type="arabicPeriod"/>
            </a:pPr>
            <a:endParaRPr lang="fi-FI" altLang="en-US" sz="2000" dirty="0"/>
          </a:p>
          <a:p>
            <a:pPr marL="761970" lvl="1" indent="-380985">
              <a:lnSpc>
                <a:spcPct val="90000"/>
              </a:lnSpc>
            </a:pPr>
            <a:r>
              <a:rPr lang="fi-FI" altLang="en-US" sz="2000" dirty="0"/>
              <a:t>viimeisin kohta liittyy lateraalisen ajattelun taipumukseen tuoda epätodennäköisiä ajatuksia  jotka tuskin esiintyisivät tavallisessa ajattelun tapahtumaketjussa.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03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0C5DCB-E09B-4E6D-A34F-7623EF588825}" type="slidenum">
              <a:rPr lang="fi-FI" altLang="en-US"/>
              <a:pPr eaLnBrk="1" hangingPunct="1">
                <a:spcBef>
                  <a:spcPct val="0"/>
                </a:spcBef>
              </a:pPr>
              <a:t>5</a:t>
            </a:fld>
            <a:endParaRPr lang="fi-FI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8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D4B1C7-87A3-409A-A92E-C133AD759FAE}" type="slidenum">
              <a:rPr lang="fi-FI" altLang="en-US"/>
              <a:pPr eaLnBrk="1" hangingPunct="1">
                <a:spcBef>
                  <a:spcPct val="0"/>
                </a:spcBef>
              </a:pPr>
              <a:t>6</a:t>
            </a:fld>
            <a:endParaRPr lang="fi-FI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07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69424E-FA09-4265-A3EC-41617F536573}" type="slidenum">
              <a:rPr lang="fi-FI" altLang="en-US"/>
              <a:pPr eaLnBrk="1" hangingPunct="1">
                <a:spcBef>
                  <a:spcPct val="0"/>
                </a:spcBef>
              </a:pPr>
              <a:t>7</a:t>
            </a:fld>
            <a:endParaRPr lang="fi-FI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Divergent</a:t>
            </a:r>
            <a:r>
              <a:rPr lang="fi-FI" altLang="en-US" dirty="0"/>
              <a:t>: </a:t>
            </a:r>
            <a:r>
              <a:rPr lang="en-US" altLang="en-US" dirty="0"/>
              <a:t>random, surprises</a:t>
            </a:r>
          </a:p>
          <a:p>
            <a:r>
              <a:rPr lang="en-US" altLang="en-US" dirty="0"/>
              <a:t>Convergent: purposeful consistent</a:t>
            </a: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1532832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2E7F11-7A9E-4E5A-84E9-CC46D93AA3C2}" type="slidenum">
              <a:rPr lang="fi-FI" altLang="en-US"/>
              <a:pPr eaLnBrk="1" hangingPunct="1">
                <a:spcBef>
                  <a:spcPct val="0"/>
                </a:spcBef>
              </a:pPr>
              <a:t>8</a:t>
            </a:fld>
            <a:endParaRPr lang="fi-FI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77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D57B29-A958-4DB2-A6CF-FB45CDA0BAC6}" type="slidenum">
              <a:rPr lang="fi-FI" altLang="en-US"/>
              <a:pPr eaLnBrk="1" hangingPunct="1">
                <a:spcBef>
                  <a:spcPct val="0"/>
                </a:spcBef>
              </a:pPr>
              <a:t>9</a:t>
            </a:fld>
            <a:endParaRPr lang="fi-FI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1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D2E158-D117-48A3-9EA0-AF4179FD59EF}" type="slidenum">
              <a:rPr lang="fi-FI" altLang="en-US"/>
              <a:pPr eaLnBrk="1" hangingPunct="1">
                <a:spcBef>
                  <a:spcPct val="0"/>
                </a:spcBef>
              </a:pPr>
              <a:t>10</a:t>
            </a:fld>
            <a:endParaRPr lang="fi-FI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5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D2E158-D117-48A3-9EA0-AF4179FD59EF}" type="slidenum">
              <a:rPr lang="fi-FI" altLang="en-US"/>
              <a:pPr eaLnBrk="1" hangingPunct="1">
                <a:spcBef>
                  <a:spcPct val="0"/>
                </a:spcBef>
              </a:pPr>
              <a:t>11</a:t>
            </a:fld>
            <a:endParaRPr lang="fi-FI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005EB8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EF3340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3" y="1633364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FFCD00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8313" y="4507364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20737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89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6687-CBD3-415D-8421-2B5EAA963EBF}" type="datetime1">
              <a:rPr lang="fi-FI" smtClean="0"/>
              <a:t>26.11.2020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34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5285-7526-43D5-81FF-B1103F667C54}" type="datetime1">
              <a:rPr lang="fi-FI" smtClean="0"/>
              <a:t>26.11.2020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26.11.2020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13788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049"/>
            <a:ext cx="3988079" cy="333664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29C9-51F7-4E61-B7C7-5CEFA78BD6B3}" type="datetime1">
              <a:rPr lang="fi-FI" smtClean="0"/>
              <a:t>26.11.2020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055876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3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D0ED-27AA-4BEE-8827-0A59147D95E5}" type="datetime1">
              <a:rPr lang="fi-FI" smtClean="0"/>
              <a:t>26.11.2020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146364" cy="96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357313"/>
            <a:ext cx="4038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9313" y="1357312"/>
            <a:ext cx="4038600" cy="18216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9313" y="3305970"/>
            <a:ext cx="4038600" cy="18229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Teppo Vienamo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9879-EE82-43AE-8A22-D519C257B96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477400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357313"/>
            <a:ext cx="4038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357313"/>
            <a:ext cx="4038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Teppo Vienamo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43518-6D86-4753-A272-CCF8A591E666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704593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10.4.2006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Teppo Vienamo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EB486-C3E0-487E-A641-EAEE907E5766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82646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357313"/>
            <a:ext cx="8229600" cy="377163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10.4.2006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Teppo Vienamo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BB7A9-6495-45A7-914B-4CC547B36BFE}" type="slidenum">
              <a:rPr lang="fi-FI" altLang="en-US"/>
              <a:pPr/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9125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340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005EB8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EF3340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7942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CD00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54175" cy="1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26.11.2020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70" r:id="rId17"/>
    <p:sldLayoutId id="2147484763" r:id="rId18"/>
    <p:sldLayoutId id="2147484764" r:id="rId19"/>
    <p:sldLayoutId id="2147484765" r:id="rId20"/>
    <p:sldLayoutId id="2147484766" r:id="rId21"/>
    <p:sldLayoutId id="2147484767" r:id="rId22"/>
    <p:sldLayoutId id="2147484773" r:id="rId23"/>
    <p:sldLayoutId id="2147484774" r:id="rId24"/>
    <p:sldLayoutId id="2147484775" r:id="rId25"/>
    <p:sldLayoutId id="2147484776" r:id="rId26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Innovation Friday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Product Analysis </a:t>
            </a:r>
          </a:p>
          <a:p>
            <a:pPr eaLnBrk="1" hangingPunct="1"/>
            <a:r>
              <a:rPr lang="en-US" altLang="en-US" dirty="0"/>
              <a:t>Teppo Vienamo</a:t>
            </a:r>
          </a:p>
        </p:txBody>
      </p:sp>
    </p:spTree>
    <p:extLst>
      <p:ext uri="{BB962C8B-B14F-4D97-AF65-F5344CB8AC3E}">
        <p14:creationId xmlns:p14="http://schemas.microsoft.com/office/powerpoint/2010/main" val="162587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333" dirty="0"/>
              <a:t>Systematic methods to create ideas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3308" y="1261611"/>
            <a:ext cx="4108692" cy="33360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b="0" dirty="0"/>
              <a:t>1. SCAMPER</a:t>
            </a:r>
          </a:p>
          <a:p>
            <a:r>
              <a:rPr lang="en-US" b="0" dirty="0"/>
              <a:t>2. Brainstorming</a:t>
            </a:r>
          </a:p>
          <a:p>
            <a:r>
              <a:rPr lang="en-US" b="0" dirty="0"/>
              <a:t>3. Mind mapping</a:t>
            </a:r>
          </a:p>
          <a:p>
            <a:r>
              <a:rPr lang="en-US" b="0" dirty="0"/>
              <a:t>4. </a:t>
            </a:r>
            <a:r>
              <a:rPr lang="en-US" b="0" dirty="0" err="1"/>
              <a:t>Synectics</a:t>
            </a:r>
            <a:endParaRPr lang="en-US" b="0" dirty="0"/>
          </a:p>
          <a:p>
            <a:r>
              <a:rPr lang="en-US" b="0" dirty="0"/>
              <a:t>5. Storyboarding</a:t>
            </a:r>
          </a:p>
          <a:p>
            <a:r>
              <a:rPr lang="en-US" b="0" dirty="0"/>
              <a:t>6. Role playing</a:t>
            </a:r>
          </a:p>
          <a:p>
            <a:r>
              <a:rPr lang="en-US" b="0" dirty="0"/>
              <a:t>7. Attribute listing</a:t>
            </a:r>
          </a:p>
          <a:p>
            <a:r>
              <a:rPr lang="en-US" b="0" dirty="0"/>
              <a:t>8. Visualization and visual prompts</a:t>
            </a:r>
          </a:p>
          <a:p>
            <a:r>
              <a:rPr lang="en-US" b="0" dirty="0"/>
              <a:t>9. Morphological analysis</a:t>
            </a:r>
          </a:p>
          <a:p>
            <a:pPr>
              <a:lnSpc>
                <a:spcPct val="80000"/>
              </a:lnSpc>
            </a:pPr>
            <a:endParaRPr lang="fi-FI" b="0" dirty="0"/>
          </a:p>
          <a:p>
            <a:pPr eaLnBrk="1" hangingPunct="1">
              <a:lnSpc>
                <a:spcPct val="80000"/>
              </a:lnSpc>
            </a:pPr>
            <a:endParaRPr lang="fi-FI" altLang="en-US" sz="2333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5148064" y="1261611"/>
            <a:ext cx="3527624" cy="3336083"/>
          </a:xfrm>
        </p:spPr>
        <p:txBody>
          <a:bodyPr/>
          <a:lstStyle/>
          <a:p>
            <a:r>
              <a:rPr lang="en-US" b="0" dirty="0"/>
              <a:t>10. Forced relationships</a:t>
            </a:r>
          </a:p>
          <a:p>
            <a:r>
              <a:rPr lang="en-US" b="0" dirty="0"/>
              <a:t>11. Daydreaming</a:t>
            </a:r>
          </a:p>
          <a:p>
            <a:r>
              <a:rPr lang="en-US" b="0" dirty="0"/>
              <a:t>12. Reverse thinking</a:t>
            </a:r>
          </a:p>
          <a:p>
            <a:r>
              <a:rPr lang="fi-FI" b="0" dirty="0"/>
              <a:t>13. </a:t>
            </a:r>
            <a:r>
              <a:rPr lang="fi-FI" b="0" dirty="0" err="1"/>
              <a:t>Questioning</a:t>
            </a:r>
            <a:r>
              <a:rPr lang="fi-FI" b="0" dirty="0"/>
              <a:t> </a:t>
            </a:r>
            <a:r>
              <a:rPr lang="fi-FI" b="0" dirty="0" err="1"/>
              <a:t>assumptions</a:t>
            </a:r>
            <a:endParaRPr lang="fi-FI" b="0" dirty="0"/>
          </a:p>
          <a:p>
            <a:r>
              <a:rPr lang="en-US" b="0" dirty="0"/>
              <a:t>14. Accidental genius</a:t>
            </a:r>
          </a:p>
          <a:p>
            <a:r>
              <a:rPr lang="en-US" b="0" dirty="0"/>
              <a:t>15. Brain writing</a:t>
            </a:r>
          </a:p>
          <a:p>
            <a:r>
              <a:rPr lang="en-US" b="0" dirty="0"/>
              <a:t>16. Wishing</a:t>
            </a:r>
          </a:p>
          <a:p>
            <a:r>
              <a:rPr lang="en-US" b="0" dirty="0"/>
              <a:t>17. Socializing</a:t>
            </a:r>
          </a:p>
          <a:p>
            <a:r>
              <a:rPr lang="en-US" b="0" dirty="0"/>
              <a:t>18. Collaboration</a:t>
            </a:r>
          </a:p>
          <a:p>
            <a:endParaRPr lang="fi-FI" dirty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9"/>
          </p:nvPr>
        </p:nvSpPr>
        <p:spPr>
          <a:xfrm>
            <a:off x="5174704" y="4719081"/>
            <a:ext cx="3619500" cy="154782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19100" indent="-238115" eaLnBrk="0" hangingPunct="0">
              <a:spcBef>
                <a:spcPct val="20000"/>
              </a:spcBef>
              <a:buChar char="–"/>
              <a:defRPr sz="23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52462" indent="-190492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33447" indent="-190492" eaLnBrk="0" hangingPunct="0">
              <a:spcBef>
                <a:spcPct val="20000"/>
              </a:spcBef>
              <a:buChar char="–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14431" indent="-190492" eaLnBrk="0" hangingPunct="0">
              <a:spcBef>
                <a:spcPct val="20000"/>
              </a:spcBef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95416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76401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57386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38370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1167" dirty="0"/>
              <a:t>https://www.cleverism.com</a:t>
            </a:r>
          </a:p>
        </p:txBody>
      </p:sp>
    </p:spTree>
    <p:extLst>
      <p:ext uri="{BB962C8B-B14F-4D97-AF65-F5344CB8AC3E}">
        <p14:creationId xmlns:p14="http://schemas.microsoft.com/office/powerpoint/2010/main" val="62288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333" dirty="0"/>
              <a:t>Systematic methods to create ideas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3308" y="1261611"/>
            <a:ext cx="4108692" cy="33360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000" b="0" dirty="0"/>
              <a:t>1. SCAMPER</a:t>
            </a:r>
          </a:p>
          <a:p>
            <a:r>
              <a:rPr lang="en-US" sz="2000" b="0" dirty="0"/>
              <a:t>2. Brainstorming</a:t>
            </a:r>
          </a:p>
          <a:p>
            <a:r>
              <a:rPr lang="en-US" sz="2000" b="0" dirty="0"/>
              <a:t>3. Mind mapping</a:t>
            </a:r>
          </a:p>
          <a:p>
            <a:r>
              <a:rPr lang="en-US" sz="2000" b="0" dirty="0"/>
              <a:t>4. </a:t>
            </a:r>
            <a:r>
              <a:rPr lang="en-US" sz="2000" b="0" dirty="0" err="1"/>
              <a:t>Synectics</a:t>
            </a:r>
            <a:endParaRPr lang="en-US" sz="2000" b="0" dirty="0"/>
          </a:p>
          <a:p>
            <a:r>
              <a:rPr lang="en-US" sz="2000" b="0" dirty="0"/>
              <a:t>5. Storyboarding</a:t>
            </a:r>
          </a:p>
          <a:p>
            <a:r>
              <a:rPr lang="en-US" sz="2000" b="0" dirty="0"/>
              <a:t>6. Role playing</a:t>
            </a:r>
          </a:p>
          <a:p>
            <a:r>
              <a:rPr lang="en-US" sz="2000" b="0" dirty="0"/>
              <a:t>7. Attribute listing</a:t>
            </a:r>
          </a:p>
          <a:p>
            <a:r>
              <a:rPr lang="en-US" sz="2000" b="0" dirty="0"/>
              <a:t>8. Visualization and visual prompts</a:t>
            </a:r>
          </a:p>
          <a:p>
            <a:r>
              <a:rPr lang="en-US" sz="2000" b="0" dirty="0"/>
              <a:t>9. Morphological analysis</a:t>
            </a:r>
          </a:p>
          <a:p>
            <a:pPr>
              <a:lnSpc>
                <a:spcPct val="80000"/>
              </a:lnSpc>
            </a:pPr>
            <a:endParaRPr lang="fi-FI" sz="2000" b="0" dirty="0"/>
          </a:p>
          <a:p>
            <a:pPr eaLnBrk="1" hangingPunct="1">
              <a:lnSpc>
                <a:spcPct val="80000"/>
              </a:lnSpc>
            </a:pPr>
            <a:endParaRPr lang="fi-FI" alt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5148064" y="1261611"/>
            <a:ext cx="3527624" cy="3336083"/>
          </a:xfrm>
        </p:spPr>
        <p:txBody>
          <a:bodyPr/>
          <a:lstStyle/>
          <a:p>
            <a:r>
              <a:rPr lang="en-US" sz="2000" b="0" dirty="0"/>
              <a:t>10. Forced relationships</a:t>
            </a:r>
          </a:p>
          <a:p>
            <a:r>
              <a:rPr lang="en-US" sz="2000" b="0" dirty="0"/>
              <a:t>11. Daydreaming</a:t>
            </a:r>
          </a:p>
          <a:p>
            <a:r>
              <a:rPr lang="en-US" sz="2000" b="0" dirty="0"/>
              <a:t>12. </a:t>
            </a:r>
            <a:r>
              <a:rPr lang="en-US" sz="2000" b="0" dirty="0">
                <a:solidFill>
                  <a:srgbClr val="FF0000"/>
                </a:solidFill>
              </a:rPr>
              <a:t>Reverse thinking</a:t>
            </a:r>
          </a:p>
          <a:p>
            <a:r>
              <a:rPr lang="fi-FI" sz="2000" b="0" dirty="0"/>
              <a:t>13. </a:t>
            </a:r>
            <a:r>
              <a:rPr lang="fi-FI" sz="2000" b="0" dirty="0" err="1"/>
              <a:t>Questioning</a:t>
            </a:r>
            <a:r>
              <a:rPr lang="fi-FI" sz="2000" b="0" dirty="0"/>
              <a:t> </a:t>
            </a:r>
            <a:r>
              <a:rPr lang="fi-FI" sz="2000" b="0" dirty="0" err="1"/>
              <a:t>assumptions</a:t>
            </a:r>
            <a:endParaRPr lang="fi-FI" sz="2000" b="0" dirty="0"/>
          </a:p>
          <a:p>
            <a:r>
              <a:rPr lang="en-US" sz="2000" b="0" dirty="0"/>
              <a:t>14. Accidental genius</a:t>
            </a:r>
          </a:p>
          <a:p>
            <a:r>
              <a:rPr lang="en-US" sz="2000" b="0" dirty="0"/>
              <a:t>15. Brain writing</a:t>
            </a:r>
          </a:p>
          <a:p>
            <a:r>
              <a:rPr lang="en-US" sz="2000" b="0" dirty="0"/>
              <a:t>16. Wishing</a:t>
            </a:r>
          </a:p>
          <a:p>
            <a:r>
              <a:rPr lang="en-US" sz="2000" b="0" dirty="0"/>
              <a:t>17. Socializing</a:t>
            </a:r>
          </a:p>
          <a:p>
            <a:r>
              <a:rPr lang="en-US" sz="2000" b="0" dirty="0"/>
              <a:t>18. Collaboration</a:t>
            </a:r>
          </a:p>
          <a:p>
            <a:r>
              <a:rPr lang="en-US" sz="2000" b="0" dirty="0"/>
              <a:t>19. </a:t>
            </a:r>
            <a:r>
              <a:rPr lang="en-US" sz="2000" b="0" dirty="0">
                <a:solidFill>
                  <a:srgbClr val="FF0000"/>
                </a:solidFill>
              </a:rPr>
              <a:t>Double team</a:t>
            </a:r>
          </a:p>
          <a:p>
            <a:endParaRPr lang="fi-FI" sz="2000" dirty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9"/>
          </p:nvPr>
        </p:nvSpPr>
        <p:spPr>
          <a:xfrm>
            <a:off x="5174704" y="4719081"/>
            <a:ext cx="3619500" cy="154782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19100" indent="-238115" eaLnBrk="0" hangingPunct="0">
              <a:spcBef>
                <a:spcPct val="20000"/>
              </a:spcBef>
              <a:buChar char="–"/>
              <a:defRPr sz="23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52462" indent="-190492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33447" indent="-190492" eaLnBrk="0" hangingPunct="0">
              <a:spcBef>
                <a:spcPct val="20000"/>
              </a:spcBef>
              <a:buChar char="–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14431" indent="-190492" eaLnBrk="0" hangingPunct="0">
              <a:spcBef>
                <a:spcPct val="20000"/>
              </a:spcBef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95416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76401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57386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38370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1167" dirty="0"/>
              <a:t>https://www.cleverism.com</a:t>
            </a:r>
          </a:p>
        </p:txBody>
      </p:sp>
    </p:spTree>
    <p:extLst>
      <p:ext uri="{BB962C8B-B14F-4D97-AF65-F5344CB8AC3E}">
        <p14:creationId xmlns:p14="http://schemas.microsoft.com/office/powerpoint/2010/main" val="200059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en-US" dirty="0"/>
              <a:t>Tuplatiimi - </a:t>
            </a:r>
            <a:r>
              <a:rPr lang="en-US" altLang="en-US" dirty="0"/>
              <a:t>Double</a:t>
            </a:r>
            <a:r>
              <a:rPr lang="fi-FI" altLang="en-US" dirty="0"/>
              <a:t> team</a:t>
            </a:r>
          </a:p>
        </p:txBody>
      </p:sp>
      <p:pic>
        <p:nvPicPr>
          <p:cNvPr id="24581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7300"/>
            <a:ext cx="7887801" cy="1286054"/>
          </a:xfrm>
          <a:noFill/>
        </p:spPr>
      </p:pic>
      <p:sp>
        <p:nvSpPr>
          <p:cNvPr id="245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2" y="2329510"/>
            <a:ext cx="3929525" cy="272801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sz="1500" b="1" dirty="0"/>
              <a:t>Application Scope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Meetings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Problem identification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Group planning and decision-making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Brainstorming and evaluating new projects,</a:t>
            </a:r>
          </a:p>
          <a:p>
            <a:pPr>
              <a:lnSpc>
                <a:spcPct val="80000"/>
              </a:lnSpc>
              <a:buNone/>
            </a:pPr>
            <a:endParaRPr lang="en-US" altLang="en-US" sz="15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46162" y="2343355"/>
            <a:ext cx="3929525" cy="24586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None/>
            </a:pPr>
            <a:r>
              <a:rPr lang="en-US" altLang="en-US" sz="1500" b="1" dirty="0"/>
              <a:t>Objectives and Benefits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Get all the members of the group to participate 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description of the problems, processes or other item on one board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Allows a fair assessment of a problem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focus to essential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motivate an effective group work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Efficient time usage</a:t>
            </a:r>
          </a:p>
          <a:p>
            <a:pPr>
              <a:lnSpc>
                <a:spcPct val="80000"/>
              </a:lnSpc>
            </a:pPr>
            <a:r>
              <a:rPr lang="en-US" altLang="en-US" sz="1500" dirty="0"/>
              <a:t>Combining creativity and a systematic process</a:t>
            </a:r>
            <a:endParaRPr lang="fi-FI" altLang="en-US" sz="10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altLang="en-US" sz="15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1484884"/>
            <a:ext cx="7258215" cy="430887"/>
            <a:chOff x="611560" y="1707113"/>
            <a:chExt cx="7258215" cy="430887"/>
          </a:xfrm>
        </p:grpSpPr>
        <p:sp>
          <p:nvSpPr>
            <p:cNvPr id="2" name="TextBox 1"/>
            <p:cNvSpPr txBox="1"/>
            <p:nvPr/>
          </p:nvSpPr>
          <p:spPr>
            <a:xfrm>
              <a:off x="611560" y="1707113"/>
              <a:ext cx="936104" cy="430887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400" b="1" dirty="0"/>
                <a:t>Own</a:t>
              </a:r>
              <a:r>
                <a:rPr lang="fi-FI" sz="1400" b="1" dirty="0"/>
                <a:t> </a:t>
              </a:r>
              <a:r>
                <a:rPr lang="en-US" sz="1400" b="1" dirty="0"/>
                <a:t>ideas</a:t>
              </a:r>
            </a:p>
            <a:p>
              <a:endParaRPr lang="en-US" sz="1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44093" y="1707113"/>
              <a:ext cx="936104" cy="430887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400" b="1" dirty="0"/>
                <a:t>Peers</a:t>
              </a:r>
              <a:r>
                <a:rPr lang="fi-FI" sz="1400" b="1" dirty="0"/>
                <a:t> </a:t>
              </a:r>
              <a:r>
                <a:rPr lang="en-US" sz="1400" b="1" dirty="0"/>
                <a:t>ideas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66954" y="1707113"/>
              <a:ext cx="1060873" cy="430887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400" b="1" dirty="0"/>
                <a:t>Introduction</a:t>
              </a:r>
            </a:p>
            <a:p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64547" y="1707113"/>
              <a:ext cx="936104" cy="430887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400" b="1" dirty="0"/>
                <a:t>Cross-evaluation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24302" y="1707113"/>
              <a:ext cx="936104" cy="430887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400" b="1" dirty="0"/>
                <a:t>Grouping by Subject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33671" y="1707113"/>
              <a:ext cx="936104" cy="430887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400" b="1" dirty="0"/>
                <a:t>Decision</a:t>
              </a:r>
            </a:p>
            <a:p>
              <a:endParaRPr lang="en-US" sz="1400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444208" y="1849388"/>
              <a:ext cx="216024" cy="28861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723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Reverse thinking + Double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73324"/>
            <a:ext cx="8424166" cy="33243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to Post It notes bad, impossible or ridiculous 10 ideas</a:t>
            </a:r>
          </a:p>
          <a:p>
            <a:pPr marL="580500" lvl="1" indent="-342900"/>
            <a:r>
              <a:rPr lang="en-US" dirty="0"/>
              <a:t>No talking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6 ideas with your pair </a:t>
            </a:r>
            <a:r>
              <a:rPr lang="en-US" b="0" dirty="0"/>
              <a:t>(talk in additional break out rooms)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Paste a note to table and tell what it means </a:t>
            </a:r>
          </a:p>
          <a:p>
            <a:pPr marL="580500" lvl="1" indent="-342900"/>
            <a:r>
              <a:rPr lang="en-US" dirty="0"/>
              <a:t>One note from each at a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Combine similar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Vote most exciting ones</a:t>
            </a:r>
          </a:p>
          <a:p>
            <a:pPr marL="580500" lvl="1" indent="-342900"/>
            <a:r>
              <a:rPr lang="en-US" dirty="0"/>
              <a:t>Three votes  from each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End up with 5 ideas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193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333" dirty="0"/>
              <a:t>Systematic methods to create ideas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3308" y="1261611"/>
            <a:ext cx="4108692" cy="33360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000" b="0" dirty="0"/>
              <a:t>1. SCAMPER</a:t>
            </a:r>
          </a:p>
          <a:p>
            <a:r>
              <a:rPr lang="en-US" sz="2000" b="0" dirty="0"/>
              <a:t>2. Brainstorming</a:t>
            </a:r>
          </a:p>
          <a:p>
            <a:r>
              <a:rPr lang="en-US" sz="2000" b="0" dirty="0"/>
              <a:t>3. Mind mapping</a:t>
            </a:r>
          </a:p>
          <a:p>
            <a:r>
              <a:rPr lang="en-US" sz="2000" b="0" dirty="0"/>
              <a:t>4. </a:t>
            </a:r>
            <a:r>
              <a:rPr lang="en-US" sz="2000" b="0" dirty="0" err="1"/>
              <a:t>Synectics</a:t>
            </a:r>
            <a:endParaRPr lang="en-US" sz="2000" b="0" dirty="0"/>
          </a:p>
          <a:p>
            <a:r>
              <a:rPr lang="en-US" sz="2000" b="0" dirty="0"/>
              <a:t>5. Storyboarding</a:t>
            </a:r>
          </a:p>
          <a:p>
            <a:r>
              <a:rPr lang="en-US" sz="2000" b="0" dirty="0"/>
              <a:t>6. Role playing</a:t>
            </a:r>
          </a:p>
          <a:p>
            <a:r>
              <a:rPr lang="en-US" sz="2000" b="0" dirty="0"/>
              <a:t>7. Attribute listing</a:t>
            </a:r>
          </a:p>
          <a:p>
            <a:r>
              <a:rPr lang="en-US" sz="2000" b="0" dirty="0"/>
              <a:t>8. Visualization and visual prompts</a:t>
            </a:r>
          </a:p>
          <a:p>
            <a:r>
              <a:rPr lang="en-US" sz="2000" b="0" dirty="0"/>
              <a:t>9. Morphological analysis</a:t>
            </a:r>
          </a:p>
          <a:p>
            <a:pPr>
              <a:lnSpc>
                <a:spcPct val="80000"/>
              </a:lnSpc>
            </a:pPr>
            <a:endParaRPr lang="fi-FI" sz="2000" b="0" dirty="0"/>
          </a:p>
          <a:p>
            <a:pPr eaLnBrk="1" hangingPunct="1">
              <a:lnSpc>
                <a:spcPct val="80000"/>
              </a:lnSpc>
            </a:pPr>
            <a:endParaRPr lang="fi-FI" alt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5148064" y="1261611"/>
            <a:ext cx="3527624" cy="3336083"/>
          </a:xfrm>
        </p:spPr>
        <p:txBody>
          <a:bodyPr/>
          <a:lstStyle/>
          <a:p>
            <a:r>
              <a:rPr lang="en-US" sz="2000" b="0" dirty="0"/>
              <a:t>10. Forced relationships</a:t>
            </a:r>
          </a:p>
          <a:p>
            <a:r>
              <a:rPr lang="en-US" sz="2000" b="0" dirty="0"/>
              <a:t>11. Daydreaming</a:t>
            </a:r>
          </a:p>
          <a:p>
            <a:r>
              <a:rPr lang="en-US" sz="2000" b="0" dirty="0"/>
              <a:t>12. </a:t>
            </a:r>
            <a:r>
              <a:rPr lang="en-US" sz="2000" b="0" dirty="0">
                <a:solidFill>
                  <a:srgbClr val="FF0000"/>
                </a:solidFill>
              </a:rPr>
              <a:t>Reverse thinking</a:t>
            </a:r>
          </a:p>
          <a:p>
            <a:r>
              <a:rPr lang="fi-FI" sz="2000" b="0" dirty="0"/>
              <a:t>13. </a:t>
            </a:r>
            <a:r>
              <a:rPr lang="en-US" sz="2000" b="0" dirty="0"/>
              <a:t>Questioning assumptions</a:t>
            </a:r>
          </a:p>
          <a:p>
            <a:r>
              <a:rPr lang="en-US" sz="2000" b="0" dirty="0"/>
              <a:t>14. Accidental genius</a:t>
            </a:r>
          </a:p>
          <a:p>
            <a:r>
              <a:rPr lang="en-US" sz="2000" b="0" dirty="0"/>
              <a:t>15. </a:t>
            </a:r>
            <a:r>
              <a:rPr lang="en-US" sz="2000" dirty="0">
                <a:solidFill>
                  <a:srgbClr val="00B050"/>
                </a:solidFill>
              </a:rPr>
              <a:t>Brain writing</a:t>
            </a:r>
          </a:p>
          <a:p>
            <a:r>
              <a:rPr lang="en-US" sz="2000" b="0" dirty="0"/>
              <a:t>16. Wishing</a:t>
            </a:r>
          </a:p>
          <a:p>
            <a:r>
              <a:rPr lang="en-US" sz="2000" b="0" dirty="0"/>
              <a:t>17. Socializing</a:t>
            </a:r>
          </a:p>
          <a:p>
            <a:r>
              <a:rPr lang="en-US" sz="2000" b="0" dirty="0"/>
              <a:t>18. Collaboration</a:t>
            </a:r>
          </a:p>
          <a:p>
            <a:r>
              <a:rPr lang="en-US" sz="2000" b="0" dirty="0"/>
              <a:t>19. </a:t>
            </a:r>
            <a:r>
              <a:rPr lang="en-US" sz="2000" b="0" dirty="0">
                <a:solidFill>
                  <a:srgbClr val="FF0000"/>
                </a:solidFill>
              </a:rPr>
              <a:t>Double team</a:t>
            </a:r>
          </a:p>
          <a:p>
            <a:endParaRPr lang="fi-FI" sz="2000" dirty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9"/>
          </p:nvPr>
        </p:nvSpPr>
        <p:spPr>
          <a:xfrm>
            <a:off x="5174704" y="4719081"/>
            <a:ext cx="3619500" cy="154782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19100" indent="-238115" eaLnBrk="0" hangingPunct="0">
              <a:spcBef>
                <a:spcPct val="20000"/>
              </a:spcBef>
              <a:buChar char="–"/>
              <a:defRPr sz="233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52462" indent="-190492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33447" indent="-190492" eaLnBrk="0" hangingPunct="0">
              <a:spcBef>
                <a:spcPct val="20000"/>
              </a:spcBef>
              <a:buChar char="–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14431" indent="-190492" eaLnBrk="0" hangingPunct="0">
              <a:spcBef>
                <a:spcPct val="20000"/>
              </a:spcBef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95416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76401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57386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38370" indent="-190492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1167" dirty="0"/>
              <a:t>https://www.cleverism.com</a:t>
            </a:r>
          </a:p>
        </p:txBody>
      </p:sp>
    </p:spTree>
    <p:extLst>
      <p:ext uri="{BB962C8B-B14F-4D97-AF65-F5344CB8AC3E}">
        <p14:creationId xmlns:p14="http://schemas.microsoft.com/office/powerpoint/2010/main" val="35577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Brain writing / (Gallery walk)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Topics from previous sessions as head lines on Miro frames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Each team member has own Miro frame. Write or draw feasible ideas influenced by the impossible 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After 5 minutes move to next frame.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the ideas and ad your development idea or comment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Keep rotation 5 rounds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one to talk about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9200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product proposal for big Co</a:t>
            </a:r>
            <a:br>
              <a:rPr lang="en-US" dirty="0"/>
            </a:br>
            <a:r>
              <a:rPr lang="en-US" b="0" dirty="0"/>
              <a:t>(Good sense making one)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User / client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Production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Prizing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 final presentation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466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A645-29E7-C742-8E37-9488D94D3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Final presentation 11.12.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97AE6-F90D-5D45-9005-504B9278FEC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FI" dirty="0"/>
              <a:t>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FI" dirty="0"/>
              <a:t>ree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FI" dirty="0"/>
              <a:t>ondenced analyzyse from lectures / homework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FI" dirty="0"/>
              <a:t>New product proposal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A6E01-65CD-4045-AC62-CCE08B1267E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ED724-ACED-B549-804E-B5D368362EE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3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D32C-BC21-5746-ACBF-5876FD5149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FI" dirty="0"/>
              <a:t>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30428-A515-AC4D-8123-F75269E7BE6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0" dirty="0"/>
              <a:t>The report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Introduction, body and conclusion.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Analysis of existing product: Business, Engineering and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Pictures, tables…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Specification  / written concept of a new product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Point out problems and possibilities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length about 1000 words (or 250 words / team member) </a:t>
            </a:r>
          </a:p>
          <a:p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D6AE6-E20F-6749-8A21-60B266761CE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010B-0737-4240-914E-C9AC7D46B9A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2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Schedule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13:15 	Pricing home task</a:t>
            </a:r>
          </a:p>
          <a:p>
            <a:r>
              <a:rPr lang="en-US" dirty="0"/>
              <a:t>13:35	Lecture / Conversation  about Generating new ideas</a:t>
            </a:r>
          </a:p>
          <a:p>
            <a:r>
              <a:rPr lang="en-US" dirty="0"/>
              <a:t>14:00 	Ideate new product with Worst Idea method </a:t>
            </a:r>
          </a:p>
          <a:p>
            <a:r>
              <a:rPr lang="en-US" dirty="0"/>
              <a:t>14:45 	Break</a:t>
            </a:r>
          </a:p>
          <a:p>
            <a:r>
              <a:rPr lang="en-US" dirty="0"/>
              <a:t>14:55 	Short intro to Brain Writing / Gallery walk method</a:t>
            </a:r>
          </a:p>
          <a:p>
            <a:r>
              <a:rPr lang="en-US" dirty="0"/>
              <a:t>15:00 	Ideation continues </a:t>
            </a:r>
          </a:p>
          <a:p>
            <a:r>
              <a:rPr lang="en-US" dirty="0"/>
              <a:t>15:45 	Discussion to compare the methods</a:t>
            </a:r>
          </a:p>
        </p:txBody>
      </p:sp>
    </p:spTree>
    <p:extLst>
      <p:ext uri="{BB962C8B-B14F-4D97-AF65-F5344CB8AC3E}">
        <p14:creationId xmlns:p14="http://schemas.microsoft.com/office/powerpoint/2010/main" val="57991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26.11.2020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pic>
        <p:nvPicPr>
          <p:cNvPr id="2050" name="Picture 2" descr="Kuvahaun tulos haulle prop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649088" y="-6632"/>
            <a:ext cx="9793088" cy="573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660232" y="5404103"/>
            <a:ext cx="2574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600" dirty="0"/>
              <a:t>http://www.beyondthefear.com/wp-content/uploads/2015/07/feature-problem-solving.jpg</a:t>
            </a:r>
          </a:p>
        </p:txBody>
      </p:sp>
    </p:spTree>
    <p:extLst>
      <p:ext uri="{BB962C8B-B14F-4D97-AF65-F5344CB8AC3E}">
        <p14:creationId xmlns:p14="http://schemas.microsoft.com/office/powerpoint/2010/main" val="260417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About ideation in general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1273324"/>
            <a:ext cx="7776094" cy="3324370"/>
          </a:xfrm>
        </p:spPr>
        <p:txBody>
          <a:bodyPr/>
          <a:lstStyle/>
          <a:p>
            <a:r>
              <a:rPr lang="en-US" b="0" dirty="0"/>
              <a:t>Critical factors of </a:t>
            </a:r>
            <a:r>
              <a:rPr lang="en-US" dirty="0"/>
              <a:t>De Bono's </a:t>
            </a:r>
            <a:r>
              <a:rPr lang="en-US" i="1" dirty="0"/>
              <a:t>Lateral thinking</a:t>
            </a:r>
            <a:r>
              <a:rPr lang="en-US" b="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Identify the dominant ideas that equalize detection of 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Search for different ways of looking at things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Release from rigid thought 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Use chance to boost ideas.</a:t>
            </a:r>
            <a:br>
              <a:rPr lang="en-US" b="0" dirty="0"/>
            </a:br>
            <a:endParaRPr lang="en-US" b="0" dirty="0"/>
          </a:p>
          <a:p>
            <a:endParaRPr lang="en-US" b="0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700" b="0" i="1" dirty="0"/>
              <a:t>The last point relates to the tendency of lateral thinking to bring ideas that are unlikely to appear at a normal chain of thought.</a:t>
            </a:r>
          </a:p>
        </p:txBody>
      </p:sp>
    </p:spTree>
    <p:extLst>
      <p:ext uri="{BB962C8B-B14F-4D97-AF65-F5344CB8AC3E}">
        <p14:creationId xmlns:p14="http://schemas.microsoft.com/office/powerpoint/2010/main" val="349334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333" b="1" dirty="0"/>
              <a:t>Three components of creativity</a:t>
            </a:r>
            <a:br>
              <a:rPr lang="en-US" altLang="en-US" sz="3333" b="1" dirty="0"/>
            </a:br>
            <a:r>
              <a:rPr lang="en-US" altLang="en-US" sz="1500" dirty="0"/>
              <a:t>(</a:t>
            </a:r>
            <a:r>
              <a:rPr lang="en-US" altLang="en-US" sz="1500" dirty="0" err="1"/>
              <a:t>Amibile</a:t>
            </a:r>
            <a:r>
              <a:rPr lang="en-US" altLang="en-US" sz="1500" dirty="0"/>
              <a:t> –98)</a:t>
            </a:r>
            <a:endParaRPr lang="en-US" altLang="en-US" sz="3333" dirty="0"/>
          </a:p>
        </p:txBody>
      </p:sp>
      <p:grpSp>
        <p:nvGrpSpPr>
          <p:cNvPr id="6" name="Table Placeholder 234501"/>
          <p:cNvGrpSpPr>
            <a:grpSpLocks/>
          </p:cNvGrpSpPr>
          <p:nvPr/>
        </p:nvGrpSpPr>
        <p:grpSpPr bwMode="auto">
          <a:xfrm>
            <a:off x="468314" y="1273175"/>
            <a:ext cx="7992118" cy="3324225"/>
            <a:chOff x="471" y="618"/>
            <a:chExt cx="4651" cy="2941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2988091450"/>
                </p:ext>
              </p:extLst>
            </p:nvPr>
          </p:nvGraphicFramePr>
          <p:xfrm>
            <a:off x="471" y="618"/>
            <a:ext cx="4651" cy="294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973" y="2646"/>
              <a:ext cx="824" cy="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/>
              <a:r>
                <a:rPr lang="fi-FI" altLang="fi-FI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altLang="fi-FI" dirty="0">
                  <a:latin typeface="Arial" panose="020B0604020202020204" pitchFamily="34" charset="0"/>
                  <a:cs typeface="Arial" panose="020B0604020202020204" pitchFamily="34" charset="0"/>
                </a:rPr>
                <a:t>technical</a:t>
              </a:r>
            </a:p>
            <a:p>
              <a:pPr lvl="0" defTabSz="914400"/>
              <a:r>
                <a:rPr lang="fi-FI" altLang="fi-FI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altLang="fi-FI" dirty="0">
                  <a:latin typeface="Arial" panose="020B0604020202020204" pitchFamily="34" charset="0"/>
                  <a:cs typeface="Arial" panose="020B0604020202020204" pitchFamily="34" charset="0"/>
                </a:rPr>
                <a:t>process</a:t>
              </a:r>
            </a:p>
            <a:p>
              <a:pPr lvl="0" defTabSz="914400"/>
              <a:r>
                <a:rPr lang="fi-FI" altLang="fi-FI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altLang="fi-FI" dirty="0">
                  <a:latin typeface="Arial" panose="020B0604020202020204" pitchFamily="34" charset="0"/>
                  <a:cs typeface="Arial" panose="020B0604020202020204" pitchFamily="34" charset="0"/>
                </a:rPr>
                <a:t>intellectual</a:t>
              </a:r>
              <a:endParaRPr lang="en-US" dirty="0"/>
            </a:p>
          </p:txBody>
        </p:sp>
      </p:grp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3940204" y="2795234"/>
            <a:ext cx="1146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1800" dirty="0" err="1"/>
              <a:t>Creativity</a:t>
            </a:r>
            <a:endParaRPr lang="fi-FI" alt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3131840" y="832165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fi-FI" dirty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fi-FI" dirty="0"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2361" y="3259056"/>
            <a:ext cx="22322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Defines how one deals with problem situations;</a:t>
            </a:r>
          </a:p>
          <a:p>
            <a:r>
              <a:rPr lang="en-US" dirty="0"/>
              <a:t>Same as usual or seeking new</a:t>
            </a:r>
          </a:p>
        </p:txBody>
      </p:sp>
    </p:spTree>
    <p:extLst>
      <p:ext uri="{BB962C8B-B14F-4D97-AF65-F5344CB8AC3E}">
        <p14:creationId xmlns:p14="http://schemas.microsoft.com/office/powerpoint/2010/main" val="359824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Sources to find ideas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1273324"/>
            <a:ext cx="3815654" cy="332437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Market forecasts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Long and short term plans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Investigations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Technical information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Experts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Users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Lead users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800" b="0" dirty="0"/>
              <a:t>Design-experiments</a:t>
            </a:r>
          </a:p>
          <a:p>
            <a:pPr marL="5805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Shape, material, color, manufacturing, </a:t>
            </a:r>
            <a:endParaRPr lang="fi-FI" altLang="en-US" sz="1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60034" y="1273324"/>
            <a:ext cx="3815654" cy="33243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Literature Studies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Trade magazines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Patents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Competitors‘ product brochures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Data banks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Biomimetic 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e.g. sandwich 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Analysis of known systems 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Competitor's products or methods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Earlier products of own company </a:t>
            </a:r>
          </a:p>
          <a:p>
            <a:pPr marL="523350" lvl="1" indent="-285750">
              <a:buFont typeface="Arial" panose="020B0604020202020204" pitchFamily="34" charset="0"/>
              <a:buChar char="•"/>
            </a:pPr>
            <a:r>
              <a:rPr lang="en-US" sz="1500" b="0" dirty="0"/>
              <a:t>Products containing similar functions</a:t>
            </a:r>
          </a:p>
        </p:txBody>
      </p:sp>
    </p:spTree>
    <p:extLst>
      <p:ext uri="{BB962C8B-B14F-4D97-AF65-F5344CB8AC3E}">
        <p14:creationId xmlns:p14="http://schemas.microsoft.com/office/powerpoint/2010/main" val="10741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Main types of thinking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635730" y="2319569"/>
            <a:ext cx="3288197" cy="1673020"/>
          </a:xfrm>
        </p:spPr>
        <p:txBody>
          <a:bodyPr/>
          <a:lstStyle/>
          <a:p>
            <a:pPr algn="r"/>
            <a:r>
              <a:rPr lang="en-US" altLang="en-US" dirty="0"/>
              <a:t>Divergent</a:t>
            </a:r>
            <a:r>
              <a:rPr lang="fi-FI" altLang="en-US" dirty="0"/>
              <a:t>: </a:t>
            </a:r>
          </a:p>
          <a:p>
            <a:pPr algn="r"/>
            <a:r>
              <a:rPr lang="en-US" altLang="en-US" b="0" dirty="0"/>
              <a:t>random, surprises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8"/>
          </p:nvPr>
        </p:nvSpPr>
        <p:spPr>
          <a:xfrm>
            <a:off x="4549482" y="2319569"/>
            <a:ext cx="3241128" cy="1673020"/>
          </a:xfrm>
        </p:spPr>
        <p:txBody>
          <a:bodyPr/>
          <a:lstStyle/>
          <a:p>
            <a:r>
              <a:rPr lang="en-US" altLang="en-US" dirty="0"/>
              <a:t>Convergent: </a:t>
            </a:r>
          </a:p>
          <a:p>
            <a:r>
              <a:rPr lang="en-US" altLang="en-US" b="0" dirty="0"/>
              <a:t>purposeful consistent</a:t>
            </a:r>
            <a:endParaRPr lang="fi-FI" altLang="en-US" b="0" dirty="0"/>
          </a:p>
          <a:p>
            <a:endParaRPr lang="fi-FI" dirty="0"/>
          </a:p>
        </p:txBody>
      </p:sp>
      <p:grpSp>
        <p:nvGrpSpPr>
          <p:cNvPr id="26" name="Group 25"/>
          <p:cNvGrpSpPr/>
          <p:nvPr/>
        </p:nvGrpSpPr>
        <p:grpSpPr>
          <a:xfrm>
            <a:off x="827584" y="841276"/>
            <a:ext cx="7056784" cy="3994743"/>
            <a:chOff x="1619672" y="1743077"/>
            <a:chExt cx="5688632" cy="338097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19672" y="3437562"/>
              <a:ext cx="2845648" cy="16747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646500" y="1743077"/>
              <a:ext cx="2830902" cy="16944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486395" y="1758788"/>
              <a:ext cx="2821909" cy="16787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465320" y="3421851"/>
              <a:ext cx="2842984" cy="1702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127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Based on intuition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/>
              <a:t>Similarities to the phenomena of other fields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Associations of the solution from subconscious to awareness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Problems: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right idea does not come at the right time, because it can not be forced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due own frozen images you will not notice the new ones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Due the missing information new technology or new procedures do not come to mind</a:t>
            </a:r>
            <a:endParaRPr lang="fi-FI" altLang="en-US" dirty="0"/>
          </a:p>
        </p:txBody>
      </p:sp>
    </p:spTree>
    <p:extLst>
      <p:ext uri="{BB962C8B-B14F-4D97-AF65-F5344CB8AC3E}">
        <p14:creationId xmlns:p14="http://schemas.microsoft.com/office/powerpoint/2010/main" val="381222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Human thinking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 dirty="0"/>
              <a:t>Aware consciousness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0" dirty="0"/>
              <a:t>Analytic and logical thinking</a:t>
            </a:r>
          </a:p>
          <a:p>
            <a:pPr eaLnBrk="1" hangingPunct="1"/>
            <a:r>
              <a:rPr lang="en-US" altLang="en-US" dirty="0"/>
              <a:t>Subconscious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b="0" dirty="0"/>
              <a:t>Previous experience, not immediately available</a:t>
            </a:r>
          </a:p>
          <a:p>
            <a:r>
              <a:rPr lang="en-US" altLang="en-US" dirty="0"/>
              <a:t>Pre consciousness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0" dirty="0"/>
              <a:t>Transmits and acts as a filter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0" dirty="0"/>
              <a:t>Idea can get through the filter when intentionally doing other things</a:t>
            </a:r>
          </a:p>
        </p:txBody>
      </p:sp>
    </p:spTree>
    <p:extLst>
      <p:ext uri="{BB962C8B-B14F-4D97-AF65-F5344CB8AC3E}">
        <p14:creationId xmlns:p14="http://schemas.microsoft.com/office/powerpoint/2010/main" val="329137942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N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DFF5384-7925-49C9-826D-99D946B8D539}" vid="{3183760B-E33B-4B04-9A52-658182C5C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973</Words>
  <Application>Microsoft Macintosh PowerPoint</Application>
  <PresentationFormat>On-screen Show (16:10)</PresentationFormat>
  <Paragraphs>228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Georgia</vt:lpstr>
      <vt:lpstr>Lucida Grande</vt:lpstr>
      <vt:lpstr>AALTO_EN</vt:lpstr>
      <vt:lpstr>Innovation Friday</vt:lpstr>
      <vt:lpstr>Schedule </vt:lpstr>
      <vt:lpstr>PowerPoint Presentation</vt:lpstr>
      <vt:lpstr> About ideation in general</vt:lpstr>
      <vt:lpstr>Three components of creativity (Amibile –98)</vt:lpstr>
      <vt:lpstr>Sources to find ideas</vt:lpstr>
      <vt:lpstr>Main types of thinking</vt:lpstr>
      <vt:lpstr>Based on intuition</vt:lpstr>
      <vt:lpstr>Human thinking</vt:lpstr>
      <vt:lpstr>Systematic methods to create ideas</vt:lpstr>
      <vt:lpstr>Systematic methods to create ideas</vt:lpstr>
      <vt:lpstr>Tuplatiimi - Double team</vt:lpstr>
      <vt:lpstr>Reverse thinking + Double team</vt:lpstr>
      <vt:lpstr>Systematic methods to create ideas</vt:lpstr>
      <vt:lpstr>Brain writing / (Gallery walk)</vt:lpstr>
      <vt:lpstr>New product proposal for big Co (Good sense making one)</vt:lpstr>
      <vt:lpstr>Final presentation 11.12.</vt:lpstr>
      <vt:lpstr>Report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2014-04-29T12:22:06Z</dcterms:created>
  <dcterms:modified xsi:type="dcterms:W3CDTF">2020-11-30T07:17:39Z</dcterms:modified>
</cp:coreProperties>
</file>