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81" r:id="rId4"/>
    <p:sldId id="282" r:id="rId5"/>
    <p:sldId id="275" r:id="rId6"/>
    <p:sldId id="285" r:id="rId7"/>
    <p:sldId id="284" r:id="rId8"/>
  </p:sldIdLst>
  <p:sldSz cx="9144000" cy="6858000" type="screen4x3"/>
  <p:notesSz cx="6997700" cy="92837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00"/>
    <a:srgbClr val="DDDDDD"/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2659" autoAdjust="0"/>
  </p:normalViewPr>
  <p:slideViewPr>
    <p:cSldViewPr>
      <p:cViewPr varScale="1">
        <p:scale>
          <a:sx n="67" d="100"/>
          <a:sy n="67" d="100"/>
        </p:scale>
        <p:origin x="17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7CC35BE-0047-4706-8925-11DE6F80D256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A2541F1-9D93-4165-AE70-0E9C92E17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EE727E2-204D-45ED-BA9A-395FE42A36B5}" type="datetimeFigureOut">
              <a:rPr lang="fi-FI"/>
              <a:pPr>
                <a:defRPr/>
              </a:pPr>
              <a:t>14.9.2020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3A686EF-E5D9-4375-A681-E44B68D210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07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6" descr="aalto_e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r="2171"/>
          <a:stretch>
            <a:fillRect/>
          </a:stretch>
        </p:blipFill>
        <p:spPr bwMode="auto">
          <a:xfrm>
            <a:off x="179388" y="5876925"/>
            <a:ext cx="96361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E72F-077A-4CF6-8DCB-C23444390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4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aalto_e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 descr="aalto_eng_alakul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6939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2D44-AE09-403B-BA8B-BF8836500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5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DB02ED-0E03-4637-85E2-A263FECA1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eople.aalto.f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mod/page/view.php?id=1445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68313" y="1771650"/>
            <a:ext cx="8207375" cy="1331913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ELEC-E7230 Mobile Communications System (5 </a:t>
            </a:r>
            <a:r>
              <a:rPr lang="en-US" altLang="en-US" sz="2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cr</a:t>
            </a:r>
            <a:r>
              <a:rPr lang="en-US" alt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b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Guidelines for group work </a:t>
            </a:r>
            <a:r>
              <a:rPr lang="en-US" altLang="en-US" sz="28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assignement</a:t>
            </a:r>
            <a: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on 6G whitepapers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9750" y="3644900"/>
            <a:ext cx="6446838" cy="1838325"/>
          </a:xfrm>
        </p:spPr>
        <p:txBody>
          <a:bodyPr/>
          <a:lstStyle/>
          <a:p>
            <a:pPr eaLnBrk="1" hangingPunct="1"/>
            <a:r>
              <a:rPr lang="en-GB" altLang="en-US" sz="2000" dirty="0">
                <a:latin typeface="Arial" pitchFamily="34" charset="0"/>
              </a:rPr>
              <a:t>Aalto School of Electrical Engineering, </a:t>
            </a:r>
          </a:p>
          <a:p>
            <a:pPr eaLnBrk="1" hangingPunct="1"/>
            <a:r>
              <a:rPr lang="en-GB" altLang="en-US" sz="2000" dirty="0">
                <a:latin typeface="Arial" pitchFamily="34" charset="0"/>
              </a:rPr>
              <a:t>Aalto University, Espoo, Finland</a:t>
            </a:r>
          </a:p>
          <a:p>
            <a:pPr eaLnBrk="1" hangingPunct="1"/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Background on group work assignment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502444" y="764704"/>
            <a:ext cx="7920037" cy="468017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In group work activity, members in a group study and prepare a presentation on a selected whitepaper from a shortlist of beyond 5G (6G) whitepapers, that relate to the theme of the course.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Whitepapers will not only expose students to concepts beyond legacy systems considered in the lectures, it will also further develop their  presentation and research skills.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This activity contributes to 30% of course grade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The presentations will be held online on (precise presentation schedule to be confirmed):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Assignment  - Paper presentation day 1: Mon 12.10.2020 , 12:00 - 14:00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Assignment  - Paper presentation day 2: Wed 16.10.2020, 14:00 - 16:00 </a:t>
            </a:r>
          </a:p>
          <a:p>
            <a:pPr>
              <a:lnSpc>
                <a:spcPct val="90000"/>
              </a:lnSpc>
            </a:pPr>
            <a:endParaRPr lang="fi-FI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0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Who is in each group?</a:t>
            </a:r>
            <a:endParaRPr lang="en-GB" altLang="en-US" dirty="0">
              <a:latin typeface="Arial" pitchFamily="34" charset="0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8CC9A40-D2B0-49E2-B631-DE7DD3999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346" y="764704"/>
            <a:ext cx="5654341" cy="60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9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How to proceed as group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7920037" cy="208788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Make contact with your group members to kickoff the group assignment work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</a:rPr>
              <a:t>You contact group members using the messaging drawer in MyCourses (see red arrow in Figure below)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</a:rPr>
              <a:t>Alternatively, you may email members directly (email addresses can be found from: </a:t>
            </a: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  <a:hlinkClick r:id="rId2"/>
              </a:rPr>
              <a:t>https://people.aalto.fi/</a:t>
            </a: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</a:rPr>
              <a:t>Once in touch, feel free to use tool of choice for group interaction (Zoom, Skype, Slack, WhatsApp etc.)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solidFill>
                  <a:srgbClr val="FF7900"/>
                </a:solidFill>
                <a:latin typeface="Arial" pitchFamily="34" charset="0"/>
              </a:rPr>
              <a:t>Decide on group strategies, online meeting times, work timelines/milestones, activity allocations etc.</a:t>
            </a: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fi-FI" altLang="en-US" sz="18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1600" dirty="0">
              <a:solidFill>
                <a:srgbClr val="FF7900"/>
              </a:solidFill>
              <a:latin typeface="Arial" pitchFamily="34" charset="0"/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1B2AA5-8B57-4A20-8728-5A802728CF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48" y="3573016"/>
            <a:ext cx="653802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1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About the presentation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7920037" cy="4535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A template of the presentation is available on MyCourses, Assignments section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Note: There will be </a:t>
            </a:r>
            <a:r>
              <a:rPr lang="en-US" altLang="en-US" sz="2000" u="sng" dirty="0">
                <a:solidFill>
                  <a:srgbClr val="FF7900"/>
                </a:solidFill>
                <a:latin typeface="Arial" pitchFamily="34" charset="0"/>
              </a:rPr>
              <a:t>15 minutes </a:t>
            </a: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presentation time plus 5 minutes for questions and discussions.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So make sure have just the right number of slides to fit into that time slot.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Time spent per slide depends on type of content on the slide, presentation skills etc. It can be anywhere between 1-3 minutes.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It will help for group members to do practice run of the presentation before actual presentation.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To ensure maximum participation </a:t>
            </a:r>
            <a:r>
              <a:rPr lang="en-US" altLang="en-US" sz="2000" u="sng" dirty="0">
                <a:solidFill>
                  <a:srgbClr val="FF7900"/>
                </a:solidFill>
                <a:latin typeface="Arial" pitchFamily="34" charset="0"/>
              </a:rPr>
              <a:t>each group member should give part of the presentation</a:t>
            </a: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!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Groups are free to decide how to assign which parts of the presentation to which presenter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fi-FI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How the presentation is graded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7920037" cy="4535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7900"/>
                </a:solidFill>
                <a:latin typeface="Arial" pitchFamily="34" charset="0"/>
              </a:rPr>
              <a:t>Grading criteria includes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7900"/>
                </a:solidFill>
                <a:latin typeface="Arial" pitchFamily="34" charset="0"/>
              </a:rPr>
              <a:t>Presentation skills (clarity, comprehension etc.)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7900"/>
                </a:solidFill>
                <a:latin typeface="Arial" pitchFamily="34" charset="0"/>
              </a:rPr>
              <a:t>Slide quality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7900"/>
                </a:solidFill>
                <a:latin typeface="Arial" pitchFamily="34" charset="0"/>
              </a:rPr>
              <a:t>Understanding of the subject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7900"/>
                </a:solidFill>
                <a:latin typeface="Arial" pitchFamily="34" charset="0"/>
              </a:rPr>
              <a:t>Time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7900"/>
                </a:solidFill>
                <a:latin typeface="Arial" pitchFamily="34" charset="0"/>
              </a:rPr>
              <a:t>Critical thinking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fi-FI" altLang="en-US" sz="28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2400" dirty="0">
              <a:solidFill>
                <a:srgbClr val="FF7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4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Additional tips for preparing the presentation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84783"/>
            <a:ext cx="7920037" cy="40317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Check the links and resources found in this MyCourses page for 90L55609 - </a:t>
            </a:r>
            <a:r>
              <a:rPr lang="en-US" altLang="en-US" sz="2000" i="1" dirty="0">
                <a:solidFill>
                  <a:srgbClr val="FF7900"/>
                </a:solidFill>
                <a:latin typeface="Arial" pitchFamily="34" charset="0"/>
              </a:rPr>
              <a:t>Essential Academic Skills: Producing Text and Giving Presentations</a:t>
            </a: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, </a:t>
            </a: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  <a:hlinkClick r:id="rId2"/>
              </a:rPr>
              <a:t>https://mycourses.aalto.fi/mod/page/view.php?id=144590</a:t>
            </a: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 </a:t>
            </a: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fi-FI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16179"/>
      </p:ext>
    </p:extLst>
  </p:cSld>
  <p:clrMapOvr>
    <a:masterClrMapping/>
  </p:clrMapOvr>
</p:sld>
</file>

<file path=ppt/theme/theme1.xml><?xml version="1.0" encoding="utf-8"?>
<a:theme xmlns:a="http://schemas.openxmlformats.org/drawingml/2006/main" name="5_aalto_univers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5_aalto_university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</Template>
  <TotalTime>16134</TotalTime>
  <Words>452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Georgia</vt:lpstr>
      <vt:lpstr>Symbol</vt:lpstr>
      <vt:lpstr>5_aalto_university</vt:lpstr>
      <vt:lpstr>ELEC-E7230 Mobile Communications System (5 cr) Guidelines for group work assignement on 6G whitepapers</vt:lpstr>
      <vt:lpstr>Background on group work assignment</vt:lpstr>
      <vt:lpstr>Who is in each group?</vt:lpstr>
      <vt:lpstr>How to proceed as group</vt:lpstr>
      <vt:lpstr>About the presentation</vt:lpstr>
      <vt:lpstr>How the presentation is graded</vt:lpstr>
      <vt:lpstr>Additional tips for preparing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 user guide (2007)</dc:title>
  <dc:creator>Tieturi</dc:creator>
  <cp:lastModifiedBy>Mutafungwa Edward</cp:lastModifiedBy>
  <cp:revision>256</cp:revision>
  <dcterms:created xsi:type="dcterms:W3CDTF">2010-02-19T11:30:06Z</dcterms:created>
  <dcterms:modified xsi:type="dcterms:W3CDTF">2020-09-14T11:24:37Z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