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Average"/>
      <p:regular r:id="rId20"/>
    </p:embeddedFont>
    <p:embeddedFont>
      <p:font typeface="Oswald"/>
      <p:regular r:id="rId21"/>
      <p:bold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verage-regular.fntdata"/><Relationship Id="rId11" Type="http://schemas.openxmlformats.org/officeDocument/2006/relationships/slide" Target="slides/slide6.xml"/><Relationship Id="rId22" Type="http://schemas.openxmlformats.org/officeDocument/2006/relationships/font" Target="fonts/Oswald-bold.fntdata"/><Relationship Id="rId10" Type="http://schemas.openxmlformats.org/officeDocument/2006/relationships/slide" Target="slides/slide5.xml"/><Relationship Id="rId21" Type="http://schemas.openxmlformats.org/officeDocument/2006/relationships/font" Target="fonts/Oswald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6674d21c6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6674d21c6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6674d21c6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6674d21c6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9880b9e268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9880b9e268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9880b9e26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9880b9e26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9880b9e268_1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9880b9e268_1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96674d21c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96674d21c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9880b9e268_1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9880b9e268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96674d21c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96674d21c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96674d21c6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96674d21c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96674d21c6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96674d21c6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96674d21c6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96674d21c6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9880b9e268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9880b9e268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96674d21c6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96674d21c6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eartharchitecture.org/?cat=25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archdaily.com/771780/the-great-wall-of-wa-luigi-rosselli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Relationship Id="rId4" Type="http://schemas.openxmlformats.org/officeDocument/2006/relationships/image" Target="../media/image21.png"/><Relationship Id="rId5" Type="http://schemas.openxmlformats.org/officeDocument/2006/relationships/hyperlink" Target="https://eartharchitecture.org/?p=550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1.jpg"/><Relationship Id="rId5" Type="http://schemas.openxmlformats.org/officeDocument/2006/relationships/hyperlink" Target="https://en.wikipedia.org/wiki/Yaodong" TargetMode="External"/><Relationship Id="rId6" Type="http://schemas.openxmlformats.org/officeDocument/2006/relationships/hyperlink" Target="http://www.earth-auroville.com/earth_dug_out_en.php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8.png"/><Relationship Id="rId5" Type="http://schemas.openxmlformats.org/officeDocument/2006/relationships/hyperlink" Target="http://www.earth-auroville.com/cut_blocks_en.php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hyperlink" Target="https://en.wikipedia.org/wiki/Basilica_of_Bom_Jesus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hyperlink" Target="http://www.earth-auroville.com/traditional_rammed_earth_en.php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0" y="990800"/>
            <a:ext cx="9144000" cy="13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r>
              <a:rPr lang="en"/>
              <a:t>istory of Earth Architecture in Asia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671250" y="3174875"/>
            <a:ext cx="7801500" cy="10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</a:rPr>
              <a:t>ARK-E0001 - Special Project of Architecture, Earth Architecture. Autumn 2020</a:t>
            </a:r>
            <a:endParaRPr sz="1200">
              <a:solidFill>
                <a:schemeClr val="accent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Tapio Tuomi &amp; Anna Mäkelä</a:t>
            </a:r>
            <a:endParaRPr sz="1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The Great Wall of China</a:t>
            </a:r>
            <a:endParaRPr sz="2000"/>
          </a:p>
        </p:txBody>
      </p:sp>
      <p:sp>
        <p:nvSpPr>
          <p:cNvPr id="144" name="Google Shape;144;p22"/>
          <p:cNvSpPr txBox="1"/>
          <p:nvPr>
            <p:ph idx="1" type="body"/>
          </p:nvPr>
        </p:nvSpPr>
        <p:spPr>
          <a:xfrm>
            <a:off x="311700" y="1152475"/>
            <a:ext cx="2697900" cy="31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The earliest parts from 700 BC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The first parts were made of rammed earth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Later old parts have been reinforced with stone and bricks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Rammed earth core of the Wall protects it from artillery fire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2250" y="0"/>
            <a:ext cx="3671749" cy="2682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 rotWithShape="1">
          <a:blip r:embed="rId4">
            <a:alphaModFix/>
          </a:blip>
          <a:srcRect b="0" l="10227" r="1221" t="0"/>
          <a:stretch/>
        </p:blipFill>
        <p:spPr>
          <a:xfrm>
            <a:off x="5472250" y="2682100"/>
            <a:ext cx="3671751" cy="246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2"/>
          <p:cNvSpPr txBox="1"/>
          <p:nvPr>
            <p:ph idx="1" type="body"/>
          </p:nvPr>
        </p:nvSpPr>
        <p:spPr>
          <a:xfrm>
            <a:off x="3873750" y="1453500"/>
            <a:ext cx="1396500" cy="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8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The early walls were made of layered earth and vegetation</a:t>
            </a:r>
            <a:endParaRPr i="1" sz="800">
              <a:solidFill>
                <a:srgbClr val="B7B7B7"/>
              </a:solidFill>
            </a:endParaRPr>
          </a:p>
        </p:txBody>
      </p:sp>
      <p:sp>
        <p:nvSpPr>
          <p:cNvPr id="148" name="Google Shape;148;p22"/>
          <p:cNvSpPr txBox="1"/>
          <p:nvPr>
            <p:ph idx="1" type="body"/>
          </p:nvPr>
        </p:nvSpPr>
        <p:spPr>
          <a:xfrm>
            <a:off x="394450" y="4288675"/>
            <a:ext cx="2005800" cy="6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https://historybitz.blog/2019/01/06/the-great-wall-of-china-in-need-of-a-great-clarification/</a:t>
            </a:r>
            <a:endParaRPr sz="8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22"/>
          <p:cNvPicPr preferRelativeResize="0"/>
          <p:nvPr/>
        </p:nvPicPr>
        <p:blipFill rotWithShape="1">
          <a:blip r:embed="rId5">
            <a:alphaModFix/>
          </a:blip>
          <a:srcRect b="0" l="43883" r="6986" t="0"/>
          <a:stretch/>
        </p:blipFill>
        <p:spPr>
          <a:xfrm>
            <a:off x="3009650" y="2233175"/>
            <a:ext cx="2144322" cy="2910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Earth plastering</a:t>
            </a:r>
            <a:endParaRPr/>
          </a:p>
        </p:txBody>
      </p:sp>
      <p:sp>
        <p:nvSpPr>
          <p:cNvPr id="155" name="Google Shape;155;p23"/>
          <p:cNvSpPr txBox="1"/>
          <p:nvPr>
            <p:ph idx="1" type="body"/>
          </p:nvPr>
        </p:nvSpPr>
        <p:spPr>
          <a:xfrm>
            <a:off x="311700" y="2128774"/>
            <a:ext cx="2978100" cy="24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Built between years 1333-1618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Primary materials are stone and wood, but white earth plastering is added to the walls to prevent fires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3"/>
          <p:cNvSpPr txBox="1"/>
          <p:nvPr>
            <p:ph idx="1" type="body"/>
          </p:nvPr>
        </p:nvSpPr>
        <p:spPr>
          <a:xfrm>
            <a:off x="394450" y="4568875"/>
            <a:ext cx="4106100" cy="5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https://eartharchitecture.org/?cat=25</a:t>
            </a:r>
            <a:endParaRPr sz="8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2800" y="397975"/>
            <a:ext cx="5561200" cy="417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 txBox="1"/>
          <p:nvPr>
            <p:ph type="title"/>
          </p:nvPr>
        </p:nvSpPr>
        <p:spPr>
          <a:xfrm>
            <a:off x="311700" y="1647450"/>
            <a:ext cx="3071400" cy="4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Himeji castle, Japan</a:t>
            </a:r>
            <a:endParaRPr sz="2000"/>
          </a:p>
        </p:txBody>
      </p:sp>
      <p:sp>
        <p:nvSpPr>
          <p:cNvPr id="159" name="Google Shape;159;p23"/>
          <p:cNvSpPr txBox="1"/>
          <p:nvPr>
            <p:ph idx="1" type="body"/>
          </p:nvPr>
        </p:nvSpPr>
        <p:spPr>
          <a:xfrm>
            <a:off x="311700" y="1152475"/>
            <a:ext cx="2697900" cy="4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Historically widely used in Asia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The Great Wall of WA</a:t>
            </a:r>
            <a:endParaRPr/>
          </a:p>
        </p:txBody>
      </p:sp>
      <p:sp>
        <p:nvSpPr>
          <p:cNvPr id="165" name="Google Shape;165;p24"/>
          <p:cNvSpPr txBox="1"/>
          <p:nvPr>
            <p:ph idx="1" type="body"/>
          </p:nvPr>
        </p:nvSpPr>
        <p:spPr>
          <a:xfrm>
            <a:off x="311700" y="1152475"/>
            <a:ext cx="3752400" cy="15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Architect: Luigi Rosselli, 2016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450mm rammed earth facade, a dune roof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12 </a:t>
            </a: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residences</a:t>
            </a: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 provide short-term accommodation for a cattle station during mustering season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4"/>
          <p:cNvSpPr txBox="1"/>
          <p:nvPr>
            <p:ph idx="1" type="body"/>
          </p:nvPr>
        </p:nvSpPr>
        <p:spPr>
          <a:xfrm>
            <a:off x="3071425" y="250325"/>
            <a:ext cx="1731600" cy="7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https://www.archdaily.com/771780/the-great-wall-of-wa-luigi-rosselli</a:t>
            </a:r>
            <a:endParaRPr sz="8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Photos by Edward Birch</a:t>
            </a:r>
            <a:endParaRPr sz="8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4"/>
          <p:cNvSpPr txBox="1"/>
          <p:nvPr>
            <p:ph type="title"/>
          </p:nvPr>
        </p:nvSpPr>
        <p:spPr>
          <a:xfrm rot="-612310">
            <a:off x="90282" y="133853"/>
            <a:ext cx="1141255" cy="34448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BONUS: Australia</a:t>
            </a:r>
            <a:endParaRPr sz="2200"/>
          </a:p>
        </p:txBody>
      </p:sp>
      <p:pic>
        <p:nvPicPr>
          <p:cNvPr id="168" name="Google Shape;168;p24"/>
          <p:cNvPicPr preferRelativeResize="0"/>
          <p:nvPr/>
        </p:nvPicPr>
        <p:blipFill rotWithShape="1">
          <a:blip r:embed="rId4">
            <a:alphaModFix/>
          </a:blip>
          <a:srcRect b="32632" l="12900" r="30935" t="35061"/>
          <a:stretch/>
        </p:blipFill>
        <p:spPr>
          <a:xfrm>
            <a:off x="0" y="3071425"/>
            <a:ext cx="4803025" cy="207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/>
          <p:cNvPicPr preferRelativeResize="0"/>
          <p:nvPr/>
        </p:nvPicPr>
        <p:blipFill rotWithShape="1">
          <a:blip r:embed="rId5">
            <a:alphaModFix/>
          </a:blip>
          <a:srcRect b="7321" l="0" r="7313" t="0"/>
          <a:stretch/>
        </p:blipFill>
        <p:spPr>
          <a:xfrm>
            <a:off x="4941750" y="0"/>
            <a:ext cx="4202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4"/>
          <p:cNvSpPr txBox="1"/>
          <p:nvPr>
            <p:ph idx="1" type="body"/>
          </p:nvPr>
        </p:nvSpPr>
        <p:spPr>
          <a:xfrm>
            <a:off x="311700" y="2760100"/>
            <a:ext cx="2621400" cy="4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8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Work in progress</a:t>
            </a:r>
            <a:endParaRPr i="1" sz="8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/>
          <p:nvPr>
            <p:ph type="title"/>
          </p:nvPr>
        </p:nvSpPr>
        <p:spPr>
          <a:xfrm>
            <a:off x="311700" y="445025"/>
            <a:ext cx="497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Old tradition is still alive in Asia</a:t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176" name="Google Shape;176;p25"/>
          <p:cNvSpPr txBox="1"/>
          <p:nvPr>
            <p:ph idx="1" type="body"/>
          </p:nvPr>
        </p:nvSpPr>
        <p:spPr>
          <a:xfrm>
            <a:off x="311700" y="1152475"/>
            <a:ext cx="2978100" cy="31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Specially adobe bricks and cut blocks are still in use in many Asian countries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Approximately 58% of all buildings in India are made of mud</a:t>
            </a: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 bricks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eople are returning to earthen homes to defend against climate change 		→ concrete making is one of the biggest causes of global warming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25"/>
          <p:cNvPicPr preferRelativeResize="0"/>
          <p:nvPr/>
        </p:nvPicPr>
        <p:blipFill rotWithShape="1">
          <a:blip r:embed="rId3">
            <a:alphaModFix/>
          </a:blip>
          <a:srcRect b="0" l="0" r="9722" t="0"/>
          <a:stretch/>
        </p:blipFill>
        <p:spPr>
          <a:xfrm>
            <a:off x="5472251" y="0"/>
            <a:ext cx="3679225" cy="237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5"/>
          <p:cNvSpPr txBox="1"/>
          <p:nvPr/>
        </p:nvSpPr>
        <p:spPr>
          <a:xfrm>
            <a:off x="3994950" y="138700"/>
            <a:ext cx="13965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800">
                <a:solidFill>
                  <a:srgbClr val="B7B7B7"/>
                </a:solidFill>
              </a:rPr>
              <a:t>Indian mud brick makers</a:t>
            </a:r>
            <a:endParaRPr/>
          </a:p>
        </p:txBody>
      </p:sp>
      <p:pic>
        <p:nvPicPr>
          <p:cNvPr id="179" name="Google Shape;17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2250" y="2377423"/>
            <a:ext cx="3679223" cy="275845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5"/>
          <p:cNvSpPr txBox="1"/>
          <p:nvPr/>
        </p:nvSpPr>
        <p:spPr>
          <a:xfrm>
            <a:off x="3994950" y="2439450"/>
            <a:ext cx="1396500" cy="6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800">
                <a:solidFill>
                  <a:srgbClr val="B7B7B7"/>
                </a:solidFill>
              </a:rPr>
              <a:t>Builders explaining the structure through study model</a:t>
            </a:r>
            <a:endParaRPr/>
          </a:p>
        </p:txBody>
      </p:sp>
      <p:sp>
        <p:nvSpPr>
          <p:cNvPr id="181" name="Google Shape;181;p25"/>
          <p:cNvSpPr txBox="1"/>
          <p:nvPr/>
        </p:nvSpPr>
        <p:spPr>
          <a:xfrm>
            <a:off x="455350" y="4254825"/>
            <a:ext cx="4621800" cy="8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https://eartharchitecture.org/?p=550</a:t>
            </a:r>
            <a:endParaRPr sz="800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800">
                <a:solidFill>
                  <a:schemeClr val="accent5"/>
                </a:solidFill>
              </a:rPr>
              <a:t>https://www.ozy.com/around-the-world/indias-new-defence-against-climate-change-a-return-to-handcrafted-mud-houses/225937/</a:t>
            </a:r>
            <a:endParaRPr sz="8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/>
          <p:nvPr>
            <p:ph type="title"/>
          </p:nvPr>
        </p:nvSpPr>
        <p:spPr>
          <a:xfrm>
            <a:off x="311700" y="1456125"/>
            <a:ext cx="8520600" cy="6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for watching </a:t>
            </a:r>
            <a:r>
              <a:rPr lang="en">
                <a:solidFill>
                  <a:schemeClr val="accent5"/>
                </a:solidFill>
              </a:rPr>
              <a:t>!</a:t>
            </a:r>
            <a:endParaRPr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Earth architecture in Asia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295" y="2321725"/>
            <a:ext cx="3797925" cy="2172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b="0" l="65256" r="4223" t="23071"/>
          <a:stretch/>
        </p:blipFill>
        <p:spPr>
          <a:xfrm>
            <a:off x="5099278" y="0"/>
            <a:ext cx="3567297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Google Shape;68;p14"/>
          <p:cNvCxnSpPr/>
          <p:nvPr/>
        </p:nvCxnSpPr>
        <p:spPr>
          <a:xfrm flipH="1" rot="10800000">
            <a:off x="4295900" y="-21725"/>
            <a:ext cx="811200" cy="235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" name="Google Shape;69;p14"/>
          <p:cNvCxnSpPr/>
          <p:nvPr/>
        </p:nvCxnSpPr>
        <p:spPr>
          <a:xfrm>
            <a:off x="4288675" y="4491500"/>
            <a:ext cx="811200" cy="644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394450" y="4568875"/>
            <a:ext cx="4106100" cy="5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http://www.earth-auroville.com/world_techniques_introduction_en.php</a:t>
            </a:r>
            <a:endParaRPr sz="10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Neolithic houses in China</a:t>
            </a:r>
            <a:endParaRPr sz="2000"/>
          </a:p>
        </p:txBody>
      </p:sp>
      <p:sp>
        <p:nvSpPr>
          <p:cNvPr id="76" name="Google Shape;76;p15"/>
          <p:cNvSpPr txBox="1"/>
          <p:nvPr>
            <p:ph idx="1" type="body"/>
          </p:nvPr>
        </p:nvSpPr>
        <p:spPr>
          <a:xfrm>
            <a:off x="311700" y="1152475"/>
            <a:ext cx="274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Banpo, Yellow River Valley, China ca. 2000 BCE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One of the oldest findings 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Made of readily available materials - wood, thatch and earth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Dug half-story into the ground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Exterior walls have a thick layer of clay for the insulation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Central hearth for heating. Smoke gets of from the top of the roof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 rotWithShape="1">
          <a:blip r:embed="rId3">
            <a:alphaModFix/>
          </a:blip>
          <a:srcRect b="0" l="0" r="0" t="16701"/>
          <a:stretch/>
        </p:blipFill>
        <p:spPr>
          <a:xfrm>
            <a:off x="5357825" y="1578778"/>
            <a:ext cx="3786174" cy="356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7826" y="0"/>
            <a:ext cx="3786174" cy="15902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4050600" y="4329125"/>
            <a:ext cx="1300200" cy="10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8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Reconstructions of Neolithic houses, Banpo, ca. 2000 BCE</a:t>
            </a:r>
            <a:endParaRPr i="1" sz="800">
              <a:solidFill>
                <a:srgbClr val="B7B7B7"/>
              </a:solidFill>
            </a:endParaRPr>
          </a:p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4278025" y="1084675"/>
            <a:ext cx="1300200" cy="10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8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Reconstruction of a neolithic house</a:t>
            </a:r>
            <a:endParaRPr i="1" sz="8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Earth Dug Out </a:t>
            </a:r>
            <a:r>
              <a:rPr lang="en" sz="2000"/>
              <a:t>“Yaodong”</a:t>
            </a:r>
            <a:endParaRPr sz="2000"/>
          </a:p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311700" y="1152475"/>
            <a:ext cx="3385200" cy="3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Dwellings are dug out in soft soils, tuffs, loess or porous lava in areas with hot and dry climate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Hunnan, Shanxi, and Gansu and other areas in northern China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History goes back to centuries and still more than 10 million people are living in these dwellings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2575" y="2634149"/>
            <a:ext cx="3841425" cy="255453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4050600" y="4329125"/>
            <a:ext cx="1300200" cy="10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8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China, Xiang region – School of Fenghuo (Photo J.P. Loubes)</a:t>
            </a:r>
            <a:endParaRPr i="1" sz="800">
              <a:solidFill>
                <a:srgbClr val="B7B7B7"/>
              </a:solidFill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2565" y="-45188"/>
            <a:ext cx="3841435" cy="26793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>
            <p:ph idx="1" type="body"/>
          </p:nvPr>
        </p:nvSpPr>
        <p:spPr>
          <a:xfrm>
            <a:off x="4133350" y="2285400"/>
            <a:ext cx="3921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8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China, Cave room</a:t>
            </a:r>
            <a:endParaRPr sz="800">
              <a:solidFill>
                <a:srgbClr val="B7B7B7"/>
              </a:solidFill>
            </a:endParaRPr>
          </a:p>
        </p:txBody>
      </p:sp>
      <p:sp>
        <p:nvSpPr>
          <p:cNvPr id="91" name="Google Shape;91;p16"/>
          <p:cNvSpPr txBox="1"/>
          <p:nvPr>
            <p:ph idx="1" type="body"/>
          </p:nvPr>
        </p:nvSpPr>
        <p:spPr>
          <a:xfrm>
            <a:off x="394450" y="4329125"/>
            <a:ext cx="4106100" cy="7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https://en.wikipedia.org/wiki/Yaodong</a:t>
            </a:r>
            <a:endParaRPr sz="8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http://www.earth-auroville.com/earth_dug_out_en.php</a:t>
            </a:r>
            <a:endParaRPr sz="8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0054" y="525375"/>
            <a:ext cx="3855184" cy="40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5406150" y="4568875"/>
            <a:ext cx="3921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8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China : Plan of dug out dwelling</a:t>
            </a:r>
            <a:endParaRPr sz="800">
              <a:solidFill>
                <a:srgbClr val="B7B7B7"/>
              </a:solidFill>
            </a:endParaRPr>
          </a:p>
        </p:txBody>
      </p:sp>
      <p:sp>
        <p:nvSpPr>
          <p:cNvPr id="99" name="Google Shape;99;p17"/>
          <p:cNvSpPr txBox="1"/>
          <p:nvPr>
            <p:ph idx="1" type="body"/>
          </p:nvPr>
        </p:nvSpPr>
        <p:spPr>
          <a:xfrm>
            <a:off x="108100" y="4568875"/>
            <a:ext cx="3921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8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Cave dwelling – courtyard</a:t>
            </a:r>
            <a:r>
              <a:rPr i="1" lang="en" sz="8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 (Photo K. Poh)</a:t>
            </a:r>
            <a:endParaRPr i="1" sz="800">
              <a:solidFill>
                <a:srgbClr val="B7B7B7"/>
              </a:solidFill>
            </a:endParaRPr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1237" y="525375"/>
            <a:ext cx="5391299" cy="40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Cut Blocks</a:t>
            </a:r>
            <a:endParaRPr/>
          </a:p>
        </p:txBody>
      </p:sp>
      <p:sp>
        <p:nvSpPr>
          <p:cNvPr id="106" name="Google Shape;106;p18"/>
          <p:cNvSpPr txBox="1"/>
          <p:nvPr>
            <p:ph idx="1" type="body"/>
          </p:nvPr>
        </p:nvSpPr>
        <p:spPr>
          <a:xfrm>
            <a:off x="311700" y="1152475"/>
            <a:ext cx="340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Used in Eastern India where the soil is tropical and cohesive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Hardens when exposed to air due chemical reaction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Can be used as a brick or stone in construction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8500" y="0"/>
            <a:ext cx="3925500" cy="258498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>
            <p:ph idx="1" type="body"/>
          </p:nvPr>
        </p:nvSpPr>
        <p:spPr>
          <a:xfrm>
            <a:off x="3873750" y="1807125"/>
            <a:ext cx="1396500" cy="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8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India, Orissa, Near Narangarh - Petroplinthite cutting</a:t>
            </a:r>
            <a:endParaRPr i="1" sz="800">
              <a:solidFill>
                <a:srgbClr val="B7B7B7"/>
              </a:solidFill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8500" y="2584988"/>
            <a:ext cx="3925500" cy="258498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>
            <p:ph idx="1" type="body"/>
          </p:nvPr>
        </p:nvSpPr>
        <p:spPr>
          <a:xfrm>
            <a:off x="3970200" y="4367225"/>
            <a:ext cx="12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8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India, Orissa, Khurda - Post office</a:t>
            </a:r>
            <a:endParaRPr i="1" sz="800">
              <a:solidFill>
                <a:srgbClr val="B7B7B7"/>
              </a:solidFill>
            </a:endParaRPr>
          </a:p>
        </p:txBody>
      </p:sp>
      <p:sp>
        <p:nvSpPr>
          <p:cNvPr id="111" name="Google Shape;111;p18"/>
          <p:cNvSpPr txBox="1"/>
          <p:nvPr>
            <p:ph idx="1" type="body"/>
          </p:nvPr>
        </p:nvSpPr>
        <p:spPr>
          <a:xfrm>
            <a:off x="383725" y="4650575"/>
            <a:ext cx="4106100" cy="107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http://www.earth-auroville.com/cut_blocks_en.php</a:t>
            </a:r>
            <a:endParaRPr sz="10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Basilica Bom Jesus</a:t>
            </a:r>
            <a:endParaRPr sz="2000"/>
          </a:p>
        </p:txBody>
      </p:sp>
      <p:sp>
        <p:nvSpPr>
          <p:cNvPr id="117" name="Google Shape;117;p19"/>
          <p:cNvSpPr txBox="1"/>
          <p:nvPr>
            <p:ph idx="1" type="body"/>
          </p:nvPr>
        </p:nvSpPr>
        <p:spPr>
          <a:xfrm>
            <a:off x="311700" y="1152475"/>
            <a:ext cx="3775200" cy="24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Roman Catholic basilica in Goa, India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Is part of UNESCO’s World Heritage Site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Built in 1605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Portuguese’s colonial architecture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Main structure made of cut block bricks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 rotWithShape="1">
          <a:blip r:embed="rId3">
            <a:alphaModFix/>
          </a:blip>
          <a:srcRect b="0" l="0" r="14828" t="0"/>
          <a:stretch/>
        </p:blipFill>
        <p:spPr>
          <a:xfrm>
            <a:off x="4408254" y="397975"/>
            <a:ext cx="4735750" cy="41708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/>
          <p:nvPr>
            <p:ph idx="1" type="body"/>
          </p:nvPr>
        </p:nvSpPr>
        <p:spPr>
          <a:xfrm>
            <a:off x="4572000" y="4615925"/>
            <a:ext cx="335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8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India, Goa - Basilica Bom Jesus, end 16</a:t>
            </a:r>
            <a:r>
              <a:rPr baseline="30000" i="1" lang="en" sz="8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i="1" lang="en" sz="8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 century</a:t>
            </a:r>
            <a:endParaRPr i="1" sz="800">
              <a:solidFill>
                <a:srgbClr val="B7B7B7"/>
              </a:solidFill>
            </a:endParaRPr>
          </a:p>
        </p:txBody>
      </p:sp>
      <p:sp>
        <p:nvSpPr>
          <p:cNvPr id="120" name="Google Shape;120;p19"/>
          <p:cNvSpPr txBox="1"/>
          <p:nvPr>
            <p:ph idx="1" type="body"/>
          </p:nvPr>
        </p:nvSpPr>
        <p:spPr>
          <a:xfrm>
            <a:off x="394450" y="4568875"/>
            <a:ext cx="4106100" cy="5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https://en.wikipedia.org/wiki/Basilica_of_Bom_Jesus</a:t>
            </a:r>
            <a:endParaRPr sz="10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Traditional Rammed Earth</a:t>
            </a:r>
            <a:endParaRPr/>
          </a:p>
        </p:txBody>
      </p:sp>
      <p:sp>
        <p:nvSpPr>
          <p:cNvPr id="126" name="Google Shape;126;p20"/>
          <p:cNvSpPr txBox="1"/>
          <p:nvPr>
            <p:ph idx="1" type="body"/>
          </p:nvPr>
        </p:nvSpPr>
        <p:spPr>
          <a:xfrm>
            <a:off x="311700" y="1152475"/>
            <a:ext cx="3438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Has been used since ages worldwide like many other techniques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The earth is mixed well with water to get a homogeneous humid mix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Then it is poured into form in thin layers and rammed to increase its density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The ramming increases the structures compressive strength and its water resistance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This technique has allowed to build long lasting multi storey buildings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Good examples from Asia can be found from China and Himalayas area</a:t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9650" y="1082275"/>
            <a:ext cx="3167778" cy="34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7428" y="1082275"/>
            <a:ext cx="2106572" cy="348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/>
          <p:nvPr>
            <p:ph idx="1" type="body"/>
          </p:nvPr>
        </p:nvSpPr>
        <p:spPr>
          <a:xfrm>
            <a:off x="5763000" y="4761750"/>
            <a:ext cx="4106100" cy="5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http://www.earth-auroville.com/traditional_rammed_earth_en.php</a:t>
            </a:r>
            <a:endParaRPr sz="8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0"/>
          <p:cNvSpPr txBox="1"/>
          <p:nvPr>
            <p:ph idx="1" type="body"/>
          </p:nvPr>
        </p:nvSpPr>
        <p:spPr>
          <a:xfrm>
            <a:off x="3873750" y="4633425"/>
            <a:ext cx="1396500" cy="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8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Traditional way to make rammed earth</a:t>
            </a:r>
            <a:endParaRPr i="1" sz="8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China, Fujian Province - Village / house of Hakkas clan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36" name="Google Shape;136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2328" y="1100979"/>
            <a:ext cx="5101572" cy="3402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5" y="1086700"/>
            <a:ext cx="3965656" cy="3402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