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7"/>
  </p:notesMasterIdLst>
  <p:sldIdLst>
    <p:sldId id="256" r:id="rId2"/>
    <p:sldId id="274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ina Mannikko" initials="T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9DC3D-CEB2-4311-B671-BA2D6A691300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04EFE-25DC-49A0-8CF9-B576CD7791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28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Lähtökohtana tekstin rakenne, pohjautuu genrepedagogiikkaan.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9A9E8-8DE7-49A9-905E-3017143A1D8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8992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Keskusteltava minkälaisia sidoksia tekstissä on, tyypillisiä argumentoivalle tekstille.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9A9E8-8DE7-49A9-905E-3017143A1D87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0436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9A9E8-8DE7-49A9-905E-3017143A1D87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51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80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720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23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779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2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2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24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70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291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66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30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119C50A-0AA3-4AD3-802D-681488F888B5}" type="datetimeFigureOut">
              <a:rPr lang="fi-FI" smtClean="0"/>
              <a:t>7.1.2019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81E91C-D9DC-4CA5-A2F0-816BA7E1F09F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87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fi-FI" sz="4000" dirty="0" err="1" smtClean="0"/>
              <a:t>Argumenterande</a:t>
            </a:r>
            <a:r>
              <a:rPr lang="fi-FI" sz="4000" dirty="0" smtClean="0"/>
              <a:t> genre</a:t>
            </a:r>
            <a:endParaRPr lang="fi-FI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blogga</a:t>
            </a:r>
            <a:r>
              <a:rPr lang="fi-FI" dirty="0" smtClean="0"/>
              <a:t> i </a:t>
            </a:r>
            <a:r>
              <a:rPr lang="fi-FI" dirty="0" err="1" smtClean="0"/>
              <a:t>grupp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90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96144"/>
          </a:xfrm>
        </p:spPr>
        <p:txBody>
          <a:bodyPr>
            <a:normAutofit/>
          </a:bodyPr>
          <a:lstStyle/>
          <a:p>
            <a:r>
              <a:rPr lang="fi-FI" sz="3600" dirty="0" err="1" smtClean="0"/>
              <a:t>Syfte</a:t>
            </a:r>
            <a:r>
              <a:rPr lang="fi-FI" sz="3600" dirty="0" smtClean="0"/>
              <a:t> i </a:t>
            </a:r>
            <a:r>
              <a:rPr lang="fi-FI" sz="3600" dirty="0" err="1" smtClean="0"/>
              <a:t>argumentationer</a:t>
            </a:r>
            <a:r>
              <a:rPr lang="fi-FI" sz="3600" dirty="0" smtClean="0"/>
              <a:t> 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600" dirty="0" smtClean="0"/>
              <a:t> - </a:t>
            </a:r>
            <a:r>
              <a:rPr lang="fi-FI" sz="3600" dirty="0" err="1" smtClean="0"/>
              <a:t>två</a:t>
            </a:r>
            <a:r>
              <a:rPr lang="fi-FI" sz="3600" dirty="0" smtClean="0"/>
              <a:t> </a:t>
            </a:r>
            <a:r>
              <a:rPr lang="fi-FI" sz="3600" dirty="0" err="1" smtClean="0"/>
              <a:t>alternativ</a:t>
            </a:r>
            <a:r>
              <a:rPr lang="fi-FI" sz="3600" dirty="0" smtClean="0"/>
              <a:t> </a:t>
            </a:r>
            <a:br>
              <a:rPr lang="fi-FI" sz="3600" dirty="0" smtClean="0"/>
            </a:br>
            <a:r>
              <a:rPr lang="fi-FI" sz="1200" dirty="0" smtClean="0">
                <a:latin typeface="Calibri" panose="020F0502020204030204" pitchFamily="34" charset="0"/>
              </a:rPr>
              <a:t>Johansson </a:t>
            </a:r>
            <a:r>
              <a:rPr lang="fi-FI" sz="1200" dirty="0">
                <a:latin typeface="Calibri" panose="020F0502020204030204" pitchFamily="34" charset="0"/>
              </a:rPr>
              <a:t>&amp; Sandell Ring (2012)</a:t>
            </a:r>
            <a:br>
              <a:rPr lang="fi-FI" sz="1200" dirty="0">
                <a:latin typeface="Calibri" panose="020F0502020204030204" pitchFamily="34" charset="0"/>
              </a:rPr>
            </a:br>
            <a:endParaRPr lang="fi-FI" sz="1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4351338"/>
          </a:xfrm>
        </p:spPr>
        <p:txBody>
          <a:bodyPr>
            <a:normAutofit/>
          </a:bodyPr>
          <a:lstStyle/>
          <a:p>
            <a:endParaRPr lang="fi-FI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dirty="0" smtClean="0">
                <a:latin typeface="Calibri" panose="020F0502020204030204" pitchFamily="34" charset="0"/>
              </a:rPr>
              <a:t>1 </a:t>
            </a:r>
            <a:r>
              <a:rPr lang="fi-FI" dirty="0" err="1" smtClean="0">
                <a:latin typeface="Calibri" panose="020F0502020204030204" pitchFamily="34" charset="0"/>
              </a:rPr>
              <a:t>Övertygande</a:t>
            </a:r>
            <a:r>
              <a:rPr lang="fi-FI" dirty="0" smtClean="0">
                <a:latin typeface="Calibri" panose="020F0502020204030204" pitchFamily="34" charset="0"/>
              </a:rPr>
              <a:t>/</a:t>
            </a:r>
            <a:r>
              <a:rPr lang="fi-FI" dirty="0" err="1" smtClean="0">
                <a:latin typeface="Calibri" panose="020F0502020204030204" pitchFamily="34" charset="0"/>
              </a:rPr>
              <a:t>övertalande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argumentation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</a:p>
          <a:p>
            <a:r>
              <a:rPr lang="fi-FI" b="1" dirty="0" err="1" smtClean="0">
                <a:latin typeface="Calibri" panose="020F0502020204030204" pitchFamily="34" charset="0"/>
              </a:rPr>
              <a:t>Syftet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är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att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med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hjälp</a:t>
            </a:r>
            <a:r>
              <a:rPr lang="fi-FI" dirty="0">
                <a:latin typeface="Calibri" panose="020F0502020204030204" pitchFamily="34" charset="0"/>
              </a:rPr>
              <a:t> av </a:t>
            </a:r>
            <a:r>
              <a:rPr lang="fi-FI" dirty="0" err="1">
                <a:latin typeface="Calibri" panose="020F0502020204030204" pitchFamily="34" charset="0"/>
              </a:rPr>
              <a:t>argument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övertyga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läsaren</a:t>
            </a:r>
            <a:r>
              <a:rPr lang="fi-FI" dirty="0" smtClean="0">
                <a:latin typeface="Calibri" panose="020F0502020204030204" pitchFamily="34" charset="0"/>
              </a:rPr>
              <a:t>/</a:t>
            </a:r>
            <a:r>
              <a:rPr lang="fi-FI" dirty="0" err="1" smtClean="0">
                <a:latin typeface="Calibri" panose="020F0502020204030204" pitchFamily="34" charset="0"/>
              </a:rPr>
              <a:t>lyssnaren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om</a:t>
            </a:r>
            <a:r>
              <a:rPr lang="fi-FI" dirty="0">
                <a:latin typeface="Calibri" panose="020F0502020204030204" pitchFamily="34" charset="0"/>
              </a:rPr>
              <a:t> en </a:t>
            </a:r>
            <a:r>
              <a:rPr lang="fi-FI" dirty="0" err="1">
                <a:latin typeface="Calibri" panose="020F0502020204030204" pitchFamily="34" charset="0"/>
              </a:rPr>
              <a:t>åsikt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eller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att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övertala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någon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att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handla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på</a:t>
            </a:r>
            <a:r>
              <a:rPr lang="fi-FI" dirty="0">
                <a:latin typeface="Calibri" panose="020F0502020204030204" pitchFamily="34" charset="0"/>
              </a:rPr>
              <a:t> ett </a:t>
            </a:r>
            <a:r>
              <a:rPr lang="fi-FI" dirty="0" err="1">
                <a:latin typeface="Calibri" panose="020F0502020204030204" pitchFamily="34" charset="0"/>
              </a:rPr>
              <a:t>visst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sätt</a:t>
            </a:r>
            <a:r>
              <a:rPr lang="fi-FI" dirty="0">
                <a:latin typeface="Calibri" panose="020F0502020204030204" pitchFamily="34" charset="0"/>
              </a:rPr>
              <a:t>. </a:t>
            </a:r>
          </a:p>
          <a:p>
            <a:endParaRPr lang="fi-FI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dirty="0" smtClean="0">
                <a:latin typeface="Calibri" panose="020F0502020204030204" pitchFamily="34" charset="0"/>
              </a:rPr>
              <a:t>2 </a:t>
            </a:r>
            <a:r>
              <a:rPr lang="fi-FI" dirty="0" err="1" smtClean="0">
                <a:latin typeface="Calibri" panose="020F0502020204030204" pitchFamily="34" charset="0"/>
              </a:rPr>
              <a:t>Diskuterande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argumentation</a:t>
            </a:r>
            <a:endParaRPr lang="fi-FI" dirty="0" smtClean="0">
              <a:latin typeface="Calibri" panose="020F0502020204030204" pitchFamily="34" charset="0"/>
            </a:endParaRPr>
          </a:p>
          <a:p>
            <a:r>
              <a:rPr lang="fi-FI" b="1" dirty="0" err="1">
                <a:latin typeface="Calibri" panose="020F0502020204030204" pitchFamily="34" charset="0"/>
              </a:rPr>
              <a:t>Syftet</a:t>
            </a:r>
            <a:r>
              <a:rPr lang="fi-FI" b="1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är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att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ställa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två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eller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flera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ståndpunkter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mot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varandra</a:t>
            </a:r>
            <a:r>
              <a:rPr lang="fi-FI" dirty="0">
                <a:latin typeface="Calibri" panose="020F0502020204030204" pitchFamily="34" charset="0"/>
              </a:rPr>
              <a:t> för </a:t>
            </a:r>
            <a:r>
              <a:rPr lang="fi-FI" dirty="0" err="1">
                <a:latin typeface="Calibri" panose="020F0502020204030204" pitchFamily="34" charset="0"/>
              </a:rPr>
              <a:t>att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avslutningsvis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ta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ställning</a:t>
            </a:r>
            <a:r>
              <a:rPr lang="fi-FI" dirty="0">
                <a:latin typeface="Calibri" panose="020F0502020204030204" pitchFamily="34" charset="0"/>
              </a:rPr>
              <a:t> för </a:t>
            </a:r>
            <a:r>
              <a:rPr lang="fi-FI" dirty="0" err="1">
                <a:latin typeface="Calibri" panose="020F0502020204030204" pitchFamily="34" charset="0"/>
              </a:rPr>
              <a:t>den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ena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</a:rPr>
              <a:t>sidan</a:t>
            </a:r>
            <a:r>
              <a:rPr lang="fi-FI" dirty="0">
                <a:latin typeface="Calibri" panose="020F0502020204030204" pitchFamily="34" charset="0"/>
              </a:rPr>
              <a:t>.</a:t>
            </a:r>
            <a:endParaRPr lang="fi-FI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fi-FI" dirty="0">
              <a:latin typeface="Calibri" panose="020F050202020403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00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Autofit/>
          </a:bodyPr>
          <a:lstStyle/>
          <a:p>
            <a:r>
              <a:rPr lang="fi-FI" sz="3600" dirty="0" err="1" smtClean="0"/>
              <a:t>Övertygande</a:t>
            </a:r>
            <a:r>
              <a:rPr lang="fi-FI" sz="3600" dirty="0" smtClean="0"/>
              <a:t>/</a:t>
            </a:r>
            <a:r>
              <a:rPr lang="fi-FI" sz="3600" dirty="0" err="1" smtClean="0"/>
              <a:t>övertalande</a:t>
            </a:r>
            <a:r>
              <a:rPr lang="fi-FI" sz="3600" dirty="0" smtClean="0"/>
              <a:t> </a:t>
            </a:r>
            <a:r>
              <a:rPr lang="fi-FI" sz="3600" dirty="0" err="1" smtClean="0"/>
              <a:t>argumentation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47564" y="1628800"/>
            <a:ext cx="7848872" cy="4680520"/>
          </a:xfrm>
        </p:spPr>
        <p:txBody>
          <a:bodyPr>
            <a:normAutofit fontScale="70000" lnSpcReduction="20000"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fi-FI" sz="2100" dirty="0" smtClean="0">
                <a:latin typeface="Calibri" panose="020F0502020204030204" pitchFamily="34" charset="0"/>
              </a:rPr>
              <a:t>STRUKTUR: Ett </a:t>
            </a:r>
            <a:r>
              <a:rPr lang="fi-FI" sz="2100" dirty="0" err="1">
                <a:latin typeface="Calibri" panose="020F0502020204030204" pitchFamily="34" charset="0"/>
              </a:rPr>
              <a:t>antal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32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argument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sz="2100" dirty="0" err="1" smtClean="0">
                <a:latin typeface="Calibri" panose="020F0502020204030204" pitchFamily="34" charset="0"/>
              </a:rPr>
              <a:t>som</a:t>
            </a:r>
            <a:r>
              <a:rPr lang="fi-FI" sz="2100" dirty="0" smtClean="0">
                <a:latin typeface="Calibri" panose="020F0502020204030204" pitchFamily="34" charset="0"/>
              </a:rPr>
              <a:t> </a:t>
            </a:r>
            <a:r>
              <a:rPr lang="fi-FI" sz="2100" dirty="0" err="1" smtClean="0">
                <a:latin typeface="Calibri" panose="020F0502020204030204" pitchFamily="34" charset="0"/>
              </a:rPr>
              <a:t>stöd</a:t>
            </a:r>
            <a:r>
              <a:rPr lang="fi-FI" sz="2100" dirty="0" smtClean="0">
                <a:latin typeface="Calibri" panose="020F0502020204030204" pitchFamily="34" charset="0"/>
              </a:rPr>
              <a:t> för </a:t>
            </a:r>
            <a:r>
              <a:rPr lang="fi-FI" sz="2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en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åsikt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>
                <a:latin typeface="Calibri" panose="020F0502020204030204" pitchFamily="34" charset="0"/>
              </a:rPr>
              <a:t>+ </a:t>
            </a:r>
            <a:r>
              <a:rPr lang="fi-FI" sz="2100" dirty="0" err="1">
                <a:latin typeface="Calibri" panose="020F0502020204030204" pitchFamily="34" charset="0"/>
              </a:rPr>
              <a:t>ofta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>
                <a:solidFill>
                  <a:srgbClr val="00B050"/>
                </a:solidFill>
                <a:latin typeface="Calibri" panose="020F0502020204030204" pitchFamily="34" charset="0"/>
              </a:rPr>
              <a:t>en </a:t>
            </a:r>
            <a:r>
              <a:rPr lang="fi-FI" sz="2100" dirty="0" err="1">
                <a:solidFill>
                  <a:srgbClr val="00B050"/>
                </a:solidFill>
                <a:latin typeface="Calibri" panose="020F0502020204030204" pitchFamily="34" charset="0"/>
              </a:rPr>
              <a:t>rekommendation</a:t>
            </a:r>
            <a:r>
              <a:rPr lang="fi-FI" sz="2100" dirty="0">
                <a:latin typeface="Calibri" panose="020F0502020204030204" pitchFamily="34" charset="0"/>
              </a:rPr>
              <a:t> i </a:t>
            </a:r>
            <a:r>
              <a:rPr lang="fi-FI" sz="2100" dirty="0" err="1">
                <a:latin typeface="Calibri" panose="020F0502020204030204" pitchFamily="34" charset="0"/>
              </a:rPr>
              <a:t>slutet</a:t>
            </a:r>
            <a:r>
              <a:rPr lang="fi-FI" sz="2100" dirty="0">
                <a:latin typeface="Calibri" panose="020F0502020204030204" pitchFamily="34" charset="0"/>
              </a:rPr>
              <a:t>.</a:t>
            </a:r>
          </a:p>
          <a:p>
            <a:endParaRPr lang="fi-FI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31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Jag</a:t>
            </a:r>
            <a:r>
              <a:rPr lang="fi-FI" sz="31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tycker</a:t>
            </a:r>
            <a:r>
              <a:rPr lang="fi-FI" sz="31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att</a:t>
            </a:r>
            <a:r>
              <a:rPr lang="fi-FI" sz="3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det</a:t>
            </a:r>
            <a:r>
              <a:rPr lang="fi-FI" sz="3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är</a:t>
            </a:r>
            <a:r>
              <a:rPr lang="fi-FI" sz="3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viktigt</a:t>
            </a:r>
            <a:r>
              <a:rPr lang="fi-FI" sz="3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att</a:t>
            </a:r>
            <a:r>
              <a:rPr lang="fi-FI" sz="3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kunna</a:t>
            </a:r>
            <a:r>
              <a:rPr lang="fi-FI" sz="3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många</a:t>
            </a:r>
            <a:r>
              <a:rPr lang="fi-FI" sz="3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språk</a:t>
            </a:r>
            <a:r>
              <a:rPr lang="fi-FI" sz="31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300" dirty="0" smtClean="0">
                <a:latin typeface="Calibri" panose="020F0502020204030204" pitchFamily="34" charset="0"/>
              </a:rPr>
              <a:t>=ÅSIKT</a:t>
            </a:r>
            <a:r>
              <a:rPr lang="fi-FI" sz="31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31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För </a:t>
            </a:r>
            <a:r>
              <a:rPr lang="fi-FI" sz="3100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</a:t>
            </a:r>
            <a:r>
              <a:rPr lang="fi-FI" sz="31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första</a:t>
            </a:r>
            <a:r>
              <a:rPr lang="fi-FI" sz="31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är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lättare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resa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runt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världen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om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kan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många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300" dirty="0" smtClean="0">
                <a:latin typeface="Calibri" panose="020F0502020204030204" pitchFamily="34" charset="0"/>
              </a:rPr>
              <a:t>=ARGUMENT 1 </a:t>
            </a:r>
          </a:p>
          <a:p>
            <a:pPr marL="0" indent="0">
              <a:buNone/>
            </a:pPr>
            <a:r>
              <a:rPr lang="fi-FI" sz="31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För </a:t>
            </a:r>
            <a:r>
              <a:rPr lang="fi-FI" sz="3100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</a:t>
            </a:r>
            <a:r>
              <a:rPr lang="fi-FI" sz="31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andra</a:t>
            </a:r>
            <a:r>
              <a:rPr lang="fi-FI" sz="31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bättre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kognitiva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färdigheter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om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behärskar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flera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300" dirty="0" smtClean="0">
                <a:latin typeface="Calibri" panose="020F0502020204030204" pitchFamily="34" charset="0"/>
              </a:rPr>
              <a:t>=ARGUMENT 2</a:t>
            </a:r>
            <a:r>
              <a:rPr lang="fi-FI" sz="31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3100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Därtill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ger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breda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språkkunskaper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bättre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självförtroende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300" dirty="0" smtClean="0">
                <a:latin typeface="Calibri" panose="020F0502020204030204" pitchFamily="34" charset="0"/>
              </a:rPr>
              <a:t>=</a:t>
            </a:r>
            <a:r>
              <a:rPr lang="fi-FI" sz="2300" dirty="0">
                <a:latin typeface="Calibri" panose="020F0502020204030204" pitchFamily="34" charset="0"/>
              </a:rPr>
              <a:t>ARGUMENT </a:t>
            </a:r>
            <a:r>
              <a:rPr lang="fi-FI" sz="2300" dirty="0" smtClean="0">
                <a:latin typeface="Calibri" panose="020F0502020204030204" pitchFamily="34" charset="0"/>
              </a:rPr>
              <a:t>3 </a:t>
            </a:r>
          </a:p>
          <a:p>
            <a:pPr marL="0" indent="0">
              <a:buNone/>
            </a:pP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Neuropsykologerna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också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visat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hjärnan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växer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och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blir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bättre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kopplad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när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pluggar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sz="31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300" dirty="0" smtClean="0">
                <a:latin typeface="Calibri" panose="020F0502020204030204" pitchFamily="34" charset="0"/>
              </a:rPr>
              <a:t>=ARGUMENT 4</a:t>
            </a:r>
            <a:r>
              <a:rPr lang="fi-FI" sz="31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3100" u="sng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Därför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borde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alla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människor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studera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minst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två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främmande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språk</a:t>
            </a:r>
            <a:r>
              <a:rPr lang="fi-FI" sz="31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i </a:t>
            </a:r>
            <a:r>
              <a:rPr lang="fi-FI" sz="31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grundskolan</a:t>
            </a:r>
            <a:r>
              <a:rPr lang="fi-FI" sz="23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. </a:t>
            </a:r>
            <a:r>
              <a:rPr lang="fi-FI" sz="2300" dirty="0" smtClean="0">
                <a:latin typeface="Calibri" panose="020F0502020204030204" pitchFamily="34" charset="0"/>
              </a:rPr>
              <a:t>=REKOMMENDATION</a:t>
            </a:r>
            <a:endParaRPr lang="fi-FI" sz="31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0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fi-FI" sz="4000" dirty="0" err="1" smtClean="0"/>
              <a:t>Diskuterande</a:t>
            </a:r>
            <a:r>
              <a:rPr lang="fi-FI" sz="4000" dirty="0" smtClean="0"/>
              <a:t> </a:t>
            </a:r>
            <a:r>
              <a:rPr lang="fi-FI" sz="4000" dirty="0" err="1" smtClean="0"/>
              <a:t>argumentation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1700808"/>
            <a:ext cx="7776864" cy="4752528"/>
          </a:xfrm>
        </p:spPr>
        <p:txBody>
          <a:bodyPr>
            <a:normAutofit fontScale="85000" lnSpcReduction="20000"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fi-FI" sz="2300" dirty="0" smtClean="0">
                <a:latin typeface="Calibri" panose="020F0502020204030204" pitchFamily="34" charset="0"/>
              </a:rPr>
              <a:t>STRUKTUR: Ett </a:t>
            </a:r>
            <a:r>
              <a:rPr lang="fi-FI" sz="2300" dirty="0" err="1">
                <a:latin typeface="Calibri" panose="020F0502020204030204" pitchFamily="34" charset="0"/>
              </a:rPr>
              <a:t>antal</a:t>
            </a:r>
            <a:r>
              <a:rPr lang="fi-FI" sz="2300" dirty="0">
                <a:latin typeface="Calibri" panose="020F0502020204030204" pitchFamily="34" charset="0"/>
              </a:rPr>
              <a:t> </a:t>
            </a:r>
            <a:r>
              <a:rPr lang="fi-FI" sz="23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argument</a:t>
            </a:r>
            <a:r>
              <a:rPr lang="fi-FI" sz="2300" dirty="0">
                <a:latin typeface="Calibri" panose="020F0502020204030204" pitchFamily="34" charset="0"/>
              </a:rPr>
              <a:t> för </a:t>
            </a:r>
            <a:r>
              <a:rPr lang="fi-FI" sz="2300" dirty="0" err="1">
                <a:latin typeface="Calibri" panose="020F0502020204030204" pitchFamily="34" charset="0"/>
              </a:rPr>
              <a:t>att</a:t>
            </a:r>
            <a:r>
              <a:rPr lang="fi-FI" sz="2300" dirty="0">
                <a:latin typeface="Calibri" panose="020F0502020204030204" pitchFamily="34" charset="0"/>
              </a:rPr>
              <a:t> </a:t>
            </a:r>
            <a:r>
              <a:rPr lang="fi-FI" sz="2300" dirty="0" err="1">
                <a:latin typeface="Calibri" panose="020F0502020204030204" pitchFamily="34" charset="0"/>
              </a:rPr>
              <a:t>belysa</a:t>
            </a:r>
            <a:r>
              <a:rPr lang="fi-FI" sz="2300" dirty="0">
                <a:latin typeface="Calibri" panose="020F0502020204030204" pitchFamily="34" charset="0"/>
              </a:rPr>
              <a:t> </a:t>
            </a:r>
            <a:r>
              <a:rPr lang="fi-FI" sz="2300" dirty="0" err="1">
                <a:latin typeface="Calibri" panose="020F0502020204030204" pitchFamily="34" charset="0"/>
              </a:rPr>
              <a:t>olika</a:t>
            </a:r>
            <a:r>
              <a:rPr lang="fi-FI" sz="2300" dirty="0">
                <a:latin typeface="Calibri" panose="020F0502020204030204" pitchFamily="34" charset="0"/>
              </a:rPr>
              <a:t> </a:t>
            </a:r>
            <a:r>
              <a:rPr lang="fi-FI" sz="2300" dirty="0" err="1">
                <a:latin typeface="Calibri" panose="020F0502020204030204" pitchFamily="34" charset="0"/>
              </a:rPr>
              <a:t>sidor</a:t>
            </a:r>
            <a:r>
              <a:rPr lang="fi-FI" sz="2300" dirty="0">
                <a:latin typeface="Calibri" panose="020F0502020204030204" pitchFamily="34" charset="0"/>
              </a:rPr>
              <a:t> av </a:t>
            </a:r>
            <a:r>
              <a:rPr lang="fi-FI" sz="2300" dirty="0">
                <a:solidFill>
                  <a:srgbClr val="00B050"/>
                </a:solidFill>
                <a:latin typeface="Calibri" panose="020F0502020204030204" pitchFamily="34" charset="0"/>
              </a:rPr>
              <a:t>en </a:t>
            </a:r>
            <a:r>
              <a:rPr lang="fi-FI" sz="2300" dirty="0" err="1">
                <a:solidFill>
                  <a:srgbClr val="00B050"/>
                </a:solidFill>
                <a:latin typeface="Calibri" panose="020F0502020204030204" pitchFamily="34" charset="0"/>
              </a:rPr>
              <a:t>frågeställning</a:t>
            </a:r>
            <a:r>
              <a:rPr lang="fi-FI" sz="23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2300" dirty="0" err="1">
                <a:latin typeface="Calibri" panose="020F0502020204030204" pitchFamily="34" charset="0"/>
              </a:rPr>
              <a:t>före</a:t>
            </a:r>
            <a:r>
              <a:rPr lang="fi-FI" sz="2300" dirty="0">
                <a:latin typeface="Calibri" panose="020F0502020204030204" pitchFamily="34" charset="0"/>
              </a:rPr>
              <a:t> </a:t>
            </a:r>
            <a:r>
              <a:rPr lang="fi-FI" sz="2300" dirty="0">
                <a:solidFill>
                  <a:srgbClr val="FF0000"/>
                </a:solidFill>
                <a:latin typeface="Calibri" panose="020F0502020204030204" pitchFamily="34" charset="0"/>
              </a:rPr>
              <a:t>ett </a:t>
            </a:r>
            <a:r>
              <a:rPr lang="fi-FI" sz="2300" dirty="0" err="1">
                <a:solidFill>
                  <a:srgbClr val="FF0000"/>
                </a:solidFill>
                <a:latin typeface="Calibri" panose="020F0502020204030204" pitchFamily="34" charset="0"/>
              </a:rPr>
              <a:t>ställningstagande</a:t>
            </a:r>
            <a:r>
              <a:rPr lang="fi-FI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fi-FI" sz="2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Borde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 alla </a:t>
            </a: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barn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studera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minst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två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främmande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 i </a:t>
            </a:r>
            <a:r>
              <a:rPr lang="fi-FI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grundskolan</a:t>
            </a:r>
            <a:r>
              <a:rPr lang="fi-FI" dirty="0" smtClean="0">
                <a:solidFill>
                  <a:srgbClr val="00B050"/>
                </a:solidFill>
                <a:latin typeface="Calibri" panose="020F0502020204030204" pitchFamily="34" charset="0"/>
              </a:rPr>
              <a:t>? </a:t>
            </a:r>
            <a:r>
              <a:rPr lang="fi-FI" sz="2100" dirty="0" smtClean="0">
                <a:latin typeface="Calibri" panose="020F0502020204030204" pitchFamily="34" charset="0"/>
              </a:rPr>
              <a:t>=FRÅGESTÄLLNING </a:t>
            </a:r>
          </a:p>
          <a:p>
            <a:pPr marL="0" indent="0">
              <a:buNone/>
            </a:pPr>
            <a:r>
              <a:rPr lang="fi-FI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Å </a:t>
            </a:r>
            <a:r>
              <a:rPr lang="fi-FI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ena</a:t>
            </a:r>
            <a:r>
              <a:rPr lang="fi-FI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sidan</a:t>
            </a:r>
            <a:r>
              <a:rPr lang="fi-FI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forskningen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visat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hjärnan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växer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och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blir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bättre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kopplad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när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pluggar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100" dirty="0" smtClean="0">
                <a:latin typeface="Calibri" panose="020F0502020204030204" pitchFamily="34" charset="0"/>
              </a:rPr>
              <a:t>=ARGUMENT 1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fi-FI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Å </a:t>
            </a:r>
            <a:r>
              <a:rPr lang="fi-FI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andra</a:t>
            </a:r>
            <a:r>
              <a:rPr lang="fi-FI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sidan</a:t>
            </a:r>
            <a:r>
              <a:rPr lang="fi-FI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vi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modersmålskunskaperna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lider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om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studerar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flera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och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barnen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borde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därför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lära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sig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skriva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och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sitt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modersmål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felfritt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innan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börjar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studera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några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främmande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100" dirty="0" smtClean="0">
                <a:latin typeface="Calibri" panose="020F0502020204030204" pitchFamily="34" charset="0"/>
              </a:rPr>
              <a:t>=ARGUMENT 2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fi-FI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Däremot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visar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undersökningar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barn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som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många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bättre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självförtroende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än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barn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som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bara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kan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ett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100" dirty="0" smtClean="0">
                <a:latin typeface="Calibri" panose="020F0502020204030204" pitchFamily="34" charset="0"/>
              </a:rPr>
              <a:t>=ARGUMENT 3 </a:t>
            </a:r>
          </a:p>
          <a:p>
            <a:pPr marL="0" indent="0">
              <a:buNone/>
            </a:pPr>
            <a:r>
              <a:rPr lang="fi-FI" u="sng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om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studerar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bara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ett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främmande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bättre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möjligheter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koncentrera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sig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och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lära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sig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bättre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fi-FI" sz="2100" dirty="0" smtClean="0">
                <a:latin typeface="Calibri" panose="020F0502020204030204" pitchFamily="34" charset="0"/>
              </a:rPr>
              <a:t>=ARGUMENT 4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I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den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internationella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världen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är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det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u="sng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dock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viktigare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att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man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kan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kommunicera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med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många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slags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människor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och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det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kräver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att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man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studerar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många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språk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redan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i </a:t>
            </a:r>
            <a:r>
              <a:rPr lang="fi-FI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grundskolan</a:t>
            </a:r>
            <a:r>
              <a:rPr lang="fi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fi-FI" sz="2100" dirty="0" smtClean="0">
                <a:latin typeface="Calibri" panose="020F0502020204030204" pitchFamily="34" charset="0"/>
              </a:rPr>
              <a:t>=STÄLLNINGSTAGANDE  </a:t>
            </a:r>
            <a:endParaRPr lang="fi-FI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i-FI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i-FI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fi-FI" sz="4000" dirty="0" err="1" smtClean="0"/>
              <a:t>Språkliga</a:t>
            </a:r>
            <a:r>
              <a:rPr lang="fi-FI" sz="4000" dirty="0" smtClean="0"/>
              <a:t> drag i </a:t>
            </a:r>
            <a:r>
              <a:rPr lang="fi-FI" sz="4000" dirty="0" err="1" smtClean="0"/>
              <a:t>argumentationer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16288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err="1" smtClean="0">
                <a:latin typeface="Calibri" panose="020F0502020204030204" pitchFamily="34" charset="0"/>
              </a:rPr>
              <a:t>Uttrycka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åsikter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sv-FI" altLang="fi-FI" dirty="0">
                <a:latin typeface="Calibri" panose="020F0502020204030204" pitchFamily="34" charset="0"/>
              </a:rPr>
              <a:t>Jag tycker </a:t>
            </a:r>
            <a:r>
              <a:rPr lang="sv-FI" altLang="fi-FI" dirty="0" smtClean="0">
                <a:latin typeface="Calibri" panose="020F0502020204030204" pitchFamily="34" charset="0"/>
              </a:rPr>
              <a:t>att</a:t>
            </a:r>
            <a:r>
              <a:rPr lang="sv-FI" altLang="fi-FI" dirty="0">
                <a:latin typeface="Calibri" panose="020F0502020204030204" pitchFamily="34" charset="0"/>
              </a:rPr>
              <a:t> </a:t>
            </a:r>
            <a:r>
              <a:rPr lang="sv-FI" altLang="fi-FI" dirty="0" smtClean="0">
                <a:latin typeface="Calibri" panose="020F0502020204030204" pitchFamily="34" charset="0"/>
              </a:rPr>
              <a:t>[...] </a:t>
            </a:r>
          </a:p>
          <a:p>
            <a:pPr lvl="1"/>
            <a:r>
              <a:rPr lang="sv-FI" altLang="fi-FI" dirty="0" smtClean="0">
                <a:latin typeface="Calibri" panose="020F0502020204030204" pitchFamily="34" charset="0"/>
              </a:rPr>
              <a:t>Jag </a:t>
            </a:r>
            <a:r>
              <a:rPr lang="sv-FI" altLang="fi-FI" dirty="0">
                <a:latin typeface="Calibri" panose="020F0502020204030204" pitchFamily="34" charset="0"/>
              </a:rPr>
              <a:t>anser </a:t>
            </a:r>
            <a:r>
              <a:rPr lang="sv-FI" altLang="fi-FI" dirty="0" smtClean="0">
                <a:latin typeface="Calibri" panose="020F0502020204030204" pitchFamily="34" charset="0"/>
              </a:rPr>
              <a:t>att [...] </a:t>
            </a:r>
          </a:p>
          <a:p>
            <a:pPr lvl="1"/>
            <a:r>
              <a:rPr lang="sv-FI" altLang="fi-FI" dirty="0" smtClean="0">
                <a:latin typeface="Calibri" panose="020F0502020204030204" pitchFamily="34" charset="0"/>
              </a:rPr>
              <a:t>Enligt </a:t>
            </a:r>
            <a:r>
              <a:rPr lang="sv-FI" altLang="fi-FI" dirty="0">
                <a:latin typeface="Calibri" panose="020F0502020204030204" pitchFamily="34" charset="0"/>
              </a:rPr>
              <a:t>min </a:t>
            </a:r>
            <a:r>
              <a:rPr lang="sv-FI" altLang="fi-FI" dirty="0" smtClean="0">
                <a:latin typeface="Calibri" panose="020F0502020204030204" pitchFamily="34" charset="0"/>
              </a:rPr>
              <a:t>uppfattning/mening[...] </a:t>
            </a:r>
          </a:p>
          <a:p>
            <a:pPr marL="0" indent="0">
              <a:buNone/>
            </a:pPr>
            <a:r>
              <a:rPr lang="sv-FI" altLang="fi-FI" dirty="0" smtClean="0">
                <a:latin typeface="Calibri" panose="020F0502020204030204" pitchFamily="34" charset="0"/>
              </a:rPr>
              <a:t>Orsaksbindeord</a:t>
            </a:r>
          </a:p>
          <a:p>
            <a:pPr lvl="1"/>
            <a:r>
              <a:rPr lang="sv-FI" altLang="fi-FI" dirty="0" smtClean="0">
                <a:latin typeface="Calibri" panose="020F0502020204030204" pitchFamily="34" charset="0"/>
              </a:rPr>
              <a:t>Eftersom, därför att, för att</a:t>
            </a:r>
          </a:p>
          <a:p>
            <a:pPr marL="0" indent="0">
              <a:buNone/>
            </a:pPr>
            <a:r>
              <a:rPr lang="sv-FI" altLang="fi-FI" dirty="0" smtClean="0">
                <a:latin typeface="Calibri" panose="020F0502020204030204" pitchFamily="34" charset="0"/>
              </a:rPr>
              <a:t>Idéordnande bindeord</a:t>
            </a:r>
          </a:p>
          <a:p>
            <a:pPr lvl="1"/>
            <a:r>
              <a:rPr lang="sv-FI" altLang="fi-FI" dirty="0" smtClean="0">
                <a:latin typeface="Calibri" panose="020F0502020204030204" pitchFamily="34" charset="0"/>
              </a:rPr>
              <a:t>För det första, för det andra</a:t>
            </a:r>
          </a:p>
          <a:p>
            <a:pPr lvl="1"/>
            <a:r>
              <a:rPr lang="sv-FI" altLang="fi-FI" dirty="0" smtClean="0">
                <a:latin typeface="Calibri" panose="020F0502020204030204" pitchFamily="34" charset="0"/>
              </a:rPr>
              <a:t>Å ena sidan, å andra sidan</a:t>
            </a:r>
          </a:p>
          <a:p>
            <a:pPr lvl="1"/>
            <a:r>
              <a:rPr lang="sv-FI" altLang="fi-FI" dirty="0" smtClean="0">
                <a:latin typeface="Calibri" panose="020F0502020204030204" pitchFamily="34" charset="0"/>
              </a:rPr>
              <a:t>Dessutom, ytterligare</a:t>
            </a:r>
          </a:p>
          <a:p>
            <a:pPr marL="457200" lvl="1" indent="0">
              <a:buNone/>
            </a:pPr>
            <a:endParaRPr lang="fi-FI" dirty="0" smtClean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44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559</TotalTime>
  <Words>397</Words>
  <Application>Microsoft Office PowerPoint</Application>
  <PresentationFormat>On-screen Show (4:3)</PresentationFormat>
  <Paragraphs>44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Integraali</vt:lpstr>
      <vt:lpstr> Argumenterande genre</vt:lpstr>
      <vt:lpstr>Syfte i argumentationer   - två alternativ  Johansson &amp; Sandell Ring (2012) </vt:lpstr>
      <vt:lpstr>Övertygande/övertalande argumentation</vt:lpstr>
      <vt:lpstr>Diskuterande argumentation</vt:lpstr>
      <vt:lpstr>Språkliga drag i argumentationer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Jauhojärvi-Koskelo Camilla</dc:creator>
  <cp:lastModifiedBy>Votkin Taija</cp:lastModifiedBy>
  <cp:revision>48</cp:revision>
  <dcterms:created xsi:type="dcterms:W3CDTF">2014-12-10T08:03:32Z</dcterms:created>
  <dcterms:modified xsi:type="dcterms:W3CDTF">2019-01-06T23:43:49Z</dcterms:modified>
</cp:coreProperties>
</file>