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37" r:id="rId2"/>
    <p:sldId id="338" r:id="rId3"/>
    <p:sldId id="339" r:id="rId4"/>
    <p:sldId id="340" r:id="rId5"/>
    <p:sldId id="341" r:id="rId6"/>
    <p:sldId id="256" r:id="rId7"/>
    <p:sldId id="257" r:id="rId8"/>
    <p:sldId id="258" r:id="rId9"/>
    <p:sldId id="290" r:id="rId10"/>
    <p:sldId id="292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42" r:id="rId34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56B5-0FFC-4FD8-B0B7-E08A61558F56}" type="datetimeFigureOut">
              <a:rPr lang="fi-FI" smtClean="0"/>
              <a:t>21.9.2020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0577-442D-479B-8616-7FF68F8C42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84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40577-442D-479B-8616-7FF68F8C42B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41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9B7-52AC-4496-87E3-50F5AC34DD32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15B3-DE5E-4D6A-8F3C-BF5D167F9FA8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BF2F-4731-400C-8A24-FD5E8906F491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8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7715-DB6B-45CA-A828-723329F1D7EB}" type="datetime1">
              <a:rPr lang="fi-FI" smtClean="0"/>
              <a:t>21.9.2020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5654880"/>
            <a:ext cx="3298400" cy="114912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25111" y="6306226"/>
            <a:ext cx="459260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96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Department of </a:t>
            </a:r>
            <a:r>
              <a:rPr lang="fi-FI" sz="960" b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Mechanical</a:t>
            </a:r>
            <a:r>
              <a:rPr lang="fi-FI" sz="96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Engineering / Engineering Design / </a:t>
            </a:r>
            <a:r>
              <a:rPr lang="fi-FI" sz="960" b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Mechatronics</a:t>
            </a:r>
            <a:r>
              <a:rPr lang="fi-FI" sz="96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/ </a:t>
            </a:r>
            <a:r>
              <a:rPr lang="fi-FI" sz="960" b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Fluid</a:t>
            </a:r>
            <a:r>
              <a:rPr lang="fi-FI" sz="960" b="1" baseline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Power</a:t>
            </a:r>
            <a:endParaRPr lang="fi-FI" sz="96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80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EDBD-D908-4043-BD33-63DD4C9B6C06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67C1-BA1B-4123-AFB6-F31A734417C5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5869-B243-40B1-B985-DDC799BFF5EC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96D2-C3F7-4D9C-85A9-6268751E3540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1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8E4-F2EA-4041-A863-75BD9F0371C5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543F-F3D9-4797-8AC9-394E18815029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F262-F6FB-4B0A-9CEF-DAD46FC88DDF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F725-AC15-4C6F-AD2B-35A27D9CB8A5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1CD4C-7AB0-4386-8FD6-9A210CB8F84D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EUYtT-CWuo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ijoittaja.fi/66653/analyysissa-norrhydro-tutustu-houkuttelevaan-osakeantiin" TargetMode="External"/><Relationship Id="rId5" Type="http://schemas.openxmlformats.org/officeDocument/2006/relationships/hyperlink" Target="https://www.youtube.com/watch?v=PMw8OVV-KSs" TargetMode="External"/><Relationship Id="rId4" Type="http://schemas.openxmlformats.org/officeDocument/2006/relationships/hyperlink" Target="https://www.youtube.com/watch?v=egS1m3Qz_F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amk.fi/~eeroko/Opetus/AnturitJaOhjausjarjestelmat/Smart_Vision_NorrHydro_18112010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MEC-E5004 </a:t>
            </a:r>
            <a:br>
              <a:rPr lang="fi-FI" dirty="0"/>
            </a:br>
            <a:r>
              <a:rPr lang="fi-FI" dirty="0"/>
              <a:t>Fluid Power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i-FI" dirty="0"/>
              <a:t>22.9.2020</a:t>
            </a:r>
          </a:p>
          <a:p>
            <a:pPr algn="r"/>
            <a:r>
              <a:rPr lang="fi-FI" dirty="0"/>
              <a:t>jyrki.kajaste@aalto.fi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52264" y="522328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5 credits</a:t>
            </a:r>
          </a:p>
        </p:txBody>
      </p:sp>
    </p:spTree>
    <p:extLst>
      <p:ext uri="{BB962C8B-B14F-4D97-AF65-F5344CB8AC3E}">
        <p14:creationId xmlns:p14="http://schemas.microsoft.com/office/powerpoint/2010/main" val="410927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Example, part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20" y="1556289"/>
            <a:ext cx="45638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Solution 2b</a:t>
            </a:r>
          </a:p>
          <a:p>
            <a:r>
              <a:rPr lang="fi-FI" sz="2000" b="1" dirty="0">
                <a:solidFill>
                  <a:srgbClr val="FF0000"/>
                </a:solidFill>
              </a:rPr>
              <a:t>HYDRA concept </a:t>
            </a:r>
          </a:p>
          <a:p>
            <a:r>
              <a:rPr lang="fi-FI" sz="2000" dirty="0"/>
              <a:t>Accumulator provides power peaks, the pressure must be adapted by using pressure transformers </a:t>
            </a:r>
            <a:r>
              <a:rPr lang="fi-FI" sz="2000" dirty="0">
                <a:sym typeface="Symbol" panose="05050102010706020507" pitchFamily="18" charset="2"/>
              </a:rPr>
              <a:t> </a:t>
            </a:r>
            <a:r>
              <a:rPr lang="fi-FI" sz="2000" dirty="0"/>
              <a:t>input pressure corresponds to the pressure needed by the actuator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The pressure losses in valves are small because a) provided pressure and actuator pressures are close to each other b) valve capacities are high (ON-OFF, NOT proportional control valves)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Potential energy and kinetic energy can be stored in accumulator and utilized/reused (</a:t>
            </a:r>
            <a:r>
              <a:rPr lang="fi-FI" sz="2000" b="1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</a:t>
            </a:r>
            <a:r>
              <a:rPr lang="fi-FI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Very good energy efficiency!</a:t>
            </a:r>
          </a:p>
          <a:p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857E40-E2C0-4FF4-8FE5-CBD75FA85431}" type="slidenum">
              <a:rPr lang="fi-FI" smtClean="0"/>
              <a:t>10</a:t>
            </a:fld>
            <a:endParaRPr lang="fi-FI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40" y="2250911"/>
            <a:ext cx="6512560" cy="4105439"/>
          </a:xfrm>
          <a:prstGeom prst="rect">
            <a:avLst/>
          </a:prstGeom>
        </p:spPr>
      </p:pic>
      <p:cxnSp>
        <p:nvCxnSpPr>
          <p:cNvPr id="56" name="Straight Arrow Connector 55"/>
          <p:cNvCxnSpPr>
            <a:stCxn id="57" idx="2"/>
          </p:cNvCxnSpPr>
          <p:nvPr/>
        </p:nvCxnSpPr>
        <p:spPr>
          <a:xfrm>
            <a:off x="8645650" y="1967176"/>
            <a:ext cx="120739" cy="1391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67195" y="1320845"/>
            <a:ext cx="135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STORE</a:t>
            </a:r>
          </a:p>
          <a:p>
            <a:pPr algn="ctr"/>
            <a:r>
              <a:rPr lang="fi-FI" dirty="0"/>
              <a:t>accumulator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5679440" y="5963920"/>
            <a:ext cx="670560" cy="392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28860" y="6167160"/>
            <a:ext cx="174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POWER SOURCE</a:t>
            </a:r>
          </a:p>
          <a:p>
            <a:pPr algn="ctr"/>
            <a:r>
              <a:rPr lang="fi-FI" dirty="0"/>
              <a:t>pump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7142480" y="2397443"/>
            <a:ext cx="2315253" cy="1800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18380" y="1461085"/>
            <a:ext cx="2767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ADAPTATION OF PRESSURE</a:t>
            </a:r>
          </a:p>
          <a:p>
            <a:pPr algn="ctr"/>
            <a:r>
              <a:rPr lang="fi-FI" dirty="0"/>
              <a:t>Pressure transformers</a:t>
            </a:r>
          </a:p>
          <a:p>
            <a:pPr algn="ctr"/>
            <a:r>
              <a:rPr lang="fi-FI" i="1" dirty="0"/>
              <a:t>p</a:t>
            </a:r>
            <a:r>
              <a:rPr lang="fi-FI" baseline="-25000" dirty="0"/>
              <a:t>1 </a:t>
            </a:r>
            <a:r>
              <a:rPr lang="fi-FI" i="1" dirty="0"/>
              <a:t>A</a:t>
            </a:r>
            <a:r>
              <a:rPr lang="fi-FI" baseline="-25000" dirty="0"/>
              <a:t>1</a:t>
            </a:r>
            <a:r>
              <a:rPr lang="fi-FI" dirty="0"/>
              <a:t> = </a:t>
            </a:r>
            <a:r>
              <a:rPr lang="fi-FI" i="1" dirty="0"/>
              <a:t>p</a:t>
            </a:r>
            <a:r>
              <a:rPr lang="fi-FI" baseline="-25000" dirty="0"/>
              <a:t>2 </a:t>
            </a:r>
            <a:r>
              <a:rPr lang="fi-FI" i="1" dirty="0"/>
              <a:t>A</a:t>
            </a:r>
            <a:r>
              <a:rPr lang="fi-FI" baseline="-25000" dirty="0"/>
              <a:t>2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605172" y="4026543"/>
            <a:ext cx="3481319" cy="1728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247487" y="3575428"/>
            <a:ext cx="327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DIRECTING OF FITTED PRESSURE</a:t>
            </a:r>
          </a:p>
          <a:p>
            <a:pPr algn="ctr"/>
            <a:r>
              <a:rPr lang="fi-FI" dirty="0"/>
              <a:t>on/off valves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809630" y="1330523"/>
            <a:ext cx="165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USE OF POWER</a:t>
            </a:r>
          </a:p>
          <a:p>
            <a:pPr algn="ctr"/>
            <a:r>
              <a:rPr lang="fi-FI" dirty="0"/>
              <a:t>actuator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0625049" y="1960949"/>
            <a:ext cx="10480" cy="1973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ight Arrow 65"/>
          <p:cNvSpPr/>
          <p:nvPr/>
        </p:nvSpPr>
        <p:spPr>
          <a:xfrm rot="18868096">
            <a:off x="6232107" y="4336630"/>
            <a:ext cx="2973443" cy="3600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TO ENERGY STORE</a:t>
            </a:r>
          </a:p>
        </p:txBody>
      </p:sp>
      <p:sp>
        <p:nvSpPr>
          <p:cNvPr id="67" name="Left-Right Arrow 66"/>
          <p:cNvSpPr/>
          <p:nvPr/>
        </p:nvSpPr>
        <p:spPr>
          <a:xfrm rot="4301825">
            <a:off x="8617158" y="3350214"/>
            <a:ext cx="1287109" cy="36000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ADAPT</a:t>
            </a:r>
          </a:p>
        </p:txBody>
      </p:sp>
      <p:sp>
        <p:nvSpPr>
          <p:cNvPr id="68" name="Left-Right Arrow 67"/>
          <p:cNvSpPr/>
          <p:nvPr/>
        </p:nvSpPr>
        <p:spPr>
          <a:xfrm rot="4301825">
            <a:off x="8939852" y="4830787"/>
            <a:ext cx="1485106" cy="36000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DIRECT</a:t>
            </a:r>
          </a:p>
        </p:txBody>
      </p:sp>
      <p:sp>
        <p:nvSpPr>
          <p:cNvPr id="69" name="Left-Right Arrow 68"/>
          <p:cNvSpPr/>
          <p:nvPr/>
        </p:nvSpPr>
        <p:spPr>
          <a:xfrm rot="17129040">
            <a:off x="9588942" y="4574879"/>
            <a:ext cx="1603883" cy="36000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ACTUATOR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550401" y="4754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3" name="TextBox 72"/>
          <p:cNvSpPr txBox="1"/>
          <p:nvPr/>
        </p:nvSpPr>
        <p:spPr>
          <a:xfrm>
            <a:off x="6605172" y="504050"/>
            <a:ext cx="375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APPLICATION OF DIGITAL HYDRAULICS</a:t>
            </a:r>
          </a:p>
        </p:txBody>
      </p:sp>
      <p:sp>
        <p:nvSpPr>
          <p:cNvPr id="2" name="Oval 1"/>
          <p:cNvSpPr/>
          <p:nvPr/>
        </p:nvSpPr>
        <p:spPr>
          <a:xfrm>
            <a:off x="8285650" y="2261969"/>
            <a:ext cx="360000" cy="360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5795164" y="2437333"/>
            <a:ext cx="360000" cy="360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6224147" y="2438353"/>
            <a:ext cx="360000" cy="360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6693826" y="2438353"/>
            <a:ext cx="360000" cy="360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7152684" y="2437471"/>
            <a:ext cx="360000" cy="360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7504443" y="5342874"/>
            <a:ext cx="360000" cy="360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214" y="935272"/>
            <a:ext cx="668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Multi-pressure system (6 pressure levels) – only 1 (or 2) accumulators</a:t>
            </a:r>
          </a:p>
        </p:txBody>
      </p:sp>
    </p:spTree>
    <p:extLst>
      <p:ext uri="{BB962C8B-B14F-4D97-AF65-F5344CB8AC3E}">
        <p14:creationId xmlns:p14="http://schemas.microsoft.com/office/powerpoint/2010/main" val="133012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86"/>
          <a:stretch/>
        </p:blipFill>
        <p:spPr>
          <a:xfrm>
            <a:off x="70338" y="1101274"/>
            <a:ext cx="8751916" cy="3068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969" y="4390845"/>
            <a:ext cx="88160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Video</a:t>
            </a:r>
          </a:p>
          <a:p>
            <a:r>
              <a:rPr lang="fi-FI" dirty="0">
                <a:hlinkClick r:id="rId3"/>
              </a:rPr>
              <a:t>https://www.youtube.com/watch?v=qEUYtT-CWuo</a:t>
            </a:r>
            <a:r>
              <a:rPr lang="fi-FI" dirty="0"/>
              <a:t> </a:t>
            </a:r>
          </a:p>
          <a:p>
            <a:r>
              <a:rPr lang="fi-FI" dirty="0">
                <a:hlinkClick r:id="rId4"/>
              </a:rPr>
              <a:t>https://www.youtube.com/watch?v=egS1m3Qz_FM</a:t>
            </a:r>
            <a:r>
              <a:rPr lang="fi-FI" dirty="0"/>
              <a:t> </a:t>
            </a:r>
          </a:p>
          <a:p>
            <a:r>
              <a:rPr lang="fi-FI" dirty="0"/>
              <a:t>Business talk in Finnish</a:t>
            </a:r>
          </a:p>
          <a:p>
            <a:r>
              <a:rPr lang="fi-FI" dirty="0">
                <a:hlinkClick r:id="rId5"/>
              </a:rPr>
              <a:t>https://www.youtube.com/watch?v=PMw8OVV-KSs</a:t>
            </a:r>
            <a:r>
              <a:rPr lang="fi-FI" dirty="0"/>
              <a:t> </a:t>
            </a:r>
          </a:p>
          <a:p>
            <a:r>
              <a:rPr lang="fi-FI" dirty="0">
                <a:hlinkClick r:id="rId6"/>
              </a:rPr>
              <a:t>https://www.sijoittaja.fi/66653/analyysissa-norrhydro-tutustu-houkuttelevaan-osakeantiin</a:t>
            </a:r>
            <a:r>
              <a:rPr lang="fi-FI" dirty="0"/>
              <a:t>   </a:t>
            </a:r>
          </a:p>
          <a:p>
            <a:endParaRPr lang="fi-FI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6"/>
            <a:ext cx="10515600" cy="7361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4400" dirty="0"/>
              <a:t>Multi chamber cylinders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4148" y="3990735"/>
            <a:ext cx="4666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/>
              <a:t>Norrhydro’s multi chamber cylinder system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9250" y="545874"/>
            <a:ext cx="2882412" cy="3877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20138" y="4581870"/>
            <a:ext cx="3171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Cylinder with 4 chambers and piston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2 forces in plus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2 forces in minus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A7E4AB63-9C92-4164-AEAF-55EE7A7436D1}"/>
              </a:ext>
            </a:extLst>
          </p:cNvPr>
          <p:cNvSpPr/>
          <p:nvPr/>
        </p:nvSpPr>
        <p:spPr>
          <a:xfrm>
            <a:off x="11379441" y="3344951"/>
            <a:ext cx="202223" cy="3253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5E87A769-D8BA-4FD2-B249-22D84DA6210B}"/>
              </a:ext>
            </a:extLst>
          </p:cNvPr>
          <p:cNvSpPr/>
          <p:nvPr/>
        </p:nvSpPr>
        <p:spPr>
          <a:xfrm>
            <a:off x="10862895" y="1018091"/>
            <a:ext cx="202223" cy="3253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F992148E-4E5D-4E77-B923-24239443A2FA}"/>
              </a:ext>
            </a:extLst>
          </p:cNvPr>
          <p:cNvSpPr/>
          <p:nvPr/>
        </p:nvSpPr>
        <p:spPr>
          <a:xfrm rot="10800000">
            <a:off x="11412779" y="2656664"/>
            <a:ext cx="202223" cy="325315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F30E45EB-A072-4347-B205-B2943ED26527}"/>
              </a:ext>
            </a:extLst>
          </p:cNvPr>
          <p:cNvSpPr/>
          <p:nvPr/>
        </p:nvSpPr>
        <p:spPr>
          <a:xfrm rot="10800000">
            <a:off x="10290795" y="2498434"/>
            <a:ext cx="202223" cy="325315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B081B-FBCD-48FA-A545-622B209AB309}"/>
              </a:ext>
            </a:extLst>
          </p:cNvPr>
          <p:cNvSpPr txBox="1"/>
          <p:nvPr/>
        </p:nvSpPr>
        <p:spPr>
          <a:xfrm>
            <a:off x="10733259" y="420617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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9B954-E3E3-40A7-B4C6-C1FA92B173B8}"/>
              </a:ext>
            </a:extLst>
          </p:cNvPr>
          <p:cNvSpPr txBox="1"/>
          <p:nvPr/>
        </p:nvSpPr>
        <p:spPr>
          <a:xfrm>
            <a:off x="9611234" y="85300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6A9AB-7643-449B-845E-D0B498F652EB}"/>
              </a:ext>
            </a:extLst>
          </p:cNvPr>
          <p:cNvSpPr txBox="1"/>
          <p:nvPr/>
        </p:nvSpPr>
        <p:spPr>
          <a:xfrm>
            <a:off x="9013991" y="3621403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F08628-C9EE-45A3-ADB2-44DF8ABE0F8F}"/>
              </a:ext>
            </a:extLst>
          </p:cNvPr>
          <p:cNvSpPr txBox="1"/>
          <p:nvPr/>
        </p:nvSpPr>
        <p:spPr>
          <a:xfrm>
            <a:off x="9002730" y="2053925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</a:t>
            </a:r>
            <a:endParaRPr lang="LID40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1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:\Thesis Literature Review\Thesis Written\Literature Review Pics\Multi-Chamber Cylinder with ON-OF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5" y="1583846"/>
            <a:ext cx="5398770" cy="40392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>
            <a:off x="5871893" y="2693008"/>
            <a:ext cx="1126102" cy="49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97995" y="250834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D1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498082" y="3124698"/>
            <a:ext cx="1477992" cy="244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08414" y="287767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d1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743607" y="2200933"/>
            <a:ext cx="1126102" cy="49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69709" y="19543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d2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69709" y="160299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D2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5640592" y="1787663"/>
            <a:ext cx="1229117" cy="596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002304" y="591262"/>
                <a:ext cx="1781129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fi-FI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304" y="591262"/>
                <a:ext cx="1781129" cy="4706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034474" y="1253736"/>
                <a:ext cx="1781129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fi-FI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474" y="1253736"/>
                <a:ext cx="1781129" cy="4706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034474" y="1890331"/>
                <a:ext cx="1069524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fi-FI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474" y="1890331"/>
                <a:ext cx="1069524" cy="4706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077315" y="2547713"/>
                <a:ext cx="1803058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i-FI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315" y="2547713"/>
                <a:ext cx="1803058" cy="4706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908819" y="6011300"/>
            <a:ext cx="6336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M. Linjama, H.-P. Vihtanen, A. Sipola and M. Vilenius, “Secondary Controlled Multi-Chamber Hydraulic Cylinder,” in The 11th Scandinavian International Conference on Fluid Power, SICFP '09, June 2-4,2009, Linköping , 2009.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49696" y="5807513"/>
            <a:ext cx="540000" cy="86264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LP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86992" y="5807513"/>
            <a:ext cx="540000" cy="862642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HP</a:t>
            </a:r>
          </a:p>
        </p:txBody>
      </p:sp>
      <p:cxnSp>
        <p:nvCxnSpPr>
          <p:cNvPr id="6" name="Straight Connector 5"/>
          <p:cNvCxnSpPr>
            <a:stCxn id="21" idx="0"/>
          </p:cNvCxnSpPr>
          <p:nvPr/>
        </p:nvCxnSpPr>
        <p:spPr>
          <a:xfrm flipV="1">
            <a:off x="4756992" y="5548719"/>
            <a:ext cx="0" cy="258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491055" y="5548719"/>
            <a:ext cx="1" cy="25879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838200" y="365126"/>
            <a:ext cx="10515600" cy="7361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4400" dirty="0"/>
              <a:t>Multi chamber cylinder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3713" y="3205095"/>
            <a:ext cx="38226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Piston areas A</a:t>
            </a:r>
            <a:r>
              <a:rPr lang="fi-FI" baseline="-25000" dirty="0"/>
              <a:t>A</a:t>
            </a:r>
            <a:r>
              <a:rPr lang="fi-FI" dirty="0"/>
              <a:t> and A</a:t>
            </a:r>
            <a:r>
              <a:rPr lang="fi-FI" baseline="-25000" dirty="0"/>
              <a:t>C</a:t>
            </a:r>
            <a:r>
              <a:rPr lang="fi-FI" dirty="0"/>
              <a:t> </a:t>
            </a:r>
            <a:r>
              <a:rPr lang="fi-FI" dirty="0">
                <a:sym typeface="Symbol" panose="05050102010706020507" pitchFamily="18" charset="2"/>
              </a:rPr>
              <a:t> Force UP</a:t>
            </a:r>
          </a:p>
          <a:p>
            <a:r>
              <a:rPr lang="fi-FI" dirty="0"/>
              <a:t>Piston areas A</a:t>
            </a:r>
            <a:r>
              <a:rPr lang="fi-FI" baseline="-25000" dirty="0"/>
              <a:t>B</a:t>
            </a:r>
            <a:r>
              <a:rPr lang="fi-FI" dirty="0"/>
              <a:t> and A</a:t>
            </a:r>
            <a:r>
              <a:rPr lang="fi-FI" baseline="-25000" dirty="0"/>
              <a:t>D</a:t>
            </a:r>
            <a:r>
              <a:rPr lang="fi-FI" dirty="0"/>
              <a:t> </a:t>
            </a:r>
            <a:r>
              <a:rPr lang="fi-FI" dirty="0">
                <a:sym typeface="Symbol" panose="05050102010706020507" pitchFamily="18" charset="2"/>
              </a:rPr>
              <a:t> Force DOWN</a:t>
            </a:r>
          </a:p>
          <a:p>
            <a:endParaRPr lang="fi-FI" dirty="0">
              <a:sym typeface="Symbol" panose="05050102010706020507" pitchFamily="18" charset="2"/>
            </a:endParaRPr>
          </a:p>
          <a:p>
            <a:r>
              <a:rPr lang="fi-FI" dirty="0">
                <a:sym typeface="Symbol" panose="05050102010706020507" pitchFamily="18" charset="2"/>
              </a:rPr>
              <a:t>A</a:t>
            </a:r>
            <a:r>
              <a:rPr lang="fi-FI" baseline="-25000" dirty="0">
                <a:sym typeface="Symbol" panose="05050102010706020507" pitchFamily="18" charset="2"/>
              </a:rPr>
              <a:t>A</a:t>
            </a:r>
            <a:r>
              <a:rPr lang="fi-FI" dirty="0">
                <a:sym typeface="Symbol" panose="05050102010706020507" pitchFamily="18" charset="2"/>
              </a:rPr>
              <a:t>:A</a:t>
            </a:r>
            <a:r>
              <a:rPr lang="fi-FI" baseline="-25000" dirty="0">
                <a:sym typeface="Symbol" panose="05050102010706020507" pitchFamily="18" charset="2"/>
              </a:rPr>
              <a:t>B</a:t>
            </a:r>
            <a:r>
              <a:rPr lang="fi-FI" dirty="0">
                <a:sym typeface="Symbol" panose="05050102010706020507" pitchFamily="18" charset="2"/>
              </a:rPr>
              <a:t>:A</a:t>
            </a:r>
            <a:r>
              <a:rPr lang="fi-FI" baseline="-25000" dirty="0">
                <a:sym typeface="Symbol" panose="05050102010706020507" pitchFamily="18" charset="2"/>
              </a:rPr>
              <a:t>C</a:t>
            </a:r>
            <a:r>
              <a:rPr lang="fi-FI" dirty="0">
                <a:sym typeface="Symbol" panose="05050102010706020507" pitchFamily="18" charset="2"/>
              </a:rPr>
              <a:t>:A</a:t>
            </a:r>
            <a:r>
              <a:rPr lang="fi-FI" baseline="-25000" dirty="0">
                <a:sym typeface="Symbol" panose="05050102010706020507" pitchFamily="18" charset="2"/>
              </a:rPr>
              <a:t>D</a:t>
            </a:r>
            <a:r>
              <a:rPr lang="fi-FI" dirty="0">
                <a:sym typeface="Symbol" panose="05050102010706020507" pitchFamily="18" charset="2"/>
              </a:rPr>
              <a:t> 	 8:4:2:1</a:t>
            </a:r>
          </a:p>
          <a:p>
            <a:endParaRPr lang="fi-FI" dirty="0">
              <a:sym typeface="Symbol" panose="05050102010706020507" pitchFamily="18" charset="2"/>
            </a:endParaRPr>
          </a:p>
          <a:p>
            <a:r>
              <a:rPr lang="fi-FI" dirty="0">
                <a:sym typeface="Symbol" panose="05050102010706020507" pitchFamily="18" charset="2"/>
              </a:rPr>
              <a:t>4 chambers  16 forces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56907" y="5678115"/>
            <a:ext cx="2286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Two pressure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HIGH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334431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Force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63" y="1276374"/>
            <a:ext cx="7610474" cy="5365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038350"/>
            <a:ext cx="194912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Test pressures</a:t>
            </a:r>
          </a:p>
          <a:p>
            <a:r>
              <a:rPr lang="fi-FI" sz="2400" i="1" dirty="0"/>
              <a:t>p</a:t>
            </a:r>
            <a:r>
              <a:rPr lang="fi-FI" sz="2400" baseline="-25000" dirty="0"/>
              <a:t>high</a:t>
            </a:r>
            <a:r>
              <a:rPr lang="fi-FI" sz="2400" dirty="0"/>
              <a:t>= 200 bar</a:t>
            </a:r>
          </a:p>
          <a:p>
            <a:r>
              <a:rPr lang="fi-FI" sz="2400" i="1" dirty="0" err="1"/>
              <a:t>p</a:t>
            </a:r>
            <a:r>
              <a:rPr lang="fi-FI" sz="2400" baseline="-25000" dirty="0" err="1"/>
              <a:t>low</a:t>
            </a:r>
            <a:r>
              <a:rPr lang="fi-FI" sz="2400" dirty="0"/>
              <a:t>= 20 bar</a:t>
            </a:r>
          </a:p>
          <a:p>
            <a:endParaRPr lang="fi-FI" dirty="0"/>
          </a:p>
          <a:p>
            <a:endParaRPr lang="fi-FI" baseline="-25000" dirty="0"/>
          </a:p>
        </p:txBody>
      </p:sp>
    </p:spTree>
    <p:extLst>
      <p:ext uri="{BB962C8B-B14F-4D97-AF65-F5344CB8AC3E}">
        <p14:creationId xmlns:p14="http://schemas.microsoft.com/office/powerpoint/2010/main" val="384403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Test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1487"/>
            <a:ext cx="5638800" cy="6029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468" y="1431048"/>
            <a:ext cx="540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Test bench in Tampere University of Technology (2009)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907492"/>
            <a:ext cx="5528474" cy="3251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5375" y="5263545"/>
            <a:ext cx="371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Comparison of systems’ energy losses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6" y="5623649"/>
            <a:ext cx="588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flow losses in valves, b) flow losses in hoses, and  c) compressibility losses. The compressibility losses: energy stored in hydraulic capacitance is lost when the chamber switches from HP to LP</a:t>
            </a:r>
          </a:p>
        </p:txBody>
      </p:sp>
    </p:spTree>
    <p:extLst>
      <p:ext uri="{BB962C8B-B14F-4D97-AF65-F5344CB8AC3E}">
        <p14:creationId xmlns:p14="http://schemas.microsoft.com/office/powerpoint/2010/main" val="318026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Multi chamber cylinder (</a:t>
            </a:r>
            <a:r>
              <a:rPr lang="en-US" dirty="0" err="1"/>
              <a:t>NorrDigi</a:t>
            </a:r>
            <a:r>
              <a:rPr lang="en-US" baseline="30000" dirty="0" err="1"/>
              <a:t>TM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504950"/>
            <a:ext cx="11268075" cy="521652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system is based on multi-chamber hydraulic cylinders. Also a digital control system is needed. Feedback from the accumulators controls the power utilization on the vehicle and optimizes the performance.</a:t>
            </a:r>
          </a:p>
          <a:p>
            <a:r>
              <a:rPr lang="en-US" dirty="0"/>
              <a:t>The combination of chambers allows the system to use the smallest possible area to move the load. </a:t>
            </a:r>
          </a:p>
          <a:p>
            <a:r>
              <a:rPr lang="en-US" dirty="0"/>
              <a:t>16 area combinations in cylinder are available. </a:t>
            </a:r>
          </a:p>
          <a:p>
            <a:r>
              <a:rPr lang="en-US" dirty="0"/>
              <a:t>Functions can share energy through the common pressure rail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b="1" dirty="0">
                <a:sym typeface="Symbol" panose="05050102010706020507" pitchFamily="18" charset="2"/>
              </a:rPr>
              <a:t>multiple actuators </a:t>
            </a:r>
            <a:r>
              <a:rPr lang="en-US" dirty="0">
                <a:sym typeface="Symbol" panose="05050102010706020507" pitchFamily="18" charset="2"/>
              </a:rPr>
              <a:t>with common accumulators</a:t>
            </a:r>
            <a:endParaRPr lang="en-US" dirty="0"/>
          </a:p>
          <a:p>
            <a:r>
              <a:rPr lang="en-US" dirty="0"/>
              <a:t>Excess energy (potential, braking) can be stored in accumulators. The prime mover doesn't need to run continuously (engine-off). It can recover and store energy with up to 80% efficiency (manufacturer’s numbers). </a:t>
            </a:r>
          </a:p>
          <a:p>
            <a:r>
              <a:rPr lang="en-US" dirty="0"/>
              <a:t>Particularly efficient in applications with high inertia loads, both linear and rotary, such as lowering or braking. </a:t>
            </a:r>
          </a:p>
          <a:p>
            <a:r>
              <a:rPr lang="en-US" dirty="0"/>
              <a:t>Manufacturer’s numbers: Fuel efficiency improvements by 45-60% and productivity increase by up to 12% were achieved in side-by-side tests with professional operators.</a:t>
            </a:r>
          </a:p>
          <a:p>
            <a:r>
              <a:rPr lang="en-US" dirty="0"/>
              <a:t>The system is consuming less energy than in the conventional systems. The prime mover (engine or electric motor + battery) can be down-sized. </a:t>
            </a:r>
          </a:p>
          <a:p>
            <a:pPr lvl="1"/>
            <a:r>
              <a:rPr lang="en-US" dirty="0"/>
              <a:t>For electric vehicles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/>
              <a:t>longer service time between charges. </a:t>
            </a:r>
          </a:p>
          <a:p>
            <a:pPr lvl="1"/>
            <a:r>
              <a:rPr lang="en-US" dirty="0"/>
              <a:t>Vehicles with engines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/>
              <a:t>engine is running in the “sweet spot” (manufacturer’s terminology), affects both noise and emissions + engine efficiency. </a:t>
            </a:r>
          </a:p>
          <a:p>
            <a:r>
              <a:rPr lang="en-US" dirty="0"/>
              <a:t>Flow rate is smaller compared with traditional systems. Pumps can be downsized. </a:t>
            </a:r>
          </a:p>
          <a:p>
            <a:r>
              <a:rPr lang="en-US" dirty="0"/>
              <a:t>Less power losses and heat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/>
              <a:t>hydraulic cooler may be down-sized or eliminated.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http://www.oamk.fi/~eeroko/Opetus/AnturitJaOhjausjarjestelmat/Smart_Vision_NorrHydro_18112010.pdf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Hydac WS08W-01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5" y="1466221"/>
            <a:ext cx="6543675" cy="3133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096" y="261608"/>
            <a:ext cx="3162300" cy="621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766" y="465198"/>
            <a:ext cx="1876877" cy="12254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295" y="4904054"/>
            <a:ext cx="34101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2/2 Solenoid Directional Valve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Poppet Type,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Direct-Acting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Normally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SAE-08 Cartridge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250 bar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7564" y="5825577"/>
            <a:ext cx="3350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Energized: 	approx. 35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De-energized: 	approx. 50 </a:t>
            </a:r>
            <a:r>
              <a:rPr lang="en-US" dirty="0" err="1"/>
              <a:t>ms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167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Bucher WS22 ON/OFF valve (digital)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0" y="3720019"/>
            <a:ext cx="4456153" cy="273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497" y="1911603"/>
            <a:ext cx="1714500" cy="165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7497" y="6381750"/>
            <a:ext cx="14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Pressure loss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0472" y="1316635"/>
            <a:ext cx="5495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Maximum pressure 	350 bar</a:t>
            </a:r>
          </a:p>
          <a:p>
            <a:r>
              <a:rPr lang="fi-FI" dirty="0"/>
              <a:t>Excitation voltage 		48 V (DC)</a:t>
            </a:r>
          </a:p>
          <a:p>
            <a:r>
              <a:rPr lang="fi-FI" dirty="0"/>
              <a:t>Length of over-excitation 	4…5 ms (boosting) </a:t>
            </a:r>
          </a:p>
          <a:p>
            <a:r>
              <a:rPr lang="fi-FI" dirty="0"/>
              <a:t>Supply voltage 		12 V (DC)</a:t>
            </a:r>
          </a:p>
          <a:p>
            <a:r>
              <a:rPr lang="fi-FI" dirty="0"/>
              <a:t>Nominal power 		15 W @ 12 V (DC)</a:t>
            </a:r>
          </a:p>
          <a:p>
            <a:r>
              <a:rPr lang="fi-FI" dirty="0"/>
              <a:t>Switching time		6 … 20 ms (energizing)</a:t>
            </a:r>
          </a:p>
          <a:p>
            <a:r>
              <a:rPr lang="fi-FI" dirty="0"/>
              <a:t>			5 … 20 ms (de-energizing) </a:t>
            </a:r>
          </a:p>
          <a:p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410" y="3935245"/>
            <a:ext cx="4448175" cy="296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721" y="1558882"/>
            <a:ext cx="3357562" cy="1981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265" y="1399031"/>
            <a:ext cx="3266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Poppet/Seat (minimum leakage) </a:t>
            </a:r>
          </a:p>
          <a:p>
            <a:r>
              <a:rPr lang="fi-FI" dirty="0"/>
              <a:t>Cartridge valve (e.g. M20x1.5)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3179" y="4199816"/>
            <a:ext cx="28823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Solenoid operation boosting</a:t>
            </a:r>
          </a:p>
          <a:p>
            <a:r>
              <a:rPr lang="fi-FI" dirty="0"/>
              <a:t>High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Energizing the coil</a:t>
            </a:r>
          </a:p>
          <a:p>
            <a:r>
              <a:rPr lang="fi-FI" dirty="0"/>
              <a:t>Low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During holding phase</a:t>
            </a:r>
          </a:p>
          <a:p>
            <a:r>
              <a:rPr lang="fi-FI" dirty="0"/>
              <a:t>Current control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Peak-and-hold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8575" y="3425806"/>
            <a:ext cx="807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Coil inductance resists the change in coil current. This operation can be accelerated by using temporary high voltages (larger than solenoid’s nominal voltage).   </a:t>
            </a:r>
          </a:p>
        </p:txBody>
      </p:sp>
    </p:spTree>
    <p:extLst>
      <p:ext uri="{BB962C8B-B14F-4D97-AF65-F5344CB8AC3E}">
        <p14:creationId xmlns:p14="http://schemas.microsoft.com/office/powerpoint/2010/main" val="319553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Variation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37" y="509587"/>
            <a:ext cx="6086475" cy="6162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588" y="1690688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PARALLEL PUMP-CONTROLLED MULTI-CHAMBER CYLINDER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26" y="3171825"/>
            <a:ext cx="4857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architecture 3 fixed displacement pumps in parallel connection are used to  control the velocity of a multi-chamber cylinder piston. The basic principle is to combine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discrete flow supply control of parallel pumps 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discrete effective area control of a multi-chamber cylinder </a:t>
            </a:r>
          </a:p>
          <a:p>
            <a:r>
              <a:rPr lang="en-US" dirty="0"/>
              <a:t>to produce a speed control resolution for accurate velocity tracking and positioning. </a:t>
            </a:r>
          </a:p>
          <a:p>
            <a:r>
              <a:rPr lang="en-US" dirty="0"/>
              <a:t>Some throttling is used in the return line to control the system with overrunning loads.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8658225" y="5619750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7 discrete flow rates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7C2913-D673-4394-BF0A-71A4902ABB20}"/>
              </a:ext>
            </a:extLst>
          </p:cNvPr>
          <p:cNvSpPr/>
          <p:nvPr/>
        </p:nvSpPr>
        <p:spPr>
          <a:xfrm>
            <a:off x="8515350" y="3611562"/>
            <a:ext cx="1023937" cy="1646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DAF48-4F71-4622-895B-FD279121C3C1}"/>
              </a:ext>
            </a:extLst>
          </p:cNvPr>
          <p:cNvSpPr txBox="1"/>
          <p:nvPr/>
        </p:nvSpPr>
        <p:spPr>
          <a:xfrm>
            <a:off x="9539287" y="4792444"/>
            <a:ext cx="259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Bypass function:</a:t>
            </a:r>
          </a:p>
          <a:p>
            <a:r>
              <a:rPr lang="en-US" dirty="0"/>
              <a:t>Pumps’ flow rates to tank</a:t>
            </a:r>
          </a:p>
        </p:txBody>
      </p:sp>
    </p:spTree>
    <p:extLst>
      <p:ext uri="{BB962C8B-B14F-4D97-AF65-F5344CB8AC3E}">
        <p14:creationId xmlns:p14="http://schemas.microsoft.com/office/powerpoint/2010/main" val="51032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Test set-up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908" y="365125"/>
            <a:ext cx="5614892" cy="6171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1690688"/>
            <a:ext cx="4052887" cy="3659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493" y="5350152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Available forces and velocities with 180 bar pressure</a:t>
            </a:r>
          </a:p>
        </p:txBody>
      </p:sp>
    </p:spTree>
    <p:extLst>
      <p:ext uri="{BB962C8B-B14F-4D97-AF65-F5344CB8AC3E}">
        <p14:creationId xmlns:p14="http://schemas.microsoft.com/office/powerpoint/2010/main" val="164142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Structure of studies and Grade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1" y="1815685"/>
            <a:ext cx="4489394" cy="49057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IN BRIEF</a:t>
            </a:r>
          </a:p>
          <a:p>
            <a:r>
              <a:rPr lang="fi-FI" b="1" dirty="0"/>
              <a:t>Presentations and lectures</a:t>
            </a:r>
          </a:p>
          <a:p>
            <a:r>
              <a:rPr lang="fi-FI" b="1" dirty="0"/>
              <a:t>Simulation assignments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Tuning a hydraulic servo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Building hydraulic simulation models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/>
              <a:t>Load Sensing (LS) system 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/>
              <a:t>Direct Drive Hydraulic (DDH) system</a:t>
            </a:r>
          </a:p>
          <a:p>
            <a:pPr lvl="1"/>
            <a:r>
              <a:rPr lang="fi-FI" b="1" dirty="0"/>
              <a:t>Each student: </a:t>
            </a:r>
            <a:r>
              <a:rPr lang="fi-FI" dirty="0"/>
              <a:t>Individual Reports</a:t>
            </a:r>
          </a:p>
          <a:p>
            <a:r>
              <a:rPr lang="fi-FI" b="1" dirty="0"/>
              <a:t>Group assignment</a:t>
            </a:r>
          </a:p>
          <a:p>
            <a:pPr lvl="1"/>
            <a:r>
              <a:rPr lang="fi-FI" b="1" dirty="0">
                <a:solidFill>
                  <a:srgbClr val="FF0000"/>
                </a:solidFill>
              </a:rPr>
              <a:t>3</a:t>
            </a:r>
            <a:r>
              <a:rPr lang="fi-FI" b="1" dirty="0"/>
              <a:t> calculation assignments</a:t>
            </a:r>
          </a:p>
          <a:p>
            <a:pPr lvl="1"/>
            <a:r>
              <a:rPr lang="fi-FI" b="1" dirty="0"/>
              <a:t>group’s discussions with the teacher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9155" y="4782482"/>
            <a:ext cx="7424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Common and organized Studies </a:t>
            </a:r>
            <a:r>
              <a:rPr lang="fi-FI" sz="2000" dirty="0"/>
              <a:t>(almost) </a:t>
            </a:r>
            <a:r>
              <a:rPr lang="fi-FI" sz="2000" b="1" dirty="0"/>
              <a:t>every Tuesday 16.15-18.00</a:t>
            </a:r>
          </a:p>
          <a:p>
            <a:r>
              <a:rPr lang="fi-FI" sz="2000" b="1" dirty="0"/>
              <a:t>Simulation (4) and servo simulation (2) exercises on 4 Wednesdays 16.00-18.00 </a:t>
            </a:r>
            <a:r>
              <a:rPr lang="fi-FI" sz="2000" dirty="0"/>
              <a:t>(see detailed schedule)</a:t>
            </a:r>
          </a:p>
          <a:p>
            <a:r>
              <a:rPr lang="fi-FI" sz="2000" b="1" dirty="0"/>
              <a:t>Student groups</a:t>
            </a:r>
            <a:r>
              <a:rPr lang="fi-FI" sz="2000" dirty="0"/>
              <a:t> arrange their own meetings and teamwork conventions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69974" y="1815684"/>
          <a:ext cx="7735887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3" imgW="4831009" imgH="1478359" progId="Excel.Sheet.12">
                  <p:embed/>
                </p:oleObj>
              </mc:Choice>
              <mc:Fallback>
                <p:oleObj name="Worksheet" r:id="rId3" imgW="4831009" imgH="1478359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9974" y="1815684"/>
                        <a:ext cx="7735887" cy="236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241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4961" y="457200"/>
            <a:ext cx="11460813" cy="574034"/>
          </a:xfrm>
        </p:spPr>
        <p:txBody>
          <a:bodyPr/>
          <a:lstStyle/>
          <a:p>
            <a:pPr algn="ctr"/>
            <a:r>
              <a:rPr lang="en-GB" sz="4800" cap="all" dirty="0"/>
              <a:t>Multi-pressure actuator in enhancing the energy balance of </a:t>
            </a:r>
            <a:r>
              <a:rPr lang="en-GB" sz="4800" cap="all" dirty="0" err="1"/>
              <a:t>mICRO</a:t>
            </a:r>
            <a:r>
              <a:rPr lang="en-GB" sz="4800" cap="all" dirty="0"/>
              <a:t>-excavator</a:t>
            </a:r>
            <a:br>
              <a:rPr lang="fi-FI" sz="4800" cap="all" dirty="0"/>
            </a:br>
            <a:endParaRPr lang="fi-FI" sz="48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54962" y="2038350"/>
            <a:ext cx="10584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Husnain Ahmed</a:t>
            </a:r>
            <a:r>
              <a:rPr lang="fi-FI" sz="2400" baseline="30000" dirty="0">
                <a:solidFill>
                  <a:srgbClr val="FF0000"/>
                </a:solidFill>
              </a:rPr>
              <a:t>1</a:t>
            </a:r>
            <a:r>
              <a:rPr lang="fi-FI" sz="2400" dirty="0"/>
              <a:t>, 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Otto Gottberg</a:t>
            </a:r>
            <a:r>
              <a:rPr lang="fi-FI" sz="24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, Heikki Kauranne</a:t>
            </a:r>
            <a:r>
              <a:rPr lang="fi-FI" sz="24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, Jyrki Kajaste</a:t>
            </a:r>
            <a:r>
              <a:rPr lang="fi-FI" sz="24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, Olof Calonius</a:t>
            </a:r>
            <a:r>
              <a:rPr lang="fi-FI" sz="24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i-FI" sz="2400" dirty="0">
                <a:solidFill>
                  <a:srgbClr val="FF0000"/>
                </a:solidFill>
              </a:rPr>
              <a:t>Mikko Huova</a:t>
            </a:r>
            <a:r>
              <a:rPr lang="fi-FI" sz="2400" baseline="30000" dirty="0">
                <a:solidFill>
                  <a:srgbClr val="FF0000"/>
                </a:solidFill>
              </a:rPr>
              <a:t>1</a:t>
            </a:r>
            <a:r>
              <a:rPr lang="fi-FI" sz="2400" dirty="0"/>
              <a:t>, </a:t>
            </a:r>
            <a:r>
              <a:rPr lang="fi-FI" sz="2400" dirty="0">
                <a:solidFill>
                  <a:srgbClr val="FF0000"/>
                </a:solidFill>
              </a:rPr>
              <a:t>Matti Linjama</a:t>
            </a:r>
            <a:r>
              <a:rPr lang="fi-FI" sz="2400" baseline="30000" dirty="0">
                <a:solidFill>
                  <a:srgbClr val="FF0000"/>
                </a:solidFill>
              </a:rPr>
              <a:t>1</a:t>
            </a:r>
            <a:r>
              <a:rPr lang="fi-FI" sz="2400" dirty="0"/>
              <a:t>, </a:t>
            </a:r>
            <a:r>
              <a:rPr lang="fi-FI" sz="2400" dirty="0">
                <a:solidFill>
                  <a:srgbClr val="00B050"/>
                </a:solidFill>
              </a:rPr>
              <a:t>Juha Elonen</a:t>
            </a:r>
            <a:r>
              <a:rPr lang="fi-FI" sz="2400" baseline="30000" dirty="0">
                <a:solidFill>
                  <a:srgbClr val="00B050"/>
                </a:solidFill>
              </a:rPr>
              <a:t>3</a:t>
            </a:r>
            <a:r>
              <a:rPr lang="fi-FI" sz="2400" dirty="0">
                <a:solidFill>
                  <a:srgbClr val="00B050"/>
                </a:solidFill>
              </a:rPr>
              <a:t>, Pertti Kahra</a:t>
            </a:r>
            <a:r>
              <a:rPr lang="fi-FI" sz="2400" baseline="30000" dirty="0">
                <a:solidFill>
                  <a:srgbClr val="00B050"/>
                </a:solidFill>
              </a:rPr>
              <a:t>3</a:t>
            </a:r>
            <a:r>
              <a:rPr lang="fi-FI" sz="2400" dirty="0">
                <a:solidFill>
                  <a:srgbClr val="00B050"/>
                </a:solidFill>
              </a:rPr>
              <a:t>,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Matti Pietola</a:t>
            </a:r>
            <a:r>
              <a:rPr lang="fi-FI" sz="24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fi-FI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aseline="30000" dirty="0">
                <a:solidFill>
                  <a:srgbClr val="FF0000"/>
                </a:solidFill>
              </a:rPr>
              <a:t>1)</a:t>
            </a:r>
            <a:r>
              <a:rPr lang="en-GB" sz="2200" dirty="0">
                <a:solidFill>
                  <a:srgbClr val="FF0000"/>
                </a:solidFill>
              </a:rPr>
              <a:t>Tampere University, Automation and Hydraulic Engineering, Tampere, Finland</a:t>
            </a:r>
            <a:endParaRPr lang="fi-FI" sz="2200" dirty="0">
              <a:solidFill>
                <a:srgbClr val="FF0000"/>
              </a:solidFill>
            </a:endParaRPr>
          </a:p>
          <a:p>
            <a:r>
              <a:rPr lang="en-GB" sz="2200" baseline="30000" dirty="0">
                <a:solidFill>
                  <a:schemeClr val="accent1">
                    <a:lumMod val="75000"/>
                  </a:schemeClr>
                </a:solidFill>
              </a:rPr>
              <a:t>2)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Aalto University, Mechanical Engineering, Espoo, Finland</a:t>
            </a:r>
            <a:endParaRPr lang="fi-FI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sz="2200" baseline="30000" dirty="0">
                <a:solidFill>
                  <a:srgbClr val="00B050"/>
                </a:solidFill>
              </a:rPr>
              <a:t>3)</a:t>
            </a:r>
            <a:r>
              <a:rPr lang="fi-FI" sz="2200" dirty="0">
                <a:solidFill>
                  <a:srgbClr val="00B050"/>
                </a:solidFill>
              </a:rPr>
              <a:t>Fiellberg Oy, Vantaa, Finland</a:t>
            </a:r>
          </a:p>
          <a:p>
            <a:endParaRPr lang="fi-FI" dirty="0"/>
          </a:p>
          <a:p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Speaker:</a:t>
            </a:r>
          </a:p>
          <a:p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DSc Jyrki Kajaste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50" y="3205832"/>
            <a:ext cx="2429846" cy="2416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308793" y="5171440"/>
            <a:ext cx="313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 </a:t>
            </a:r>
            <a:r>
              <a:rPr lang="en-US" dirty="0" err="1"/>
              <a:t>tonne</a:t>
            </a:r>
            <a:r>
              <a:rPr lang="en-US" dirty="0"/>
              <a:t> JCB Micro-excavator</a:t>
            </a:r>
            <a:endParaRPr lang="fi-FI" dirty="0"/>
          </a:p>
        </p:txBody>
      </p:sp>
      <p:sp>
        <p:nvSpPr>
          <p:cNvPr id="4" name="Curved Right Arrow 3"/>
          <p:cNvSpPr/>
          <p:nvPr/>
        </p:nvSpPr>
        <p:spPr>
          <a:xfrm>
            <a:off x="8835954" y="3978099"/>
            <a:ext cx="5334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15450" y="3947160"/>
            <a:ext cx="53904" cy="19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51250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Content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3093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Hydraulic systems and excavator </a:t>
            </a:r>
            <a:r>
              <a:rPr lang="en-US" b="0" dirty="0">
                <a:latin typeface="+mn-lt"/>
              </a:rPr>
              <a:t>used in the study will be introduced</a:t>
            </a:r>
          </a:p>
          <a:p>
            <a:r>
              <a:rPr lang="en-US" dirty="0">
                <a:latin typeface="+mn-lt"/>
              </a:rPr>
              <a:t>Main interests of the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Functionality </a:t>
            </a:r>
            <a:r>
              <a:rPr lang="en-US" b="0" dirty="0">
                <a:latin typeface="+mn-lt"/>
              </a:rPr>
              <a:t>of multi-pressure actuator in excavator application</a:t>
            </a:r>
          </a:p>
          <a:p>
            <a:pPr marL="1010160" lvl="2" indent="-457200">
              <a:buFont typeface="Arial" panose="020B0604020202020204" pitchFamily="34" charset="0"/>
              <a:buChar char="•"/>
            </a:pPr>
            <a:r>
              <a:rPr lang="en-US" sz="1900" b="1" i="0" dirty="0">
                <a:latin typeface="+mn-lt"/>
              </a:rPr>
              <a:t>Boom inertia </a:t>
            </a:r>
            <a:r>
              <a:rPr lang="en-US" sz="1900" b="0" i="0" dirty="0">
                <a:latin typeface="+mn-lt"/>
              </a:rPr>
              <a:t>can change considerably </a:t>
            </a:r>
          </a:p>
          <a:p>
            <a:pPr marL="1407600" lvl="3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  <a:latin typeface="+mn-lt"/>
              </a:rPr>
              <a:t>High Inertia</a:t>
            </a:r>
            <a:r>
              <a:rPr lang="en-US" sz="1900" dirty="0">
                <a:latin typeface="+mn-lt"/>
              </a:rPr>
              <a:t> (extended boom) versus </a:t>
            </a:r>
            <a:r>
              <a:rPr lang="en-US" sz="1900" dirty="0">
                <a:solidFill>
                  <a:srgbClr val="FF0000"/>
                </a:solidFill>
                <a:latin typeface="+mn-lt"/>
              </a:rPr>
              <a:t>Low Inertia </a:t>
            </a:r>
            <a:r>
              <a:rPr lang="en-US" sz="1900" dirty="0">
                <a:latin typeface="+mn-lt"/>
              </a:rPr>
              <a:t>(folded boom), inertia ratio (10:1) </a:t>
            </a:r>
          </a:p>
          <a:p>
            <a:pPr marL="1010160" lvl="2" indent="-457200">
              <a:buFont typeface="Arial" panose="020B0604020202020204" pitchFamily="34" charset="0"/>
              <a:buChar char="•"/>
            </a:pPr>
            <a:r>
              <a:rPr lang="en-US" sz="1900" i="0" dirty="0">
                <a:latin typeface="+mn-lt"/>
              </a:rPr>
              <a:t>Application is</a:t>
            </a:r>
            <a:r>
              <a:rPr lang="en-US" sz="1900" b="1" i="0" dirty="0">
                <a:latin typeface="+mn-lt"/>
              </a:rPr>
              <a:t> Boom swing motion </a:t>
            </a:r>
            <a:r>
              <a:rPr lang="en-US" sz="1900" b="0" i="0" dirty="0">
                <a:latin typeface="+mn-lt"/>
              </a:rPr>
              <a:t>– turning of boom back and forth around vertical axis</a:t>
            </a:r>
          </a:p>
          <a:p>
            <a:pPr marL="1407600" lvl="3" indent="-457200">
              <a:buFont typeface="Arial" panose="020B0604020202020204" pitchFamily="34" charset="0"/>
              <a:buChar char="•"/>
            </a:pPr>
            <a:r>
              <a:rPr lang="en-US" sz="1900" i="0" dirty="0">
                <a:latin typeface="+mn-lt"/>
              </a:rPr>
              <a:t>Acceleration – steady velocity: winning of small friction forces - deceleration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Energy efficiency comparison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Comparison with </a:t>
            </a:r>
            <a:r>
              <a:rPr lang="en-GB" dirty="0">
                <a:latin typeface="+mn-lt"/>
              </a:rPr>
              <a:t>load-sensing system (LS) based on </a:t>
            </a:r>
          </a:p>
          <a:p>
            <a:pPr marL="1010160" lvl="2" indent="-457200">
              <a:buFont typeface="Arial" panose="020B0604020202020204" pitchFamily="34" charset="0"/>
              <a:buChar char="•"/>
            </a:pPr>
            <a:r>
              <a:rPr lang="en-GB" i="0" dirty="0">
                <a:latin typeface="+mn-lt"/>
              </a:rPr>
              <a:t>Pressure adjustment valve</a:t>
            </a:r>
          </a:p>
          <a:p>
            <a:pPr marL="1010160" lvl="2" indent="-457200">
              <a:buFont typeface="Arial" panose="020B0604020202020204" pitchFamily="34" charset="0"/>
              <a:buChar char="•"/>
            </a:pPr>
            <a:r>
              <a:rPr lang="en-GB" i="0" dirty="0">
                <a:latin typeface="+mn-lt"/>
              </a:rPr>
              <a:t>Constant pump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Analysis of differences in systems</a:t>
            </a:r>
          </a:p>
          <a:p>
            <a:pPr marL="1010160" lvl="2" indent="-457200">
              <a:buFont typeface="Arial" panose="020B0604020202020204" pitchFamily="34" charset="0"/>
              <a:buChar char="•"/>
            </a:pPr>
            <a:r>
              <a:rPr lang="en-GB" i="0" dirty="0">
                <a:latin typeface="+mn-lt"/>
              </a:rPr>
              <a:t>Origins of power losses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6323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Multi-Pressure System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55" y="1325610"/>
            <a:ext cx="6997705" cy="38685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0527248" y="2105025"/>
            <a:ext cx="256321" cy="523875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0698" y="1790670"/>
            <a:ext cx="1112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/>
              <a:t>Actuator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87" y="1140103"/>
            <a:ext cx="337201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/>
              <a:t>Multi-Pressure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Accumulator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Pressure converters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ON/OFF valves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Pressure relief valves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r>
              <a:rPr lang="fi-FI" sz="2000" b="1" dirty="0"/>
              <a:t>Pump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Electric motor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Inverter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Pumps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2 in parallel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Pressure relief valve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Low pressure accumulators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Pressure relief valve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Unloading valve (option)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715000" y="1990725"/>
            <a:ext cx="809625" cy="114300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5200" y="3476625"/>
            <a:ext cx="2971800" cy="18859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43125" y="1513933"/>
            <a:ext cx="1884690" cy="372017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105776" y="4524377"/>
            <a:ext cx="361949" cy="838198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16488" y="5362575"/>
            <a:ext cx="3885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/>
              <a:t>24 ON/OFF valves, 12 control edges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962647" y="2643007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363823" y="2643007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713668" y="2643007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8142750" y="2643007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38592" y="64882"/>
            <a:ext cx="4324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6 pressure levels</a:t>
            </a:r>
            <a:r>
              <a:rPr lang="fi-FI" dirty="0"/>
              <a:t>         </a:t>
            </a:r>
            <a:r>
              <a:rPr lang="fi-FI" b="1" dirty="0"/>
              <a:t>—         for cylinder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HP accumulator 		</a:t>
            </a:r>
            <a:r>
              <a:rPr lang="fi-FI" dirty="0">
                <a:sym typeface="Symbol" panose="05050102010706020507" pitchFamily="18" charset="2"/>
              </a:rPr>
              <a:t> piston / rod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4 pressure converters	</a:t>
            </a:r>
            <a:r>
              <a:rPr lang="fi-FI" dirty="0">
                <a:sym typeface="Symbol" panose="05050102010706020507" pitchFamily="18" charset="2"/>
              </a:rPr>
              <a:t> piston / rod 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LP accumulator		</a:t>
            </a:r>
            <a:r>
              <a:rPr lang="fi-FI" dirty="0">
                <a:sym typeface="Symbol" panose="05050102010706020507" pitchFamily="18" charset="2"/>
              </a:rPr>
              <a:t> piston / rod </a:t>
            </a:r>
            <a:endParaRPr lang="fi-FI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9391649" y="89914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10010232" y="89914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50" y="311191"/>
            <a:ext cx="1171153" cy="80205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567098" y="1030275"/>
            <a:ext cx="117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EPEC 5050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51123" y="11870"/>
            <a:ext cx="13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Control unit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86370" y="178022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42-55 bar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29973" y="1376363"/>
            <a:ext cx="3276000" cy="3671498"/>
          </a:xfrm>
          <a:prstGeom prst="rect">
            <a:avLst/>
          </a:prstGeom>
          <a:noFill/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238999" y="1127407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410255" y="4419600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" y="7673"/>
            <a:ext cx="100931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SYSTEM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2628" y="437893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8 bar</a:t>
            </a:r>
          </a:p>
        </p:txBody>
      </p:sp>
    </p:spTree>
    <p:extLst>
      <p:ext uri="{BB962C8B-B14F-4D97-AF65-F5344CB8AC3E}">
        <p14:creationId xmlns:p14="http://schemas.microsoft.com/office/powerpoint/2010/main" val="2827336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8" y="318135"/>
            <a:ext cx="10943167" cy="1195798"/>
          </a:xfrm>
        </p:spPr>
        <p:txBody>
          <a:bodyPr/>
          <a:lstStyle/>
          <a:p>
            <a:r>
              <a:rPr lang="fi-FI" dirty="0"/>
              <a:t>Operation – short version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13" y="1325610"/>
            <a:ext cx="6997705" cy="3868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87" y="1140103"/>
            <a:ext cx="46196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Control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Controls the valves and operation </a:t>
            </a:r>
          </a:p>
          <a:p>
            <a:r>
              <a:rPr lang="fi-FI" sz="2000" b="1" dirty="0"/>
              <a:t>Motion controller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Outer loop</a:t>
            </a:r>
          </a:p>
          <a:p>
            <a:r>
              <a:rPr lang="fi-FI" sz="2000" b="1" dirty="0"/>
              <a:t>Force controller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Inner loop</a:t>
            </a:r>
          </a:p>
          <a:p>
            <a:r>
              <a:rPr lang="fi-FI" sz="2000" b="1" dirty="0"/>
              <a:t>6 pressure levels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Controller selects valves (ON/OFF)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Cost function used for valve selection</a:t>
            </a:r>
          </a:p>
          <a:p>
            <a:r>
              <a:rPr lang="fi-FI" sz="2000" b="1" dirty="0"/>
              <a:t>Hydraulic power from accumulator(s)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High power available</a:t>
            </a:r>
          </a:p>
          <a:p>
            <a:r>
              <a:rPr lang="fi-FI" sz="2000" b="1" dirty="0"/>
              <a:t>Pump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Pump(s) used to recharge the HP accumulator (pressostat)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Average power needed (OFFLINE)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26458" y="1990725"/>
            <a:ext cx="809625" cy="114300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16658" y="3476625"/>
            <a:ext cx="2971800" cy="18859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550457" y="1127407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274105" y="2643007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675281" y="2643007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025126" y="2643007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454208" y="2643007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721713" y="4419600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08" y="311191"/>
            <a:ext cx="1171153" cy="8020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78556" y="1030275"/>
            <a:ext cx="117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EPEC 5050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62581" y="11870"/>
            <a:ext cx="13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Control unit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97828" y="178022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42-55 bar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04086" y="437893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8 bar</a:t>
            </a:r>
          </a:p>
        </p:txBody>
      </p:sp>
    </p:spTree>
    <p:extLst>
      <p:ext uri="{BB962C8B-B14F-4D97-AF65-F5344CB8AC3E}">
        <p14:creationId xmlns:p14="http://schemas.microsoft.com/office/powerpoint/2010/main" val="186080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Load Sensing system, valve-based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5" y="1879314"/>
            <a:ext cx="6314120" cy="3690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2529" y="678985"/>
            <a:ext cx="4561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Pressure adjustment valve</a:t>
            </a:r>
          </a:p>
          <a:p>
            <a:r>
              <a:rPr lang="fi-FI" dirty="0"/>
              <a:t>takes care of 20 bar pressure difference over </a:t>
            </a:r>
            <a:r>
              <a:rPr lang="fi-FI" b="1" dirty="0"/>
              <a:t>proportional control valve</a:t>
            </a:r>
          </a:p>
          <a:p>
            <a:r>
              <a:rPr lang="fi-FI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929" y="1399835"/>
            <a:ext cx="2166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b="1" dirty="0"/>
              <a:t>Inverter</a:t>
            </a:r>
            <a:r>
              <a:rPr lang="fi-FI" dirty="0"/>
              <a:t> operated </a:t>
            </a:r>
          </a:p>
          <a:p>
            <a:r>
              <a:rPr lang="fi-FI" dirty="0"/>
              <a:t>e-motor and pumps</a:t>
            </a:r>
          </a:p>
          <a:p>
            <a:r>
              <a:rPr lang="fi-FI" dirty="0"/>
              <a:t>(constant rotational speed during tests)</a:t>
            </a:r>
          </a:p>
          <a:p>
            <a:r>
              <a:rPr lang="fi-FI" dirty="0"/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4059891" y="3544381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264418" y="1366884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1466191" y="5134280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10173038" y="678985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10182587" y="1219835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6096001" y="3058795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6961084" y="2698795"/>
            <a:ext cx="0" cy="72000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71442" y="2869463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20 bar</a:t>
            </a: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861852" y="3473153"/>
            <a:ext cx="864000" cy="86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Oval 31"/>
          <p:cNvSpPr/>
          <p:nvPr/>
        </p:nvSpPr>
        <p:spPr>
          <a:xfrm>
            <a:off x="4971118" y="4096309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80311" y="1838597"/>
            <a:ext cx="4032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During motion excess flow is directed through </a:t>
            </a:r>
            <a:r>
              <a:rPr lang="fi-FI" b="1" dirty="0"/>
              <a:t>pressure adjustment valve  </a:t>
            </a:r>
            <a:r>
              <a:rPr lang="fi-FI" b="1" dirty="0">
                <a:sym typeface="Symbol" panose="05050102010706020507" pitchFamily="18" charset="2"/>
              </a:rPr>
              <a:t> </a:t>
            </a:r>
            <a:r>
              <a:rPr lang="fi-FI" dirty="0">
                <a:sym typeface="Symbol" panose="05050102010706020507" pitchFamily="18" charset="2"/>
              </a:rPr>
              <a:t>r</a:t>
            </a:r>
            <a:r>
              <a:rPr lang="fi-FI" dirty="0"/>
              <a:t>emarkable power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During actuator standstill flow can be directed </a:t>
            </a:r>
            <a:r>
              <a:rPr lang="fi-FI" b="1" dirty="0"/>
              <a:t>through unloading valve</a:t>
            </a:r>
            <a:r>
              <a:rPr lang="fi-FI" dirty="0"/>
              <a:t>     </a:t>
            </a:r>
            <a:r>
              <a:rPr lang="fi-FI" b="1" dirty="0">
                <a:sym typeface="Symbol" panose="05050102010706020507" pitchFamily="18" charset="2"/>
              </a:rPr>
              <a:t> </a:t>
            </a:r>
            <a:r>
              <a:rPr lang="fi-FI" dirty="0"/>
              <a:t>reduces power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The pump flow rate could also be adapted to system’s flow need by rotational speed control (to emulate pump controlled LS)                                         </a:t>
            </a:r>
            <a:r>
              <a:rPr lang="fi-FI" b="1" dirty="0">
                <a:sym typeface="Symbol" panose="05050102010706020507" pitchFamily="18" charset="2"/>
              </a:rPr>
              <a:t> </a:t>
            </a:r>
            <a:r>
              <a:rPr lang="fi-FI" dirty="0"/>
              <a:t>reduces power losses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This was not done in this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It has been simulated </a:t>
            </a:r>
            <a:r>
              <a:rPr lang="fi-FI" dirty="0">
                <a:sym typeface="Symbol" panose="05050102010706020507" pitchFamily="18" charset="2"/>
              </a:rPr>
              <a:t> OK</a:t>
            </a:r>
            <a:endParaRPr lang="fi-FI" dirty="0"/>
          </a:p>
        </p:txBody>
      </p:sp>
      <p:sp>
        <p:nvSpPr>
          <p:cNvPr id="40" name="Oval 39"/>
          <p:cNvSpPr/>
          <p:nvPr/>
        </p:nvSpPr>
        <p:spPr>
          <a:xfrm>
            <a:off x="11529666" y="216103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11529666" y="2944833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160" y="7673"/>
            <a:ext cx="100931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SYSTEM 2</a:t>
            </a:r>
          </a:p>
        </p:txBody>
      </p:sp>
    </p:spTree>
    <p:extLst>
      <p:ext uri="{BB962C8B-B14F-4D97-AF65-F5344CB8AC3E}">
        <p14:creationId xmlns:p14="http://schemas.microsoft.com/office/powerpoint/2010/main" val="3410226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Test machine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30" y="1209133"/>
            <a:ext cx="6598643" cy="3990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0674" y="409575"/>
            <a:ext cx="190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/>
              <a:t>Micro-excavator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49758" y="3788322"/>
            <a:ext cx="2800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 pump operated Direct Drive Hydraulics (DDH)  systems for other boom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Boom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Stick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Bucket </a:t>
            </a:r>
          </a:p>
        </p:txBody>
      </p:sp>
      <p:sp>
        <p:nvSpPr>
          <p:cNvPr id="7" name="Oval 6"/>
          <p:cNvSpPr/>
          <p:nvPr/>
        </p:nvSpPr>
        <p:spPr>
          <a:xfrm>
            <a:off x="9210674" y="3419475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981824" y="1726005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562474" y="2404931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3914774" y="3796235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9210674" y="1029133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10674" y="1325262"/>
            <a:ext cx="2800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Multi-Pressure system placed on the back of the cabin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Swing cylinder for turning of the boom</a:t>
            </a:r>
          </a:p>
        </p:txBody>
      </p:sp>
      <p:sp>
        <p:nvSpPr>
          <p:cNvPr id="13" name="Oval 12"/>
          <p:cNvSpPr/>
          <p:nvPr/>
        </p:nvSpPr>
        <p:spPr>
          <a:xfrm>
            <a:off x="5916001" y="3599475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9210674" y="2364721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7130" y="5314709"/>
            <a:ext cx="6598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1.1 </a:t>
            </a:r>
            <a:r>
              <a:rPr lang="en-US" sz="2000" dirty="0" err="1"/>
              <a:t>tonne</a:t>
            </a:r>
            <a:r>
              <a:rPr lang="en-US" sz="2000" dirty="0"/>
              <a:t> JCB Micro-excavator (electric motor operated)</a:t>
            </a:r>
            <a:endParaRPr lang="fi-FI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9" y="2289641"/>
            <a:ext cx="2235662" cy="290960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043145" y="2174654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3337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8" y="318135"/>
            <a:ext cx="10943167" cy="1195798"/>
          </a:xfrm>
        </p:spPr>
        <p:txBody>
          <a:bodyPr/>
          <a:lstStyle/>
          <a:p>
            <a:r>
              <a:rPr lang="fi-FI" dirty="0"/>
              <a:t>Position control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82" y="643015"/>
            <a:ext cx="2810500" cy="2231329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193" y="643015"/>
            <a:ext cx="2816596" cy="2225233"/>
          </a:xfrm>
          <a:prstGeom prst="rect">
            <a:avLst/>
          </a:prstGeom>
          <a:noFill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82" y="3295015"/>
            <a:ext cx="2816596" cy="2225233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193" y="3295014"/>
            <a:ext cx="2816596" cy="2225233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46750" y="132715"/>
          <a:ext cx="53689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inertia case -1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inertia case – 10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449157" y="643015"/>
            <a:ext cx="956352" cy="859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DHMPA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endParaRPr lang="fi-FI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9157" y="3295014"/>
            <a:ext cx="881075" cy="859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LS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endParaRPr lang="fi-FI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262" y="1300622"/>
            <a:ext cx="4189895" cy="461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Boom swing - both directions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Can we control the system with changing inertia with simple constant gain P control?</a:t>
            </a:r>
            <a:endParaRPr lang="fi-FI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Low and high inertia cases – relative inertia ratio 1/10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Position trajectory command signals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Actual actuator outputs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Constant gain for position control (P control) 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OK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Inertia dependent gain  could be even better 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0423" y="869735"/>
            <a:ext cx="218925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sz="2200" dirty="0">
                <a:solidFill>
                  <a:srgbClr val="FF0000"/>
                </a:solidFill>
              </a:rPr>
              <a:t>Controllability OK</a:t>
            </a:r>
          </a:p>
        </p:txBody>
      </p:sp>
    </p:spTree>
    <p:extLst>
      <p:ext uri="{BB962C8B-B14F-4D97-AF65-F5344CB8AC3E}">
        <p14:creationId xmlns:p14="http://schemas.microsoft.com/office/powerpoint/2010/main" val="2380476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188" y="318135"/>
            <a:ext cx="11703638" cy="1195798"/>
          </a:xfrm>
        </p:spPr>
        <p:txBody>
          <a:bodyPr/>
          <a:lstStyle/>
          <a:p>
            <a:r>
              <a:rPr lang="fi-FI" dirty="0"/>
              <a:t>Multi-pressure system hydraulic variables during swing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55" y="916034"/>
            <a:ext cx="6477589" cy="4608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445" y="3615046"/>
            <a:ext cx="4063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High-pressure accumulator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ual pump flow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Boom swing actuator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DHMPA system in low inertia case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231187" y="1186101"/>
            <a:ext cx="45919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dirty="0"/>
              <a:t>Cylinder piston movement starts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Flow from accumulator, pressure decrease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Pressure reaches lower limit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Pump flow starts, accumulator is charged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Accumulator pressure rises, higher limit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Pump flow stops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Cylinder piston is back in start position</a:t>
            </a:r>
          </a:p>
          <a:p>
            <a:pPr marL="342900" indent="-342900">
              <a:buFont typeface="+mj-lt"/>
              <a:buAutoNum type="arabicPeriod"/>
            </a:pPr>
            <a:endParaRPr lang="fi-FI" dirty="0"/>
          </a:p>
          <a:p>
            <a:pPr marL="342900" indent="-342900">
              <a:buFont typeface="+mj-lt"/>
              <a:buAutoNum type="arabicPeriod"/>
            </a:pPr>
            <a:endParaRPr lang="fi-FI" dirty="0"/>
          </a:p>
        </p:txBody>
      </p:sp>
      <p:sp>
        <p:nvSpPr>
          <p:cNvPr id="7" name="Oval 6"/>
          <p:cNvSpPr/>
          <p:nvPr/>
        </p:nvSpPr>
        <p:spPr>
          <a:xfrm>
            <a:off x="6305056" y="5079185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733683" y="1153933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8353069" y="1606266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8395036" y="3601857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9612987" y="973933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9651965" y="3587515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9097692" y="4606690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6217" y="1213613"/>
            <a:ext cx="121302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fi-FI" dirty="0">
                <a:solidFill>
                  <a:srgbClr val="FF0000"/>
                </a:solidFill>
                <a:latin typeface="+mj-lt"/>
              </a:rPr>
              <a:t> [MPa]</a:t>
            </a:r>
          </a:p>
          <a:p>
            <a:r>
              <a:rPr lang="fi-FI" sz="1600" dirty="0">
                <a:solidFill>
                  <a:srgbClr val="FF0000"/>
                </a:solidFill>
                <a:latin typeface="+mj-lt"/>
              </a:rPr>
              <a:t>HP</a:t>
            </a:r>
          </a:p>
          <a:p>
            <a:r>
              <a:rPr lang="fi-FI" sz="1600" dirty="0">
                <a:solidFill>
                  <a:srgbClr val="FF0000"/>
                </a:solidFill>
                <a:latin typeface="+mj-lt"/>
              </a:rPr>
              <a:t>accumulator</a:t>
            </a:r>
          </a:p>
          <a:p>
            <a:endParaRPr lang="fi-FI" dirty="0">
              <a:solidFill>
                <a:srgbClr val="FF0000"/>
              </a:solidFill>
              <a:latin typeface="+mj-lt"/>
            </a:endParaRPr>
          </a:p>
          <a:p>
            <a:endParaRPr lang="fi-FI" dirty="0">
              <a:solidFill>
                <a:srgbClr val="FF0000"/>
              </a:solidFill>
              <a:latin typeface="+mj-lt"/>
            </a:endParaRPr>
          </a:p>
          <a:p>
            <a:endParaRPr lang="fi-FI" sz="800" dirty="0">
              <a:solidFill>
                <a:srgbClr val="FF0000"/>
              </a:solidFill>
              <a:latin typeface="+mj-lt"/>
            </a:endParaRPr>
          </a:p>
          <a:p>
            <a:r>
              <a:rPr lang="fi-FI" i="1" dirty="0">
                <a:solidFill>
                  <a:srgbClr val="FF0000"/>
                </a:solidFill>
                <a:latin typeface="+mj-lt"/>
              </a:rPr>
              <a:t>q</a:t>
            </a:r>
            <a:r>
              <a:rPr lang="fi-FI" baseline="-25000" dirty="0">
                <a:solidFill>
                  <a:srgbClr val="FF0000"/>
                </a:solidFill>
                <a:latin typeface="+mj-lt"/>
              </a:rPr>
              <a:t>v</a:t>
            </a:r>
            <a:r>
              <a:rPr lang="fi-FI" dirty="0">
                <a:solidFill>
                  <a:srgbClr val="FF0000"/>
                </a:solidFill>
                <a:latin typeface="+mj-lt"/>
              </a:rPr>
              <a:t> [l/min]</a:t>
            </a:r>
          </a:p>
          <a:p>
            <a:r>
              <a:rPr lang="fi-FI" sz="1600" dirty="0">
                <a:solidFill>
                  <a:srgbClr val="FF0000"/>
                </a:solidFill>
                <a:latin typeface="+mj-lt"/>
              </a:rPr>
              <a:t>pump</a:t>
            </a:r>
          </a:p>
          <a:p>
            <a:endParaRPr lang="fi-FI" sz="1600" dirty="0">
              <a:solidFill>
                <a:srgbClr val="FF0000"/>
              </a:solidFill>
              <a:latin typeface="+mj-lt"/>
            </a:endParaRPr>
          </a:p>
          <a:p>
            <a:endParaRPr lang="fi-FI" sz="1600" dirty="0">
              <a:solidFill>
                <a:srgbClr val="FF0000"/>
              </a:solidFill>
              <a:latin typeface="+mj-lt"/>
            </a:endParaRPr>
          </a:p>
          <a:p>
            <a:endParaRPr lang="fi-FI" sz="1600" dirty="0">
              <a:solidFill>
                <a:srgbClr val="FF0000"/>
              </a:solidFill>
              <a:latin typeface="+mj-lt"/>
            </a:endParaRPr>
          </a:p>
          <a:p>
            <a:endParaRPr lang="fi-FI" sz="1600" dirty="0">
              <a:solidFill>
                <a:srgbClr val="FF0000"/>
              </a:solidFill>
              <a:latin typeface="+mj-lt"/>
            </a:endParaRPr>
          </a:p>
          <a:p>
            <a:r>
              <a:rPr lang="fi-FI" i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fi-FI" dirty="0">
                <a:solidFill>
                  <a:srgbClr val="FF0000"/>
                </a:solidFill>
                <a:latin typeface="+mj-lt"/>
              </a:rPr>
              <a:t> [m]</a:t>
            </a:r>
          </a:p>
          <a:p>
            <a:r>
              <a:rPr lang="fi-FI" sz="1600" dirty="0">
                <a:solidFill>
                  <a:srgbClr val="FF0000"/>
                </a:solidFill>
                <a:latin typeface="+mj-lt"/>
              </a:rPr>
              <a:t>actuator</a:t>
            </a:r>
          </a:p>
          <a:p>
            <a:endParaRPr lang="fi-FI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30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45" y="1167858"/>
            <a:ext cx="2773920" cy="2225233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40" y="1160873"/>
            <a:ext cx="2773920" cy="223132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35" y="3566888"/>
            <a:ext cx="2773920" cy="2231329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40" y="3566888"/>
            <a:ext cx="2773920" cy="223132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594830" y="1679472"/>
            <a:ext cx="10192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DHMPA system</a:t>
            </a:r>
            <a:endParaRPr lang="fi-FI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4197" y="4103878"/>
            <a:ext cx="10088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LS system</a:t>
            </a:r>
            <a:endParaRPr lang="fi-FI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814934" y="730614"/>
          <a:ext cx="53689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inertia case - 1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inertia case - 10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3007" y="2928112"/>
            <a:ext cx="40192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DHMPA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Pump power is needed only when the accumulator is charged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Accumulator(s) provide(s) the high power peaks (HP + LP)</a:t>
            </a:r>
          </a:p>
          <a:p>
            <a:endParaRPr lang="fi-FI" b="1" dirty="0"/>
          </a:p>
          <a:p>
            <a:r>
              <a:rPr lang="fi-FI" b="1" dirty="0"/>
              <a:t>LS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Pump provides hydraulic power throughout the back and forth movement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Power usage of multi-pressure and LS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762" y="1101454"/>
            <a:ext cx="4666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Power usage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(folded) - high inertia (extended) boom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Electric motor input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Electric motor output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751320" y="4305300"/>
            <a:ext cx="10512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606280" y="4333240"/>
            <a:ext cx="10512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96001" y="2984500"/>
            <a:ext cx="10512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930641" y="2971800"/>
            <a:ext cx="10512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50930" y="2813164"/>
            <a:ext cx="1218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Different scales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7760" y="2638074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Motion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63328" y="2638074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Motion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14481" y="397046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Motion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6280" y="397046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7249" y="101656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1.4 kW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75344" y="340032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4.5 kW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797934" y="1874189"/>
            <a:ext cx="343076" cy="589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/>
          <p:cNvSpPr txBox="1"/>
          <p:nvPr/>
        </p:nvSpPr>
        <p:spPr>
          <a:xfrm>
            <a:off x="7522553" y="2475580"/>
            <a:ext cx="828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Charging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0800000" flipH="1">
            <a:off x="7371092" y="2183363"/>
            <a:ext cx="587920" cy="292217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0524221" y="1874189"/>
            <a:ext cx="343076" cy="589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xtBox 35"/>
          <p:cNvSpPr txBox="1"/>
          <p:nvPr/>
        </p:nvSpPr>
        <p:spPr>
          <a:xfrm>
            <a:off x="10248840" y="2475580"/>
            <a:ext cx="828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Charging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 flipH="1">
            <a:off x="10097379" y="2183363"/>
            <a:ext cx="587920" cy="292217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092320" y="1880245"/>
            <a:ext cx="343076" cy="589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Rounded Rectangle 38"/>
          <p:cNvSpPr/>
          <p:nvPr/>
        </p:nvSpPr>
        <p:spPr>
          <a:xfrm>
            <a:off x="8818607" y="1880245"/>
            <a:ext cx="343076" cy="589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49715" y="2218630"/>
            <a:ext cx="254619" cy="362274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976717" y="2205800"/>
            <a:ext cx="254619" cy="362274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196273" y="539476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t</a:t>
            </a:r>
            <a:r>
              <a:rPr lang="fi-FI" dirty="0"/>
              <a:t> [s]</a:t>
            </a:r>
          </a:p>
        </p:txBody>
      </p:sp>
    </p:spTree>
    <p:extLst>
      <p:ext uri="{BB962C8B-B14F-4D97-AF65-F5344CB8AC3E}">
        <p14:creationId xmlns:p14="http://schemas.microsoft.com/office/powerpoint/2010/main" val="3599432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Cumulative energy consumption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32" y="908260"/>
            <a:ext cx="2773920" cy="2231329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547" y="908259"/>
            <a:ext cx="2773920" cy="2231329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02" y="3114052"/>
            <a:ext cx="2755631" cy="2231329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517" y="3114051"/>
            <a:ext cx="2755631" cy="2231329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7366" y="1842588"/>
          <a:ext cx="5055286" cy="3173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5900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Energy type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 inertia case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 inertia case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DHMPA</a:t>
                      </a:r>
                      <a:endParaRPr lang="fi-FI" sz="18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(kJ)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LS system</a:t>
                      </a:r>
                      <a:endParaRPr lang="fi-FI" sz="18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(kJ)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DHMPA</a:t>
                      </a:r>
                      <a:endParaRPr lang="fi-FI" sz="18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(kJ)</a:t>
                      </a:r>
                      <a:endParaRPr lang="fi-F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LS system</a:t>
                      </a:r>
                      <a:endParaRPr lang="fi-FI" sz="18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(kJ)</a:t>
                      </a:r>
                      <a:endParaRPr lang="fi-F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Electric energy</a:t>
                      </a:r>
                      <a:endParaRPr lang="fi-F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4.09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14.92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4.01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15.43</a:t>
                      </a:r>
                      <a:endParaRPr lang="fi-F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Mechanical energy</a:t>
                      </a:r>
                      <a:endParaRPr lang="fi-F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3.01</a:t>
                      </a:r>
                      <a:endParaRPr lang="fi-F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12.91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2.95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13.33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Hydraulic energy</a:t>
                      </a:r>
                      <a:endParaRPr lang="fi-F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2.66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10.14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2.66</a:t>
                      </a:r>
                      <a:endParaRPr lang="fi-F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10.48</a:t>
                      </a:r>
                      <a:endParaRPr lang="fi-F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3628" y="1031929"/>
            <a:ext cx="8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/>
              <a:t>Energy</a:t>
            </a:r>
          </a:p>
          <a:p>
            <a:pPr algn="ctr"/>
            <a:r>
              <a:rPr lang="fi-FI" dirty="0"/>
              <a:t>[kJ]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63921" y="539476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t</a:t>
            </a:r>
            <a:r>
              <a:rPr lang="fi-FI" dirty="0"/>
              <a:t> [s]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602579" y="625642"/>
            <a:ext cx="541421" cy="406288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0" y="243865"/>
            <a:ext cx="15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With creeping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330624" y="3729714"/>
            <a:ext cx="11160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28075" y="3394874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Motion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56295" y="3529965"/>
            <a:ext cx="0" cy="157353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19645" y="3529965"/>
            <a:ext cx="0" cy="157353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05316" y="5134428"/>
            <a:ext cx="374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Charging    Motion  Charging    Motion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0060170" y="3688257"/>
            <a:ext cx="11160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176316" y="3488508"/>
            <a:ext cx="0" cy="157353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049191" y="3488508"/>
            <a:ext cx="0" cy="157353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250315" y="3394874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Motion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5017" y="1031928"/>
            <a:ext cx="5149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LS system</a:t>
            </a:r>
            <a:r>
              <a:rPr lang="fi-FI" dirty="0"/>
              <a:t>  energy used during motion</a:t>
            </a:r>
          </a:p>
          <a:p>
            <a:r>
              <a:rPr lang="fi-FI" b="1" dirty="0"/>
              <a:t>DHMPA</a:t>
            </a:r>
            <a:r>
              <a:rPr lang="fi-FI" dirty="0"/>
              <a:t>	  energy used during accumulator charging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2724" y="5652163"/>
            <a:ext cx="850700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Straight comparison not meaningful because of Pressure Adjustment Valve losses etc. !!</a:t>
            </a:r>
          </a:p>
        </p:txBody>
      </p:sp>
    </p:spTree>
    <p:extLst>
      <p:ext uri="{BB962C8B-B14F-4D97-AF65-F5344CB8AC3E}">
        <p14:creationId xmlns:p14="http://schemas.microsoft.com/office/powerpoint/2010/main" val="18882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Introduction to Energy Efficient Fluid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The main theme of Fluid Power Systems course year 2020 is </a:t>
            </a:r>
          </a:p>
          <a:p>
            <a:pPr marL="0" indent="0" algn="ctr">
              <a:buNone/>
            </a:pPr>
            <a:r>
              <a:rPr lang="fi-FI" sz="3200" b="1" dirty="0"/>
              <a:t>Energy Efficient Fluid Power</a:t>
            </a:r>
          </a:p>
          <a:p>
            <a:pPr marL="0" indent="0">
              <a:buNone/>
            </a:pPr>
            <a:r>
              <a:rPr lang="fi-FI" dirty="0"/>
              <a:t> The </a:t>
            </a:r>
          </a:p>
          <a:p>
            <a:r>
              <a:rPr lang="fi-FI" dirty="0"/>
              <a:t>Presentations </a:t>
            </a:r>
          </a:p>
          <a:p>
            <a:r>
              <a:rPr lang="fi-FI" dirty="0"/>
              <a:t>Lectures</a:t>
            </a:r>
          </a:p>
          <a:p>
            <a:pPr marL="0" indent="0">
              <a:buNone/>
            </a:pPr>
            <a:r>
              <a:rPr lang="fi-FI" dirty="0"/>
              <a:t>given by our researchers support this main theme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Other relevant topics in modern and future Fluid Power also introduced.</a:t>
            </a:r>
          </a:p>
          <a:p>
            <a:pPr marL="0" indent="0">
              <a:buNone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43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5492353" y="3544851"/>
            <a:ext cx="3289354" cy="21096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Origins of energy consumption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67213" y="1501902"/>
            <a:ext cx="5162689" cy="4003300"/>
          </a:xfrm>
        </p:spPr>
        <p:txBody>
          <a:bodyPr>
            <a:normAutofit fontScale="85000" lnSpcReduction="20000"/>
          </a:bodyPr>
          <a:lstStyle/>
          <a:p>
            <a:r>
              <a:rPr lang="fi-FI" sz="3000" dirty="0">
                <a:latin typeface="+mn-lt"/>
              </a:rPr>
              <a:t>Function of valves </a:t>
            </a:r>
          </a:p>
          <a:p>
            <a:r>
              <a:rPr lang="fi-FI" dirty="0">
                <a:latin typeface="+mn-lt"/>
              </a:rPr>
              <a:t>DHMPA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fi-FI" i="0" dirty="0">
                <a:latin typeface="+mn-lt"/>
              </a:rPr>
              <a:t>Logic valve operation </a:t>
            </a:r>
            <a:r>
              <a:rPr lang="fi-FI" i="0" dirty="0">
                <a:latin typeface="+mn-lt"/>
                <a:sym typeface="Symbol" panose="05050102010706020507" pitchFamily="18" charset="2"/>
              </a:rPr>
              <a:t> pressure difference not needed for functionality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fi-FI" i="0" dirty="0">
                <a:latin typeface="+mn-lt"/>
                <a:sym typeface="Symbol" panose="05050102010706020507" pitchFamily="18" charset="2"/>
              </a:rPr>
              <a:t>You can have even more parallel valves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fi-FI" i="0" dirty="0">
                <a:latin typeface="+mn-lt"/>
                <a:sym typeface="Symbol" panose="05050102010706020507" pitchFamily="18" charset="2"/>
              </a:rPr>
              <a:t>Cartridge valves possible for high flows</a:t>
            </a:r>
          </a:p>
          <a:p>
            <a:r>
              <a:rPr lang="fi-FI" dirty="0">
                <a:latin typeface="+mn-lt"/>
                <a:sym typeface="Symbol" panose="05050102010706020507" pitchFamily="18" charset="2"/>
              </a:rPr>
              <a:t>LS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fi-FI" i="0" dirty="0">
                <a:latin typeface="+mn-lt"/>
                <a:sym typeface="Symbol" panose="05050102010706020507" pitchFamily="18" charset="2"/>
              </a:rPr>
              <a:t>Constant pressure difference (20 bar) for functionality </a:t>
            </a:r>
            <a:endParaRPr lang="fi-FI" i="0" dirty="0">
              <a:latin typeface="+mn-lt"/>
            </a:endParaRPr>
          </a:p>
          <a:p>
            <a:r>
              <a:rPr lang="fi-FI" dirty="0">
                <a:latin typeface="+mn-lt"/>
              </a:rPr>
              <a:t>”Regenerative braking” in DHMPA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Deceleration is realized by accumulators’        (HP or LP) counter pressures </a:t>
            </a:r>
            <a:r>
              <a:rPr lang="fi-FI" dirty="0">
                <a:latin typeface="+mn-lt"/>
                <a:sym typeface="Symbol" panose="05050102010706020507" pitchFamily="18" charset="2"/>
              </a:rPr>
              <a:t> acceleration</a:t>
            </a:r>
            <a:endParaRPr lang="fi-FI" dirty="0">
              <a:latin typeface="+mn-lt"/>
            </a:endParaRP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Potential energy recovery in many cases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380" y="916034"/>
            <a:ext cx="3695700" cy="23393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00720" y="2712944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53751" y="2863579"/>
            <a:ext cx="1146969" cy="10160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58581" y="2644897"/>
            <a:ext cx="1855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DHMPA</a:t>
            </a:r>
          </a:p>
          <a:p>
            <a:r>
              <a:rPr lang="fi-FI" dirty="0"/>
              <a:t>2 parallel ON/OFF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12102" b="6153"/>
          <a:stretch/>
        </p:blipFill>
        <p:spPr>
          <a:xfrm>
            <a:off x="3919207" y="1008199"/>
            <a:ext cx="2176794" cy="7365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1" y="1052269"/>
            <a:ext cx="1942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LS</a:t>
            </a:r>
          </a:p>
          <a:p>
            <a:r>
              <a:rPr lang="fi-FI" dirty="0"/>
              <a:t>Proportional valve</a:t>
            </a:r>
          </a:p>
          <a:p>
            <a:r>
              <a:rPr lang="fi-FI" dirty="0"/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199120" y="2265680"/>
            <a:ext cx="2926080" cy="10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19477" y="1646796"/>
            <a:ext cx="2386104" cy="465036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705581" y="2062547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/>
          <p:cNvSpPr txBox="1"/>
          <p:nvPr/>
        </p:nvSpPr>
        <p:spPr>
          <a:xfrm>
            <a:off x="7204772" y="1958399"/>
            <a:ext cx="939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ym typeface="Symbol" panose="05050102010706020507" pitchFamily="18" charset="2"/>
              </a:rPr>
              <a:t>ON/OFF</a:t>
            </a:r>
          </a:p>
          <a:p>
            <a:r>
              <a:rPr lang="fi-FI" dirty="0">
                <a:sym typeface="Symbol" panose="05050102010706020507" pitchFamily="18" charset="2"/>
              </a:rPr>
              <a:t></a:t>
            </a:r>
            <a:r>
              <a:rPr lang="fi-FI" i="1" dirty="0">
                <a:sym typeface="Symbol" panose="05050102010706020507" pitchFamily="18" charset="2"/>
              </a:rPr>
              <a:t>p</a:t>
            </a:r>
            <a:r>
              <a:rPr lang="fi-FI" baseline="-25000" dirty="0">
                <a:sym typeface="Symbol" panose="05050102010706020507" pitchFamily="18" charset="2"/>
              </a:rPr>
              <a:t>valve</a:t>
            </a:r>
          </a:p>
          <a:p>
            <a:r>
              <a:rPr lang="fi-FI" dirty="0">
                <a:sym typeface="Symbol" panose="05050102010706020507" pitchFamily="18" charset="2"/>
              </a:rPr>
              <a:t>[bar]</a:t>
            </a:r>
            <a:endParaRPr lang="fi-FI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 rot="16200000">
            <a:off x="5443555" y="4512749"/>
            <a:ext cx="1103639" cy="560686"/>
            <a:chOff x="1541668" y="1983952"/>
            <a:chExt cx="6126676" cy="3533280"/>
          </a:xfrm>
        </p:grpSpPr>
        <p:sp>
          <p:nvSpPr>
            <p:cNvPr id="25" name="Rectangle 54" descr="Light downward diagonal"/>
            <p:cNvSpPr>
              <a:spLocks noChangeAspect="1" noChangeArrowheads="1"/>
            </p:cNvSpPr>
            <p:nvPr/>
          </p:nvSpPr>
          <p:spPr bwMode="auto">
            <a:xfrm rot="16200000">
              <a:off x="2838366" y="687254"/>
              <a:ext cx="3533280" cy="6126676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Rectangle 131"/>
            <p:cNvSpPr>
              <a:spLocks noChangeAspect="1" noChangeArrowheads="1"/>
            </p:cNvSpPr>
            <p:nvPr/>
          </p:nvSpPr>
          <p:spPr bwMode="auto">
            <a:xfrm rot="16200000">
              <a:off x="1692999" y="2438992"/>
              <a:ext cx="2888932" cy="26199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27" name="Rectangle 62"/>
            <p:cNvSpPr>
              <a:spLocks noChangeAspect="1" noChangeArrowheads="1"/>
            </p:cNvSpPr>
            <p:nvPr/>
          </p:nvSpPr>
          <p:spPr bwMode="auto">
            <a:xfrm rot="5400000">
              <a:off x="3320045" y="3433534"/>
              <a:ext cx="2888936" cy="634116"/>
            </a:xfrm>
            <a:prstGeom prst="rect">
              <a:avLst/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8" name="Rectangle 81"/>
            <p:cNvSpPr>
              <a:spLocks noChangeAspect="1" noChangeArrowheads="1"/>
            </p:cNvSpPr>
            <p:nvPr/>
          </p:nvSpPr>
          <p:spPr bwMode="auto">
            <a:xfrm rot="16200000">
              <a:off x="1465148" y="3621826"/>
              <a:ext cx="438846" cy="2858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9" name="Rectangle 131"/>
            <p:cNvSpPr>
              <a:spLocks noChangeAspect="1" noChangeArrowheads="1"/>
            </p:cNvSpPr>
            <p:nvPr/>
          </p:nvSpPr>
          <p:spPr bwMode="auto">
            <a:xfrm rot="5400000">
              <a:off x="4824528" y="2554810"/>
              <a:ext cx="2888932" cy="23748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i-FI" sz="2400" dirty="0"/>
                <a:t>N</a:t>
              </a:r>
              <a:r>
                <a:rPr lang="fi-FI" sz="2400" baseline="-25000" dirty="0"/>
                <a:t>2</a:t>
              </a:r>
              <a:endParaRPr lang="fi-FI" sz="2400" i="1" baseline="-25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5005" y="2297765"/>
              <a:ext cx="327035" cy="28972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 rot="16200000">
            <a:off x="7728872" y="4512749"/>
            <a:ext cx="1103639" cy="560686"/>
            <a:chOff x="1541668" y="1983952"/>
            <a:chExt cx="6126676" cy="3533280"/>
          </a:xfrm>
        </p:grpSpPr>
        <p:sp>
          <p:nvSpPr>
            <p:cNvPr id="40" name="Rectangle 54" descr="Light downward diagonal"/>
            <p:cNvSpPr>
              <a:spLocks noChangeAspect="1" noChangeArrowheads="1"/>
            </p:cNvSpPr>
            <p:nvPr/>
          </p:nvSpPr>
          <p:spPr bwMode="auto">
            <a:xfrm rot="16200000">
              <a:off x="2838366" y="687254"/>
              <a:ext cx="3533280" cy="6126676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" name="Rectangle 131"/>
            <p:cNvSpPr>
              <a:spLocks noChangeAspect="1" noChangeArrowheads="1"/>
            </p:cNvSpPr>
            <p:nvPr/>
          </p:nvSpPr>
          <p:spPr bwMode="auto">
            <a:xfrm rot="16200000">
              <a:off x="1692999" y="2438992"/>
              <a:ext cx="2888932" cy="26199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42" name="Rectangle 62"/>
            <p:cNvSpPr>
              <a:spLocks noChangeAspect="1" noChangeArrowheads="1"/>
            </p:cNvSpPr>
            <p:nvPr/>
          </p:nvSpPr>
          <p:spPr bwMode="auto">
            <a:xfrm rot="5400000">
              <a:off x="3320045" y="3433534"/>
              <a:ext cx="2888936" cy="634116"/>
            </a:xfrm>
            <a:prstGeom prst="rect">
              <a:avLst/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3" name="Rectangle 81"/>
            <p:cNvSpPr>
              <a:spLocks noChangeAspect="1" noChangeArrowheads="1"/>
            </p:cNvSpPr>
            <p:nvPr/>
          </p:nvSpPr>
          <p:spPr bwMode="auto">
            <a:xfrm rot="16200000">
              <a:off x="1465148" y="3621826"/>
              <a:ext cx="438846" cy="2858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4" name="Rectangle 131"/>
            <p:cNvSpPr>
              <a:spLocks noChangeAspect="1" noChangeArrowheads="1"/>
            </p:cNvSpPr>
            <p:nvPr/>
          </p:nvSpPr>
          <p:spPr bwMode="auto">
            <a:xfrm rot="5400000">
              <a:off x="4824528" y="2554810"/>
              <a:ext cx="2888932" cy="23748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i-FI" sz="2400" i="1" baseline="-25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05005" y="2297765"/>
              <a:ext cx="327035" cy="28972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7" name="Rectangle 81"/>
          <p:cNvSpPr>
            <a:spLocks noChangeAspect="1" noChangeArrowheads="1"/>
          </p:cNvSpPr>
          <p:nvPr/>
        </p:nvSpPr>
        <p:spPr bwMode="auto">
          <a:xfrm rot="5400000">
            <a:off x="8495041" y="4305881"/>
            <a:ext cx="69639" cy="514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48" name="Rectangle 67"/>
          <p:cNvSpPr>
            <a:spLocks noChangeArrowheads="1"/>
          </p:cNvSpPr>
          <p:nvPr/>
        </p:nvSpPr>
        <p:spPr bwMode="auto">
          <a:xfrm>
            <a:off x="8167254" y="4232585"/>
            <a:ext cx="218341" cy="4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46" name="Rectangle 68"/>
          <p:cNvSpPr>
            <a:spLocks noChangeArrowheads="1"/>
          </p:cNvSpPr>
          <p:nvPr/>
        </p:nvSpPr>
        <p:spPr bwMode="auto">
          <a:xfrm>
            <a:off x="8222679" y="3634568"/>
            <a:ext cx="108869" cy="108000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6268625" y="4594691"/>
            <a:ext cx="516587" cy="160596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585943" y="4594691"/>
            <a:ext cx="518400" cy="162000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88118" y="4275785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ym typeface="Symbol" panose="05050102010706020507" pitchFamily="18" charset="2"/>
              </a:rPr>
              <a:t>Friction </a:t>
            </a:r>
          </a:p>
          <a:p>
            <a:pPr algn="ctr"/>
            <a:r>
              <a:rPr lang="fi-FI" dirty="0">
                <a:sym typeface="Symbol" panose="05050102010706020507" pitchFamily="18" charset="2"/>
              </a:rPr>
              <a:t>losses</a:t>
            </a:r>
            <a:endParaRPr lang="fi-FI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6171787" y="4138417"/>
            <a:ext cx="516587" cy="160596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791088" y="3645952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ym typeface="Symbol" panose="05050102010706020507" pitchFamily="18" charset="2"/>
              </a:rPr>
              <a:t>Thermal</a:t>
            </a:r>
          </a:p>
          <a:p>
            <a:pPr algn="ctr"/>
            <a:r>
              <a:rPr lang="fi-FI" dirty="0">
                <a:sym typeface="Symbol" panose="05050102010706020507" pitchFamily="18" charset="2"/>
              </a:rPr>
              <a:t>losses</a:t>
            </a:r>
            <a:endParaRPr lang="fi-FI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7595887" y="4296803"/>
            <a:ext cx="518400" cy="162000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88972" y="5339877"/>
            <a:ext cx="340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Accumulator - Pressure Converter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61665" y="3287904"/>
            <a:ext cx="2524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DHMPA </a:t>
            </a:r>
            <a:r>
              <a:rPr lang="fi-FI" dirty="0"/>
              <a:t>related losses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larger </a:t>
            </a:r>
            <a:r>
              <a:rPr lang="fi-FI" sz="1400" dirty="0"/>
              <a:t>(</a:t>
            </a:r>
            <a:r>
              <a:rPr lang="fi-FI" sz="1400" i="1" dirty="0"/>
              <a:t>p</a:t>
            </a:r>
            <a:r>
              <a:rPr lang="fi-FI" sz="1400" baseline="-25000" dirty="0"/>
              <a:t>HP</a:t>
            </a:r>
            <a:r>
              <a:rPr lang="fi-FI" sz="1400" dirty="0"/>
              <a:t>= 55 bar)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9012456" y="4232585"/>
            <a:ext cx="1833533" cy="142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1" name="Line 115"/>
          <p:cNvSpPr>
            <a:spLocks noChangeShapeType="1"/>
          </p:cNvSpPr>
          <p:nvPr/>
        </p:nvSpPr>
        <p:spPr bwMode="auto">
          <a:xfrm flipV="1">
            <a:off x="10295003" y="4464287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2" name="Line 116"/>
          <p:cNvSpPr>
            <a:spLocks noChangeShapeType="1"/>
          </p:cNvSpPr>
          <p:nvPr/>
        </p:nvSpPr>
        <p:spPr bwMode="auto">
          <a:xfrm>
            <a:off x="9923528" y="4464287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3" name="Line 117"/>
          <p:cNvSpPr>
            <a:spLocks noChangeShapeType="1"/>
          </p:cNvSpPr>
          <p:nvPr/>
        </p:nvSpPr>
        <p:spPr bwMode="auto">
          <a:xfrm>
            <a:off x="9923846" y="4464287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4" name="Line 119"/>
          <p:cNvSpPr>
            <a:spLocks noChangeShapeType="1"/>
          </p:cNvSpPr>
          <p:nvPr/>
        </p:nvSpPr>
        <p:spPr bwMode="auto">
          <a:xfrm flipH="1">
            <a:off x="9779383" y="4967525"/>
            <a:ext cx="2889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9779383" y="5040550"/>
            <a:ext cx="2889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6" name="Line 121"/>
          <p:cNvSpPr>
            <a:spLocks noChangeShapeType="1"/>
          </p:cNvSpPr>
          <p:nvPr/>
        </p:nvSpPr>
        <p:spPr bwMode="auto">
          <a:xfrm flipH="1">
            <a:off x="9779383" y="5111987"/>
            <a:ext cx="2889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7" name="Line 122"/>
          <p:cNvSpPr>
            <a:spLocks noChangeShapeType="1"/>
          </p:cNvSpPr>
          <p:nvPr/>
        </p:nvSpPr>
        <p:spPr bwMode="auto">
          <a:xfrm>
            <a:off x="9779383" y="5183425"/>
            <a:ext cx="2889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8" name="Line 123"/>
          <p:cNvSpPr>
            <a:spLocks noChangeShapeType="1"/>
          </p:cNvSpPr>
          <p:nvPr/>
        </p:nvSpPr>
        <p:spPr bwMode="auto">
          <a:xfrm flipH="1">
            <a:off x="9779383" y="5256450"/>
            <a:ext cx="2889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9" name="Line 124"/>
          <p:cNvSpPr>
            <a:spLocks noChangeShapeType="1"/>
          </p:cNvSpPr>
          <p:nvPr/>
        </p:nvSpPr>
        <p:spPr bwMode="auto">
          <a:xfrm>
            <a:off x="9779383" y="5327887"/>
            <a:ext cx="144463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9286776" y="4755287"/>
            <a:ext cx="152209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Line 125"/>
          <p:cNvSpPr>
            <a:spLocks noChangeShapeType="1"/>
          </p:cNvSpPr>
          <p:nvPr/>
        </p:nvSpPr>
        <p:spPr bwMode="auto">
          <a:xfrm flipV="1">
            <a:off x="9634921" y="5111987"/>
            <a:ext cx="64928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9" name="Rectangle 112"/>
          <p:cNvSpPr>
            <a:spLocks noChangeArrowheads="1"/>
          </p:cNvSpPr>
          <p:nvPr/>
        </p:nvSpPr>
        <p:spPr bwMode="auto">
          <a:xfrm>
            <a:off x="9707946" y="4535725"/>
            <a:ext cx="431800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sz="1800">
              <a:latin typeface="Arial" charset="0"/>
            </a:endParaRPr>
          </a:p>
        </p:txBody>
      </p:sp>
      <p:sp>
        <p:nvSpPr>
          <p:cNvPr id="70" name="Line 113"/>
          <p:cNvSpPr>
            <a:spLocks noChangeShapeType="1"/>
          </p:cNvSpPr>
          <p:nvPr/>
        </p:nvSpPr>
        <p:spPr bwMode="auto">
          <a:xfrm rot="10800000">
            <a:off x="9707946" y="463573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84" name="Rounded Rectangle 83"/>
          <p:cNvSpPr/>
          <p:nvPr/>
        </p:nvSpPr>
        <p:spPr>
          <a:xfrm>
            <a:off x="10408645" y="4821473"/>
            <a:ext cx="343076" cy="589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TextBox 84"/>
          <p:cNvSpPr txBox="1"/>
          <p:nvPr/>
        </p:nvSpPr>
        <p:spPr>
          <a:xfrm>
            <a:off x="10412455" y="5004037"/>
            <a:ext cx="3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FF0000"/>
                </a:solidFill>
              </a:rPr>
              <a:t>LP</a:t>
            </a:r>
          </a:p>
        </p:txBody>
      </p:sp>
      <p:cxnSp>
        <p:nvCxnSpPr>
          <p:cNvPr id="87" name="Straight Connector 86"/>
          <p:cNvCxnSpPr>
            <a:endCxn id="84" idx="0"/>
          </p:cNvCxnSpPr>
          <p:nvPr/>
        </p:nvCxnSpPr>
        <p:spPr>
          <a:xfrm>
            <a:off x="10576194" y="4751625"/>
            <a:ext cx="0" cy="698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290319" y="4753145"/>
            <a:ext cx="0" cy="36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9112471" y="5001325"/>
            <a:ext cx="360000" cy="144000"/>
            <a:chOff x="9790750" y="5039425"/>
            <a:chExt cx="360000" cy="14400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9794560" y="5039425"/>
              <a:ext cx="0" cy="144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0146985" y="5039425"/>
              <a:ext cx="0" cy="144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9790750" y="5183425"/>
              <a:ext cx="360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/>
          <p:cNvCxnSpPr/>
          <p:nvPr/>
        </p:nvCxnSpPr>
        <p:spPr>
          <a:xfrm flipH="1">
            <a:off x="8449885" y="3814011"/>
            <a:ext cx="627292" cy="545950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9634921" y="4162481"/>
            <a:ext cx="237347" cy="331786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9042917" y="4359961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8 bar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634921" y="5339877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PRV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9468812" y="4417127"/>
            <a:ext cx="961200" cy="687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9375669" y="4449292"/>
            <a:ext cx="961200" cy="687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0837500" y="4034053"/>
            <a:ext cx="1342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REMEDY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Get rid of 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PRV! 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20% losses OFF</a:t>
            </a:r>
          </a:p>
          <a:p>
            <a:r>
              <a:rPr lang="fi-FI" dirty="0">
                <a:solidFill>
                  <a:srgbClr val="FF0000"/>
                </a:solidFill>
              </a:rPr>
              <a:t>LP </a:t>
            </a:r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 PUMP</a:t>
            </a:r>
            <a:endParaRPr lang="fi-FI" dirty="0">
              <a:solidFill>
                <a:srgbClr val="FF0000"/>
              </a:solidFill>
            </a:endParaRPr>
          </a:p>
        </p:txBody>
      </p:sp>
      <p:grpSp>
        <p:nvGrpSpPr>
          <p:cNvPr id="281" name="Group 280"/>
          <p:cNvGrpSpPr>
            <a:grpSpLocks noChangeAspect="1"/>
          </p:cNvGrpSpPr>
          <p:nvPr/>
        </p:nvGrpSpPr>
        <p:grpSpPr>
          <a:xfrm>
            <a:off x="9634921" y="80371"/>
            <a:ext cx="2431281" cy="1913277"/>
            <a:chOff x="3756217" y="2184827"/>
            <a:chExt cx="3501189" cy="27552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2" name="Rectangle 281"/>
            <p:cNvSpPr/>
            <p:nvPr/>
          </p:nvSpPr>
          <p:spPr>
            <a:xfrm>
              <a:off x="3756217" y="2184827"/>
              <a:ext cx="3501189" cy="27552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185568" y="2419933"/>
              <a:ext cx="2725450" cy="2338824"/>
              <a:chOff x="8172827" y="3206248"/>
              <a:chExt cx="2725450" cy="2338824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8460787" y="3633195"/>
                <a:ext cx="359960" cy="359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8820827" y="3633195"/>
                <a:ext cx="359960" cy="359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286" name="Straight Arrow Connector 285"/>
              <p:cNvCxnSpPr/>
              <p:nvPr/>
            </p:nvCxnSpPr>
            <p:spPr>
              <a:xfrm flipV="1">
                <a:off x="8645019" y="3633195"/>
                <a:ext cx="0" cy="3599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sm" len="lg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flipV="1">
                <a:off x="8999939" y="3921195"/>
                <a:ext cx="0" cy="71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flipV="1">
                <a:off x="8999939" y="3921195"/>
                <a:ext cx="0" cy="71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V="1">
                <a:off x="8999939" y="3633195"/>
                <a:ext cx="0" cy="71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0" name="Rectangle 289"/>
              <p:cNvSpPr/>
              <p:nvPr/>
            </p:nvSpPr>
            <p:spPr>
              <a:xfrm>
                <a:off x="8172827" y="3747622"/>
                <a:ext cx="287968" cy="1439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291" name="Straight Connector 290"/>
              <p:cNvCxnSpPr/>
              <p:nvPr/>
            </p:nvCxnSpPr>
            <p:spPr>
              <a:xfrm flipH="1">
                <a:off x="8244827" y="3747622"/>
                <a:ext cx="144040" cy="1439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flipH="1" flipV="1">
                <a:off x="9463552" y="3775419"/>
                <a:ext cx="36000" cy="72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H="1">
                <a:off x="9391552" y="3775419"/>
                <a:ext cx="7200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H="1" flipV="1">
                <a:off x="9319552" y="3775419"/>
                <a:ext cx="7200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H="1">
                <a:off x="9247552" y="3775419"/>
                <a:ext cx="7200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H="1" flipV="1">
                <a:off x="9175552" y="3775419"/>
                <a:ext cx="7200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7" name="Oval 296"/>
              <p:cNvSpPr/>
              <p:nvPr/>
            </p:nvSpPr>
            <p:spPr>
              <a:xfrm>
                <a:off x="8972939" y="3705155"/>
                <a:ext cx="54000" cy="5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298" name="Straight Connector 297"/>
              <p:cNvCxnSpPr>
                <a:cxnSpLocks noChangeAspect="1"/>
              </p:cNvCxnSpPr>
              <p:nvPr/>
            </p:nvCxnSpPr>
            <p:spPr>
              <a:xfrm flipV="1">
                <a:off x="8997840" y="3717156"/>
                <a:ext cx="54030" cy="5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>
                <a:cxnSpLocks noChangeAspect="1"/>
              </p:cNvCxnSpPr>
              <p:nvPr/>
            </p:nvCxnSpPr>
            <p:spPr>
              <a:xfrm rot="5400000" flipV="1">
                <a:off x="8947985" y="3717095"/>
                <a:ext cx="54030" cy="5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00" name="Group 299"/>
              <p:cNvGrpSpPr/>
              <p:nvPr/>
            </p:nvGrpSpPr>
            <p:grpSpPr>
              <a:xfrm rot="10800000">
                <a:off x="8948872" y="3852891"/>
                <a:ext cx="103870" cy="66001"/>
                <a:chOff x="9389153" y="4021002"/>
                <a:chExt cx="103870" cy="66001"/>
              </a:xfrm>
            </p:grpSpPr>
            <p:sp>
              <p:nvSpPr>
                <p:cNvPr id="362" name="Oval 361"/>
                <p:cNvSpPr/>
                <p:nvPr/>
              </p:nvSpPr>
              <p:spPr>
                <a:xfrm>
                  <a:off x="9414092" y="4021002"/>
                  <a:ext cx="54000" cy="54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363" name="Straight Connector 362"/>
                <p:cNvCxnSpPr>
                  <a:cxnSpLocks noChangeAspect="1"/>
                </p:cNvCxnSpPr>
                <p:nvPr/>
              </p:nvCxnSpPr>
              <p:spPr>
                <a:xfrm flipV="1">
                  <a:off x="9438993" y="4033003"/>
                  <a:ext cx="54030" cy="54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>
                  <a:cxnSpLocks noChangeAspect="1"/>
                </p:cNvCxnSpPr>
                <p:nvPr/>
              </p:nvCxnSpPr>
              <p:spPr>
                <a:xfrm rot="5400000" flipV="1">
                  <a:off x="9389138" y="4032942"/>
                  <a:ext cx="54030" cy="54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1" name="Rectangle 300"/>
              <p:cNvSpPr/>
              <p:nvPr/>
            </p:nvSpPr>
            <p:spPr>
              <a:xfrm>
                <a:off x="9340623" y="4573962"/>
                <a:ext cx="360000" cy="504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9340623" y="4796058"/>
                <a:ext cx="360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3" name="Isosceles Triangle 302"/>
              <p:cNvSpPr/>
              <p:nvPr/>
            </p:nvSpPr>
            <p:spPr>
              <a:xfrm rot="10800000">
                <a:off x="9343151" y="5083861"/>
                <a:ext cx="352800" cy="1800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pSp>
            <p:nvGrpSpPr>
              <p:cNvPr id="304" name="Group 303"/>
              <p:cNvGrpSpPr>
                <a:grpSpLocks noChangeAspect="1"/>
              </p:cNvGrpSpPr>
              <p:nvPr/>
            </p:nvGrpSpPr>
            <p:grpSpPr>
              <a:xfrm rot="5400000">
                <a:off x="9392305" y="4611698"/>
                <a:ext cx="108000" cy="36000"/>
                <a:chOff x="9616705" y="4091266"/>
                <a:chExt cx="324000" cy="108000"/>
              </a:xfrm>
            </p:grpSpPr>
            <p:cxnSp>
              <p:nvCxnSpPr>
                <p:cNvPr id="357" name="Straight Connector 356"/>
                <p:cNvCxnSpPr/>
                <p:nvPr/>
              </p:nvCxnSpPr>
              <p:spPr>
                <a:xfrm flipH="1" flipV="1">
                  <a:off x="9904705" y="4091266"/>
                  <a:ext cx="36000" cy="72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flipH="1">
                  <a:off x="9832705" y="4091266"/>
                  <a:ext cx="72000" cy="108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 flipH="1" flipV="1">
                  <a:off x="9760705" y="4091266"/>
                  <a:ext cx="72000" cy="108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flipH="1">
                  <a:off x="9688705" y="4091266"/>
                  <a:ext cx="72000" cy="108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9616705" y="4091266"/>
                  <a:ext cx="72000" cy="108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5" name="Group 304"/>
              <p:cNvGrpSpPr>
                <a:grpSpLocks noChangeAspect="1"/>
              </p:cNvGrpSpPr>
              <p:nvPr/>
            </p:nvGrpSpPr>
            <p:grpSpPr>
              <a:xfrm rot="16200000">
                <a:off x="9392732" y="4714152"/>
                <a:ext cx="108000" cy="36000"/>
                <a:chOff x="9616705" y="4091266"/>
                <a:chExt cx="324000" cy="108000"/>
              </a:xfrm>
            </p:grpSpPr>
            <p:cxnSp>
              <p:nvCxnSpPr>
                <p:cNvPr id="352" name="Straight Connector 351"/>
                <p:cNvCxnSpPr/>
                <p:nvPr/>
              </p:nvCxnSpPr>
              <p:spPr>
                <a:xfrm flipH="1" flipV="1">
                  <a:off x="9904705" y="4091266"/>
                  <a:ext cx="36000" cy="72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 flipH="1">
                  <a:off x="9832705" y="4091266"/>
                  <a:ext cx="72000" cy="108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9760705" y="4091266"/>
                  <a:ext cx="72000" cy="108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>
                  <a:off x="9688705" y="4091266"/>
                  <a:ext cx="72000" cy="108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9616705" y="4091266"/>
                  <a:ext cx="72000" cy="108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6" name="Straight Connector 305"/>
              <p:cNvCxnSpPr/>
              <p:nvPr/>
            </p:nvCxnSpPr>
            <p:spPr>
              <a:xfrm flipV="1">
                <a:off x="9520623" y="4285484"/>
                <a:ext cx="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H="1" flipV="1">
                <a:off x="8996305" y="4285484"/>
                <a:ext cx="10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flipV="1">
                <a:off x="9002607" y="3997484"/>
                <a:ext cx="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flipV="1">
                <a:off x="10069024" y="3997484"/>
                <a:ext cx="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0" name="Group 309"/>
              <p:cNvGrpSpPr/>
              <p:nvPr/>
            </p:nvGrpSpPr>
            <p:grpSpPr>
              <a:xfrm rot="10800000">
                <a:off x="9571552" y="3631428"/>
                <a:ext cx="1326725" cy="359960"/>
                <a:chOff x="8325227" y="3785595"/>
                <a:chExt cx="1326725" cy="359960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8613187" y="3785595"/>
                  <a:ext cx="359960" cy="359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8973227" y="3785595"/>
                  <a:ext cx="359960" cy="359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334" name="Straight Arrow Connector 333"/>
                <p:cNvCxnSpPr/>
                <p:nvPr/>
              </p:nvCxnSpPr>
              <p:spPr>
                <a:xfrm flipV="1">
                  <a:off x="8797419" y="3785595"/>
                  <a:ext cx="0" cy="3599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V="1">
                  <a:off x="9152339" y="4073595"/>
                  <a:ext cx="0" cy="7196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flipV="1">
                  <a:off x="9152339" y="4073595"/>
                  <a:ext cx="0" cy="7196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 flipV="1">
                  <a:off x="9152339" y="3785595"/>
                  <a:ext cx="0" cy="7196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Rectangle 337"/>
                <p:cNvSpPr/>
                <p:nvPr/>
              </p:nvSpPr>
              <p:spPr>
                <a:xfrm>
                  <a:off x="8325227" y="3900022"/>
                  <a:ext cx="287968" cy="1439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339" name="Straight Connector 338"/>
                <p:cNvCxnSpPr/>
                <p:nvPr/>
              </p:nvCxnSpPr>
              <p:spPr>
                <a:xfrm flipH="1">
                  <a:off x="8397227" y="3900022"/>
                  <a:ext cx="144040" cy="14398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9615952" y="3927819"/>
                  <a:ext cx="36000" cy="72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>
                  <a:off x="9543952" y="3927819"/>
                  <a:ext cx="72000" cy="108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flipH="1" flipV="1">
                  <a:off x="9471952" y="3927819"/>
                  <a:ext cx="72000" cy="108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 flipH="1">
                  <a:off x="9399952" y="3927819"/>
                  <a:ext cx="72000" cy="108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flipH="1" flipV="1">
                  <a:off x="9327952" y="3927819"/>
                  <a:ext cx="72000" cy="108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Oval 344"/>
                <p:cNvSpPr/>
                <p:nvPr/>
              </p:nvSpPr>
              <p:spPr>
                <a:xfrm>
                  <a:off x="9125339" y="3857555"/>
                  <a:ext cx="54000" cy="54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346" name="Straight Connector 345"/>
                <p:cNvCxnSpPr>
                  <a:cxnSpLocks noChangeAspect="1"/>
                </p:cNvCxnSpPr>
                <p:nvPr/>
              </p:nvCxnSpPr>
              <p:spPr>
                <a:xfrm flipV="1">
                  <a:off x="9150240" y="3869556"/>
                  <a:ext cx="54030" cy="54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>
                  <a:cxnSpLocks noChangeAspect="1"/>
                </p:cNvCxnSpPr>
                <p:nvPr/>
              </p:nvCxnSpPr>
              <p:spPr>
                <a:xfrm rot="5400000" flipV="1">
                  <a:off x="9100385" y="3869495"/>
                  <a:ext cx="54030" cy="54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48" name="Group 347"/>
                <p:cNvGrpSpPr/>
                <p:nvPr/>
              </p:nvGrpSpPr>
              <p:grpSpPr>
                <a:xfrm rot="10800000">
                  <a:off x="9101272" y="4005291"/>
                  <a:ext cx="103870" cy="66001"/>
                  <a:chOff x="9389153" y="4021002"/>
                  <a:chExt cx="103870" cy="66001"/>
                </a:xfrm>
              </p:grpSpPr>
              <p:sp>
                <p:nvSpPr>
                  <p:cNvPr id="349" name="Oval 348"/>
                  <p:cNvSpPr/>
                  <p:nvPr/>
                </p:nvSpPr>
                <p:spPr>
                  <a:xfrm>
                    <a:off x="9414092" y="4021002"/>
                    <a:ext cx="54000" cy="5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cxnSp>
                <p:nvCxnSpPr>
                  <p:cNvPr id="350" name="Straight Connector 349"/>
                  <p:cNvCxnSpPr>
                    <a:cxnSpLocks noChangeAspect="1"/>
                  </p:cNvCxnSpPr>
                  <p:nvPr/>
                </p:nvCxnSpPr>
                <p:spPr>
                  <a:xfrm flipV="1">
                    <a:off x="9438993" y="4033003"/>
                    <a:ext cx="54030" cy="540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1" name="Straight Connector 350"/>
                  <p:cNvCxnSpPr>
                    <a:cxnSpLocks noChangeAspect="1"/>
                  </p:cNvCxnSpPr>
                  <p:nvPr/>
                </p:nvCxnSpPr>
                <p:spPr>
                  <a:xfrm rot="5400000" flipV="1">
                    <a:off x="9389138" y="4032942"/>
                    <a:ext cx="54030" cy="540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11" name="Straight Connector 310"/>
              <p:cNvCxnSpPr/>
              <p:nvPr/>
            </p:nvCxnSpPr>
            <p:spPr>
              <a:xfrm flipV="1">
                <a:off x="9000997" y="3343427"/>
                <a:ext cx="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flipV="1">
                <a:off x="10071300" y="3343427"/>
                <a:ext cx="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9514903" y="5257072"/>
                <a:ext cx="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5400000" flipV="1">
                <a:off x="9844335" y="4938889"/>
                <a:ext cx="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5" name="Group 314"/>
              <p:cNvGrpSpPr>
                <a:grpSpLocks noChangeAspect="1"/>
              </p:cNvGrpSpPr>
              <p:nvPr/>
            </p:nvGrpSpPr>
            <p:grpSpPr>
              <a:xfrm>
                <a:off x="8837321" y="4047155"/>
                <a:ext cx="326081" cy="216000"/>
                <a:chOff x="10610309" y="4623698"/>
                <a:chExt cx="477588" cy="316360"/>
              </a:xfrm>
            </p:grpSpPr>
            <p:sp>
              <p:nvSpPr>
                <p:cNvPr id="330" name="Arc 329"/>
                <p:cNvSpPr/>
                <p:nvPr/>
              </p:nvSpPr>
              <p:spPr>
                <a:xfrm>
                  <a:off x="10610309" y="4623698"/>
                  <a:ext cx="215968" cy="316360"/>
                </a:xfrm>
                <a:prstGeom prst="arc">
                  <a:avLst>
                    <a:gd name="adj1" fmla="val 17502661"/>
                    <a:gd name="adj2" fmla="val 415398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31" name="Arc 330"/>
                <p:cNvSpPr/>
                <p:nvPr/>
              </p:nvSpPr>
              <p:spPr>
                <a:xfrm rot="10800000">
                  <a:off x="10871929" y="4623698"/>
                  <a:ext cx="215968" cy="316360"/>
                </a:xfrm>
                <a:prstGeom prst="arc">
                  <a:avLst>
                    <a:gd name="adj1" fmla="val 17502661"/>
                    <a:gd name="adj2" fmla="val 415398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16" name="Group 315"/>
              <p:cNvGrpSpPr>
                <a:grpSpLocks noChangeAspect="1"/>
              </p:cNvGrpSpPr>
              <p:nvPr/>
            </p:nvGrpSpPr>
            <p:grpSpPr>
              <a:xfrm>
                <a:off x="9903179" y="4047155"/>
                <a:ext cx="326081" cy="216000"/>
                <a:chOff x="10610309" y="4623698"/>
                <a:chExt cx="477588" cy="316360"/>
              </a:xfrm>
            </p:grpSpPr>
            <p:sp>
              <p:nvSpPr>
                <p:cNvPr id="328" name="Arc 327"/>
                <p:cNvSpPr/>
                <p:nvPr/>
              </p:nvSpPr>
              <p:spPr>
                <a:xfrm>
                  <a:off x="10610309" y="4623698"/>
                  <a:ext cx="215968" cy="316360"/>
                </a:xfrm>
                <a:prstGeom prst="arc">
                  <a:avLst>
                    <a:gd name="adj1" fmla="val 17502661"/>
                    <a:gd name="adj2" fmla="val 415398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9" name="Arc 328"/>
                <p:cNvSpPr/>
                <p:nvPr/>
              </p:nvSpPr>
              <p:spPr>
                <a:xfrm rot="10800000">
                  <a:off x="10871929" y="4623698"/>
                  <a:ext cx="215968" cy="316360"/>
                </a:xfrm>
                <a:prstGeom prst="arc">
                  <a:avLst>
                    <a:gd name="adj1" fmla="val 17502661"/>
                    <a:gd name="adj2" fmla="val 415398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cxnSp>
            <p:nvCxnSpPr>
              <p:cNvPr id="317" name="Straight Connector 316"/>
              <p:cNvCxnSpPr/>
              <p:nvPr/>
            </p:nvCxnSpPr>
            <p:spPr>
              <a:xfrm rot="5400000" flipV="1">
                <a:off x="10212202" y="3203237"/>
                <a:ext cx="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flipV="1">
                <a:off x="10357214" y="3345332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flipV="1">
                <a:off x="10252439" y="3416282"/>
                <a:ext cx="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flipV="1">
                <a:off x="10461989" y="3414377"/>
                <a:ext cx="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5400000" flipV="1">
                <a:off x="10357912" y="3414529"/>
                <a:ext cx="0" cy="21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5400000" flipV="1">
                <a:off x="8859754" y="3199960"/>
                <a:ext cx="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Isosceles Triangle 322"/>
              <p:cNvSpPr>
                <a:spLocks noChangeAspect="1"/>
              </p:cNvSpPr>
              <p:nvPr/>
            </p:nvSpPr>
            <p:spPr>
              <a:xfrm rot="5400000">
                <a:off x="8596876" y="3288940"/>
                <a:ext cx="117001" cy="108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pSp>
            <p:nvGrpSpPr>
              <p:cNvPr id="324" name="Group 323"/>
              <p:cNvGrpSpPr/>
              <p:nvPr/>
            </p:nvGrpSpPr>
            <p:grpSpPr>
              <a:xfrm>
                <a:off x="8295102" y="3206248"/>
                <a:ext cx="288000" cy="288000"/>
                <a:chOff x="8240238" y="3206248"/>
                <a:chExt cx="288000" cy="288000"/>
              </a:xfrm>
            </p:grpSpPr>
            <p:sp>
              <p:nvSpPr>
                <p:cNvPr id="326" name="Oval 325"/>
                <p:cNvSpPr/>
                <p:nvPr/>
              </p:nvSpPr>
              <p:spPr>
                <a:xfrm>
                  <a:off x="8240238" y="3206248"/>
                  <a:ext cx="288000" cy="288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7" name="Oval 326"/>
                <p:cNvSpPr>
                  <a:spLocks noChangeAspect="1"/>
                </p:cNvSpPr>
                <p:nvPr/>
              </p:nvSpPr>
              <p:spPr>
                <a:xfrm>
                  <a:off x="8330238" y="3289427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325" name="Rectangle 324"/>
              <p:cNvSpPr>
                <a:spLocks/>
              </p:cNvSpPr>
              <p:nvPr/>
            </p:nvSpPr>
            <p:spPr>
              <a:xfrm>
                <a:off x="9415921" y="5084058"/>
                <a:ext cx="208800" cy="7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cxnSp>
        <p:nvCxnSpPr>
          <p:cNvPr id="365" name="Straight Arrow Connector 364"/>
          <p:cNvCxnSpPr/>
          <p:nvPr/>
        </p:nvCxnSpPr>
        <p:spPr>
          <a:xfrm flipH="1" flipV="1">
            <a:off x="10620942" y="1751699"/>
            <a:ext cx="1389511" cy="1237280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/>
          <p:cNvSpPr txBox="1"/>
          <p:nvPr/>
        </p:nvSpPr>
        <p:spPr>
          <a:xfrm>
            <a:off x="9696016" y="1144166"/>
            <a:ext cx="95060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HIGH POWER</a:t>
            </a:r>
          </a:p>
        </p:txBody>
      </p:sp>
      <p:cxnSp>
        <p:nvCxnSpPr>
          <p:cNvPr id="374" name="Straight Connector 373"/>
          <p:cNvCxnSpPr/>
          <p:nvPr/>
        </p:nvCxnSpPr>
        <p:spPr>
          <a:xfrm>
            <a:off x="11110453" y="2988979"/>
            <a:ext cx="900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62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Performance comparison?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4"/>
          </p:nvPr>
        </p:nvSpPr>
        <p:spPr>
          <a:xfrm>
            <a:off x="167211" y="1189069"/>
            <a:ext cx="11804209" cy="4646247"/>
          </a:xfrm>
        </p:spPr>
        <p:txBody>
          <a:bodyPr>
            <a:normAutofit/>
          </a:bodyPr>
          <a:lstStyle/>
          <a:p>
            <a:r>
              <a:rPr lang="fi-FI" sz="2200" dirty="0">
                <a:latin typeface="+mn-lt"/>
              </a:rPr>
              <a:t>Power demand </a:t>
            </a:r>
            <a:r>
              <a:rPr lang="fi-FI" sz="1800" b="0" dirty="0">
                <a:latin typeface="+mn-lt"/>
              </a:rPr>
              <a:t>(Some of the power lost in pressure adjustment valve!)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fi-FI" sz="2000" i="0" dirty="0">
                <a:latin typeface="+mn-lt"/>
                <a:sym typeface="Symbol" panose="05050102010706020507" pitchFamily="18" charset="2"/>
              </a:rPr>
              <a:t>The peak powers for LS were high (acceleration)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fi-FI" sz="2000" i="0" dirty="0">
                <a:latin typeface="+mn-lt"/>
                <a:sym typeface="Symbol" panose="05050102010706020507" pitchFamily="18" charset="2"/>
              </a:rPr>
              <a:t>The power can be substantially lower in DHMPA system for</a:t>
            </a:r>
          </a:p>
          <a:p>
            <a:pPr marL="1010160" lvl="2" indent="-457200">
              <a:buFont typeface="Arial" panose="020B0604020202020204" pitchFamily="34" charset="0"/>
              <a:buChar char="•"/>
            </a:pPr>
            <a:r>
              <a:rPr lang="fi-FI" sz="2000" i="0" dirty="0">
                <a:latin typeface="+mn-lt"/>
                <a:sym typeface="Symbol" panose="05050102010706020507" pitchFamily="18" charset="2"/>
              </a:rPr>
              <a:t>Electric motor and Pump(s)   these are used OFFLINE</a:t>
            </a:r>
            <a:endParaRPr lang="fi-FI" sz="2000" i="0" dirty="0">
              <a:latin typeface="+mn-lt"/>
            </a:endParaRPr>
          </a:p>
          <a:p>
            <a:r>
              <a:rPr lang="fi-FI" sz="2000" dirty="0">
                <a:latin typeface="+mn-lt"/>
              </a:rPr>
              <a:t>Rough calculations (measured results, including actuator ”work”)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Energy consumption of DHMPA only </a:t>
            </a:r>
            <a:r>
              <a:rPr lang="fi-FI" sz="2000" b="1" dirty="0">
                <a:latin typeface="+mn-lt"/>
              </a:rPr>
              <a:t>25 - 26% </a:t>
            </a:r>
            <a:r>
              <a:rPr lang="fi-FI" sz="2000" dirty="0">
                <a:latin typeface="+mn-lt"/>
              </a:rPr>
              <a:t>of LS system’s</a:t>
            </a:r>
          </a:p>
          <a:p>
            <a:r>
              <a:rPr lang="fi-FI" sz="2000" dirty="0">
                <a:latin typeface="+mn-lt"/>
              </a:rPr>
              <a:t>More analytical version of the results, </a:t>
            </a:r>
            <a:r>
              <a:rPr lang="fi-FI" sz="2000" u="sng" dirty="0">
                <a:latin typeface="+mn-lt"/>
              </a:rPr>
              <a:t>hydraulic power need </a:t>
            </a:r>
            <a:r>
              <a:rPr lang="fi-FI" sz="2000" dirty="0">
                <a:latin typeface="+mn-lt"/>
              </a:rPr>
              <a:t>during motion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fi-FI" sz="2000" b="0" dirty="0">
                <a:latin typeface="+mn-lt"/>
              </a:rPr>
              <a:t>If hoses &amp; PRV</a:t>
            </a:r>
            <a:r>
              <a:rPr lang="fi-FI" sz="2000" b="0" baseline="-25000" dirty="0">
                <a:latin typeface="+mn-lt"/>
              </a:rPr>
              <a:t>LP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>
                <a:solidFill>
                  <a:srgbClr val="FF0000"/>
                </a:solidFill>
                <a:latin typeface="+mn-lt"/>
              </a:rPr>
              <a:t>included</a:t>
            </a:r>
            <a:r>
              <a:rPr lang="fi-FI" sz="2000" b="0" dirty="0">
                <a:latin typeface="+mn-lt"/>
              </a:rPr>
              <a:t> and actuator ”work” </a:t>
            </a:r>
            <a:r>
              <a:rPr lang="fi-FI" sz="20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excluded</a:t>
            </a:r>
            <a:r>
              <a:rPr lang="fi-FI" sz="2000" b="0" dirty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power need DHMPA </a:t>
            </a:r>
            <a:r>
              <a:rPr lang="en-US" sz="2000" b="1" dirty="0">
                <a:latin typeface="+mn-lt"/>
              </a:rPr>
              <a:t>30%</a:t>
            </a:r>
            <a:r>
              <a:rPr lang="en-US" sz="2000" dirty="0">
                <a:latin typeface="+mn-lt"/>
              </a:rPr>
              <a:t> of LS system’s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If hoses 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included</a:t>
            </a:r>
            <a:r>
              <a:rPr lang="fi-FI" sz="2000" dirty="0">
                <a:latin typeface="+mn-lt"/>
              </a:rPr>
              <a:t> and PRV</a:t>
            </a:r>
            <a:r>
              <a:rPr lang="fi-FI" sz="2000" baseline="-25000" dirty="0">
                <a:latin typeface="+mn-lt"/>
              </a:rPr>
              <a:t>LP</a:t>
            </a:r>
            <a:r>
              <a:rPr lang="fi-FI" sz="2000" dirty="0">
                <a:latin typeface="+mn-lt"/>
              </a:rPr>
              <a:t> &amp; actuator ”work” </a:t>
            </a:r>
            <a:r>
              <a:rPr lang="fi-F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excluded</a:t>
            </a:r>
            <a:r>
              <a:rPr lang="fi-FI" sz="2000" dirty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power need DHMPA </a:t>
            </a:r>
            <a:r>
              <a:rPr lang="en-US" sz="2000" b="1" dirty="0">
                <a:latin typeface="+mn-lt"/>
              </a:rPr>
              <a:t>14%</a:t>
            </a:r>
            <a:r>
              <a:rPr lang="en-US" sz="2000" dirty="0">
                <a:latin typeface="+mn-lt"/>
              </a:rPr>
              <a:t> of LS system’s</a:t>
            </a:r>
          </a:p>
          <a:p>
            <a:r>
              <a:rPr lang="en-US" sz="1700" b="0" dirty="0">
                <a:latin typeface="+mn-lt"/>
              </a:rPr>
              <a:t> </a:t>
            </a:r>
          </a:p>
          <a:p>
            <a:r>
              <a:rPr lang="en-US" sz="1920" dirty="0">
                <a:latin typeface="+mn-lt"/>
              </a:rPr>
              <a:t>Observations</a:t>
            </a:r>
          </a:p>
          <a:p>
            <a:pPr marL="742320" lvl="1" indent="-457200">
              <a:buFont typeface="+mj-lt"/>
              <a:buAutoNum type="arabicPeriod"/>
            </a:pPr>
            <a:r>
              <a:rPr lang="en-US" sz="1800" b="0" dirty="0">
                <a:latin typeface="+mn-lt"/>
              </a:rPr>
              <a:t>The bucket movement is </a:t>
            </a:r>
            <a:r>
              <a:rPr lang="en-US" sz="1800" dirty="0">
                <a:latin typeface="+mn-lt"/>
              </a:rPr>
              <a:t>FAST</a:t>
            </a:r>
            <a:r>
              <a:rPr lang="en-US" sz="1800" b="0" dirty="0">
                <a:latin typeface="+mn-lt"/>
              </a:rPr>
              <a:t> but the cylinder piston velocity is </a:t>
            </a:r>
            <a:r>
              <a:rPr lang="en-US" sz="1800" dirty="0">
                <a:latin typeface="+mn-lt"/>
              </a:rPr>
              <a:t>LOW</a:t>
            </a:r>
            <a:r>
              <a:rPr lang="en-US" sz="1800" b="0" dirty="0">
                <a:latin typeface="+mn-lt"/>
              </a:rPr>
              <a:t>.</a:t>
            </a:r>
          </a:p>
          <a:p>
            <a:pPr marL="742320" lvl="1" indent="-457200">
              <a:buFont typeface="+mj-lt"/>
              <a:buAutoNum type="arabicPeriod"/>
            </a:pPr>
            <a:r>
              <a:rPr lang="en-US" sz="1800" b="0" dirty="0">
                <a:latin typeface="+mn-lt"/>
              </a:rPr>
              <a:t>The hoses are of small diameter (6 mm)!</a:t>
            </a:r>
          </a:p>
          <a:p>
            <a:endParaRPr lang="en-US" sz="1920" b="0" dirty="0">
              <a:latin typeface="+mn-lt"/>
            </a:endParaRPr>
          </a:p>
          <a:p>
            <a:pPr marL="742320" lvl="1" indent="-457200">
              <a:buFont typeface="Arial" panose="020B0604020202020204" pitchFamily="34" charset="0"/>
              <a:buChar char="•"/>
            </a:pPr>
            <a:endParaRPr lang="fi-FI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8056" y="226841"/>
            <a:ext cx="212673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rgbClr val="FF0000"/>
                </a:solidFill>
              </a:rPr>
              <a:t>Different systems </a:t>
            </a:r>
          </a:p>
          <a:p>
            <a:r>
              <a:rPr lang="fi-FI" sz="2000" dirty="0">
                <a:solidFill>
                  <a:srgbClr val="FF0000"/>
                </a:solidFill>
              </a:rPr>
              <a:t>What to compare?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9892" y="1820537"/>
            <a:ext cx="4912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>
              <a:solidFill>
                <a:srgbClr val="FF0000"/>
              </a:solidFill>
            </a:endParaRPr>
          </a:p>
          <a:p>
            <a:endParaRPr lang="fi-FI" sz="2400" dirty="0">
              <a:solidFill>
                <a:srgbClr val="FF0000"/>
              </a:solidFill>
            </a:endParaRPr>
          </a:p>
          <a:p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1163" y="1189069"/>
            <a:ext cx="4409563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Huova et al. 2017</a:t>
            </a:r>
          </a:p>
          <a:p>
            <a:r>
              <a:rPr lang="fi-FI" dirty="0"/>
              <a:t>Comparison of measured energy losses in fast velocity trajectory</a:t>
            </a:r>
          </a:p>
          <a:p>
            <a:r>
              <a:rPr lang="fi-FI" dirty="0"/>
              <a:t>2.18 kJ (DHMPA) </a:t>
            </a:r>
            <a:r>
              <a:rPr lang="fi-FI" dirty="0">
                <a:sym typeface="Symbol" panose="05050102010706020507" pitchFamily="18" charset="2"/>
              </a:rPr>
              <a:t> 9.30 kJ (LS)</a:t>
            </a:r>
          </a:p>
          <a:p>
            <a:r>
              <a:rPr lang="fi-FI" dirty="0">
                <a:sym typeface="Symbol" panose="05050102010706020507" pitchFamily="18" charset="2"/>
              </a:rPr>
              <a:t>Energy consumption ratio </a:t>
            </a:r>
            <a:r>
              <a:rPr lang="fi-FI" b="1" dirty="0">
                <a:sym typeface="Symbol" panose="05050102010706020507" pitchFamily="18" charset="2"/>
              </a:rPr>
              <a:t>23.4%</a:t>
            </a:r>
            <a:endParaRPr lang="fi-FI" b="1" dirty="0"/>
          </a:p>
          <a:p>
            <a:r>
              <a:rPr lang="fi-FI" sz="1400" dirty="0">
                <a:latin typeface="+mj-lt"/>
              </a:rPr>
              <a:t>Study of Energy Losses in Digital Hydraulic Multi-Pressure Actuator</a:t>
            </a:r>
          </a:p>
          <a:p>
            <a:r>
              <a:rPr lang="fi-FI" sz="1400" dirty="0">
                <a:latin typeface="+mj-lt"/>
              </a:rPr>
              <a:t>SICFP’17, Linköping, Sweden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0223" y="4366009"/>
            <a:ext cx="383144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FF0000"/>
                </a:solidFill>
              </a:rPr>
              <a:t>Pressure adjustment valve losses excluded here for LS system</a:t>
            </a:r>
          </a:p>
        </p:txBody>
      </p:sp>
    </p:spTree>
    <p:extLst>
      <p:ext uri="{BB962C8B-B14F-4D97-AF65-F5344CB8AC3E}">
        <p14:creationId xmlns:p14="http://schemas.microsoft.com/office/powerpoint/2010/main" val="759080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64696" y="1094873"/>
            <a:ext cx="11634536" cy="476450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+mn-lt"/>
              </a:rPr>
              <a:t>Two hydraulic systems in boom swing operation of 1.1 </a:t>
            </a:r>
            <a:r>
              <a:rPr lang="en-US" sz="2200" dirty="0" err="1">
                <a:latin typeface="+mn-lt"/>
              </a:rPr>
              <a:t>tonne</a:t>
            </a:r>
            <a:r>
              <a:rPr lang="en-US" sz="2200" dirty="0">
                <a:latin typeface="+mn-lt"/>
              </a:rPr>
              <a:t> JCB Micro excavator were tested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Digital hydraulic multi-pressure actuator (DMHPA) system, second prototype 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LS system with constant pump and pressure adjustment valve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The controllability </a:t>
            </a:r>
            <a:r>
              <a:rPr lang="en-US" sz="2200" b="0" dirty="0">
                <a:latin typeface="+mn-lt"/>
              </a:rPr>
              <a:t>of both of the systems was adequate even though boom inertia changes (1:10)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Straight comparison of the energy efficiencies </a:t>
            </a:r>
            <a:r>
              <a:rPr lang="en-US" sz="2200" b="0" dirty="0">
                <a:latin typeface="+mn-lt"/>
              </a:rPr>
              <a:t>of the systems is not fair (LS system was valve controlled) 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Rough comparison gives </a:t>
            </a:r>
            <a:r>
              <a:rPr lang="en-US" sz="2200" b="1" dirty="0">
                <a:latin typeface="+mn-lt"/>
              </a:rPr>
              <a:t>74%</a:t>
            </a:r>
            <a:r>
              <a:rPr lang="en-US" sz="2200" dirty="0">
                <a:latin typeface="+mn-lt"/>
              </a:rPr>
              <a:t> savings in energy consumption if DHMPA system is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More detailed analysis gives conclusions 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The control valve </a:t>
            </a:r>
            <a:r>
              <a:rPr lang="en-US" sz="2200" b="0" dirty="0">
                <a:latin typeface="+mn-lt"/>
              </a:rPr>
              <a:t>(ON/OFF and proportional) power losses are of another magnitude since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a) ON/OFF valves are doubled and b) c</a:t>
            </a:r>
            <a:r>
              <a:rPr lang="en-US" sz="2200" b="0" dirty="0">
                <a:latin typeface="+mn-lt"/>
              </a:rPr>
              <a:t>ylinder piston velocity is moderate</a:t>
            </a:r>
          </a:p>
          <a:p>
            <a:pPr marL="74232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However, in high power applications the DHMPA system’s</a:t>
            </a:r>
          </a:p>
          <a:p>
            <a:pPr marL="1010160" lvl="2" indent="-457200">
              <a:buFont typeface="Arial" panose="020B0604020202020204" pitchFamily="34" charset="0"/>
              <a:buChar char="•"/>
            </a:pPr>
            <a:r>
              <a:rPr lang="en-US" sz="2200" i="0" dirty="0">
                <a:latin typeface="+mn-lt"/>
              </a:rPr>
              <a:t>a) Amount of parallel valves can be multiplied or b) c</a:t>
            </a:r>
            <a:r>
              <a:rPr lang="en-US" sz="2200" b="0" i="0" dirty="0">
                <a:latin typeface="+mn-lt"/>
              </a:rPr>
              <a:t>artridge valves can be used instead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>
                <a:latin typeface="+mn-lt"/>
              </a:rPr>
              <a:t>The </a:t>
            </a:r>
            <a:r>
              <a:rPr lang="en-US" sz="2200" dirty="0">
                <a:latin typeface="+mn-lt"/>
              </a:rPr>
              <a:t>low pressure PRV </a:t>
            </a:r>
            <a:r>
              <a:rPr lang="en-US" sz="2200" b="0" dirty="0">
                <a:latin typeface="+mn-lt"/>
              </a:rPr>
              <a:t>can be removed (tested) which enhances the energy efficiency</a:t>
            </a:r>
            <a:endParaRPr lang="en-US" sz="2200" b="0" i="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>
                <a:latin typeface="+mn-lt"/>
              </a:rPr>
              <a:t>Estimated </a:t>
            </a:r>
            <a:r>
              <a:rPr lang="en-US" sz="2200" dirty="0">
                <a:latin typeface="+mn-lt"/>
              </a:rPr>
              <a:t>hydraulic system power consumptions </a:t>
            </a:r>
            <a:r>
              <a:rPr lang="en-US" sz="2200" b="0" dirty="0">
                <a:latin typeface="+mn-lt"/>
              </a:rPr>
              <a:t>of DHMPA are around </a:t>
            </a:r>
            <a:r>
              <a:rPr lang="en-US" sz="2200" dirty="0">
                <a:latin typeface="+mn-lt"/>
              </a:rPr>
              <a:t>14 – 30% </a:t>
            </a:r>
            <a:r>
              <a:rPr lang="en-US" sz="2200" b="0" dirty="0">
                <a:latin typeface="+mn-lt"/>
              </a:rPr>
              <a:t>of LS system’s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i="0" dirty="0">
                <a:latin typeface="+mn-lt"/>
              </a:rPr>
              <a:t>Final conclusion: “Huge potential with low-cost components”</a:t>
            </a:r>
            <a:endParaRPr lang="en-US" sz="2200" b="0" i="0" dirty="0">
              <a:latin typeface="+mn-lt"/>
            </a:endParaRPr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318135"/>
            <a:ext cx="562282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sz="2200" dirty="0">
                <a:solidFill>
                  <a:srgbClr val="FF0000"/>
                </a:solidFill>
              </a:rPr>
              <a:t>Large energy efficiency improvements possible!</a:t>
            </a:r>
          </a:p>
        </p:txBody>
      </p:sp>
    </p:spTree>
    <p:extLst>
      <p:ext uri="{BB962C8B-B14F-4D97-AF65-F5344CB8AC3E}">
        <p14:creationId xmlns:p14="http://schemas.microsoft.com/office/powerpoint/2010/main" val="80378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80D7-1345-40B6-BF8D-AD6BDE0AF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Pressurized tank line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41EEF-56B3-4753-B9E7-6A536E4BAA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33B54-44B5-4D19-95B8-4810165B0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" y="1879947"/>
            <a:ext cx="2929479" cy="2954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85F06-A09A-4AF0-8370-94E53D87AC44}"/>
              </a:ext>
            </a:extLst>
          </p:cNvPr>
          <p:cNvSpPr txBox="1"/>
          <p:nvPr/>
        </p:nvSpPr>
        <p:spPr>
          <a:xfrm>
            <a:off x="1625047" y="4262971"/>
            <a:ext cx="2774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Pressure and power losses (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>
                <a:sym typeface="Symbol" panose="05050102010706020507" pitchFamily="18" charset="2"/>
              </a:rPr>
              <a:t>p</a:t>
            </a:r>
            <a:r>
              <a:rPr lang="en-US" sz="2400" dirty="0"/>
              <a:t>) in PRV</a:t>
            </a:r>
            <a:endParaRPr lang="LID4096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90AA4-2853-4EE4-9664-F75473AA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496" y="1316252"/>
            <a:ext cx="4485492" cy="4224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113DF8-9FCA-4AED-A1B3-EBA510A7D8C0}"/>
              </a:ext>
            </a:extLst>
          </p:cNvPr>
          <p:cNvSpPr txBox="1"/>
          <p:nvPr/>
        </p:nvSpPr>
        <p:spPr>
          <a:xfrm>
            <a:off x="3012093" y="1121989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Design ideas</a:t>
            </a:r>
            <a:endParaRPr lang="LID4096" sz="2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C6897F4-AB41-40E5-B7DE-782F4DF1D913}"/>
              </a:ext>
            </a:extLst>
          </p:cNvPr>
          <p:cNvSpPr/>
          <p:nvPr/>
        </p:nvSpPr>
        <p:spPr>
          <a:xfrm>
            <a:off x="3051586" y="2732330"/>
            <a:ext cx="1223319" cy="83099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FC083E-D328-47C6-9163-4B8C4343F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1" y="168175"/>
            <a:ext cx="3399046" cy="25647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ABC48F-68C6-4769-8EDF-75B9E6BB66B3}"/>
              </a:ext>
            </a:extLst>
          </p:cNvPr>
          <p:cNvSpPr txBox="1"/>
          <p:nvPr/>
        </p:nvSpPr>
        <p:spPr>
          <a:xfrm>
            <a:off x="9247255" y="2732887"/>
            <a:ext cx="192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Tested system</a:t>
            </a:r>
            <a:endParaRPr lang="LID4096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8ED5A0-3FC3-4C2E-B603-B4563A78AB57}"/>
              </a:ext>
            </a:extLst>
          </p:cNvPr>
          <p:cNvSpPr/>
          <p:nvPr/>
        </p:nvSpPr>
        <p:spPr>
          <a:xfrm>
            <a:off x="4243427" y="3577472"/>
            <a:ext cx="1638627" cy="192306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B1994B-4A01-4F68-A032-D2962FA068D6}"/>
              </a:ext>
            </a:extLst>
          </p:cNvPr>
          <p:cNvSpPr txBox="1"/>
          <p:nvPr/>
        </p:nvSpPr>
        <p:spPr>
          <a:xfrm>
            <a:off x="8167674" y="3220942"/>
            <a:ext cx="3961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Technical challenge in options c) and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channels (LP and HP) pressurized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avoid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Gear pumps </a:t>
            </a:r>
            <a:r>
              <a:rPr lang="en-US" sz="1600" dirty="0">
                <a:sym typeface="Symbol" panose="05050102010706020507" pitchFamily="18" charset="2"/>
              </a:rPr>
              <a:t> shaft seal’s exit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Piston pumps  high case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Special seal in gear pump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8135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6979" y="1579003"/>
            <a:ext cx="7448796" cy="14192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Preliminary schedule </a:t>
            </a:r>
          </a:p>
          <a:p>
            <a:pPr marL="0" indent="0">
              <a:buNone/>
            </a:pPr>
            <a:r>
              <a:rPr lang="fi-FI" dirty="0"/>
              <a:t>(under construction)</a:t>
            </a:r>
          </a:p>
          <a:p>
            <a:pPr marL="0" indent="0">
              <a:buNone/>
            </a:pPr>
            <a:r>
              <a:rPr lang="fi-FI" dirty="0"/>
              <a:t>Tuesday sessions could be used also for simulations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9463" y="957256"/>
            <a:ext cx="2668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3 Calculation assignments</a:t>
            </a:r>
          </a:p>
          <a:p>
            <a:r>
              <a:rPr lang="fi-FI" b="1" dirty="0"/>
              <a:t>2 Simulation assignments </a:t>
            </a:r>
          </a:p>
          <a:p>
            <a:r>
              <a:rPr lang="fi-FI" b="1" dirty="0"/>
              <a:t>2 Servo simulations</a:t>
            </a:r>
          </a:p>
          <a:p>
            <a:r>
              <a:rPr lang="fi-FI" b="1" dirty="0"/>
              <a:t>Group meeting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DED60A-83B3-43FD-9382-6CF827D025D3}"/>
              </a:ext>
            </a:extLst>
          </p:cNvPr>
          <p:cNvCxnSpPr>
            <a:cxnSpLocks/>
          </p:cNvCxnSpPr>
          <p:nvPr/>
        </p:nvCxnSpPr>
        <p:spPr>
          <a:xfrm flipH="1">
            <a:off x="3994951" y="4475285"/>
            <a:ext cx="90676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AE86B09-3FC6-434E-A86E-6BB9FED42C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723" y="3111379"/>
          <a:ext cx="11490325" cy="311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3" imgW="11490784" imgH="3112825" progId="Excel.Sheet.12">
                  <p:embed/>
                </p:oleObj>
              </mc:Choice>
              <mc:Fallback>
                <p:oleObj name="Worksheet" r:id="rId3" imgW="11490784" imgH="3112825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AE86B09-3FC6-434E-A86E-6BB9FED42C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723" y="3111379"/>
                        <a:ext cx="11490325" cy="311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17DBAA-222B-47F6-935D-8F77918BC353}"/>
              </a:ext>
            </a:extLst>
          </p:cNvPr>
          <p:cNvCxnSpPr>
            <a:cxnSpLocks/>
          </p:cNvCxnSpPr>
          <p:nvPr/>
        </p:nvCxnSpPr>
        <p:spPr>
          <a:xfrm>
            <a:off x="3994951" y="2998290"/>
            <a:ext cx="0" cy="1270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2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Group assignments (group works)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01451"/>
          </a:xfrm>
        </p:spPr>
        <p:txBody>
          <a:bodyPr>
            <a:normAutofit/>
          </a:bodyPr>
          <a:lstStyle/>
          <a:p>
            <a:r>
              <a:rPr lang="fi-FI" dirty="0"/>
              <a:t>Wish is to … have groups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b="1" dirty="0">
                <a:solidFill>
                  <a:srgbClr val="FF0000"/>
                </a:solidFill>
              </a:rPr>
              <a:t>3</a:t>
            </a:r>
            <a:r>
              <a:rPr lang="fi-FI" dirty="0"/>
              <a:t> members</a:t>
            </a:r>
          </a:p>
          <a:p>
            <a:pPr marL="0" indent="0">
              <a:buNone/>
            </a:pPr>
            <a:r>
              <a:rPr lang="fi-FI" b="1" dirty="0"/>
              <a:t>Output</a:t>
            </a:r>
          </a:p>
          <a:p>
            <a:r>
              <a:rPr lang="fi-FI" dirty="0"/>
              <a:t>3 calculation assignments</a:t>
            </a:r>
          </a:p>
          <a:p>
            <a:r>
              <a:rPr lang="fi-FI" dirty="0"/>
              <a:t>1 group’s meeting with the teacher </a:t>
            </a:r>
            <a:r>
              <a:rPr lang="fi-FI" dirty="0">
                <a:sym typeface="Symbol" panose="05050102010706020507" pitchFamily="18" charset="2"/>
              </a:rPr>
              <a:t> plan</a:t>
            </a:r>
            <a:endParaRPr lang="fi-FI" dirty="0"/>
          </a:p>
          <a:p>
            <a:endParaRPr lang="fi-FI" dirty="0"/>
          </a:p>
          <a:p>
            <a:r>
              <a:rPr lang="fi-FI" dirty="0"/>
              <a:t>Build up your team until Tuesday 15.9.2020</a:t>
            </a:r>
          </a:p>
          <a:p>
            <a:r>
              <a:rPr lang="fi-FI" dirty="0"/>
              <a:t>Use MyCourses page 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D6509C-4465-492B-B395-B7B7F4C02B73}"/>
              </a:ext>
            </a:extLst>
          </p:cNvPr>
          <p:cNvCxnSpPr/>
          <p:nvPr/>
        </p:nvCxnSpPr>
        <p:spPr>
          <a:xfrm>
            <a:off x="10191750" y="4895850"/>
            <a:ext cx="1162050" cy="3905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1C02EC-8E1D-4291-B856-586B7573265B}"/>
              </a:ext>
            </a:extLst>
          </p:cNvPr>
          <p:cNvCxnSpPr>
            <a:cxnSpLocks/>
          </p:cNvCxnSpPr>
          <p:nvPr/>
        </p:nvCxnSpPr>
        <p:spPr>
          <a:xfrm flipV="1">
            <a:off x="10315852" y="5048250"/>
            <a:ext cx="1037948" cy="2381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3F0C61-2E76-43F6-9F75-C01A37BC0712}"/>
              </a:ext>
            </a:extLst>
          </p:cNvPr>
          <p:cNvSpPr txBox="1"/>
          <p:nvPr/>
        </p:nvSpPr>
        <p:spPr>
          <a:xfrm>
            <a:off x="8851037" y="365125"/>
            <a:ext cx="144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18 students 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FA2E34-AC0C-4F63-B22D-D3F27BE7A409}"/>
              </a:ext>
            </a:extLst>
          </p:cNvPr>
          <p:cNvCxnSpPr/>
          <p:nvPr/>
        </p:nvCxnSpPr>
        <p:spPr>
          <a:xfrm flipH="1">
            <a:off x="5785338" y="971550"/>
            <a:ext cx="3886200" cy="854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8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84E5-FEBE-4FCF-9C70-1904AA45F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Boundary conditions in calculations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A76E4-ED47-47D9-A9B8-38C8D5FB0B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i-FI" dirty="0"/>
              <a:t>Fluid Power Systems</a:t>
            </a:r>
          </a:p>
        </p:txBody>
      </p:sp>
    </p:spTree>
    <p:extLst>
      <p:ext uri="{BB962C8B-B14F-4D97-AF65-F5344CB8AC3E}">
        <p14:creationId xmlns:p14="http://schemas.microsoft.com/office/powerpoint/2010/main" val="398772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4D3F-513D-4E60-8C4D-65B78C17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Directional control valve (</a:t>
            </a:r>
            <a:r>
              <a:rPr lang="fi-FI" b="1" dirty="0"/>
              <a:t>ON/OFF</a:t>
            </a:r>
            <a:r>
              <a:rPr lang="fi-FI" dirty="0"/>
              <a:t>) -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AD9370-24E4-4915-AC80-400AB0EA6427}"/>
              </a:ext>
            </a:extLst>
          </p:cNvPr>
          <p:cNvSpPr/>
          <p:nvPr/>
        </p:nvSpPr>
        <p:spPr>
          <a:xfrm>
            <a:off x="4942949" y="5011872"/>
            <a:ext cx="114165" cy="684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B7C7D5-9D8C-461E-BA6A-9B1E3D6FDA49}"/>
              </a:ext>
            </a:extLst>
          </p:cNvPr>
          <p:cNvCxnSpPr/>
          <p:nvPr/>
        </p:nvCxnSpPr>
        <p:spPr>
          <a:xfrm>
            <a:off x="5231467" y="4088475"/>
            <a:ext cx="1" cy="776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112">
            <a:extLst>
              <a:ext uri="{FF2B5EF4-FFF2-40B4-BE49-F238E27FC236}">
                <a16:creationId xmlns:a16="http://schemas.microsoft.com/office/drawing/2014/main" id="{9C6BBD9F-6036-4613-B5FD-F9189FCF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165" y="4477445"/>
            <a:ext cx="273868" cy="2738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sz="1800">
              <a:latin typeface="Arial" charset="0"/>
            </a:endParaRPr>
          </a:p>
        </p:txBody>
      </p:sp>
      <p:sp>
        <p:nvSpPr>
          <p:cNvPr id="7" name="Line 113">
            <a:extLst>
              <a:ext uri="{FF2B5EF4-FFF2-40B4-BE49-F238E27FC236}">
                <a16:creationId xmlns:a16="http://schemas.microsoft.com/office/drawing/2014/main" id="{9E8A1181-A374-4B67-8FC9-E76AD6E37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165" y="4540877"/>
            <a:ext cx="2738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8" name="Line 115">
            <a:extLst>
              <a:ext uri="{FF2B5EF4-FFF2-40B4-BE49-F238E27FC236}">
                <a16:creationId xmlns:a16="http://schemas.microsoft.com/office/drawing/2014/main" id="{4B6C4F0B-8881-4384-883D-2E332223AC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8540" y="4432136"/>
            <a:ext cx="0" cy="1822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" name="Line 116">
            <a:extLst>
              <a:ext uri="{FF2B5EF4-FFF2-40B4-BE49-F238E27FC236}">
                <a16:creationId xmlns:a16="http://schemas.microsoft.com/office/drawing/2014/main" id="{A0DEED6B-7AC4-466E-8554-9E501665D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1690" y="4432136"/>
            <a:ext cx="22855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" name="Line 117">
            <a:extLst>
              <a:ext uri="{FF2B5EF4-FFF2-40B4-BE49-F238E27FC236}">
                <a16:creationId xmlns:a16="http://schemas.microsoft.com/office/drawing/2014/main" id="{69EFDA81-5D87-4760-B27E-997AB2802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7099" y="4432136"/>
            <a:ext cx="0" cy="4530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1" name="Line 119">
            <a:extLst>
              <a:ext uri="{FF2B5EF4-FFF2-40B4-BE49-F238E27FC236}">
                <a16:creationId xmlns:a16="http://schemas.microsoft.com/office/drawing/2014/main" id="{D4DF0330-AF02-40C0-8BC7-B9540F3C5A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5474" y="4751313"/>
            <a:ext cx="183250" cy="463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2" name="Line 120">
            <a:extLst>
              <a:ext uri="{FF2B5EF4-FFF2-40B4-BE49-F238E27FC236}">
                <a16:creationId xmlns:a16="http://schemas.microsoft.com/office/drawing/2014/main" id="{6DF3DFCF-C05B-46EA-B1A7-46C338F68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5474" y="4797629"/>
            <a:ext cx="183250" cy="45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3" name="Line 121">
            <a:extLst>
              <a:ext uri="{FF2B5EF4-FFF2-40B4-BE49-F238E27FC236}">
                <a16:creationId xmlns:a16="http://schemas.microsoft.com/office/drawing/2014/main" id="{D7BE13D7-57F8-41C4-91BC-5C5AC3E068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5474" y="4842938"/>
            <a:ext cx="183250" cy="463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" name="Line 122">
            <a:extLst>
              <a:ext uri="{FF2B5EF4-FFF2-40B4-BE49-F238E27FC236}">
                <a16:creationId xmlns:a16="http://schemas.microsoft.com/office/drawing/2014/main" id="{479F3397-39DB-4D89-958A-706D36E8C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5474" y="4888247"/>
            <a:ext cx="183250" cy="45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5" name="Line 123">
            <a:extLst>
              <a:ext uri="{FF2B5EF4-FFF2-40B4-BE49-F238E27FC236}">
                <a16:creationId xmlns:a16="http://schemas.microsoft.com/office/drawing/2014/main" id="{398BFF37-3012-478C-B482-49EBC8BEB4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5474" y="4934563"/>
            <a:ext cx="183250" cy="463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" name="Line 124">
            <a:extLst>
              <a:ext uri="{FF2B5EF4-FFF2-40B4-BE49-F238E27FC236}">
                <a16:creationId xmlns:a16="http://schemas.microsoft.com/office/drawing/2014/main" id="{4DEA6DA7-479B-4906-92BF-34CE54181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5474" y="4979872"/>
            <a:ext cx="91625" cy="251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" name="Line 125">
            <a:extLst>
              <a:ext uri="{FF2B5EF4-FFF2-40B4-BE49-F238E27FC236}">
                <a16:creationId xmlns:a16="http://schemas.microsoft.com/office/drawing/2014/main" id="{C584F9C3-7FB5-4B86-A108-4BFF519050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3849" y="4842938"/>
            <a:ext cx="411809" cy="9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8" name="Line 126">
            <a:extLst>
              <a:ext uri="{FF2B5EF4-FFF2-40B4-BE49-F238E27FC236}">
                <a16:creationId xmlns:a16="http://schemas.microsoft.com/office/drawing/2014/main" id="{DA32DDAF-570F-4E14-A5B3-78E141FE6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4033" y="4614379"/>
            <a:ext cx="19130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19" name="Line 127">
            <a:extLst>
              <a:ext uri="{FF2B5EF4-FFF2-40B4-BE49-F238E27FC236}">
                <a16:creationId xmlns:a16="http://schemas.microsoft.com/office/drawing/2014/main" id="{62D7846D-5213-4A92-A3E6-26C4910833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5338" y="4309859"/>
            <a:ext cx="474" cy="1244394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C7ACE9-5DC5-41A9-A6BF-1F0136DFB381}"/>
              </a:ext>
            </a:extLst>
          </p:cNvPr>
          <p:cNvCxnSpPr/>
          <p:nvPr/>
        </p:nvCxnSpPr>
        <p:spPr>
          <a:xfrm>
            <a:off x="6859201" y="5595666"/>
            <a:ext cx="410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731F04-CEEC-41FB-A220-EAC5DC16A321}"/>
              </a:ext>
            </a:extLst>
          </p:cNvPr>
          <p:cNvCxnSpPr/>
          <p:nvPr/>
        </p:nvCxnSpPr>
        <p:spPr>
          <a:xfrm flipV="1">
            <a:off x="7270113" y="5458669"/>
            <a:ext cx="0" cy="136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CB7776-C920-4113-AF4D-67C452BEC624}"/>
              </a:ext>
            </a:extLst>
          </p:cNvPr>
          <p:cNvCxnSpPr/>
          <p:nvPr/>
        </p:nvCxnSpPr>
        <p:spPr>
          <a:xfrm flipV="1">
            <a:off x="6850283" y="5458653"/>
            <a:ext cx="0" cy="136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Line 126">
            <a:extLst>
              <a:ext uri="{FF2B5EF4-FFF2-40B4-BE49-F238E27FC236}">
                <a16:creationId xmlns:a16="http://schemas.microsoft.com/office/drawing/2014/main" id="{4B3289DD-5438-4875-BDE2-ED7F179E8D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5427" y="4607963"/>
            <a:ext cx="1324456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E5B54146-7CDA-4F71-A0FF-EF3D3AD3067A}"/>
              </a:ext>
            </a:extLst>
          </p:cNvPr>
          <p:cNvSpPr>
            <a:spLocks noChangeArrowheads="1"/>
          </p:cNvSpPr>
          <p:nvPr/>
        </p:nvSpPr>
        <p:spPr bwMode="auto">
          <a:xfrm rot="156836">
            <a:off x="5049224" y="4864791"/>
            <a:ext cx="364486" cy="365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i-FI" sz="1800">
              <a:latin typeface="Arial" charset="0"/>
            </a:endParaRPr>
          </a:p>
        </p:txBody>
      </p:sp>
      <p:sp>
        <p:nvSpPr>
          <p:cNvPr id="25" name="AutoShape 9">
            <a:extLst>
              <a:ext uri="{FF2B5EF4-FFF2-40B4-BE49-F238E27FC236}">
                <a16:creationId xmlns:a16="http://schemas.microsoft.com/office/drawing/2014/main" id="{1623949F-E8C1-44B1-8E11-89C7DFED9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780" y="4864932"/>
            <a:ext cx="91372" cy="77529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i-FI" sz="1800">
              <a:latin typeface="Arial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7091CE-8331-4CE1-B081-05FB55ADD9C8}"/>
              </a:ext>
            </a:extLst>
          </p:cNvPr>
          <p:cNvCxnSpPr/>
          <p:nvPr/>
        </p:nvCxnSpPr>
        <p:spPr>
          <a:xfrm>
            <a:off x="5020296" y="5595666"/>
            <a:ext cx="410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3F6A1B-532D-4551-A051-1A4A7FC1BF95}"/>
              </a:ext>
            </a:extLst>
          </p:cNvPr>
          <p:cNvCxnSpPr/>
          <p:nvPr/>
        </p:nvCxnSpPr>
        <p:spPr>
          <a:xfrm flipV="1">
            <a:off x="5431208" y="5458669"/>
            <a:ext cx="0" cy="136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5FD8FA-9C6F-4D4E-A451-23A5981C4CBF}"/>
              </a:ext>
            </a:extLst>
          </p:cNvPr>
          <p:cNvCxnSpPr/>
          <p:nvPr/>
        </p:nvCxnSpPr>
        <p:spPr>
          <a:xfrm flipV="1">
            <a:off x="5020170" y="5458653"/>
            <a:ext cx="0" cy="136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Line 127">
            <a:extLst>
              <a:ext uri="{FF2B5EF4-FFF2-40B4-BE49-F238E27FC236}">
                <a16:creationId xmlns:a16="http://schemas.microsoft.com/office/drawing/2014/main" id="{85EFB3D5-B7DA-43FA-9339-0DFE8E70D8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1467" y="5230284"/>
            <a:ext cx="1" cy="319711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DAE530-07E3-4C38-B47D-10490C2D0F44}"/>
              </a:ext>
            </a:extLst>
          </p:cNvPr>
          <p:cNvCxnSpPr/>
          <p:nvPr/>
        </p:nvCxnSpPr>
        <p:spPr>
          <a:xfrm flipH="1" flipV="1">
            <a:off x="5228237" y="3168014"/>
            <a:ext cx="0" cy="456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D9088B-AAB4-4BF8-BD02-4ABCBABF0C43}"/>
              </a:ext>
            </a:extLst>
          </p:cNvPr>
          <p:cNvCxnSpPr/>
          <p:nvPr/>
        </p:nvCxnSpPr>
        <p:spPr>
          <a:xfrm flipH="1" flipV="1">
            <a:off x="5414151" y="2376007"/>
            <a:ext cx="0" cy="1255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03FC89-33A5-48C2-95F1-F613E14E153C}"/>
              </a:ext>
            </a:extLst>
          </p:cNvPr>
          <p:cNvGrpSpPr/>
          <p:nvPr/>
        </p:nvGrpSpPr>
        <p:grpSpPr>
          <a:xfrm>
            <a:off x="4632333" y="3580105"/>
            <a:ext cx="2283545" cy="548051"/>
            <a:chOff x="1259632" y="3429000"/>
            <a:chExt cx="3600400" cy="864096"/>
          </a:xfrm>
          <a:solidFill>
            <a:schemeClr val="bg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694C76-3BC9-4403-BCFB-EC16DD367960}"/>
                </a:ext>
              </a:extLst>
            </p:cNvPr>
            <p:cNvSpPr/>
            <p:nvPr/>
          </p:nvSpPr>
          <p:spPr>
            <a:xfrm>
              <a:off x="1979632" y="3501008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5AF7836-2835-45AD-B7F8-EBD0492550DB}"/>
                </a:ext>
              </a:extLst>
            </p:cNvPr>
            <p:cNvSpPr/>
            <p:nvPr/>
          </p:nvSpPr>
          <p:spPr>
            <a:xfrm>
              <a:off x="2699792" y="3501008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1BD8952-8688-4C01-AB5C-2F267292BA01}"/>
                </a:ext>
              </a:extLst>
            </p:cNvPr>
            <p:cNvSpPr/>
            <p:nvPr/>
          </p:nvSpPr>
          <p:spPr>
            <a:xfrm>
              <a:off x="3419872" y="3501008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977C158-4AAF-4C0D-923F-E32D1ED0E9B7}"/>
                </a:ext>
              </a:extLst>
            </p:cNvPr>
            <p:cNvCxnSpPr/>
            <p:nvPr/>
          </p:nvCxnSpPr>
          <p:spPr>
            <a:xfrm>
              <a:off x="1979632" y="3429000"/>
              <a:ext cx="2160240" cy="0"/>
            </a:xfrm>
            <a:prstGeom prst="lin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A0E69A5-BE27-423F-A167-2FD10F13B49E}"/>
                </a:ext>
              </a:extLst>
            </p:cNvPr>
            <p:cNvCxnSpPr/>
            <p:nvPr/>
          </p:nvCxnSpPr>
          <p:spPr>
            <a:xfrm>
              <a:off x="1979712" y="4293096"/>
              <a:ext cx="2160240" cy="0"/>
            </a:xfrm>
            <a:prstGeom prst="lin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6FBB017-0A2F-4961-9597-E736F1293A3F}"/>
                </a:ext>
              </a:extLst>
            </p:cNvPr>
            <p:cNvCxnSpPr/>
            <p:nvPr/>
          </p:nvCxnSpPr>
          <p:spPr>
            <a:xfrm flipV="1">
              <a:off x="2195736" y="3501008"/>
              <a:ext cx="0" cy="72000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D556A6D-8E4F-42E2-9382-703E8C395F88}"/>
                </a:ext>
              </a:extLst>
            </p:cNvPr>
            <p:cNvCxnSpPr/>
            <p:nvPr/>
          </p:nvCxnSpPr>
          <p:spPr>
            <a:xfrm flipH="1">
              <a:off x="2483768" y="3501008"/>
              <a:ext cx="0" cy="72000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C8CD2A5-3FB8-40E4-A5E1-9B7948D83155}"/>
                </a:ext>
              </a:extLst>
            </p:cNvPr>
            <p:cNvCxnSpPr/>
            <p:nvPr/>
          </p:nvCxnSpPr>
          <p:spPr>
            <a:xfrm>
              <a:off x="3635896" y="3501008"/>
              <a:ext cx="288032" cy="72000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1150B6C-7D07-4727-B958-AFCF29AE46F6}"/>
                </a:ext>
              </a:extLst>
            </p:cNvPr>
            <p:cNvCxnSpPr/>
            <p:nvPr/>
          </p:nvCxnSpPr>
          <p:spPr>
            <a:xfrm flipV="1">
              <a:off x="3635896" y="3501008"/>
              <a:ext cx="288032" cy="72000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28E4AFC-9CDE-4183-9AA1-010AFD5F6D5C}"/>
                </a:ext>
              </a:extLst>
            </p:cNvPr>
            <p:cNvCxnSpPr/>
            <p:nvPr/>
          </p:nvCxnSpPr>
          <p:spPr>
            <a:xfrm flipV="1">
              <a:off x="2915816" y="4077072"/>
              <a:ext cx="0" cy="143936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F43AB20-FE55-4CBE-ABE9-1C6D421F1DD5}"/>
                </a:ext>
              </a:extLst>
            </p:cNvPr>
            <p:cNvCxnSpPr/>
            <p:nvPr/>
          </p:nvCxnSpPr>
          <p:spPr>
            <a:xfrm flipV="1">
              <a:off x="2915816" y="4077072"/>
              <a:ext cx="0" cy="143936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F9F29FC-F57B-4EBD-A8A4-1E4F581572FB}"/>
                </a:ext>
              </a:extLst>
            </p:cNvPr>
            <p:cNvCxnSpPr/>
            <p:nvPr/>
          </p:nvCxnSpPr>
          <p:spPr>
            <a:xfrm flipV="1">
              <a:off x="3203848" y="4077072"/>
              <a:ext cx="0" cy="143936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7291C3C-7B46-4E91-94E5-486BC7A6CC9B}"/>
                </a:ext>
              </a:extLst>
            </p:cNvPr>
            <p:cNvCxnSpPr/>
            <p:nvPr/>
          </p:nvCxnSpPr>
          <p:spPr>
            <a:xfrm flipV="1">
              <a:off x="3203848" y="3501008"/>
              <a:ext cx="0" cy="143936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6E953F5-94F5-4EDE-ADF3-DE038C2414A7}"/>
                </a:ext>
              </a:extLst>
            </p:cNvPr>
            <p:cNvCxnSpPr/>
            <p:nvPr/>
          </p:nvCxnSpPr>
          <p:spPr>
            <a:xfrm flipV="1">
              <a:off x="2915816" y="3501008"/>
              <a:ext cx="0" cy="143936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15DDF8A-CC89-4DFD-AF07-75340C7FACF8}"/>
                </a:ext>
              </a:extLst>
            </p:cNvPr>
            <p:cNvCxnSpPr/>
            <p:nvPr/>
          </p:nvCxnSpPr>
          <p:spPr>
            <a:xfrm>
              <a:off x="2843808" y="3644944"/>
              <a:ext cx="144016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C37892E-495B-4C56-9A11-D984893F2BBE}"/>
                </a:ext>
              </a:extLst>
            </p:cNvPr>
            <p:cNvCxnSpPr/>
            <p:nvPr/>
          </p:nvCxnSpPr>
          <p:spPr>
            <a:xfrm>
              <a:off x="3131840" y="3645024"/>
              <a:ext cx="144016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ED1A12-6620-4BF7-B5A5-F595A76D4B25}"/>
                </a:ext>
              </a:extLst>
            </p:cNvPr>
            <p:cNvCxnSpPr/>
            <p:nvPr/>
          </p:nvCxnSpPr>
          <p:spPr>
            <a:xfrm>
              <a:off x="2843808" y="4077072"/>
              <a:ext cx="144016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BFC5DF-CEB4-4A56-BA5C-1558176FF22C}"/>
                </a:ext>
              </a:extLst>
            </p:cNvPr>
            <p:cNvCxnSpPr/>
            <p:nvPr/>
          </p:nvCxnSpPr>
          <p:spPr>
            <a:xfrm>
              <a:off x="3131840" y="4077072"/>
              <a:ext cx="144016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0B5C982-CB2F-460B-9052-6CF566DF999F}"/>
                </a:ext>
              </a:extLst>
            </p:cNvPr>
            <p:cNvSpPr/>
            <p:nvPr/>
          </p:nvSpPr>
          <p:spPr>
            <a:xfrm>
              <a:off x="4139872" y="3933088"/>
              <a:ext cx="576000" cy="28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993A17F-9E81-4F07-9FB4-E7F5FAE13F43}"/>
                </a:ext>
              </a:extLst>
            </p:cNvPr>
            <p:cNvCxnSpPr/>
            <p:nvPr/>
          </p:nvCxnSpPr>
          <p:spPr>
            <a:xfrm>
              <a:off x="4283968" y="3933088"/>
              <a:ext cx="288032" cy="28800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CF7B532-8525-4E45-8660-0C677123A8DA}"/>
                </a:ext>
              </a:extLst>
            </p:cNvPr>
            <p:cNvSpPr/>
            <p:nvPr/>
          </p:nvSpPr>
          <p:spPr>
            <a:xfrm>
              <a:off x="1403648" y="3933088"/>
              <a:ext cx="576000" cy="28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8C5431-5B6B-48D0-AECE-52A8AAC02924}"/>
                </a:ext>
              </a:extLst>
            </p:cNvPr>
            <p:cNvCxnSpPr/>
            <p:nvPr/>
          </p:nvCxnSpPr>
          <p:spPr>
            <a:xfrm flipH="1">
              <a:off x="1547664" y="3933088"/>
              <a:ext cx="288112" cy="28800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90A30D8-4E39-426B-948B-27BD7D824015}"/>
                </a:ext>
              </a:extLst>
            </p:cNvPr>
            <p:cNvCxnSpPr/>
            <p:nvPr/>
          </p:nvCxnSpPr>
          <p:spPr>
            <a:xfrm flipH="1" flipV="1">
              <a:off x="1907704" y="3501008"/>
              <a:ext cx="72008" cy="144016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0D9A0C2-0830-4E1A-8B53-4C1EFAD63874}"/>
                </a:ext>
              </a:extLst>
            </p:cNvPr>
            <p:cNvCxnSpPr/>
            <p:nvPr/>
          </p:nvCxnSpPr>
          <p:spPr>
            <a:xfrm flipH="1">
              <a:off x="1763688" y="3501008"/>
              <a:ext cx="144016" cy="21602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93C5ED7-B88A-4D63-9456-841840861655}"/>
                </a:ext>
              </a:extLst>
            </p:cNvPr>
            <p:cNvCxnSpPr/>
            <p:nvPr/>
          </p:nvCxnSpPr>
          <p:spPr>
            <a:xfrm flipH="1" flipV="1">
              <a:off x="1619672" y="3501008"/>
              <a:ext cx="144016" cy="21602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C56E47-6F0B-4ACB-A663-03EE8925FF25}"/>
                </a:ext>
              </a:extLst>
            </p:cNvPr>
            <p:cNvCxnSpPr/>
            <p:nvPr/>
          </p:nvCxnSpPr>
          <p:spPr>
            <a:xfrm flipH="1">
              <a:off x="1475656" y="3501008"/>
              <a:ext cx="144016" cy="21602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015C7FD-5C3E-4740-82AF-315CB08B3240}"/>
                </a:ext>
              </a:extLst>
            </p:cNvPr>
            <p:cNvCxnSpPr/>
            <p:nvPr/>
          </p:nvCxnSpPr>
          <p:spPr>
            <a:xfrm flipH="1" flipV="1">
              <a:off x="1331640" y="3501008"/>
              <a:ext cx="144016" cy="21602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332AF0A-D733-4367-AF82-468510E36E94}"/>
                </a:ext>
              </a:extLst>
            </p:cNvPr>
            <p:cNvCxnSpPr/>
            <p:nvPr/>
          </p:nvCxnSpPr>
          <p:spPr>
            <a:xfrm flipH="1">
              <a:off x="1259632" y="3501008"/>
              <a:ext cx="72008" cy="143936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7B13E0E-E783-42BA-B9B0-011AB16E460C}"/>
                </a:ext>
              </a:extLst>
            </p:cNvPr>
            <p:cNvCxnSpPr/>
            <p:nvPr/>
          </p:nvCxnSpPr>
          <p:spPr>
            <a:xfrm flipH="1" flipV="1">
              <a:off x="4788024" y="3501008"/>
              <a:ext cx="72008" cy="144016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D7CF721-8EEB-489E-A552-EE5E8AB52731}"/>
                </a:ext>
              </a:extLst>
            </p:cNvPr>
            <p:cNvCxnSpPr/>
            <p:nvPr/>
          </p:nvCxnSpPr>
          <p:spPr>
            <a:xfrm flipH="1">
              <a:off x="4644008" y="3501008"/>
              <a:ext cx="144016" cy="21602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C1CFFA1-1E0C-4689-896D-115F01AFBC22}"/>
                </a:ext>
              </a:extLst>
            </p:cNvPr>
            <p:cNvCxnSpPr/>
            <p:nvPr/>
          </p:nvCxnSpPr>
          <p:spPr>
            <a:xfrm flipH="1" flipV="1">
              <a:off x="4499992" y="3501008"/>
              <a:ext cx="144016" cy="21602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58448F9-D277-4755-AFB9-F430374B9FE1}"/>
                </a:ext>
              </a:extLst>
            </p:cNvPr>
            <p:cNvCxnSpPr/>
            <p:nvPr/>
          </p:nvCxnSpPr>
          <p:spPr>
            <a:xfrm flipH="1">
              <a:off x="4355976" y="3501008"/>
              <a:ext cx="144016" cy="21602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BD58520-01C8-4B21-9442-8605B32B9252}"/>
                </a:ext>
              </a:extLst>
            </p:cNvPr>
            <p:cNvCxnSpPr/>
            <p:nvPr/>
          </p:nvCxnSpPr>
          <p:spPr>
            <a:xfrm flipH="1" flipV="1">
              <a:off x="4211960" y="3501008"/>
              <a:ext cx="144016" cy="21602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9657F2-BFE4-4D5C-8FE8-C6D574D25D9A}"/>
                </a:ext>
              </a:extLst>
            </p:cNvPr>
            <p:cNvCxnSpPr/>
            <p:nvPr/>
          </p:nvCxnSpPr>
          <p:spPr>
            <a:xfrm flipH="1">
              <a:off x="4139952" y="3501008"/>
              <a:ext cx="72008" cy="143936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57E865FD-C8FF-462C-98D2-2B10064C2DB2}"/>
              </a:ext>
            </a:extLst>
          </p:cNvPr>
          <p:cNvSpPr/>
          <p:nvPr/>
        </p:nvSpPr>
        <p:spPr>
          <a:xfrm rot="16200000">
            <a:off x="3855383" y="2513062"/>
            <a:ext cx="913316" cy="456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496FF4B-99FE-46A2-B7D7-FE68ED6D683C}"/>
              </a:ext>
            </a:extLst>
          </p:cNvPr>
          <p:cNvCxnSpPr/>
          <p:nvPr/>
        </p:nvCxnSpPr>
        <p:spPr>
          <a:xfrm rot="16200000">
            <a:off x="4303512" y="2650075"/>
            <a:ext cx="0" cy="456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2F8C766-B3E0-46A6-8424-C4E39DC4D942}"/>
              </a:ext>
            </a:extLst>
          </p:cNvPr>
          <p:cNvCxnSpPr/>
          <p:nvPr/>
        </p:nvCxnSpPr>
        <p:spPr>
          <a:xfrm rot="16200000">
            <a:off x="4311990" y="2741416"/>
            <a:ext cx="0" cy="456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02848CBD-8E4B-40A3-BF33-41BFA9745369}"/>
              </a:ext>
            </a:extLst>
          </p:cNvPr>
          <p:cNvSpPr/>
          <p:nvPr/>
        </p:nvSpPr>
        <p:spPr>
          <a:xfrm rot="16200000">
            <a:off x="3786858" y="2307576"/>
            <a:ext cx="1050314" cy="913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8C9EBAE-A35F-44C6-8D05-AE2930990C0E}"/>
              </a:ext>
            </a:extLst>
          </p:cNvPr>
          <p:cNvSpPr/>
          <p:nvPr/>
        </p:nvSpPr>
        <p:spPr>
          <a:xfrm rot="16200000">
            <a:off x="4075275" y="1371424"/>
            <a:ext cx="456658" cy="456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1ED62D8-B5FA-4239-B93D-499900A1AB84}"/>
              </a:ext>
            </a:extLst>
          </p:cNvPr>
          <p:cNvCxnSpPr/>
          <p:nvPr/>
        </p:nvCxnSpPr>
        <p:spPr>
          <a:xfrm flipH="1" flipV="1">
            <a:off x="4546408" y="3168014"/>
            <a:ext cx="6849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Line 127">
            <a:extLst>
              <a:ext uri="{FF2B5EF4-FFF2-40B4-BE49-F238E27FC236}">
                <a16:creationId xmlns:a16="http://schemas.microsoft.com/office/drawing/2014/main" id="{C85B5D0C-B992-46B8-B0FA-1AD870E0F0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2582" y="4088526"/>
            <a:ext cx="474" cy="228329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74" name="Line 126">
            <a:extLst>
              <a:ext uri="{FF2B5EF4-FFF2-40B4-BE49-F238E27FC236}">
                <a16:creationId xmlns:a16="http://schemas.microsoft.com/office/drawing/2014/main" id="{7896DADE-8EB9-49B7-9460-A29FF16CA7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3387" y="4313659"/>
            <a:ext cx="159830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5CE1B72-514F-48D1-BA6A-13980EA8429A}"/>
              </a:ext>
            </a:extLst>
          </p:cNvPr>
          <p:cNvCxnSpPr/>
          <p:nvPr/>
        </p:nvCxnSpPr>
        <p:spPr>
          <a:xfrm flipH="1" flipV="1">
            <a:off x="4540319" y="2376007"/>
            <a:ext cx="8676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76">
            <a:extLst>
              <a:ext uri="{FF2B5EF4-FFF2-40B4-BE49-F238E27FC236}">
                <a16:creationId xmlns:a16="http://schemas.microsoft.com/office/drawing/2014/main" id="{F720EF0C-683E-4EB1-AD57-CCD9404DD3CA}"/>
              </a:ext>
            </a:extLst>
          </p:cNvPr>
          <p:cNvSpPr/>
          <p:nvPr/>
        </p:nvSpPr>
        <p:spPr>
          <a:xfrm rot="10800000">
            <a:off x="4617660" y="1454637"/>
            <a:ext cx="241648" cy="3402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07CF642-1383-4630-A0C1-5EEF6A0BEB46}"/>
              </a:ext>
            </a:extLst>
          </p:cNvPr>
          <p:cNvSpPr>
            <a:spLocks noChangeAspect="1"/>
          </p:cNvSpPr>
          <p:nvPr/>
        </p:nvSpPr>
        <p:spPr>
          <a:xfrm>
            <a:off x="3762765" y="1371424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13D275E-08DA-4B19-9C6B-4D7DE997C5DA}"/>
              </a:ext>
            </a:extLst>
          </p:cNvPr>
          <p:cNvSpPr>
            <a:spLocks noChangeAspect="1"/>
          </p:cNvSpPr>
          <p:nvPr/>
        </p:nvSpPr>
        <p:spPr>
          <a:xfrm>
            <a:off x="3794565" y="2674046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7A99E08-AF78-4F2A-930E-48B930AB7819}"/>
              </a:ext>
            </a:extLst>
          </p:cNvPr>
          <p:cNvSpPr>
            <a:spLocks noChangeAspect="1"/>
          </p:cNvSpPr>
          <p:nvPr/>
        </p:nvSpPr>
        <p:spPr>
          <a:xfrm>
            <a:off x="5828026" y="3253805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A1B380BE-2E31-472C-BB9F-9891C27E66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95481" y="4864791"/>
            <a:ext cx="364486" cy="365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4AB6D54-F601-4C30-BCC4-BBA1C8EF865A}"/>
              </a:ext>
            </a:extLst>
          </p:cNvPr>
          <p:cNvSpPr>
            <a:spLocks noChangeAspect="1"/>
          </p:cNvSpPr>
          <p:nvPr/>
        </p:nvSpPr>
        <p:spPr>
          <a:xfrm>
            <a:off x="5403165" y="4700708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AE0836C-645E-4E9A-8FA3-A7674C417C84}"/>
              </a:ext>
            </a:extLst>
          </p:cNvPr>
          <p:cNvSpPr>
            <a:spLocks noChangeAspect="1"/>
          </p:cNvSpPr>
          <p:nvPr/>
        </p:nvSpPr>
        <p:spPr>
          <a:xfrm>
            <a:off x="4413843" y="4636223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0CE6EE2-05D7-4CA2-B59B-50E7D260839B}"/>
              </a:ext>
            </a:extLst>
          </p:cNvPr>
          <p:cNvSpPr>
            <a:spLocks noChangeAspect="1"/>
          </p:cNvSpPr>
          <p:nvPr/>
        </p:nvSpPr>
        <p:spPr>
          <a:xfrm>
            <a:off x="6161828" y="4686744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8762488-29D6-4435-9B7F-18DB32A370CB}"/>
              </a:ext>
            </a:extLst>
          </p:cNvPr>
          <p:cNvSpPr>
            <a:spLocks noChangeAspect="1"/>
          </p:cNvSpPr>
          <p:nvPr/>
        </p:nvSpPr>
        <p:spPr>
          <a:xfrm>
            <a:off x="5346220" y="5161838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4460FF6-D960-4597-8D57-726E52282D0B}"/>
              </a:ext>
            </a:extLst>
          </p:cNvPr>
          <p:cNvSpPr>
            <a:spLocks noChangeAspect="1"/>
          </p:cNvSpPr>
          <p:nvPr/>
        </p:nvSpPr>
        <p:spPr>
          <a:xfrm>
            <a:off x="6755867" y="5234035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5BB7BBA-319A-4739-9D20-DD1D658D7CA6}"/>
              </a:ext>
            </a:extLst>
          </p:cNvPr>
          <p:cNvSpPr txBox="1"/>
          <p:nvPr/>
        </p:nvSpPr>
        <p:spPr>
          <a:xfrm>
            <a:off x="4975951" y="4049539"/>
            <a:ext cx="195410" cy="23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81A578-B6E8-42B6-B878-57392A637ECD}"/>
              </a:ext>
            </a:extLst>
          </p:cNvPr>
          <p:cNvSpPr txBox="1"/>
          <p:nvPr/>
        </p:nvSpPr>
        <p:spPr>
          <a:xfrm>
            <a:off x="5369290" y="4030028"/>
            <a:ext cx="195410" cy="23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5A15AC-70A2-473A-ACDB-45CAC7A9C465}"/>
              </a:ext>
            </a:extLst>
          </p:cNvPr>
          <p:cNvSpPr txBox="1"/>
          <p:nvPr/>
        </p:nvSpPr>
        <p:spPr>
          <a:xfrm>
            <a:off x="4969448" y="3314300"/>
            <a:ext cx="205577" cy="23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0C93D7F-58F8-4C72-A009-17E53CAEAF8A}"/>
              </a:ext>
            </a:extLst>
          </p:cNvPr>
          <p:cNvSpPr txBox="1"/>
          <p:nvPr/>
        </p:nvSpPr>
        <p:spPr>
          <a:xfrm>
            <a:off x="5387571" y="3301600"/>
            <a:ext cx="205577" cy="23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FE8A421-D384-450B-B257-8E73B2F431D7}"/>
              </a:ext>
            </a:extLst>
          </p:cNvPr>
          <p:cNvSpPr/>
          <p:nvPr/>
        </p:nvSpPr>
        <p:spPr>
          <a:xfrm>
            <a:off x="4083661" y="2878403"/>
            <a:ext cx="462743" cy="91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38EC249-5FF8-460F-AD4E-FF3EEA7FE8AB}"/>
              </a:ext>
            </a:extLst>
          </p:cNvPr>
          <p:cNvSpPr txBox="1"/>
          <p:nvPr/>
        </p:nvSpPr>
        <p:spPr>
          <a:xfrm>
            <a:off x="4117581" y="144845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D3B7DEE-C500-4AFC-B2E7-A8563E73FF82}"/>
              </a:ext>
            </a:extLst>
          </p:cNvPr>
          <p:cNvSpPr/>
          <p:nvPr/>
        </p:nvSpPr>
        <p:spPr>
          <a:xfrm rot="8100000">
            <a:off x="6932731" y="4993272"/>
            <a:ext cx="181653" cy="1816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EDD66F7-5D73-454F-9415-6FA2AA24E297}"/>
              </a:ext>
            </a:extLst>
          </p:cNvPr>
          <p:cNvCxnSpPr/>
          <p:nvPr/>
        </p:nvCxnSpPr>
        <p:spPr>
          <a:xfrm rot="5400000">
            <a:off x="7023558" y="4955650"/>
            <a:ext cx="0" cy="256897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632E3EFA-A1C2-47B7-A2F9-E9F505509436}"/>
              </a:ext>
            </a:extLst>
          </p:cNvPr>
          <p:cNvSpPr>
            <a:spLocks noChangeAspect="1"/>
          </p:cNvSpPr>
          <p:nvPr/>
        </p:nvSpPr>
        <p:spPr>
          <a:xfrm>
            <a:off x="7053401" y="4751250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15DA29B-4C31-4D25-A997-465C33CB9351}"/>
              </a:ext>
            </a:extLst>
          </p:cNvPr>
          <p:cNvSpPr txBox="1"/>
          <p:nvPr/>
        </p:nvSpPr>
        <p:spPr>
          <a:xfrm>
            <a:off x="187885" y="2359777"/>
            <a:ext cx="35634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Reference system</a:t>
            </a:r>
          </a:p>
          <a:p>
            <a:r>
              <a:rPr lang="fi-FI" b="1" dirty="0"/>
              <a:t>A</a:t>
            </a:r>
            <a:r>
              <a:rPr lang="fi-FI" dirty="0"/>
              <a:t> mass (gravitational) load</a:t>
            </a:r>
          </a:p>
          <a:p>
            <a:r>
              <a:rPr lang="fi-FI" b="1" dirty="0"/>
              <a:t>B</a:t>
            </a:r>
            <a:r>
              <a:rPr lang="fi-FI" dirty="0"/>
              <a:t> differential cylinder</a:t>
            </a:r>
          </a:p>
          <a:p>
            <a:r>
              <a:rPr lang="fi-FI" b="1" dirty="0"/>
              <a:t>C</a:t>
            </a:r>
            <a:r>
              <a:rPr lang="fi-FI" dirty="0"/>
              <a:t> directional control valve (ON/OFF)</a:t>
            </a:r>
          </a:p>
          <a:p>
            <a:r>
              <a:rPr lang="fi-FI" b="1" dirty="0"/>
              <a:t>D</a:t>
            </a:r>
            <a:r>
              <a:rPr lang="fi-FI" dirty="0"/>
              <a:t> pump</a:t>
            </a:r>
          </a:p>
          <a:p>
            <a:r>
              <a:rPr lang="fi-FI" b="1" dirty="0"/>
              <a:t>E</a:t>
            </a:r>
            <a:r>
              <a:rPr lang="fi-FI" dirty="0"/>
              <a:t> electric motor</a:t>
            </a:r>
          </a:p>
          <a:p>
            <a:r>
              <a:rPr lang="fi-FI" b="1" dirty="0"/>
              <a:t>F</a:t>
            </a:r>
            <a:r>
              <a:rPr lang="fi-FI" dirty="0"/>
              <a:t> pressure relief valve</a:t>
            </a:r>
          </a:p>
          <a:p>
            <a:r>
              <a:rPr lang="fi-FI" b="1" dirty="0"/>
              <a:t>G</a:t>
            </a:r>
            <a:r>
              <a:rPr lang="fi-FI" dirty="0"/>
              <a:t> reservoir/tank</a:t>
            </a:r>
          </a:p>
          <a:p>
            <a:r>
              <a:rPr lang="fi-FI" b="1" dirty="0"/>
              <a:t>H</a:t>
            </a:r>
            <a:r>
              <a:rPr lang="fi-FI" dirty="0"/>
              <a:t> filter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E03BD53-4C07-420F-8FE4-2423EAF43E2D}"/>
              </a:ext>
            </a:extLst>
          </p:cNvPr>
          <p:cNvCxnSpPr>
            <a:cxnSpLocks/>
          </p:cNvCxnSpPr>
          <p:nvPr/>
        </p:nvCxnSpPr>
        <p:spPr>
          <a:xfrm flipH="1">
            <a:off x="6150299" y="1690688"/>
            <a:ext cx="445175" cy="185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26EA4A3-328B-4EA9-B8BC-5B896ADBE401}"/>
              </a:ext>
            </a:extLst>
          </p:cNvPr>
          <p:cNvSpPr txBox="1"/>
          <p:nvPr/>
        </p:nvSpPr>
        <p:spPr>
          <a:xfrm>
            <a:off x="6503849" y="1462585"/>
            <a:ext cx="4443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These lines             missing -&gt; valve is ON/OFF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Closed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Fully open</a:t>
            </a:r>
          </a:p>
          <a:p>
            <a:r>
              <a:rPr lang="fi-FI" dirty="0"/>
              <a:t>Some leakages, if spool valve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86C0913-787C-4459-83CD-AB9DD769D53E}"/>
              </a:ext>
            </a:extLst>
          </p:cNvPr>
          <p:cNvCxnSpPr/>
          <p:nvPr/>
        </p:nvCxnSpPr>
        <p:spPr>
          <a:xfrm>
            <a:off x="7753350" y="1650182"/>
            <a:ext cx="47612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62436B00-CD8F-4410-9D86-421E73D4195E}"/>
              </a:ext>
            </a:extLst>
          </p:cNvPr>
          <p:cNvSpPr txBox="1"/>
          <p:nvPr/>
        </p:nvSpPr>
        <p:spPr>
          <a:xfrm>
            <a:off x="8016967" y="2715549"/>
            <a:ext cx="39799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IF</a:t>
            </a:r>
            <a:r>
              <a:rPr lang="fi-FI" dirty="0"/>
              <a:t> </a:t>
            </a:r>
            <a:r>
              <a:rPr lang="fi-FI" b="1" dirty="0"/>
              <a:t>the PRV pressure is high enough</a:t>
            </a:r>
            <a:r>
              <a:rPr lang="fi-FI" dirty="0"/>
              <a:t>, the cylinder piston will be lifted with speed determined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Pump’s flow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Note pump leakages!</a:t>
            </a:r>
          </a:p>
          <a:p>
            <a:r>
              <a:rPr lang="fi-FI" dirty="0"/>
              <a:t>The boundary condition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Pump’s flow rate </a:t>
            </a:r>
            <a:r>
              <a:rPr lang="fi-FI" i="1" dirty="0">
                <a:solidFill>
                  <a:srgbClr val="FF0000"/>
                </a:solidFill>
              </a:rPr>
              <a:t>q</a:t>
            </a:r>
            <a:r>
              <a:rPr lang="fi-FI" baseline="-25000" dirty="0">
                <a:solidFill>
                  <a:srgbClr val="FF0000"/>
                </a:solidFill>
              </a:rPr>
              <a:t>v.pump</a:t>
            </a:r>
            <a:r>
              <a:rPr lang="fi-FI" dirty="0"/>
              <a:t> </a:t>
            </a:r>
          </a:p>
          <a:p>
            <a:r>
              <a:rPr lang="fi-FI" dirty="0"/>
              <a:t>Pressures in the system and also pump pressure depend 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Load (gravity load) + seal friction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Flow friction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In valve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Pipe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Filter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C79EA9A-CC5E-47BE-994F-5AAC4BDC0CEE}"/>
              </a:ext>
            </a:extLst>
          </p:cNvPr>
          <p:cNvSpPr txBox="1"/>
          <p:nvPr/>
        </p:nvSpPr>
        <p:spPr>
          <a:xfrm>
            <a:off x="4476138" y="4321582"/>
            <a:ext cx="76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>
                <a:solidFill>
                  <a:srgbClr val="FF0000"/>
                </a:solidFill>
              </a:rPr>
              <a:t>q</a:t>
            </a:r>
            <a:r>
              <a:rPr lang="fi-FI" baseline="-25000" dirty="0">
                <a:solidFill>
                  <a:srgbClr val="FF0000"/>
                </a:solidFill>
              </a:rPr>
              <a:t>v.pump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F8507A8-2FE9-4161-B773-9922793B95BC}"/>
              </a:ext>
            </a:extLst>
          </p:cNvPr>
          <p:cNvSpPr txBox="1"/>
          <p:nvPr/>
        </p:nvSpPr>
        <p:spPr>
          <a:xfrm>
            <a:off x="1675906" y="4681336"/>
            <a:ext cx="254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>
                <a:solidFill>
                  <a:srgbClr val="FF0000"/>
                </a:solidFill>
              </a:rPr>
              <a:t>q</a:t>
            </a:r>
            <a:r>
              <a:rPr lang="fi-FI" baseline="-25000" dirty="0">
                <a:solidFill>
                  <a:srgbClr val="FF0000"/>
                </a:solidFill>
              </a:rPr>
              <a:t>v.pump </a:t>
            </a:r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fi-FI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fi-FI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cylinder </a:t>
            </a:r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fi-FI" i="1" dirty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fi-FI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system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A5D901D-CD8F-49F1-9129-134D5AEC88B4}"/>
              </a:ext>
            </a:extLst>
          </p:cNvPr>
          <p:cNvSpPr txBox="1"/>
          <p:nvPr/>
        </p:nvSpPr>
        <p:spPr>
          <a:xfrm>
            <a:off x="187885" y="5848350"/>
            <a:ext cx="7234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Note! </a:t>
            </a:r>
          </a:p>
          <a:p>
            <a:r>
              <a:rPr lang="fi-FI" dirty="0"/>
              <a:t>If piston hits the cylinder end </a:t>
            </a:r>
            <a:r>
              <a:rPr lang="fi-FI" dirty="0">
                <a:sym typeface="Symbol" panose="05050102010706020507" pitchFamily="18" charset="2"/>
              </a:rPr>
              <a:t> boundary condition  </a:t>
            </a:r>
            <a:r>
              <a:rPr lang="fi-FI" i="1" dirty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fi-FI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PRV</a:t>
            </a:r>
          </a:p>
          <a:p>
            <a:r>
              <a:rPr lang="fi-FI" dirty="0">
                <a:sym typeface="Symbol" panose="05050102010706020507" pitchFamily="18" charset="2"/>
              </a:rPr>
              <a:t>If ON/OFF valve is closed  cylinder pressures depend on load and leakage</a:t>
            </a:r>
            <a:endParaRPr lang="fi-FI" dirty="0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BA9DA017-A2F5-44AD-8B3A-9DC082E5ABBA}"/>
              </a:ext>
            </a:extLst>
          </p:cNvPr>
          <p:cNvSpPr/>
          <p:nvPr/>
        </p:nvSpPr>
        <p:spPr>
          <a:xfrm>
            <a:off x="7342492" y="4452765"/>
            <a:ext cx="220349" cy="776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D2E6D27-237B-464E-877B-C441DC46414D}"/>
              </a:ext>
            </a:extLst>
          </p:cNvPr>
          <p:cNvSpPr txBox="1"/>
          <p:nvPr/>
        </p:nvSpPr>
        <p:spPr>
          <a:xfrm>
            <a:off x="7081243" y="3982805"/>
            <a:ext cx="95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Pressure increasing</a:t>
            </a:r>
          </a:p>
        </p:txBody>
      </p:sp>
      <p:sp>
        <p:nvSpPr>
          <p:cNvPr id="99" name="Arrow: Up 98">
            <a:extLst>
              <a:ext uri="{FF2B5EF4-FFF2-40B4-BE49-F238E27FC236}">
                <a16:creationId xmlns:a16="http://schemas.microsoft.com/office/drawing/2014/main" id="{F7E5FE56-DC9A-425A-95DD-0A0E4F9980BA}"/>
              </a:ext>
            </a:extLst>
          </p:cNvPr>
          <p:cNvSpPr/>
          <p:nvPr/>
        </p:nvSpPr>
        <p:spPr>
          <a:xfrm>
            <a:off x="5655392" y="2510250"/>
            <a:ext cx="220349" cy="776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E220AB3-8FA4-400B-BACB-EF6DBC54DB21}"/>
              </a:ext>
            </a:extLst>
          </p:cNvPr>
          <p:cNvSpPr txBox="1"/>
          <p:nvPr/>
        </p:nvSpPr>
        <p:spPr>
          <a:xfrm>
            <a:off x="5394143" y="2040290"/>
            <a:ext cx="95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Pressure increasing</a:t>
            </a:r>
          </a:p>
        </p:txBody>
      </p:sp>
      <p:sp>
        <p:nvSpPr>
          <p:cNvPr id="101" name="Arrow: Up 100">
            <a:extLst>
              <a:ext uri="{FF2B5EF4-FFF2-40B4-BE49-F238E27FC236}">
                <a16:creationId xmlns:a16="http://schemas.microsoft.com/office/drawing/2014/main" id="{D1C58597-DC90-4AE4-AD6C-3A2C27F3576D}"/>
              </a:ext>
            </a:extLst>
          </p:cNvPr>
          <p:cNvSpPr/>
          <p:nvPr/>
        </p:nvSpPr>
        <p:spPr>
          <a:xfrm rot="10800000">
            <a:off x="4090440" y="3613262"/>
            <a:ext cx="220349" cy="776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C826D41-3B6B-489F-9A09-38C97A8EE774}"/>
              </a:ext>
            </a:extLst>
          </p:cNvPr>
          <p:cNvSpPr txBox="1"/>
          <p:nvPr/>
        </p:nvSpPr>
        <p:spPr>
          <a:xfrm>
            <a:off x="3829191" y="3143302"/>
            <a:ext cx="95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Pressure increasing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0E7C207-2D25-4B8C-AC8D-E6EBC34FFE95}"/>
              </a:ext>
            </a:extLst>
          </p:cNvPr>
          <p:cNvSpPr txBox="1"/>
          <p:nvPr/>
        </p:nvSpPr>
        <p:spPr>
          <a:xfrm>
            <a:off x="2001952" y="1624740"/>
            <a:ext cx="1708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Pressure (and flow rate)  transformation</a:t>
            </a:r>
          </a:p>
          <a:p>
            <a:pPr marL="171450" indent="-171450">
              <a:buFontTx/>
              <a:buChar char="-"/>
            </a:pPr>
            <a:r>
              <a:rPr lang="fi-FI" sz="1200" dirty="0"/>
              <a:t>Load</a:t>
            </a:r>
          </a:p>
          <a:p>
            <a:pPr marL="171450" indent="-171450">
              <a:buFontTx/>
              <a:buChar char="-"/>
            </a:pPr>
            <a:r>
              <a:rPr lang="fi-FI" sz="1200" dirty="0"/>
              <a:t>Differential cylinder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4368D69-3E7F-4B11-93A4-EE4DF2DE1861}"/>
              </a:ext>
            </a:extLst>
          </p:cNvPr>
          <p:cNvCxnSpPr>
            <a:cxnSpLocks/>
          </p:cNvCxnSpPr>
          <p:nvPr/>
        </p:nvCxnSpPr>
        <p:spPr>
          <a:xfrm>
            <a:off x="3209931" y="2040240"/>
            <a:ext cx="930848" cy="58552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18A690B-40C8-4FB0-A8F9-E5DF28DBC891}"/>
              </a:ext>
            </a:extLst>
          </p:cNvPr>
          <p:cNvSpPr txBox="1"/>
          <p:nvPr/>
        </p:nvSpPr>
        <p:spPr>
          <a:xfrm>
            <a:off x="304800" y="227731"/>
            <a:ext cx="104227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CASE 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838242C-2B84-4C3B-9BFA-1F4D2706AD8F}"/>
              </a:ext>
            </a:extLst>
          </p:cNvPr>
          <p:cNvSpPr txBox="1"/>
          <p:nvPr/>
        </p:nvSpPr>
        <p:spPr>
          <a:xfrm>
            <a:off x="5225427" y="134737"/>
            <a:ext cx="681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FOR TRADITIONAL HYDRAULICS with CONSTANT DISPLACEMENT PUMP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E2B5E7D-5C90-4683-B8DA-11877E180D87}"/>
              </a:ext>
            </a:extLst>
          </p:cNvPr>
          <p:cNvSpPr txBox="1"/>
          <p:nvPr/>
        </p:nvSpPr>
        <p:spPr>
          <a:xfrm>
            <a:off x="1675906" y="5435833"/>
            <a:ext cx="24461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IF </a:t>
            </a:r>
            <a:r>
              <a:rPr lang="fi-FI" i="1" dirty="0">
                <a:solidFill>
                  <a:srgbClr val="FF0000"/>
                </a:solidFill>
              </a:rPr>
              <a:t>p</a:t>
            </a:r>
            <a:r>
              <a:rPr lang="fi-FI" baseline="-25000" dirty="0">
                <a:solidFill>
                  <a:srgbClr val="FF0000"/>
                </a:solidFill>
              </a:rPr>
              <a:t>P</a:t>
            </a:r>
            <a:r>
              <a:rPr lang="fi-FI" dirty="0">
                <a:solidFill>
                  <a:srgbClr val="FF0000"/>
                </a:solidFill>
              </a:rPr>
              <a:t> &gt; </a:t>
            </a:r>
            <a:r>
              <a:rPr lang="fi-FI" i="1" dirty="0">
                <a:solidFill>
                  <a:srgbClr val="FF0000"/>
                </a:solidFill>
              </a:rPr>
              <a:t>p</a:t>
            </a:r>
            <a:r>
              <a:rPr lang="fi-FI" baseline="-25000" dirty="0">
                <a:solidFill>
                  <a:srgbClr val="FF0000"/>
                </a:solidFill>
              </a:rPr>
              <a:t>PRV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 next page</a:t>
            </a:r>
            <a:endParaRPr lang="fi-FI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5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B85728-C1FB-4F04-A916-6200858F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b="1" dirty="0"/>
              <a:t>Proportional</a:t>
            </a:r>
            <a:r>
              <a:rPr lang="fi-FI" dirty="0"/>
              <a:t> directional control valve - case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665B6-4783-41CA-A23E-06C4C67DDE6F}"/>
              </a:ext>
            </a:extLst>
          </p:cNvPr>
          <p:cNvSpPr/>
          <p:nvPr/>
        </p:nvSpPr>
        <p:spPr>
          <a:xfrm>
            <a:off x="4942949" y="5011872"/>
            <a:ext cx="114165" cy="684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00007-3B68-4693-842F-DCC81F0BB80A}"/>
              </a:ext>
            </a:extLst>
          </p:cNvPr>
          <p:cNvCxnSpPr/>
          <p:nvPr/>
        </p:nvCxnSpPr>
        <p:spPr>
          <a:xfrm>
            <a:off x="5231467" y="4088475"/>
            <a:ext cx="1" cy="776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112">
            <a:extLst>
              <a:ext uri="{FF2B5EF4-FFF2-40B4-BE49-F238E27FC236}">
                <a16:creationId xmlns:a16="http://schemas.microsoft.com/office/drawing/2014/main" id="{0AE25629-EDA5-495C-88BE-788AF2E49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165" y="4477445"/>
            <a:ext cx="273868" cy="2738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sz="1800">
              <a:latin typeface="Arial" charset="0"/>
            </a:endParaRPr>
          </a:p>
        </p:txBody>
      </p:sp>
      <p:sp>
        <p:nvSpPr>
          <p:cNvPr id="8" name="Line 113">
            <a:extLst>
              <a:ext uri="{FF2B5EF4-FFF2-40B4-BE49-F238E27FC236}">
                <a16:creationId xmlns:a16="http://schemas.microsoft.com/office/drawing/2014/main" id="{3A83068E-5F42-4BE8-A732-5F31D2B7B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165" y="4540877"/>
            <a:ext cx="2738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" name="Line 115">
            <a:extLst>
              <a:ext uri="{FF2B5EF4-FFF2-40B4-BE49-F238E27FC236}">
                <a16:creationId xmlns:a16="http://schemas.microsoft.com/office/drawing/2014/main" id="{96B04264-CC29-4485-B526-05CE33924A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8540" y="4432136"/>
            <a:ext cx="0" cy="1822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" name="Line 116">
            <a:extLst>
              <a:ext uri="{FF2B5EF4-FFF2-40B4-BE49-F238E27FC236}">
                <a16:creationId xmlns:a16="http://schemas.microsoft.com/office/drawing/2014/main" id="{BEC7C9A1-8BFC-4865-8165-09259108B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1690" y="4432136"/>
            <a:ext cx="22855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1" name="Line 117">
            <a:extLst>
              <a:ext uri="{FF2B5EF4-FFF2-40B4-BE49-F238E27FC236}">
                <a16:creationId xmlns:a16="http://schemas.microsoft.com/office/drawing/2014/main" id="{B49F2420-7A25-4ACB-965E-E0F14908F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7099" y="4432136"/>
            <a:ext cx="0" cy="4530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2" name="Line 119">
            <a:extLst>
              <a:ext uri="{FF2B5EF4-FFF2-40B4-BE49-F238E27FC236}">
                <a16:creationId xmlns:a16="http://schemas.microsoft.com/office/drawing/2014/main" id="{B288FCF4-0861-4290-ABA4-CC4DF6C31F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5474" y="4751313"/>
            <a:ext cx="183250" cy="463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3" name="Line 120">
            <a:extLst>
              <a:ext uri="{FF2B5EF4-FFF2-40B4-BE49-F238E27FC236}">
                <a16:creationId xmlns:a16="http://schemas.microsoft.com/office/drawing/2014/main" id="{A36F2122-E509-43CF-BD20-6E54AC32B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5474" y="4797629"/>
            <a:ext cx="183250" cy="45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" name="Line 121">
            <a:extLst>
              <a:ext uri="{FF2B5EF4-FFF2-40B4-BE49-F238E27FC236}">
                <a16:creationId xmlns:a16="http://schemas.microsoft.com/office/drawing/2014/main" id="{88AE1D4A-C316-41B3-B3AA-993A7244D8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5474" y="4842938"/>
            <a:ext cx="183250" cy="463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5" name="Line 122">
            <a:extLst>
              <a:ext uri="{FF2B5EF4-FFF2-40B4-BE49-F238E27FC236}">
                <a16:creationId xmlns:a16="http://schemas.microsoft.com/office/drawing/2014/main" id="{3876C49C-082F-42CB-8496-D141C0679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5474" y="4888247"/>
            <a:ext cx="183250" cy="45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" name="Line 123">
            <a:extLst>
              <a:ext uri="{FF2B5EF4-FFF2-40B4-BE49-F238E27FC236}">
                <a16:creationId xmlns:a16="http://schemas.microsoft.com/office/drawing/2014/main" id="{A52D5FA7-B61B-40F5-B559-0D17E98F1A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5474" y="4934563"/>
            <a:ext cx="183250" cy="463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" name="Line 124">
            <a:extLst>
              <a:ext uri="{FF2B5EF4-FFF2-40B4-BE49-F238E27FC236}">
                <a16:creationId xmlns:a16="http://schemas.microsoft.com/office/drawing/2014/main" id="{8B9E6F35-2223-4FCD-B1B5-671046CA0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5474" y="4979872"/>
            <a:ext cx="91625" cy="251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8" name="Line 125">
            <a:extLst>
              <a:ext uri="{FF2B5EF4-FFF2-40B4-BE49-F238E27FC236}">
                <a16:creationId xmlns:a16="http://schemas.microsoft.com/office/drawing/2014/main" id="{4576D10E-8DFF-452D-B8DA-8DD3E2C4B0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3849" y="4842938"/>
            <a:ext cx="411809" cy="9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9" name="Line 126">
            <a:extLst>
              <a:ext uri="{FF2B5EF4-FFF2-40B4-BE49-F238E27FC236}">
                <a16:creationId xmlns:a16="http://schemas.microsoft.com/office/drawing/2014/main" id="{C877858F-919A-4071-9E36-83488B409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4033" y="4614379"/>
            <a:ext cx="19130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20" name="Line 127">
            <a:extLst>
              <a:ext uri="{FF2B5EF4-FFF2-40B4-BE49-F238E27FC236}">
                <a16:creationId xmlns:a16="http://schemas.microsoft.com/office/drawing/2014/main" id="{AC849D3C-3C59-44C6-8CDA-B4B93D5ECE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5338" y="4309859"/>
            <a:ext cx="474" cy="1244394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4FD43-5751-429E-AB0A-1DF15BFFBC3E}"/>
              </a:ext>
            </a:extLst>
          </p:cNvPr>
          <p:cNvCxnSpPr/>
          <p:nvPr/>
        </p:nvCxnSpPr>
        <p:spPr>
          <a:xfrm>
            <a:off x="6859201" y="5595666"/>
            <a:ext cx="410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0C0B11-63F6-45DB-9C1A-36DCB9162DC2}"/>
              </a:ext>
            </a:extLst>
          </p:cNvPr>
          <p:cNvCxnSpPr/>
          <p:nvPr/>
        </p:nvCxnSpPr>
        <p:spPr>
          <a:xfrm flipV="1">
            <a:off x="7270113" y="5458669"/>
            <a:ext cx="0" cy="136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91310B-84D4-4D69-B7E4-7533F90B38BA}"/>
              </a:ext>
            </a:extLst>
          </p:cNvPr>
          <p:cNvCxnSpPr/>
          <p:nvPr/>
        </p:nvCxnSpPr>
        <p:spPr>
          <a:xfrm flipV="1">
            <a:off x="6850283" y="5458653"/>
            <a:ext cx="0" cy="136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Line 126">
            <a:extLst>
              <a:ext uri="{FF2B5EF4-FFF2-40B4-BE49-F238E27FC236}">
                <a16:creationId xmlns:a16="http://schemas.microsoft.com/office/drawing/2014/main" id="{ABD2D65F-6346-4917-AA7B-611E61DD58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5427" y="4607963"/>
            <a:ext cx="1324456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15D0CF54-187A-436F-9ED5-8F108DEF69EA}"/>
              </a:ext>
            </a:extLst>
          </p:cNvPr>
          <p:cNvSpPr>
            <a:spLocks noChangeArrowheads="1"/>
          </p:cNvSpPr>
          <p:nvPr/>
        </p:nvSpPr>
        <p:spPr bwMode="auto">
          <a:xfrm rot="156836">
            <a:off x="5049224" y="4864791"/>
            <a:ext cx="364486" cy="365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i-FI" sz="1800">
              <a:latin typeface="Arial" charset="0"/>
            </a:endParaRPr>
          </a:p>
        </p:txBody>
      </p:sp>
      <p:sp>
        <p:nvSpPr>
          <p:cNvPr id="26" name="AutoShape 9">
            <a:extLst>
              <a:ext uri="{FF2B5EF4-FFF2-40B4-BE49-F238E27FC236}">
                <a16:creationId xmlns:a16="http://schemas.microsoft.com/office/drawing/2014/main" id="{731DE4C6-3892-4761-BCB5-C1D5BA7CF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780" y="4864932"/>
            <a:ext cx="91372" cy="77529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i-FI" sz="1800">
              <a:latin typeface="Arial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957090-0C00-43B4-A61C-288B0FD9CA66}"/>
              </a:ext>
            </a:extLst>
          </p:cNvPr>
          <p:cNvCxnSpPr/>
          <p:nvPr/>
        </p:nvCxnSpPr>
        <p:spPr>
          <a:xfrm>
            <a:off x="5020296" y="5595666"/>
            <a:ext cx="410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FD0BA9-1C69-4718-A0BA-124BF51FDE86}"/>
              </a:ext>
            </a:extLst>
          </p:cNvPr>
          <p:cNvCxnSpPr/>
          <p:nvPr/>
        </p:nvCxnSpPr>
        <p:spPr>
          <a:xfrm flipV="1">
            <a:off x="5431208" y="5458669"/>
            <a:ext cx="0" cy="136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A162F4-83D2-44B2-A958-8CA81EEF88BC}"/>
              </a:ext>
            </a:extLst>
          </p:cNvPr>
          <p:cNvCxnSpPr/>
          <p:nvPr/>
        </p:nvCxnSpPr>
        <p:spPr>
          <a:xfrm flipV="1">
            <a:off x="5020170" y="5458653"/>
            <a:ext cx="0" cy="136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Line 127">
            <a:extLst>
              <a:ext uri="{FF2B5EF4-FFF2-40B4-BE49-F238E27FC236}">
                <a16:creationId xmlns:a16="http://schemas.microsoft.com/office/drawing/2014/main" id="{AFF01AD0-A6C7-497E-B213-955A44E106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1467" y="5230284"/>
            <a:ext cx="1" cy="319711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79B6D0-4E88-446B-848B-E826FB623920}"/>
              </a:ext>
            </a:extLst>
          </p:cNvPr>
          <p:cNvCxnSpPr/>
          <p:nvPr/>
        </p:nvCxnSpPr>
        <p:spPr>
          <a:xfrm flipH="1" flipV="1">
            <a:off x="5228237" y="3168014"/>
            <a:ext cx="0" cy="456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71F5F6-F978-4730-993E-62A46602AFD4}"/>
              </a:ext>
            </a:extLst>
          </p:cNvPr>
          <p:cNvCxnSpPr/>
          <p:nvPr/>
        </p:nvCxnSpPr>
        <p:spPr>
          <a:xfrm flipH="1" flipV="1">
            <a:off x="5414151" y="2376007"/>
            <a:ext cx="0" cy="1255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122653-6202-41C8-9CA2-B34DB4DBF236}"/>
              </a:ext>
            </a:extLst>
          </p:cNvPr>
          <p:cNvGrpSpPr/>
          <p:nvPr/>
        </p:nvGrpSpPr>
        <p:grpSpPr>
          <a:xfrm>
            <a:off x="4632333" y="3580105"/>
            <a:ext cx="2283545" cy="548051"/>
            <a:chOff x="1259632" y="3429000"/>
            <a:chExt cx="3600400" cy="864096"/>
          </a:xfrm>
          <a:solidFill>
            <a:schemeClr val="bg1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56426E9-DE8B-4D0D-99BA-2763A8259388}"/>
                </a:ext>
              </a:extLst>
            </p:cNvPr>
            <p:cNvSpPr/>
            <p:nvPr/>
          </p:nvSpPr>
          <p:spPr>
            <a:xfrm>
              <a:off x="1979632" y="3501008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F966DB4-7103-4D12-A2E1-1BA3F49BD142}"/>
                </a:ext>
              </a:extLst>
            </p:cNvPr>
            <p:cNvSpPr/>
            <p:nvPr/>
          </p:nvSpPr>
          <p:spPr>
            <a:xfrm>
              <a:off x="2699792" y="3501008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3053C5-05A4-441E-ADD6-AF170ED7B9D2}"/>
                </a:ext>
              </a:extLst>
            </p:cNvPr>
            <p:cNvSpPr/>
            <p:nvPr/>
          </p:nvSpPr>
          <p:spPr>
            <a:xfrm>
              <a:off x="3419872" y="3501008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665D097-276A-4377-803F-17B84CA8D792}"/>
                </a:ext>
              </a:extLst>
            </p:cNvPr>
            <p:cNvCxnSpPr/>
            <p:nvPr/>
          </p:nvCxnSpPr>
          <p:spPr>
            <a:xfrm>
              <a:off x="1979632" y="3429000"/>
              <a:ext cx="216024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5D3AE83-725F-48E1-A43D-9E9E59237D22}"/>
                </a:ext>
              </a:extLst>
            </p:cNvPr>
            <p:cNvCxnSpPr/>
            <p:nvPr/>
          </p:nvCxnSpPr>
          <p:spPr>
            <a:xfrm>
              <a:off x="1979712" y="4293096"/>
              <a:ext cx="216024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49BD84B-617B-4C0A-81F7-A95223E4C2C8}"/>
                </a:ext>
              </a:extLst>
            </p:cNvPr>
            <p:cNvCxnSpPr/>
            <p:nvPr/>
          </p:nvCxnSpPr>
          <p:spPr>
            <a:xfrm flipV="1">
              <a:off x="2195736" y="3501008"/>
              <a:ext cx="0" cy="72000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B4BB484-A44B-4A96-B026-D96DEF8E9F6B}"/>
                </a:ext>
              </a:extLst>
            </p:cNvPr>
            <p:cNvCxnSpPr/>
            <p:nvPr/>
          </p:nvCxnSpPr>
          <p:spPr>
            <a:xfrm flipH="1">
              <a:off x="2483768" y="3501008"/>
              <a:ext cx="0" cy="72000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E53E372-E541-4AA4-88E1-C0829933A131}"/>
                </a:ext>
              </a:extLst>
            </p:cNvPr>
            <p:cNvCxnSpPr/>
            <p:nvPr/>
          </p:nvCxnSpPr>
          <p:spPr>
            <a:xfrm>
              <a:off x="3635896" y="3501008"/>
              <a:ext cx="288032" cy="72000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B2283FF-157D-40DE-A002-0F40D770859B}"/>
                </a:ext>
              </a:extLst>
            </p:cNvPr>
            <p:cNvCxnSpPr/>
            <p:nvPr/>
          </p:nvCxnSpPr>
          <p:spPr>
            <a:xfrm flipV="1">
              <a:off x="3635896" y="3501008"/>
              <a:ext cx="288032" cy="72000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4E6A2-A3BB-4620-A23A-522C35FD29F0}"/>
                </a:ext>
              </a:extLst>
            </p:cNvPr>
            <p:cNvCxnSpPr/>
            <p:nvPr/>
          </p:nvCxnSpPr>
          <p:spPr>
            <a:xfrm flipV="1">
              <a:off x="2915816" y="4077072"/>
              <a:ext cx="0" cy="1439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A858477-B6B4-48E8-A0BA-77713E09E7F9}"/>
                </a:ext>
              </a:extLst>
            </p:cNvPr>
            <p:cNvCxnSpPr/>
            <p:nvPr/>
          </p:nvCxnSpPr>
          <p:spPr>
            <a:xfrm flipV="1">
              <a:off x="2915816" y="4077072"/>
              <a:ext cx="0" cy="1439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4FA82E-DFF8-4A59-9B02-46B58551A15A}"/>
                </a:ext>
              </a:extLst>
            </p:cNvPr>
            <p:cNvCxnSpPr/>
            <p:nvPr/>
          </p:nvCxnSpPr>
          <p:spPr>
            <a:xfrm flipV="1">
              <a:off x="3203848" y="4077072"/>
              <a:ext cx="0" cy="1439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0A4A2C5-BF19-4975-860F-F6B6F7110E9D}"/>
                </a:ext>
              </a:extLst>
            </p:cNvPr>
            <p:cNvCxnSpPr/>
            <p:nvPr/>
          </p:nvCxnSpPr>
          <p:spPr>
            <a:xfrm flipV="1">
              <a:off x="3203848" y="3501008"/>
              <a:ext cx="0" cy="1439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7F5F746-45EB-401D-A1B3-C3CED1E2C6CC}"/>
                </a:ext>
              </a:extLst>
            </p:cNvPr>
            <p:cNvCxnSpPr/>
            <p:nvPr/>
          </p:nvCxnSpPr>
          <p:spPr>
            <a:xfrm flipV="1">
              <a:off x="2915816" y="3501008"/>
              <a:ext cx="0" cy="1439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F06F8A-BFF4-4280-BFC9-95C28664636E}"/>
                </a:ext>
              </a:extLst>
            </p:cNvPr>
            <p:cNvCxnSpPr/>
            <p:nvPr/>
          </p:nvCxnSpPr>
          <p:spPr>
            <a:xfrm>
              <a:off x="2843808" y="3644944"/>
              <a:ext cx="144016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5E405B6-FA75-4C40-810A-E3A5F9446007}"/>
                </a:ext>
              </a:extLst>
            </p:cNvPr>
            <p:cNvCxnSpPr/>
            <p:nvPr/>
          </p:nvCxnSpPr>
          <p:spPr>
            <a:xfrm>
              <a:off x="3131840" y="3645024"/>
              <a:ext cx="144016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1980B2B-B80A-498D-825B-14E90E13C013}"/>
                </a:ext>
              </a:extLst>
            </p:cNvPr>
            <p:cNvCxnSpPr/>
            <p:nvPr/>
          </p:nvCxnSpPr>
          <p:spPr>
            <a:xfrm>
              <a:off x="2843808" y="4077072"/>
              <a:ext cx="144016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41C997C-230C-4396-8E71-0E3775DBB8A7}"/>
                </a:ext>
              </a:extLst>
            </p:cNvPr>
            <p:cNvCxnSpPr/>
            <p:nvPr/>
          </p:nvCxnSpPr>
          <p:spPr>
            <a:xfrm>
              <a:off x="3131840" y="4077072"/>
              <a:ext cx="144016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69BD64A-E086-4129-9D7A-C4D96C80D6AB}"/>
                </a:ext>
              </a:extLst>
            </p:cNvPr>
            <p:cNvSpPr/>
            <p:nvPr/>
          </p:nvSpPr>
          <p:spPr>
            <a:xfrm>
              <a:off x="4139872" y="3933088"/>
              <a:ext cx="576000" cy="28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E4A9570-23CE-4BD6-9270-B1F1BA6227A5}"/>
                </a:ext>
              </a:extLst>
            </p:cNvPr>
            <p:cNvCxnSpPr/>
            <p:nvPr/>
          </p:nvCxnSpPr>
          <p:spPr>
            <a:xfrm>
              <a:off x="4283968" y="3933088"/>
              <a:ext cx="288032" cy="2880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BA869F-9C25-4886-9128-12637C9FAF0A}"/>
                </a:ext>
              </a:extLst>
            </p:cNvPr>
            <p:cNvSpPr/>
            <p:nvPr/>
          </p:nvSpPr>
          <p:spPr>
            <a:xfrm>
              <a:off x="1403648" y="3933088"/>
              <a:ext cx="576000" cy="28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C0B8171-95E0-4559-ABBD-ED42FB31DFC1}"/>
                </a:ext>
              </a:extLst>
            </p:cNvPr>
            <p:cNvCxnSpPr/>
            <p:nvPr/>
          </p:nvCxnSpPr>
          <p:spPr>
            <a:xfrm flipH="1">
              <a:off x="1547664" y="3933088"/>
              <a:ext cx="288112" cy="2880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615F381-652F-46A8-ACD1-CD3DF3A08D35}"/>
                </a:ext>
              </a:extLst>
            </p:cNvPr>
            <p:cNvCxnSpPr/>
            <p:nvPr/>
          </p:nvCxnSpPr>
          <p:spPr>
            <a:xfrm flipH="1" flipV="1">
              <a:off x="1907704" y="3501008"/>
              <a:ext cx="72008" cy="14401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5A5BE4B-5BE2-41A0-A41E-9450D4C6C720}"/>
                </a:ext>
              </a:extLst>
            </p:cNvPr>
            <p:cNvCxnSpPr/>
            <p:nvPr/>
          </p:nvCxnSpPr>
          <p:spPr>
            <a:xfrm flipH="1">
              <a:off x="1763688" y="3501008"/>
              <a:ext cx="144016" cy="21602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330E002-33A5-4972-AF50-024F5C68BFC8}"/>
                </a:ext>
              </a:extLst>
            </p:cNvPr>
            <p:cNvCxnSpPr/>
            <p:nvPr/>
          </p:nvCxnSpPr>
          <p:spPr>
            <a:xfrm flipH="1" flipV="1">
              <a:off x="1619672" y="3501008"/>
              <a:ext cx="144016" cy="21602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80564C2-D2B8-4420-9BC5-2D9686A3AF53}"/>
                </a:ext>
              </a:extLst>
            </p:cNvPr>
            <p:cNvCxnSpPr/>
            <p:nvPr/>
          </p:nvCxnSpPr>
          <p:spPr>
            <a:xfrm flipH="1">
              <a:off x="1475656" y="3501008"/>
              <a:ext cx="144016" cy="21602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288A9A0-F781-4998-84A4-5F0E08A39763}"/>
                </a:ext>
              </a:extLst>
            </p:cNvPr>
            <p:cNvCxnSpPr/>
            <p:nvPr/>
          </p:nvCxnSpPr>
          <p:spPr>
            <a:xfrm flipH="1" flipV="1">
              <a:off x="1331640" y="3501008"/>
              <a:ext cx="144016" cy="21602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9AF6870-1B71-41D8-951A-DC79259303D3}"/>
                </a:ext>
              </a:extLst>
            </p:cNvPr>
            <p:cNvCxnSpPr/>
            <p:nvPr/>
          </p:nvCxnSpPr>
          <p:spPr>
            <a:xfrm flipH="1">
              <a:off x="1259632" y="3501008"/>
              <a:ext cx="72008" cy="1439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A6188FA-D5FB-47D5-9628-B998C60C0DB3}"/>
                </a:ext>
              </a:extLst>
            </p:cNvPr>
            <p:cNvCxnSpPr/>
            <p:nvPr/>
          </p:nvCxnSpPr>
          <p:spPr>
            <a:xfrm flipH="1" flipV="1">
              <a:off x="4788024" y="3501008"/>
              <a:ext cx="72008" cy="14401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A91316-94B0-4B9F-A653-70B44F0FB033}"/>
                </a:ext>
              </a:extLst>
            </p:cNvPr>
            <p:cNvCxnSpPr/>
            <p:nvPr/>
          </p:nvCxnSpPr>
          <p:spPr>
            <a:xfrm flipH="1">
              <a:off x="4644008" y="3501008"/>
              <a:ext cx="144016" cy="21602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50D967B-7A09-4689-9152-783E58AF09AC}"/>
                </a:ext>
              </a:extLst>
            </p:cNvPr>
            <p:cNvCxnSpPr/>
            <p:nvPr/>
          </p:nvCxnSpPr>
          <p:spPr>
            <a:xfrm flipH="1" flipV="1">
              <a:off x="4499992" y="3501008"/>
              <a:ext cx="144016" cy="21602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511D2B3-735B-45E5-BCFD-6E98AEA1A851}"/>
                </a:ext>
              </a:extLst>
            </p:cNvPr>
            <p:cNvCxnSpPr/>
            <p:nvPr/>
          </p:nvCxnSpPr>
          <p:spPr>
            <a:xfrm flipH="1">
              <a:off x="4355976" y="3501008"/>
              <a:ext cx="144016" cy="21602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9688E40-B2CD-4CF0-A365-F1F7BDF9A6BE}"/>
                </a:ext>
              </a:extLst>
            </p:cNvPr>
            <p:cNvCxnSpPr/>
            <p:nvPr/>
          </p:nvCxnSpPr>
          <p:spPr>
            <a:xfrm flipH="1" flipV="1">
              <a:off x="4211960" y="3501008"/>
              <a:ext cx="144016" cy="21602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CCFA922-95E8-438A-A1CE-2D4DE48F26DC}"/>
                </a:ext>
              </a:extLst>
            </p:cNvPr>
            <p:cNvCxnSpPr/>
            <p:nvPr/>
          </p:nvCxnSpPr>
          <p:spPr>
            <a:xfrm flipH="1">
              <a:off x="4139952" y="3501008"/>
              <a:ext cx="72008" cy="1439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02E5132A-6646-4D7E-839C-B113677D76BC}"/>
              </a:ext>
            </a:extLst>
          </p:cNvPr>
          <p:cNvSpPr/>
          <p:nvPr/>
        </p:nvSpPr>
        <p:spPr>
          <a:xfrm rot="16200000">
            <a:off x="3855383" y="2513062"/>
            <a:ext cx="913316" cy="456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AA232-757E-43C6-B21E-3F0134107210}"/>
              </a:ext>
            </a:extLst>
          </p:cNvPr>
          <p:cNvCxnSpPr/>
          <p:nvPr/>
        </p:nvCxnSpPr>
        <p:spPr>
          <a:xfrm rot="16200000">
            <a:off x="4303512" y="2650075"/>
            <a:ext cx="0" cy="456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9DCBFA7-E704-4A41-84F5-6F3ECCE39F9E}"/>
              </a:ext>
            </a:extLst>
          </p:cNvPr>
          <p:cNvCxnSpPr/>
          <p:nvPr/>
        </p:nvCxnSpPr>
        <p:spPr>
          <a:xfrm rot="16200000">
            <a:off x="4311990" y="2741416"/>
            <a:ext cx="0" cy="456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A6CEF648-901E-499A-8BDA-8DF17C7CA4CA}"/>
              </a:ext>
            </a:extLst>
          </p:cNvPr>
          <p:cNvSpPr/>
          <p:nvPr/>
        </p:nvSpPr>
        <p:spPr>
          <a:xfrm rot="16200000">
            <a:off x="3786858" y="2307576"/>
            <a:ext cx="1050314" cy="913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8194891-C1C2-4B3F-A235-F77F4FF81BB2}"/>
              </a:ext>
            </a:extLst>
          </p:cNvPr>
          <p:cNvSpPr/>
          <p:nvPr/>
        </p:nvSpPr>
        <p:spPr>
          <a:xfrm rot="16200000">
            <a:off x="4075275" y="1371424"/>
            <a:ext cx="456658" cy="456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6EA83F1-40A7-460C-97BD-C167B3D2CBFB}"/>
              </a:ext>
            </a:extLst>
          </p:cNvPr>
          <p:cNvCxnSpPr/>
          <p:nvPr/>
        </p:nvCxnSpPr>
        <p:spPr>
          <a:xfrm flipH="1" flipV="1">
            <a:off x="4546408" y="3168014"/>
            <a:ext cx="6849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ine 127">
            <a:extLst>
              <a:ext uri="{FF2B5EF4-FFF2-40B4-BE49-F238E27FC236}">
                <a16:creationId xmlns:a16="http://schemas.microsoft.com/office/drawing/2014/main" id="{921F2F1A-3D98-46F2-9251-D727B2519C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2582" y="4088526"/>
            <a:ext cx="474" cy="228329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75" name="Line 126">
            <a:extLst>
              <a:ext uri="{FF2B5EF4-FFF2-40B4-BE49-F238E27FC236}">
                <a16:creationId xmlns:a16="http://schemas.microsoft.com/office/drawing/2014/main" id="{FDA70314-6D49-4CEA-BACD-5E3D03235E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3387" y="4313659"/>
            <a:ext cx="159830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C3F9138-9F99-4390-BA11-DB5D40878DF8}"/>
              </a:ext>
            </a:extLst>
          </p:cNvPr>
          <p:cNvCxnSpPr/>
          <p:nvPr/>
        </p:nvCxnSpPr>
        <p:spPr>
          <a:xfrm flipH="1" flipV="1">
            <a:off x="4540319" y="2376007"/>
            <a:ext cx="8676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Down Arrow 76">
            <a:extLst>
              <a:ext uri="{FF2B5EF4-FFF2-40B4-BE49-F238E27FC236}">
                <a16:creationId xmlns:a16="http://schemas.microsoft.com/office/drawing/2014/main" id="{AD2AC6B6-FF1D-4A36-BFE9-EF8039A5ABDC}"/>
              </a:ext>
            </a:extLst>
          </p:cNvPr>
          <p:cNvSpPr/>
          <p:nvPr/>
        </p:nvSpPr>
        <p:spPr>
          <a:xfrm rot="10800000">
            <a:off x="4617660" y="1454637"/>
            <a:ext cx="241648" cy="3402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CC4B1B7-BE2F-4505-ABFC-99C1F5941944}"/>
              </a:ext>
            </a:extLst>
          </p:cNvPr>
          <p:cNvSpPr>
            <a:spLocks noChangeAspect="1"/>
          </p:cNvSpPr>
          <p:nvPr/>
        </p:nvSpPr>
        <p:spPr>
          <a:xfrm>
            <a:off x="3762765" y="1371424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7B288B8-5201-41D5-9667-93E9B44947D6}"/>
              </a:ext>
            </a:extLst>
          </p:cNvPr>
          <p:cNvSpPr>
            <a:spLocks noChangeAspect="1"/>
          </p:cNvSpPr>
          <p:nvPr/>
        </p:nvSpPr>
        <p:spPr>
          <a:xfrm>
            <a:off x="3794565" y="2674046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8A57A84-2CA8-4636-B497-C365C81FC0C2}"/>
              </a:ext>
            </a:extLst>
          </p:cNvPr>
          <p:cNvSpPr>
            <a:spLocks noChangeAspect="1"/>
          </p:cNvSpPr>
          <p:nvPr/>
        </p:nvSpPr>
        <p:spPr>
          <a:xfrm>
            <a:off x="5828026" y="3253805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8">
            <a:extLst>
              <a:ext uri="{FF2B5EF4-FFF2-40B4-BE49-F238E27FC236}">
                <a16:creationId xmlns:a16="http://schemas.microsoft.com/office/drawing/2014/main" id="{735E8C38-4DFC-4D23-BB27-D0AD2DCA37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95481" y="4864791"/>
            <a:ext cx="364486" cy="365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8227B8E-D84D-4CC5-8033-8B6963A3BDAE}"/>
              </a:ext>
            </a:extLst>
          </p:cNvPr>
          <p:cNvSpPr>
            <a:spLocks noChangeAspect="1"/>
          </p:cNvSpPr>
          <p:nvPr/>
        </p:nvSpPr>
        <p:spPr>
          <a:xfrm>
            <a:off x="5403165" y="4700708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BE59D81-86B4-4528-824A-13C2EF1ADF79}"/>
              </a:ext>
            </a:extLst>
          </p:cNvPr>
          <p:cNvSpPr>
            <a:spLocks noChangeAspect="1"/>
          </p:cNvSpPr>
          <p:nvPr/>
        </p:nvSpPr>
        <p:spPr>
          <a:xfrm>
            <a:off x="4413843" y="4636223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552154E-8A9F-478B-BEC5-2D0223B8985B}"/>
              </a:ext>
            </a:extLst>
          </p:cNvPr>
          <p:cNvSpPr>
            <a:spLocks noChangeAspect="1"/>
          </p:cNvSpPr>
          <p:nvPr/>
        </p:nvSpPr>
        <p:spPr>
          <a:xfrm>
            <a:off x="6161828" y="4686744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9CD276A-FB78-47B9-BDCA-3E4DF8167CB0}"/>
              </a:ext>
            </a:extLst>
          </p:cNvPr>
          <p:cNvSpPr>
            <a:spLocks noChangeAspect="1"/>
          </p:cNvSpPr>
          <p:nvPr/>
        </p:nvSpPr>
        <p:spPr>
          <a:xfrm>
            <a:off x="5346220" y="5161838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8370E35-E1B5-4F7C-A893-33BD797F60D2}"/>
              </a:ext>
            </a:extLst>
          </p:cNvPr>
          <p:cNvSpPr>
            <a:spLocks noChangeAspect="1"/>
          </p:cNvSpPr>
          <p:nvPr/>
        </p:nvSpPr>
        <p:spPr>
          <a:xfrm>
            <a:off x="6755867" y="5234035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504E7DB-FCEB-40B3-81B0-BF36A83F8B29}"/>
              </a:ext>
            </a:extLst>
          </p:cNvPr>
          <p:cNvSpPr txBox="1"/>
          <p:nvPr/>
        </p:nvSpPr>
        <p:spPr>
          <a:xfrm>
            <a:off x="4975951" y="4049539"/>
            <a:ext cx="195410" cy="23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391F676-78C0-4E12-82E1-FEB05C3C50B3}"/>
              </a:ext>
            </a:extLst>
          </p:cNvPr>
          <p:cNvSpPr txBox="1"/>
          <p:nvPr/>
        </p:nvSpPr>
        <p:spPr>
          <a:xfrm>
            <a:off x="5369290" y="4030028"/>
            <a:ext cx="195410" cy="23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50F32AA-1678-4003-8749-CFDE1DFCD8C1}"/>
              </a:ext>
            </a:extLst>
          </p:cNvPr>
          <p:cNvSpPr txBox="1"/>
          <p:nvPr/>
        </p:nvSpPr>
        <p:spPr>
          <a:xfrm>
            <a:off x="4969448" y="3314300"/>
            <a:ext cx="205577" cy="23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A701657-2C0D-4408-B861-6D473F85DD90}"/>
              </a:ext>
            </a:extLst>
          </p:cNvPr>
          <p:cNvSpPr txBox="1"/>
          <p:nvPr/>
        </p:nvSpPr>
        <p:spPr>
          <a:xfrm>
            <a:off x="5387571" y="3301600"/>
            <a:ext cx="205577" cy="23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3CB72CD-AD56-4980-A498-2D812B8E0252}"/>
              </a:ext>
            </a:extLst>
          </p:cNvPr>
          <p:cNvSpPr/>
          <p:nvPr/>
        </p:nvSpPr>
        <p:spPr>
          <a:xfrm>
            <a:off x="4083661" y="2878403"/>
            <a:ext cx="462743" cy="91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AB82FA1-C715-4573-8546-AF05B5C3D6E8}"/>
              </a:ext>
            </a:extLst>
          </p:cNvPr>
          <p:cNvSpPr txBox="1"/>
          <p:nvPr/>
        </p:nvSpPr>
        <p:spPr>
          <a:xfrm>
            <a:off x="4117581" y="144845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3A3798A-7371-4435-931C-34853EFBF6CF}"/>
              </a:ext>
            </a:extLst>
          </p:cNvPr>
          <p:cNvSpPr/>
          <p:nvPr/>
        </p:nvSpPr>
        <p:spPr>
          <a:xfrm rot="8100000">
            <a:off x="6932731" y="4993272"/>
            <a:ext cx="181653" cy="1816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FCE31ED-5133-4D9B-9B87-4719B6CE2C42}"/>
              </a:ext>
            </a:extLst>
          </p:cNvPr>
          <p:cNvCxnSpPr/>
          <p:nvPr/>
        </p:nvCxnSpPr>
        <p:spPr>
          <a:xfrm rot="5400000">
            <a:off x="7023558" y="4955650"/>
            <a:ext cx="0" cy="256897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6BB454FA-BC72-4423-A039-803AA4023BCA}"/>
              </a:ext>
            </a:extLst>
          </p:cNvPr>
          <p:cNvSpPr>
            <a:spLocks noChangeAspect="1"/>
          </p:cNvSpPr>
          <p:nvPr/>
        </p:nvSpPr>
        <p:spPr>
          <a:xfrm>
            <a:off x="7053401" y="4751250"/>
            <a:ext cx="273995" cy="27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AA54F59-DA5F-4A29-A447-D27F85A35D4E}"/>
              </a:ext>
            </a:extLst>
          </p:cNvPr>
          <p:cNvCxnSpPr>
            <a:cxnSpLocks/>
          </p:cNvCxnSpPr>
          <p:nvPr/>
        </p:nvCxnSpPr>
        <p:spPr>
          <a:xfrm flipH="1">
            <a:off x="6150299" y="1690688"/>
            <a:ext cx="445175" cy="185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EB5B817-1147-437E-8294-18501E6A1F5F}"/>
              </a:ext>
            </a:extLst>
          </p:cNvPr>
          <p:cNvSpPr txBox="1"/>
          <p:nvPr/>
        </p:nvSpPr>
        <p:spPr>
          <a:xfrm>
            <a:off x="6503849" y="1462585"/>
            <a:ext cx="4858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These lines             present -&gt; valve is </a:t>
            </a:r>
            <a:r>
              <a:rPr lang="fi-FI" b="1" dirty="0"/>
              <a:t>proportional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Closed </a:t>
            </a:r>
            <a:r>
              <a:rPr lang="fi-FI" dirty="0">
                <a:sym typeface="Symbol" panose="05050102010706020507" pitchFamily="18" charset="2"/>
              </a:rPr>
              <a:t> </a:t>
            </a:r>
            <a:r>
              <a:rPr lang="fi-FI" dirty="0"/>
              <a:t>Fully open</a:t>
            </a:r>
          </a:p>
          <a:p>
            <a:r>
              <a:rPr lang="fi-FI" dirty="0"/>
              <a:t>Some leakages, if spool valve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B1236D4-9F0B-4148-9764-85E07F846C15}"/>
              </a:ext>
            </a:extLst>
          </p:cNvPr>
          <p:cNvCxnSpPr/>
          <p:nvPr/>
        </p:nvCxnSpPr>
        <p:spPr>
          <a:xfrm>
            <a:off x="7753350" y="1650182"/>
            <a:ext cx="476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A7A614D4-B67B-4EB3-B214-7B74897DB32B}"/>
              </a:ext>
            </a:extLst>
          </p:cNvPr>
          <p:cNvSpPr txBox="1"/>
          <p:nvPr/>
        </p:nvSpPr>
        <p:spPr>
          <a:xfrm>
            <a:off x="7495776" y="2385915"/>
            <a:ext cx="451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IF</a:t>
            </a:r>
            <a:r>
              <a:rPr lang="fi-FI" dirty="0"/>
              <a:t> </a:t>
            </a:r>
            <a:r>
              <a:rPr lang="fi-FI" b="1" dirty="0"/>
              <a:t>the LOAD pressure OR/AND the pressure losses in valves etc. are high enough</a:t>
            </a:r>
            <a:r>
              <a:rPr lang="fi-FI" dirty="0"/>
              <a:t>, the cylinder piston will be lifted with speed determined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Pump’s (PRV’s)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Pump leakages NOT relevant!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Proportional control valve’s opening (area)</a:t>
            </a:r>
          </a:p>
          <a:p>
            <a:r>
              <a:rPr lang="fi-FI" dirty="0"/>
              <a:t>The boundary condition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Pump’s (PRV’s) pressure (</a:t>
            </a:r>
            <a:r>
              <a:rPr lang="fi-FI" i="1" dirty="0"/>
              <a:t>p</a:t>
            </a:r>
            <a:r>
              <a:rPr lang="fi-FI" baseline="-25000" dirty="0"/>
              <a:t>P</a:t>
            </a:r>
            <a:r>
              <a:rPr lang="fi-FI" dirty="0"/>
              <a:t>)</a:t>
            </a:r>
          </a:p>
          <a:p>
            <a:r>
              <a:rPr lang="fi-FI" dirty="0"/>
              <a:t>Pressures in the system and also pump pressure depend 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Load (gravity load) + seal friction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Flow friction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In valve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Pipe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Filter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7162E0C-62DF-4CB7-B924-9AD33C538993}"/>
              </a:ext>
            </a:extLst>
          </p:cNvPr>
          <p:cNvSpPr txBox="1"/>
          <p:nvPr/>
        </p:nvSpPr>
        <p:spPr>
          <a:xfrm>
            <a:off x="4476138" y="4321582"/>
            <a:ext cx="76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>
                <a:solidFill>
                  <a:srgbClr val="FF0000"/>
                </a:solidFill>
              </a:rPr>
              <a:t>q</a:t>
            </a:r>
            <a:r>
              <a:rPr lang="fi-FI" baseline="-25000" dirty="0">
                <a:solidFill>
                  <a:srgbClr val="FF0000"/>
                </a:solidFill>
              </a:rPr>
              <a:t>v.pump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F853FC5-9E0E-4568-A48F-E9C790A4F250}"/>
              </a:ext>
            </a:extLst>
          </p:cNvPr>
          <p:cNvSpPr txBox="1"/>
          <p:nvPr/>
        </p:nvSpPr>
        <p:spPr>
          <a:xfrm>
            <a:off x="5303538" y="5487412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>
                <a:solidFill>
                  <a:srgbClr val="FF0000"/>
                </a:solidFill>
              </a:rPr>
              <a:t>p</a:t>
            </a:r>
            <a:r>
              <a:rPr lang="fi-FI" baseline="-25000" dirty="0">
                <a:solidFill>
                  <a:srgbClr val="FF0000"/>
                </a:solidFill>
              </a:rPr>
              <a:t>pump </a:t>
            </a:r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fi-FI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fi-FI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cylinder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26AD8-D6FA-44B2-8C78-F430ACD086A9}"/>
              </a:ext>
            </a:extLst>
          </p:cNvPr>
          <p:cNvSpPr txBox="1"/>
          <p:nvPr/>
        </p:nvSpPr>
        <p:spPr>
          <a:xfrm>
            <a:off x="304800" y="227731"/>
            <a:ext cx="104227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CASE 2</a:t>
            </a:r>
          </a:p>
        </p:txBody>
      </p:sp>
      <p:sp>
        <p:nvSpPr>
          <p:cNvPr id="103" name="Arrow: Up 102">
            <a:extLst>
              <a:ext uri="{FF2B5EF4-FFF2-40B4-BE49-F238E27FC236}">
                <a16:creationId xmlns:a16="http://schemas.microsoft.com/office/drawing/2014/main" id="{F107B91B-DAAA-4EA8-9ADC-CCAD53AF759D}"/>
              </a:ext>
            </a:extLst>
          </p:cNvPr>
          <p:cNvSpPr/>
          <p:nvPr/>
        </p:nvSpPr>
        <p:spPr>
          <a:xfrm rot="10800000">
            <a:off x="7342492" y="4452765"/>
            <a:ext cx="220349" cy="776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96424B2-FE15-4626-8FA1-0F8A0F02D8A1}"/>
              </a:ext>
            </a:extLst>
          </p:cNvPr>
          <p:cNvSpPr txBox="1"/>
          <p:nvPr/>
        </p:nvSpPr>
        <p:spPr>
          <a:xfrm>
            <a:off x="7081243" y="3982805"/>
            <a:ext cx="95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Pressure decreasing</a:t>
            </a:r>
          </a:p>
        </p:txBody>
      </p:sp>
      <p:sp>
        <p:nvSpPr>
          <p:cNvPr id="105" name="Arrow: Up 104">
            <a:extLst>
              <a:ext uri="{FF2B5EF4-FFF2-40B4-BE49-F238E27FC236}">
                <a16:creationId xmlns:a16="http://schemas.microsoft.com/office/drawing/2014/main" id="{668CE40B-FFF7-420A-B191-97A6397A0564}"/>
              </a:ext>
            </a:extLst>
          </p:cNvPr>
          <p:cNvSpPr/>
          <p:nvPr/>
        </p:nvSpPr>
        <p:spPr>
          <a:xfrm rot="10800000">
            <a:off x="5655392" y="2510250"/>
            <a:ext cx="220349" cy="776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5628887-3D81-40A5-9DBA-9F76395A0C4F}"/>
              </a:ext>
            </a:extLst>
          </p:cNvPr>
          <p:cNvSpPr txBox="1"/>
          <p:nvPr/>
        </p:nvSpPr>
        <p:spPr>
          <a:xfrm>
            <a:off x="5394143" y="2040290"/>
            <a:ext cx="95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Pressure decreasing</a:t>
            </a:r>
          </a:p>
        </p:txBody>
      </p:sp>
      <p:sp>
        <p:nvSpPr>
          <p:cNvPr id="107" name="Arrow: Up 106">
            <a:extLst>
              <a:ext uri="{FF2B5EF4-FFF2-40B4-BE49-F238E27FC236}">
                <a16:creationId xmlns:a16="http://schemas.microsoft.com/office/drawing/2014/main" id="{65851EA1-BD9D-4F53-A8A2-C4DC51C9CCCB}"/>
              </a:ext>
            </a:extLst>
          </p:cNvPr>
          <p:cNvSpPr/>
          <p:nvPr/>
        </p:nvSpPr>
        <p:spPr>
          <a:xfrm>
            <a:off x="4090440" y="3613262"/>
            <a:ext cx="220349" cy="776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41D48D2-34EF-4F95-B231-18749DB50915}"/>
              </a:ext>
            </a:extLst>
          </p:cNvPr>
          <p:cNvSpPr txBox="1"/>
          <p:nvPr/>
        </p:nvSpPr>
        <p:spPr>
          <a:xfrm>
            <a:off x="3829191" y="3143302"/>
            <a:ext cx="95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Pressure decreasing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25641E-6D79-4E83-A433-9955F4A25B2A}"/>
              </a:ext>
            </a:extLst>
          </p:cNvPr>
          <p:cNvSpPr txBox="1"/>
          <p:nvPr/>
        </p:nvSpPr>
        <p:spPr>
          <a:xfrm>
            <a:off x="2001952" y="1624740"/>
            <a:ext cx="1708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Pressure (and flow rate)  transformation</a:t>
            </a:r>
          </a:p>
          <a:p>
            <a:pPr marL="171450" indent="-171450">
              <a:buFontTx/>
              <a:buChar char="-"/>
            </a:pPr>
            <a:r>
              <a:rPr lang="fi-FI" sz="1200" dirty="0"/>
              <a:t>Load</a:t>
            </a:r>
          </a:p>
          <a:p>
            <a:pPr marL="171450" indent="-171450">
              <a:buFontTx/>
              <a:buChar char="-"/>
            </a:pPr>
            <a:r>
              <a:rPr lang="fi-FI" sz="1200" dirty="0"/>
              <a:t>Differential cylinder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2BC2256-5E56-49EF-905A-C7DABCBEAD07}"/>
              </a:ext>
            </a:extLst>
          </p:cNvPr>
          <p:cNvCxnSpPr>
            <a:cxnSpLocks/>
          </p:cNvCxnSpPr>
          <p:nvPr/>
        </p:nvCxnSpPr>
        <p:spPr>
          <a:xfrm>
            <a:off x="3209931" y="2040240"/>
            <a:ext cx="930848" cy="58552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DE0973-0B96-4593-9B79-BDE4184C95FE}"/>
              </a:ext>
            </a:extLst>
          </p:cNvPr>
          <p:cNvSpPr txBox="1"/>
          <p:nvPr/>
        </p:nvSpPr>
        <p:spPr>
          <a:xfrm>
            <a:off x="57108" y="2044739"/>
            <a:ext cx="3750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Cylinder’s force balance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Load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Pressure 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Pressure 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(Friction) </a:t>
            </a:r>
            <a:r>
              <a:rPr lang="fi-FI" dirty="0">
                <a:sym typeface="Symbol" panose="05050102010706020507" pitchFamily="18" charset="2"/>
              </a:rPr>
              <a:t> equation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Cylinder pressures related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Pressure losses in proportional control valve’s control edge pressure losses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E.g. Lifting equations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BT: </a:t>
            </a:r>
            <a:r>
              <a:rPr lang="fi-FI" i="1" dirty="0"/>
              <a:t>v </a:t>
            </a:r>
            <a:r>
              <a:rPr lang="fi-FI" dirty="0"/>
              <a:t>and</a:t>
            </a:r>
            <a:r>
              <a:rPr lang="fi-FI" i="1" dirty="0"/>
              <a:t> U</a:t>
            </a:r>
            <a:r>
              <a:rPr lang="fi-FI" dirty="0"/>
              <a:t> </a:t>
            </a:r>
            <a:r>
              <a:rPr lang="fi-FI" dirty="0">
                <a:sym typeface="Symbol" panose="05050102010706020507" pitchFamily="18" charset="2"/>
              </a:rPr>
              <a:t> </a:t>
            </a:r>
            <a:r>
              <a:rPr lang="fi-FI" i="1" dirty="0">
                <a:sym typeface="Symbol" panose="05050102010706020507" pitchFamily="18" charset="2"/>
              </a:rPr>
              <a:t>p</a:t>
            </a:r>
            <a:r>
              <a:rPr lang="fi-FI" baseline="-25000" dirty="0">
                <a:sym typeface="Symbol" panose="05050102010706020507" pitchFamily="18" charset="2"/>
              </a:rPr>
              <a:t>B</a:t>
            </a:r>
            <a:r>
              <a:rPr lang="fi-FI" dirty="0"/>
              <a:t> </a:t>
            </a:r>
            <a:r>
              <a:rPr lang="fi-FI" dirty="0">
                <a:sym typeface="Symbol" panose="05050102010706020507" pitchFamily="18" charset="2"/>
              </a:rPr>
              <a:t>equation</a:t>
            </a:r>
            <a:endParaRPr lang="fi-FI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PA: </a:t>
            </a:r>
            <a:r>
              <a:rPr lang="fi-FI" i="1" dirty="0"/>
              <a:t>p</a:t>
            </a:r>
            <a:r>
              <a:rPr lang="fi-FI" baseline="-25000" dirty="0"/>
              <a:t>B</a:t>
            </a:r>
            <a:r>
              <a:rPr lang="fi-FI" dirty="0"/>
              <a:t>, </a:t>
            </a:r>
            <a:r>
              <a:rPr lang="fi-FI" i="1" dirty="0"/>
              <a:t>v </a:t>
            </a:r>
            <a:r>
              <a:rPr lang="fi-FI" dirty="0"/>
              <a:t>and</a:t>
            </a:r>
            <a:r>
              <a:rPr lang="fi-FI" i="1" dirty="0"/>
              <a:t> U</a:t>
            </a:r>
            <a:r>
              <a:rPr lang="fi-FI" dirty="0"/>
              <a:t> </a:t>
            </a:r>
            <a:r>
              <a:rPr lang="fi-FI" dirty="0">
                <a:sym typeface="Symbol" panose="05050102010706020507" pitchFamily="18" charset="2"/>
              </a:rPr>
              <a:t> </a:t>
            </a:r>
            <a:r>
              <a:rPr lang="fi-FI" i="1" dirty="0">
                <a:sym typeface="Symbol" panose="05050102010706020507" pitchFamily="18" charset="2"/>
              </a:rPr>
              <a:t>p</a:t>
            </a:r>
            <a:r>
              <a:rPr lang="fi-FI" baseline="-25000" dirty="0">
                <a:sym typeface="Symbol" panose="05050102010706020507" pitchFamily="18" charset="2"/>
              </a:rPr>
              <a:t>A</a:t>
            </a:r>
            <a:r>
              <a:rPr lang="fi-FI" dirty="0"/>
              <a:t> </a:t>
            </a:r>
            <a:r>
              <a:rPr lang="fi-FI" dirty="0">
                <a:sym typeface="Symbol" panose="05050102010706020507" pitchFamily="18" charset="2"/>
              </a:rPr>
              <a:t>equation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Solve </a:t>
            </a:r>
            <a:r>
              <a:rPr lang="fi-FI" i="1" dirty="0"/>
              <a:t>v </a:t>
            </a:r>
            <a:r>
              <a:rPr lang="fi-FI" dirty="0"/>
              <a:t>(</a:t>
            </a:r>
            <a:r>
              <a:rPr lang="fi-FI" dirty="0">
                <a:sym typeface="Symbol" panose="05050102010706020507" pitchFamily="18" charset="2"/>
              </a:rPr>
              <a:t>equation</a:t>
            </a:r>
            <a:r>
              <a:rPr lang="fi-FI" dirty="0"/>
              <a:t>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2831790-CA27-4EE3-A0A6-9354A1483051}"/>
              </a:ext>
            </a:extLst>
          </p:cNvPr>
          <p:cNvSpPr txBox="1"/>
          <p:nvPr/>
        </p:nvSpPr>
        <p:spPr>
          <a:xfrm>
            <a:off x="5303538" y="124075"/>
            <a:ext cx="642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FOR MODERN HYDRAULICS with CONSTANT DISPLACEMENT PUMP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475985F-B7A9-4F8D-9EDE-89EC04A94524}"/>
              </a:ext>
            </a:extLst>
          </p:cNvPr>
          <p:cNvSpPr txBox="1"/>
          <p:nvPr/>
        </p:nvSpPr>
        <p:spPr>
          <a:xfrm>
            <a:off x="110179" y="5919455"/>
            <a:ext cx="4715458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0000"/>
                </a:solidFill>
              </a:rPr>
              <a:t>Load force is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0000"/>
                </a:solidFill>
              </a:rPr>
              <a:t>Pump pressure is the same </a:t>
            </a:r>
            <a:r>
              <a:rPr lang="fi-FI" sz="1600" dirty="0">
                <a:solidFill>
                  <a:srgbClr val="FF0000"/>
                </a:solidFill>
                <a:sym typeface="Symbol" panose="05050102010706020507" pitchFamily="18" charset="2"/>
              </a:rPr>
              <a:t> better controllability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36BCE60-E0FC-41B3-98AB-4A62F65BA603}"/>
              </a:ext>
            </a:extLst>
          </p:cNvPr>
          <p:cNvSpPr txBox="1"/>
          <p:nvPr/>
        </p:nvSpPr>
        <p:spPr>
          <a:xfrm>
            <a:off x="5038647" y="6024725"/>
            <a:ext cx="28326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IF </a:t>
            </a:r>
            <a:r>
              <a:rPr lang="fi-FI" i="1" dirty="0">
                <a:solidFill>
                  <a:srgbClr val="FF0000"/>
                </a:solidFill>
              </a:rPr>
              <a:t>p</a:t>
            </a:r>
            <a:r>
              <a:rPr lang="fi-FI" baseline="-25000" dirty="0">
                <a:solidFill>
                  <a:srgbClr val="FF0000"/>
                </a:solidFill>
              </a:rPr>
              <a:t>P</a:t>
            </a:r>
            <a:r>
              <a:rPr lang="fi-FI" dirty="0">
                <a:solidFill>
                  <a:srgbClr val="FF0000"/>
                </a:solidFill>
              </a:rPr>
              <a:t> &lt; </a:t>
            </a:r>
            <a:r>
              <a:rPr lang="fi-FI" i="1" dirty="0">
                <a:solidFill>
                  <a:srgbClr val="FF0000"/>
                </a:solidFill>
              </a:rPr>
              <a:t>p</a:t>
            </a:r>
            <a:r>
              <a:rPr lang="fi-FI" baseline="-25000" dirty="0">
                <a:solidFill>
                  <a:srgbClr val="FF0000"/>
                </a:solidFill>
              </a:rPr>
              <a:t>PRV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 previous page</a:t>
            </a:r>
            <a:endParaRPr lang="fi-FI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0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/>
          <p:cNvSpPr/>
          <p:nvPr/>
        </p:nvSpPr>
        <p:spPr>
          <a:xfrm>
            <a:off x="8154628" y="3325636"/>
            <a:ext cx="2016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Example, part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478" y="1556289"/>
            <a:ext cx="48163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Solution 2a</a:t>
            </a:r>
          </a:p>
          <a:p>
            <a:r>
              <a:rPr lang="fi-FI" sz="2000" b="1" dirty="0">
                <a:solidFill>
                  <a:srgbClr val="FF0000"/>
                </a:solidFill>
              </a:rPr>
              <a:t>HYDRA </a:t>
            </a:r>
            <a:r>
              <a:rPr lang="fi-FI" sz="2000" b="1">
                <a:solidFill>
                  <a:srgbClr val="FF0000"/>
                </a:solidFill>
              </a:rPr>
              <a:t>concept – Multi-pressure system</a:t>
            </a:r>
            <a:endParaRPr lang="fi-FI" sz="2000" b="1" dirty="0">
              <a:solidFill>
                <a:srgbClr val="FF0000"/>
              </a:solidFill>
            </a:endParaRPr>
          </a:p>
          <a:p>
            <a:r>
              <a:rPr lang="fi-FI" sz="2000" dirty="0">
                <a:solidFill>
                  <a:srgbClr val="FF0000"/>
                </a:solidFill>
              </a:rPr>
              <a:t>(Tampere University of Technology and Aalto University)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The pump flow is directed into pressure accumulator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The system is controlled by using (”large”) ON/OFF valves to (1) allow or (2) prohibit flow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(not to throttle flow)</a:t>
            </a:r>
            <a:r>
              <a:rPr lang="fi-FI" sz="2000" dirty="0"/>
              <a:t>  </a:t>
            </a:r>
            <a:r>
              <a:rPr lang="fi-FI" sz="2000" dirty="0">
                <a:sym typeface="Symbol" panose="05050102010706020507" pitchFamily="18" charset="2"/>
              </a:rPr>
              <a:t> pressure losses are small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ym typeface="Symbol" panose="05050102010706020507" pitchFamily="18" charset="2"/>
              </a:rPr>
              <a:t>Also the </a:t>
            </a:r>
            <a:r>
              <a:rPr lang="fi-FI" sz="2000" b="1" dirty="0">
                <a:sym typeface="Symbol" panose="05050102010706020507" pitchFamily="18" charset="2"/>
              </a:rPr>
              <a:t>potential energy</a:t>
            </a:r>
            <a:r>
              <a:rPr lang="fi-FI" sz="2000" dirty="0">
                <a:sym typeface="Symbol" panose="05050102010706020507" pitchFamily="18" charset="2"/>
              </a:rPr>
              <a:t> of the load can be utilized by directing flow of high pressure fluid into the accumulator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ym typeface="Symbol" panose="05050102010706020507" pitchFamily="18" charset="2"/>
              </a:rPr>
              <a:t>The power of the electric motor and pump can be small (</a:t>
            </a:r>
            <a:r>
              <a:rPr lang="fi-FI" sz="2000" b="1" dirty="0">
                <a:sym typeface="Symbol" panose="05050102010706020507" pitchFamily="18" charset="2"/>
              </a:rPr>
              <a:t>average power</a:t>
            </a:r>
            <a:r>
              <a:rPr lang="fi-FI" sz="2000" dirty="0">
                <a:sym typeface="Symbol" panose="05050102010706020507" pitchFamily="18" charset="2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sym typeface="Symbol" panose="05050102010706020507" pitchFamily="18" charset="2"/>
              </a:rPr>
              <a:t>Peak power </a:t>
            </a:r>
            <a:r>
              <a:rPr lang="fi-FI" sz="2000" dirty="0">
                <a:sym typeface="Symbol" panose="05050102010706020507" pitchFamily="18" charset="2"/>
              </a:rPr>
              <a:t>is provided by the accumulator</a:t>
            </a:r>
            <a:endParaRPr lang="fi-FI" sz="2000" dirty="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82820B8-958E-4739-B48D-80A112B408DA}" type="slidenum">
              <a:rPr lang="en-US" smtClean="0"/>
              <a:t>9</a:t>
            </a:fld>
            <a:endParaRPr lang="en-US"/>
          </a:p>
        </p:txBody>
      </p:sp>
      <p:sp>
        <p:nvSpPr>
          <p:cNvPr id="32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2820B8-958E-4739-B48D-80A112B408DA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10168064" y="3389780"/>
            <a:ext cx="1" cy="1189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Oval 8"/>
          <p:cNvSpPr>
            <a:spLocks noChangeArrowheads="1"/>
          </p:cNvSpPr>
          <p:nvPr/>
        </p:nvSpPr>
        <p:spPr bwMode="auto">
          <a:xfrm rot="156836">
            <a:off x="9892301" y="4613774"/>
            <a:ext cx="574675" cy="576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i-FI" sz="1800">
              <a:latin typeface="Arial" charset="0"/>
            </a:endParaRPr>
          </a:p>
        </p:txBody>
      </p:sp>
      <p:sp>
        <p:nvSpPr>
          <p:cNvPr id="71" name="AutoShape 9"/>
          <p:cNvSpPr>
            <a:spLocks noChangeArrowheads="1"/>
          </p:cNvSpPr>
          <p:nvPr/>
        </p:nvSpPr>
        <p:spPr bwMode="auto">
          <a:xfrm>
            <a:off x="10107606" y="4613996"/>
            <a:ext cx="144064" cy="1222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i-FI" sz="1800">
              <a:latin typeface="Arial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9846692" y="5766124"/>
            <a:ext cx="6478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0494565" y="5550124"/>
            <a:ext cx="0" cy="21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9846493" y="5550100"/>
            <a:ext cx="0" cy="21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Line 127"/>
          <p:cNvSpPr>
            <a:spLocks noChangeShapeType="1"/>
          </p:cNvSpPr>
          <p:nvPr/>
        </p:nvSpPr>
        <p:spPr bwMode="auto">
          <a:xfrm flipH="1">
            <a:off x="10179638" y="5190036"/>
            <a:ext cx="1" cy="50408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93" name="TextBox 92"/>
          <p:cNvSpPr txBox="1"/>
          <p:nvPr/>
        </p:nvSpPr>
        <p:spPr>
          <a:xfrm>
            <a:off x="4982347" y="258445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x</a:t>
            </a:r>
          </a:p>
        </p:txBody>
      </p:sp>
      <p:sp>
        <p:nvSpPr>
          <p:cNvPr id="94" name="Rectangle 93"/>
          <p:cNvSpPr/>
          <p:nvPr/>
        </p:nvSpPr>
        <p:spPr>
          <a:xfrm rot="16200000">
            <a:off x="4262602" y="4160720"/>
            <a:ext cx="288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5" name="Straight Connector 94"/>
          <p:cNvCxnSpPr/>
          <p:nvPr/>
        </p:nvCxnSpPr>
        <p:spPr>
          <a:xfrm rot="16200000">
            <a:off x="5689155" y="5096744"/>
            <a:ext cx="0" cy="7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523608" y="1975971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/>
              <a:t>G</a:t>
            </a:r>
          </a:p>
        </p:txBody>
      </p:sp>
      <p:cxnSp>
        <p:nvCxnSpPr>
          <p:cNvPr id="97" name="Straight Connector 96"/>
          <p:cNvCxnSpPr/>
          <p:nvPr/>
        </p:nvCxnSpPr>
        <p:spPr>
          <a:xfrm rot="16200000">
            <a:off x="5702522" y="5240760"/>
            <a:ext cx="0" cy="7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 rot="16200000">
            <a:off x="4262562" y="3944736"/>
            <a:ext cx="2880000" cy="144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9" name="Rectangle 98"/>
          <p:cNvSpPr/>
          <p:nvPr/>
        </p:nvSpPr>
        <p:spPr>
          <a:xfrm rot="16200000">
            <a:off x="5340886" y="1852883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TextBox 99"/>
          <p:cNvSpPr txBox="1"/>
          <p:nvPr/>
        </p:nvSpPr>
        <p:spPr>
          <a:xfrm>
            <a:off x="4818796" y="5564535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r>
              <a:rPr lang="fi-FI" baseline="-25000" dirty="0"/>
              <a:t>A</a:t>
            </a:r>
            <a:endParaRPr lang="fi-FI" dirty="0"/>
          </a:p>
        </p:txBody>
      </p:sp>
      <p:sp>
        <p:nvSpPr>
          <p:cNvPr id="101" name="TextBox 100"/>
          <p:cNvSpPr txBox="1"/>
          <p:nvPr/>
        </p:nvSpPr>
        <p:spPr>
          <a:xfrm>
            <a:off x="4805570" y="305654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r>
              <a:rPr lang="fi-FI" baseline="-25000" dirty="0"/>
              <a:t>B</a:t>
            </a:r>
            <a:endParaRPr lang="fi-FI" dirty="0"/>
          </a:p>
        </p:txBody>
      </p:sp>
      <p:sp>
        <p:nvSpPr>
          <p:cNvPr id="104" name="Line 126"/>
          <p:cNvSpPr>
            <a:spLocks noChangeShapeType="1"/>
          </p:cNvSpPr>
          <p:nvPr/>
        </p:nvSpPr>
        <p:spPr bwMode="auto">
          <a:xfrm flipV="1">
            <a:off x="6388850" y="3786399"/>
            <a:ext cx="2304256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6388850" y="3786399"/>
            <a:ext cx="0" cy="208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Line 126"/>
          <p:cNvSpPr>
            <a:spLocks noChangeShapeType="1"/>
          </p:cNvSpPr>
          <p:nvPr/>
        </p:nvSpPr>
        <p:spPr bwMode="auto">
          <a:xfrm flipV="1">
            <a:off x="6076478" y="5880156"/>
            <a:ext cx="288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107" name="Line 126"/>
          <p:cNvSpPr>
            <a:spLocks noChangeShapeType="1"/>
          </p:cNvSpPr>
          <p:nvPr/>
        </p:nvSpPr>
        <p:spPr bwMode="auto">
          <a:xfrm flipV="1">
            <a:off x="6072461" y="3092542"/>
            <a:ext cx="2896484" cy="55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108" name="Oval 8"/>
          <p:cNvSpPr>
            <a:spLocks noChangeArrowheads="1"/>
          </p:cNvSpPr>
          <p:nvPr/>
        </p:nvSpPr>
        <p:spPr bwMode="auto">
          <a:xfrm rot="5400000">
            <a:off x="9172222" y="4633001"/>
            <a:ext cx="574675" cy="576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fi-FI" sz="1800" dirty="0">
                <a:latin typeface="Arial" charset="0"/>
              </a:rPr>
              <a:t>M</a:t>
            </a:r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9749913" y="4971628"/>
            <a:ext cx="1460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9743289" y="4855674"/>
            <a:ext cx="1460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176257" y="3059305"/>
            <a:ext cx="2678716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4" name="Rectangle 113"/>
          <p:cNvSpPr/>
          <p:nvPr/>
        </p:nvSpPr>
        <p:spPr>
          <a:xfrm>
            <a:off x="6522136" y="3756207"/>
            <a:ext cx="2016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5" name="Rectangle 114"/>
          <p:cNvSpPr/>
          <p:nvPr/>
        </p:nvSpPr>
        <p:spPr>
          <a:xfrm rot="5400000">
            <a:off x="5370088" y="4801404"/>
            <a:ext cx="2016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2" name="Rectangle 121"/>
          <p:cNvSpPr/>
          <p:nvPr/>
        </p:nvSpPr>
        <p:spPr>
          <a:xfrm rot="5400000">
            <a:off x="9389458" y="3553858"/>
            <a:ext cx="1548000" cy="93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3" name="Rectangle 122"/>
          <p:cNvSpPr/>
          <p:nvPr/>
        </p:nvSpPr>
        <p:spPr>
          <a:xfrm>
            <a:off x="6117712" y="5851014"/>
            <a:ext cx="216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31" name="Group 130"/>
          <p:cNvGrpSpPr>
            <a:grpSpLocks noChangeAspect="1"/>
          </p:cNvGrpSpPr>
          <p:nvPr/>
        </p:nvGrpSpPr>
        <p:grpSpPr>
          <a:xfrm rot="16200000">
            <a:off x="9059749" y="1169500"/>
            <a:ext cx="2207278" cy="1121371"/>
            <a:chOff x="1541668" y="1983952"/>
            <a:chExt cx="6126676" cy="3533280"/>
          </a:xfrm>
        </p:grpSpPr>
        <p:sp>
          <p:nvSpPr>
            <p:cNvPr id="132" name="Rectangle 54" descr="Light downward diagonal"/>
            <p:cNvSpPr>
              <a:spLocks noChangeAspect="1" noChangeArrowheads="1"/>
            </p:cNvSpPr>
            <p:nvPr/>
          </p:nvSpPr>
          <p:spPr bwMode="auto">
            <a:xfrm rot="16200000">
              <a:off x="2838366" y="687254"/>
              <a:ext cx="3533280" cy="6126676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33" name="Rectangle 131"/>
            <p:cNvSpPr>
              <a:spLocks noChangeAspect="1" noChangeArrowheads="1"/>
            </p:cNvSpPr>
            <p:nvPr/>
          </p:nvSpPr>
          <p:spPr bwMode="auto">
            <a:xfrm rot="16200000">
              <a:off x="1692999" y="2438992"/>
              <a:ext cx="2888932" cy="26199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134" name="Rectangle 62"/>
            <p:cNvSpPr>
              <a:spLocks noChangeAspect="1" noChangeArrowheads="1"/>
            </p:cNvSpPr>
            <p:nvPr/>
          </p:nvSpPr>
          <p:spPr bwMode="auto">
            <a:xfrm rot="5400000">
              <a:off x="3320045" y="3433534"/>
              <a:ext cx="2888936" cy="634116"/>
            </a:xfrm>
            <a:prstGeom prst="rect">
              <a:avLst/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35" name="Rectangle 81"/>
            <p:cNvSpPr>
              <a:spLocks noChangeAspect="1" noChangeArrowheads="1"/>
            </p:cNvSpPr>
            <p:nvPr/>
          </p:nvSpPr>
          <p:spPr bwMode="auto">
            <a:xfrm rot="16200000">
              <a:off x="1465148" y="3621826"/>
              <a:ext cx="438846" cy="2858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36" name="Rectangle 131"/>
            <p:cNvSpPr>
              <a:spLocks noChangeAspect="1" noChangeArrowheads="1"/>
            </p:cNvSpPr>
            <p:nvPr/>
          </p:nvSpPr>
          <p:spPr bwMode="auto">
            <a:xfrm rot="5400000">
              <a:off x="4824528" y="2554810"/>
              <a:ext cx="2888932" cy="23748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i-FI" sz="2400" dirty="0"/>
                <a:t>N</a:t>
              </a:r>
              <a:r>
                <a:rPr lang="fi-FI" sz="2400" baseline="-25000" dirty="0"/>
                <a:t>2</a:t>
              </a:r>
              <a:endParaRPr lang="fi-FI" sz="2400" i="1" baseline="-25000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605005" y="2297765"/>
              <a:ext cx="327035" cy="28972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138" name="Straight Arrow Connector 137"/>
          <p:cNvCxnSpPr/>
          <p:nvPr/>
        </p:nvCxnSpPr>
        <p:spPr>
          <a:xfrm flipV="1">
            <a:off x="9271445" y="778681"/>
            <a:ext cx="0" cy="1804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10800000" flipV="1">
            <a:off x="11055330" y="768912"/>
            <a:ext cx="0" cy="1804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7038872" y="2692876"/>
            <a:ext cx="1930073" cy="1393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CONTROL (ON/OFF) </a:t>
            </a:r>
          </a:p>
          <a:p>
            <a:pPr algn="ctr"/>
            <a:r>
              <a:rPr lang="fi-FI" dirty="0"/>
              <a:t>VALVES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170582" y="5874399"/>
            <a:ext cx="362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SMALL ELECTRIC MOTOR AND PUMP</a:t>
            </a:r>
          </a:p>
          <a:p>
            <a:pPr algn="ctr"/>
            <a:r>
              <a:rPr lang="fi-FI" dirty="0"/>
              <a:t>(AVERAGE POWER)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7166540" y="1501111"/>
            <a:ext cx="576923" cy="11917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944590" y="518297"/>
            <a:ext cx="3142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CONTROL BY USING (LARGE AREA) ON/OFF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ONLY MINOR PRESSURE LOSSES</a:t>
            </a:r>
          </a:p>
          <a:p>
            <a:endParaRPr lang="fi-FI" dirty="0"/>
          </a:p>
        </p:txBody>
      </p:sp>
      <p:sp>
        <p:nvSpPr>
          <p:cNvPr id="149" name="Up-Down Arrow 148"/>
          <p:cNvSpPr/>
          <p:nvPr/>
        </p:nvSpPr>
        <p:spPr>
          <a:xfrm>
            <a:off x="4779861" y="1753036"/>
            <a:ext cx="431991" cy="9778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9" name="Group 48"/>
          <p:cNvGrpSpPr>
            <a:grpSpLocks noChangeAspect="1"/>
          </p:cNvGrpSpPr>
          <p:nvPr/>
        </p:nvGrpSpPr>
        <p:grpSpPr>
          <a:xfrm rot="5400000">
            <a:off x="6536474" y="4616094"/>
            <a:ext cx="710251" cy="360831"/>
            <a:chOff x="1541668" y="1983952"/>
            <a:chExt cx="6126676" cy="3533280"/>
          </a:xfrm>
        </p:grpSpPr>
        <p:sp>
          <p:nvSpPr>
            <p:cNvPr id="50" name="Rectangle 54" descr="Light downward diagonal"/>
            <p:cNvSpPr>
              <a:spLocks noChangeAspect="1" noChangeArrowheads="1"/>
            </p:cNvSpPr>
            <p:nvPr/>
          </p:nvSpPr>
          <p:spPr bwMode="auto">
            <a:xfrm rot="16200000">
              <a:off x="2838366" y="687254"/>
              <a:ext cx="3533280" cy="6126676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52" name="Rectangle 131"/>
            <p:cNvSpPr>
              <a:spLocks noChangeAspect="1" noChangeArrowheads="1"/>
            </p:cNvSpPr>
            <p:nvPr/>
          </p:nvSpPr>
          <p:spPr bwMode="auto">
            <a:xfrm rot="16200000">
              <a:off x="1692999" y="2438992"/>
              <a:ext cx="2888932" cy="26199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53" name="Rectangle 62"/>
            <p:cNvSpPr>
              <a:spLocks noChangeAspect="1" noChangeArrowheads="1"/>
            </p:cNvSpPr>
            <p:nvPr/>
          </p:nvSpPr>
          <p:spPr bwMode="auto">
            <a:xfrm rot="5400000">
              <a:off x="3320045" y="3433534"/>
              <a:ext cx="2888936" cy="634116"/>
            </a:xfrm>
            <a:prstGeom prst="rect">
              <a:avLst/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54" name="Rectangle 81"/>
            <p:cNvSpPr>
              <a:spLocks noChangeAspect="1" noChangeArrowheads="1"/>
            </p:cNvSpPr>
            <p:nvPr/>
          </p:nvSpPr>
          <p:spPr bwMode="auto">
            <a:xfrm rot="16200000">
              <a:off x="1465148" y="3621826"/>
              <a:ext cx="438846" cy="2858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55" name="Rectangle 131"/>
            <p:cNvSpPr>
              <a:spLocks noChangeAspect="1" noChangeArrowheads="1"/>
            </p:cNvSpPr>
            <p:nvPr/>
          </p:nvSpPr>
          <p:spPr bwMode="auto">
            <a:xfrm rot="16200000">
              <a:off x="4824530" y="2554813"/>
              <a:ext cx="2888933" cy="23748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i-FI" sz="1200" dirty="0"/>
                <a:t>N</a:t>
              </a:r>
              <a:r>
                <a:rPr lang="fi-FI" sz="1200" baseline="-25000" dirty="0"/>
                <a:t>2</a:t>
              </a:r>
              <a:endParaRPr lang="fi-FI" sz="1200" i="1" baseline="-250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605005" y="2297765"/>
              <a:ext cx="327035" cy="28972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0492518" y="5195595"/>
            <a:ext cx="3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0672518" y="5010949"/>
            <a:ext cx="3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0875330" y="4830838"/>
            <a:ext cx="3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1053518" y="5010949"/>
            <a:ext cx="3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233518" y="5190949"/>
            <a:ext cx="3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837230" y="44904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394266" y="518819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OFF</a:t>
            </a:r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 rot="5400000">
            <a:off x="7041430" y="4616094"/>
            <a:ext cx="710251" cy="360831"/>
            <a:chOff x="1541668" y="1983952"/>
            <a:chExt cx="6126676" cy="3533280"/>
          </a:xfrm>
        </p:grpSpPr>
        <p:sp>
          <p:nvSpPr>
            <p:cNvPr id="65" name="Rectangle 54" descr="Light downward diagonal"/>
            <p:cNvSpPr>
              <a:spLocks noChangeAspect="1" noChangeArrowheads="1"/>
            </p:cNvSpPr>
            <p:nvPr/>
          </p:nvSpPr>
          <p:spPr bwMode="auto">
            <a:xfrm rot="16200000">
              <a:off x="2838366" y="687254"/>
              <a:ext cx="3533280" cy="6126676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" name="Rectangle 131"/>
            <p:cNvSpPr>
              <a:spLocks noChangeAspect="1" noChangeArrowheads="1"/>
            </p:cNvSpPr>
            <p:nvPr/>
          </p:nvSpPr>
          <p:spPr bwMode="auto">
            <a:xfrm rot="16200000">
              <a:off x="1692999" y="2438992"/>
              <a:ext cx="2888932" cy="26199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67" name="Rectangle 62"/>
            <p:cNvSpPr>
              <a:spLocks noChangeAspect="1" noChangeArrowheads="1"/>
            </p:cNvSpPr>
            <p:nvPr/>
          </p:nvSpPr>
          <p:spPr bwMode="auto">
            <a:xfrm rot="5400000">
              <a:off x="3320045" y="3433534"/>
              <a:ext cx="2888936" cy="634116"/>
            </a:xfrm>
            <a:prstGeom prst="rect">
              <a:avLst/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8" name="Rectangle 81"/>
            <p:cNvSpPr>
              <a:spLocks noChangeAspect="1" noChangeArrowheads="1"/>
            </p:cNvSpPr>
            <p:nvPr/>
          </p:nvSpPr>
          <p:spPr bwMode="auto">
            <a:xfrm rot="16200000">
              <a:off x="1465148" y="3621826"/>
              <a:ext cx="438846" cy="2858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9" name="Rectangle 131"/>
            <p:cNvSpPr>
              <a:spLocks noChangeAspect="1" noChangeArrowheads="1"/>
            </p:cNvSpPr>
            <p:nvPr/>
          </p:nvSpPr>
          <p:spPr bwMode="auto">
            <a:xfrm rot="16200000">
              <a:off x="4824530" y="2554813"/>
              <a:ext cx="2888933" cy="23748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i-FI" sz="1200" dirty="0"/>
                <a:t>N</a:t>
              </a:r>
              <a:r>
                <a:rPr lang="fi-FI" sz="1200" baseline="-25000" dirty="0"/>
                <a:t>2</a:t>
              </a:r>
              <a:endParaRPr lang="fi-FI" sz="1200" i="1" baseline="-250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605005" y="2297765"/>
              <a:ext cx="327035" cy="28972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 rot="5400000">
            <a:off x="7528284" y="4616094"/>
            <a:ext cx="710251" cy="360831"/>
            <a:chOff x="1541668" y="1983952"/>
            <a:chExt cx="6126676" cy="3533280"/>
          </a:xfrm>
        </p:grpSpPr>
        <p:sp>
          <p:nvSpPr>
            <p:cNvPr id="78" name="Rectangle 54" descr="Light downward diagonal"/>
            <p:cNvSpPr>
              <a:spLocks noChangeAspect="1" noChangeArrowheads="1"/>
            </p:cNvSpPr>
            <p:nvPr/>
          </p:nvSpPr>
          <p:spPr bwMode="auto">
            <a:xfrm rot="16200000">
              <a:off x="2838366" y="687254"/>
              <a:ext cx="3533280" cy="6126676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9" name="Rectangle 131"/>
            <p:cNvSpPr>
              <a:spLocks noChangeAspect="1" noChangeArrowheads="1"/>
            </p:cNvSpPr>
            <p:nvPr/>
          </p:nvSpPr>
          <p:spPr bwMode="auto">
            <a:xfrm rot="16200000">
              <a:off x="1692999" y="2438992"/>
              <a:ext cx="2888932" cy="26199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80" name="Rectangle 62"/>
            <p:cNvSpPr>
              <a:spLocks noChangeAspect="1" noChangeArrowheads="1"/>
            </p:cNvSpPr>
            <p:nvPr/>
          </p:nvSpPr>
          <p:spPr bwMode="auto">
            <a:xfrm rot="5400000">
              <a:off x="3320045" y="3433534"/>
              <a:ext cx="2888936" cy="634116"/>
            </a:xfrm>
            <a:prstGeom prst="rect">
              <a:avLst/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" name="Rectangle 81"/>
            <p:cNvSpPr>
              <a:spLocks noChangeAspect="1" noChangeArrowheads="1"/>
            </p:cNvSpPr>
            <p:nvPr/>
          </p:nvSpPr>
          <p:spPr bwMode="auto">
            <a:xfrm rot="16200000">
              <a:off x="1465148" y="3621826"/>
              <a:ext cx="438846" cy="2858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2" name="Rectangle 131"/>
            <p:cNvSpPr>
              <a:spLocks noChangeAspect="1" noChangeArrowheads="1"/>
            </p:cNvSpPr>
            <p:nvPr/>
          </p:nvSpPr>
          <p:spPr bwMode="auto">
            <a:xfrm rot="16200000">
              <a:off x="4824530" y="2554813"/>
              <a:ext cx="2888933" cy="23748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i-FI" sz="1200" dirty="0"/>
                <a:t>N</a:t>
              </a:r>
              <a:r>
                <a:rPr lang="fi-FI" sz="1200" baseline="-25000" dirty="0"/>
                <a:t>2</a:t>
              </a:r>
              <a:endParaRPr lang="fi-FI" sz="1200" i="1" baseline="-25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05005" y="2297765"/>
              <a:ext cx="327035" cy="28972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8009795" y="4612800"/>
            <a:ext cx="710251" cy="360831"/>
            <a:chOff x="1541668" y="1983952"/>
            <a:chExt cx="6126676" cy="3533280"/>
          </a:xfrm>
        </p:grpSpPr>
        <p:sp>
          <p:nvSpPr>
            <p:cNvPr id="85" name="Rectangle 54" descr="Light downward diagonal"/>
            <p:cNvSpPr>
              <a:spLocks noChangeAspect="1" noChangeArrowheads="1"/>
            </p:cNvSpPr>
            <p:nvPr/>
          </p:nvSpPr>
          <p:spPr bwMode="auto">
            <a:xfrm rot="16200000">
              <a:off x="2838366" y="687254"/>
              <a:ext cx="3533280" cy="6126676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6" name="Rectangle 131"/>
            <p:cNvSpPr>
              <a:spLocks noChangeAspect="1" noChangeArrowheads="1"/>
            </p:cNvSpPr>
            <p:nvPr/>
          </p:nvSpPr>
          <p:spPr bwMode="auto">
            <a:xfrm rot="16200000">
              <a:off x="1692999" y="2438992"/>
              <a:ext cx="2888932" cy="26199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87" name="Rectangle 62"/>
            <p:cNvSpPr>
              <a:spLocks noChangeAspect="1" noChangeArrowheads="1"/>
            </p:cNvSpPr>
            <p:nvPr/>
          </p:nvSpPr>
          <p:spPr bwMode="auto">
            <a:xfrm rot="5400000">
              <a:off x="3320045" y="3433534"/>
              <a:ext cx="2888936" cy="634116"/>
            </a:xfrm>
            <a:prstGeom prst="rect">
              <a:avLst/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8" name="Rectangle 81"/>
            <p:cNvSpPr>
              <a:spLocks noChangeAspect="1" noChangeArrowheads="1"/>
            </p:cNvSpPr>
            <p:nvPr/>
          </p:nvSpPr>
          <p:spPr bwMode="auto">
            <a:xfrm rot="16200000">
              <a:off x="1465148" y="3621826"/>
              <a:ext cx="438846" cy="2858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9" name="Rectangle 131"/>
            <p:cNvSpPr>
              <a:spLocks noChangeAspect="1" noChangeArrowheads="1"/>
            </p:cNvSpPr>
            <p:nvPr/>
          </p:nvSpPr>
          <p:spPr bwMode="auto">
            <a:xfrm rot="16200000">
              <a:off x="4824530" y="2554813"/>
              <a:ext cx="2888933" cy="23748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i-FI" sz="1200" dirty="0"/>
                <a:t>N</a:t>
              </a:r>
              <a:r>
                <a:rPr lang="fi-FI" sz="1200" baseline="-25000" dirty="0"/>
                <a:t>2</a:t>
              </a:r>
              <a:endParaRPr lang="fi-FI" sz="1200" i="1" baseline="-250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05005" y="2297765"/>
              <a:ext cx="327035" cy="28972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73084" y="5372860"/>
            <a:ext cx="263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20 – 40 – 60 – 80 – … bars</a:t>
            </a:r>
          </a:p>
        </p:txBody>
      </p:sp>
      <p:sp>
        <p:nvSpPr>
          <p:cNvPr id="91" name="Oval 90"/>
          <p:cNvSpPr/>
          <p:nvPr/>
        </p:nvSpPr>
        <p:spPr>
          <a:xfrm>
            <a:off x="6520619" y="4103273"/>
            <a:ext cx="2360105" cy="137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8693106" y="2560669"/>
            <a:ext cx="1167774" cy="2175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01497" y="2953790"/>
            <a:ext cx="1797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Pick the proper pressure!</a:t>
            </a:r>
          </a:p>
          <a:p>
            <a:r>
              <a:rPr lang="fi-FI" dirty="0"/>
              <a:t>Multiple pressure levels to choose from</a:t>
            </a:r>
          </a:p>
        </p:txBody>
      </p:sp>
      <p:sp>
        <p:nvSpPr>
          <p:cNvPr id="102" name="Oval 8"/>
          <p:cNvSpPr>
            <a:spLocks noChangeAspect="1" noChangeArrowheads="1"/>
          </p:cNvSpPr>
          <p:nvPr/>
        </p:nvSpPr>
        <p:spPr bwMode="auto">
          <a:xfrm>
            <a:off x="10094865" y="4397847"/>
            <a:ext cx="143603" cy="14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i-FI" sz="1800">
              <a:latin typeface="Arial" charset="0"/>
            </a:endParaRPr>
          </a:p>
        </p:txBody>
      </p:sp>
      <p:sp>
        <p:nvSpPr>
          <p:cNvPr id="103" name="Line 127"/>
          <p:cNvSpPr>
            <a:spLocks noChangeAspect="1" noChangeShapeType="1"/>
          </p:cNvSpPr>
          <p:nvPr/>
        </p:nvSpPr>
        <p:spPr bwMode="auto">
          <a:xfrm flipH="1">
            <a:off x="10166666" y="4430101"/>
            <a:ext cx="144000" cy="144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111" name="Line 127"/>
          <p:cNvSpPr>
            <a:spLocks noChangeAspect="1" noChangeShapeType="1"/>
          </p:cNvSpPr>
          <p:nvPr/>
        </p:nvSpPr>
        <p:spPr bwMode="auto">
          <a:xfrm rot="5400000" flipH="1">
            <a:off x="10021826" y="4440767"/>
            <a:ext cx="144000" cy="144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10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54158</TotalTime>
  <Words>3265</Words>
  <Application>Microsoft Office PowerPoint</Application>
  <PresentationFormat>Widescreen</PresentationFormat>
  <Paragraphs>655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Courier New</vt:lpstr>
      <vt:lpstr>Georgia</vt:lpstr>
      <vt:lpstr>Lucida Grande</vt:lpstr>
      <vt:lpstr>Times New Roman</vt:lpstr>
      <vt:lpstr>Office Theme</vt:lpstr>
      <vt:lpstr>Worksheet</vt:lpstr>
      <vt:lpstr>MEC-E5004  Fluid Power Systems</vt:lpstr>
      <vt:lpstr>Structure of studies and Grade components</vt:lpstr>
      <vt:lpstr>Introduction to Energy Efficient Fluid Power</vt:lpstr>
      <vt:lpstr>Schedule</vt:lpstr>
      <vt:lpstr>Group assignments (group works)</vt:lpstr>
      <vt:lpstr>Boundary conditions in calculations</vt:lpstr>
      <vt:lpstr>Directional control valve (ON/OFF) - case</vt:lpstr>
      <vt:lpstr>Proportional directional control valve - case</vt:lpstr>
      <vt:lpstr>Example, part 5</vt:lpstr>
      <vt:lpstr>Example, part 6</vt:lpstr>
      <vt:lpstr>PowerPoint Presentation</vt:lpstr>
      <vt:lpstr>PowerPoint Presentation</vt:lpstr>
      <vt:lpstr>Force distribution</vt:lpstr>
      <vt:lpstr>Test environment</vt:lpstr>
      <vt:lpstr>Multi chamber cylinder (NorrDigiTM)</vt:lpstr>
      <vt:lpstr>Hydac WS08W-01</vt:lpstr>
      <vt:lpstr>Bucher WS22 ON/OFF valve (digital)</vt:lpstr>
      <vt:lpstr>Variation 1</vt:lpstr>
      <vt:lpstr>Test set-up</vt:lpstr>
      <vt:lpstr>Multi-pressure actuator in enhancing the energy balance of mICRO-excavator </vt:lpstr>
      <vt:lpstr>Content of the presentation</vt:lpstr>
      <vt:lpstr>Multi-Pressure System </vt:lpstr>
      <vt:lpstr>Operation – short version</vt:lpstr>
      <vt:lpstr>Load Sensing system, valve-based  </vt:lpstr>
      <vt:lpstr>Test machine</vt:lpstr>
      <vt:lpstr>Position control</vt:lpstr>
      <vt:lpstr>Multi-pressure system hydraulic variables during swing</vt:lpstr>
      <vt:lpstr>Power usage of multi-pressure and LS systems</vt:lpstr>
      <vt:lpstr>Cumulative energy consumption</vt:lpstr>
      <vt:lpstr>Origins of energy consumption differences</vt:lpstr>
      <vt:lpstr>Performance comparison?</vt:lpstr>
      <vt:lpstr>Conclusions</vt:lpstr>
      <vt:lpstr>Pressurized tank line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Kajaste Jyrki</dc:creator>
  <cp:lastModifiedBy>Kajaste Jyrki</cp:lastModifiedBy>
  <cp:revision>274</cp:revision>
  <cp:lastPrinted>2016-04-22T10:21:29Z</cp:lastPrinted>
  <dcterms:created xsi:type="dcterms:W3CDTF">2016-04-22T09:53:34Z</dcterms:created>
  <dcterms:modified xsi:type="dcterms:W3CDTF">2020-09-22T12:03:07Z</dcterms:modified>
</cp:coreProperties>
</file>