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44"/>
  </p:notesMasterIdLst>
  <p:sldIdLst>
    <p:sldId id="433" r:id="rId10"/>
    <p:sldId id="311" r:id="rId11"/>
    <p:sldId id="313" r:id="rId12"/>
    <p:sldId id="314" r:id="rId13"/>
    <p:sldId id="281" r:id="rId14"/>
    <p:sldId id="300" r:id="rId15"/>
    <p:sldId id="301" r:id="rId16"/>
    <p:sldId id="304" r:id="rId17"/>
    <p:sldId id="305" r:id="rId18"/>
    <p:sldId id="306" r:id="rId19"/>
    <p:sldId id="302" r:id="rId20"/>
    <p:sldId id="307" r:id="rId21"/>
    <p:sldId id="309" r:id="rId22"/>
    <p:sldId id="315" r:id="rId23"/>
    <p:sldId id="316" r:id="rId24"/>
    <p:sldId id="318" r:id="rId25"/>
    <p:sldId id="317" r:id="rId26"/>
    <p:sldId id="293" r:id="rId27"/>
    <p:sldId id="397" r:id="rId28"/>
    <p:sldId id="398" r:id="rId29"/>
    <p:sldId id="320" r:id="rId30"/>
    <p:sldId id="321" r:id="rId31"/>
    <p:sldId id="462" r:id="rId32"/>
    <p:sldId id="296" r:id="rId33"/>
    <p:sldId id="322" r:id="rId34"/>
    <p:sldId id="323" r:id="rId35"/>
    <p:sldId id="324" r:id="rId36"/>
    <p:sldId id="325" r:id="rId37"/>
    <p:sldId id="326" r:id="rId38"/>
    <p:sldId id="330" r:id="rId39"/>
    <p:sldId id="331" r:id="rId40"/>
    <p:sldId id="332" r:id="rId41"/>
    <p:sldId id="285" r:id="rId42"/>
    <p:sldId id="28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2650" autoAdjust="0"/>
  </p:normalViewPr>
  <p:slideViewPr>
    <p:cSldViewPr snapToGrid="0" snapToObjects="1">
      <p:cViewPr varScale="1">
        <p:scale>
          <a:sx n="131" d="100"/>
          <a:sy n="131" d="100"/>
        </p:scale>
        <p:origin x="22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29/09/2020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5415-19B2-4E24-9144-8E58C47607A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4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5415-19B2-4E24-9144-8E58C47607A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3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3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52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58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9/29/20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9/29/20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9/29/20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9/29/20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  <p:sldLayoutId id="2147483798" r:id="rId10"/>
    <p:sldLayoutId id="214748380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99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29/09/2020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9/29/20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9/29/20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1970/09/13/archives/a-friedman-doctrine-the-social-responsibility-of-business-is-to.html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8A27B9-1314-A442-8D1C-55D4F9566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Juuso Välimäki</a:t>
            </a:r>
          </a:p>
          <a:p>
            <a:r>
              <a:rPr lang="fi-FI" dirty="0" err="1"/>
              <a:t>September</a:t>
            </a:r>
            <a:r>
              <a:rPr lang="fi-FI" dirty="0"/>
              <a:t> 29, 2020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EAF52-B3E3-BB41-A472-F9DED1FB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766300"/>
            <a:ext cx="7975385" cy="2636000"/>
          </a:xfrm>
        </p:spPr>
        <p:txBody>
          <a:bodyPr/>
          <a:lstStyle/>
          <a:p>
            <a:r>
              <a:rPr lang="fi-FI" sz="3600" dirty="0" err="1"/>
              <a:t>Lecture</a:t>
            </a:r>
            <a:r>
              <a:rPr lang="fi-FI" sz="3600" dirty="0"/>
              <a:t> 7: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firm</a:t>
            </a:r>
            <a:r>
              <a:rPr lang="fi-FI" sz="3600" dirty="0"/>
              <a:t>: </a:t>
            </a:r>
            <a:r>
              <a:rPr lang="fi-FI" sz="3600" dirty="0" err="1"/>
              <a:t>Owners</a:t>
            </a:r>
            <a:r>
              <a:rPr lang="fi-FI" sz="3600" dirty="0"/>
              <a:t>, </a:t>
            </a:r>
            <a:r>
              <a:rPr lang="fi-FI" sz="3600" dirty="0" err="1"/>
              <a:t>managers</a:t>
            </a:r>
            <a:r>
              <a:rPr lang="fi-FI" sz="3600" dirty="0"/>
              <a:t> and </a:t>
            </a:r>
            <a:r>
              <a:rPr lang="fi-FI" sz="3600" dirty="0" err="1"/>
              <a:t>employees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433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Owners and Managers: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Separation of ownership and 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2" y="1166842"/>
            <a:ext cx="808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Managers ≠ owners</a:t>
            </a:r>
          </a:p>
          <a:p>
            <a:endParaRPr lang="en-GB" sz="2400" dirty="0"/>
          </a:p>
          <a:p>
            <a:r>
              <a:rPr lang="en-GB" sz="2400" b="1" dirty="0"/>
              <a:t>Separation of ownership and control </a:t>
            </a:r>
            <a:r>
              <a:rPr lang="en-GB" sz="2400" dirty="0"/>
              <a:t>= when managers decide on the use of other people’s funds.</a:t>
            </a:r>
          </a:p>
          <a:p>
            <a:endParaRPr lang="en-GB" sz="2400" dirty="0"/>
          </a:p>
          <a:p>
            <a:r>
              <a:rPr lang="en-GB" sz="2400" dirty="0"/>
              <a:t>Why is this separation so prevalent?</a:t>
            </a:r>
          </a:p>
          <a:p>
            <a:endParaRPr lang="en-GB" sz="2400" dirty="0"/>
          </a:p>
          <a:p>
            <a:r>
              <a:rPr lang="en-GB" sz="2400" dirty="0"/>
              <a:t>What other forms of organizing are there? What explains these alternative forms in particular markets?</a:t>
            </a:r>
          </a:p>
          <a:p>
            <a:endParaRPr lang="en-GB" sz="2400" dirty="0"/>
          </a:p>
          <a:p>
            <a:r>
              <a:rPr lang="en-GB" sz="2400" dirty="0"/>
              <a:t>Economics of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4949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Asymmetric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836" y="3429000"/>
            <a:ext cx="8801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The dashed upward green arrows represent a problem of </a:t>
            </a:r>
            <a:r>
              <a:rPr lang="en-GB" sz="2100" b="1" dirty="0"/>
              <a:t>asymmetric information </a:t>
            </a:r>
            <a:r>
              <a:rPr lang="en-GB" sz="2100" dirty="0"/>
              <a:t>between levels in the firm’s hierarchy.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Owners or managers do not always know what their subordinates know or do, not all of their directions or commands are necessarily carried 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Do the managers always want to report favourable market conditions?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Can the managers see directly the work effort of their employees?</a:t>
            </a:r>
          </a:p>
          <a:p>
            <a:pPr algn="ctr"/>
            <a:endParaRPr lang="en-US" sz="2100" b="1" dirty="0"/>
          </a:p>
        </p:txBody>
      </p:sp>
      <p:pic>
        <p:nvPicPr>
          <p:cNvPr id="5" name="Picture 4" descr="figure-06-01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64" y="978899"/>
            <a:ext cx="4728067" cy="23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6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Owners and managers: conflict of interest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457" y="1871219"/>
            <a:ext cx="8468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firm’s </a:t>
            </a:r>
            <a:r>
              <a:rPr lang="en-GB" sz="2400" b="1" dirty="0"/>
              <a:t>profits</a:t>
            </a:r>
            <a:r>
              <a:rPr lang="en-GB" sz="2400" dirty="0"/>
              <a:t> legally belong to the people who own the firm’s assets.</a:t>
            </a:r>
          </a:p>
          <a:p>
            <a:endParaRPr lang="en-GB" sz="2400" dirty="0"/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   managers’ actions have impact on profits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  	but if profits increase thanks to managers’ work, they will not automatically benefit </a:t>
            </a:r>
          </a:p>
          <a:p>
            <a:endParaRPr lang="en-GB" sz="2400" dirty="0"/>
          </a:p>
          <a:p>
            <a:r>
              <a:rPr lang="en-GB" sz="2400" dirty="0"/>
              <a:t>This may create a </a:t>
            </a:r>
            <a:r>
              <a:rPr lang="en-GB" sz="2400" u="sng" dirty="0"/>
              <a:t>conflict of interest </a:t>
            </a:r>
            <a:r>
              <a:rPr lang="en-GB" sz="2400" dirty="0"/>
              <a:t>between managers and owners.</a:t>
            </a:r>
          </a:p>
        </p:txBody>
      </p:sp>
    </p:spTree>
    <p:extLst>
      <p:ext uri="{BB962C8B-B14F-4D97-AF65-F5344CB8AC3E}">
        <p14:creationId xmlns:p14="http://schemas.microsoft.com/office/powerpoint/2010/main" val="66655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75" y="284747"/>
            <a:ext cx="8085599" cy="1195798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Aligning interests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204" y="802644"/>
            <a:ext cx="75731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solve the conflict of interest between managers and owners:</a:t>
            </a:r>
          </a:p>
          <a:p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   link the managers’ pay to the performance of the company’s profit or share price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   monitor the managers’ performance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000" dirty="0"/>
              <a:t>But this is not easy: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performance depends on factors beyond managers’ control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GB" sz="2000" dirty="0"/>
              <a:t>how large is the impact of any single individual on performance?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GB" sz="2000" dirty="0"/>
              <a:t>if effort is costly to individuals, social dilemmas in the firm may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maybe the most important aspects of individual performance are the hardest to monitor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GB" sz="2000" dirty="0"/>
          </a:p>
          <a:p>
            <a:pPr marL="800100" lvl="1" indent="-342900">
              <a:buFont typeface="Wingdings" pitchFamily="2" charset="2"/>
              <a:buChar char="Ø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2826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97" y="178869"/>
            <a:ext cx="8085599" cy="5237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Employees in Firms: Incomplete Contracts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652" y="702644"/>
            <a:ext cx="90063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Hiring employees is different from buying other goods and services. </a:t>
            </a:r>
          </a:p>
          <a:p>
            <a:endParaRPr lang="en-GB" sz="2200" dirty="0"/>
          </a:p>
          <a:p>
            <a:r>
              <a:rPr lang="en-GB" sz="2200" dirty="0"/>
              <a:t>The contract between a firm and its employees is </a:t>
            </a:r>
            <a:r>
              <a:rPr lang="en-GB" sz="2200" b="1" dirty="0"/>
              <a:t>incomplete</a:t>
            </a:r>
            <a:r>
              <a:rPr lang="en-GB" sz="22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some tasks depend on future (unknown) events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</a:t>
            </a:r>
            <a:r>
              <a:rPr lang="en-US" sz="2200" dirty="0"/>
              <a:t>some aspects of the job are difficult to measure and base wages on e.g. effort</a:t>
            </a:r>
          </a:p>
          <a:p>
            <a:endParaRPr lang="en-US" sz="2200" dirty="0"/>
          </a:p>
          <a:p>
            <a:r>
              <a:rPr lang="en-GB" sz="2200" b="1" dirty="0"/>
              <a:t>Incomplete contract </a:t>
            </a:r>
            <a:r>
              <a:rPr lang="en-GB" sz="2200" dirty="0"/>
              <a:t>does not specify, in an enforceable way, every aspect of the exchange that affects the interests of parties.</a:t>
            </a:r>
          </a:p>
          <a:p>
            <a:endParaRPr lang="en-GB" sz="2200" dirty="0"/>
          </a:p>
          <a:p>
            <a:r>
              <a:rPr lang="en-GB" sz="2200" dirty="0"/>
              <a:t>The quality of employee services depends on the terms of the relationship: successful employment relation can be seen as repeated gift giving between employers and employees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299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Piece rate pay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932" y="883779"/>
            <a:ext cx="8323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Why not base pay directly on output: pay a fixed rate for a completed construction project, fixed pay per liters of berries picked etc.</a:t>
            </a:r>
          </a:p>
          <a:p>
            <a:endParaRPr lang="en-US" sz="2200" b="1" dirty="0"/>
          </a:p>
          <a:p>
            <a:r>
              <a:rPr lang="en-US" sz="2200" b="1" dirty="0"/>
              <a:t>Piece rate </a:t>
            </a:r>
            <a:r>
              <a:rPr lang="en-US" sz="2200" dirty="0"/>
              <a:t>work = </a:t>
            </a:r>
            <a:r>
              <a:rPr lang="en-GB" sz="2200" dirty="0"/>
              <a:t>a type of employment in which the worker is paid a fixed amount for each piece of production.</a:t>
            </a:r>
          </a:p>
          <a:p>
            <a:endParaRPr lang="en-GB" sz="2200" dirty="0"/>
          </a:p>
          <a:p>
            <a:r>
              <a:rPr lang="en-GB" sz="2200" dirty="0"/>
              <a:t>Piece rate pay gives workers an incentive to exert effort.</a:t>
            </a:r>
          </a:p>
          <a:p>
            <a:endParaRPr lang="en-GB" sz="2200" dirty="0"/>
          </a:p>
          <a:p>
            <a:r>
              <a:rPr lang="en-GB" sz="2200" dirty="0"/>
              <a:t>Nevertheless, they are rarely used in most of today’s firms: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it is difficult to measure output in modern jobs 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employees often work as a part of a team</a:t>
            </a:r>
          </a:p>
          <a:p>
            <a:r>
              <a:rPr lang="en-GB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418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Workers’ effort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297" y="1204389"/>
            <a:ext cx="88097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firms can’t directly measure effort, why do workers work hard?</a:t>
            </a:r>
          </a:p>
          <a:p>
            <a:endParaRPr lang="en-US" sz="2200" dirty="0"/>
          </a:p>
          <a:p>
            <a:r>
              <a:rPr lang="en-US" sz="2200" b="1" dirty="0"/>
              <a:t>Social concerns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/>
              <a:t>    </a:t>
            </a:r>
            <a:r>
              <a:rPr lang="en-US" sz="2200" dirty="0"/>
              <a:t>work ethic: upbringing, self-signaling etc.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feelings of responsibility and solidarity towards other team members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to reciprocate a feeling of gratitude for good working conditions (gift giving to the employer)</a:t>
            </a:r>
          </a:p>
          <a:p>
            <a:pPr>
              <a:buFont typeface="Arial" pitchFamily="34" charset="0"/>
              <a:buChar char="•"/>
            </a:pPr>
            <a:endParaRPr lang="en-GB" sz="2200" dirty="0"/>
          </a:p>
          <a:p>
            <a:r>
              <a:rPr lang="en-GB" sz="2200" b="1" dirty="0"/>
              <a:t>Selfish motives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benefits for measurable output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promotions (based on measured or reported outcomes)</a:t>
            </a:r>
          </a:p>
          <a:p>
            <a:pPr>
              <a:buFont typeface="Arial" pitchFamily="34" charset="0"/>
              <a:buChar char="•"/>
            </a:pPr>
            <a:r>
              <a:rPr lang="en-GB" sz="2200" dirty="0"/>
              <a:t>    fear of being fired (fear of losing a good deal)</a:t>
            </a:r>
          </a:p>
        </p:txBody>
      </p:sp>
    </p:spTree>
    <p:extLst>
      <p:ext uri="{BB962C8B-B14F-4D97-AF65-F5344CB8AC3E}">
        <p14:creationId xmlns:p14="http://schemas.microsoft.com/office/powerpoint/2010/main" val="9122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Employment Rents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399" y="1576798"/>
            <a:ext cx="80826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Employees fear getting fired when they are paid more than their opportunity cost of working given by their </a:t>
            </a:r>
            <a:r>
              <a:rPr lang="en-US" sz="2400" u="sng" dirty="0"/>
              <a:t>reservation option</a:t>
            </a:r>
            <a:r>
              <a:rPr lang="en-US" sz="2400" dirty="0"/>
              <a:t>: by working,  they receive </a:t>
            </a:r>
            <a:r>
              <a:rPr lang="en-US" sz="2400" u="sng" dirty="0"/>
              <a:t>employment rent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dirty="0"/>
              <a:t>Employment rent </a:t>
            </a:r>
            <a:r>
              <a:rPr lang="en-US" sz="2400" dirty="0"/>
              <a:t>= cost of job loss, which includes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Lost income while searching for a job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Costs required to start a new job e.g. relocation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Loss of non-wage benefits e.g. medical insurance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Social costs (stigma of being unemployed)</a:t>
            </a:r>
          </a:p>
        </p:txBody>
      </p:sp>
    </p:spTree>
    <p:extLst>
      <p:ext uri="{BB962C8B-B14F-4D97-AF65-F5344CB8AC3E}">
        <p14:creationId xmlns:p14="http://schemas.microsoft.com/office/powerpoint/2010/main" val="282656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Calculating Employment Rents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53818"/>
            <a:ext cx="4251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Reservation wage </a:t>
            </a:r>
            <a:r>
              <a:rPr lang="en-US" sz="2400" dirty="0"/>
              <a:t>= opportunity cost = value of</a:t>
            </a:r>
          </a:p>
          <a:p>
            <a:r>
              <a:rPr lang="en-US" sz="2400" dirty="0"/>
              <a:t>the next best option</a:t>
            </a:r>
          </a:p>
          <a:p>
            <a:r>
              <a:rPr lang="en-US" sz="2400" dirty="0"/>
              <a:t>(other employment or unemployment benefits)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843" y="4222802"/>
            <a:ext cx="3658763" cy="1263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/>
              <a:t>Employment rent = </a:t>
            </a:r>
          </a:p>
          <a:p>
            <a:r>
              <a:rPr lang="en-US" sz="2400" dirty="0"/>
              <a:t>wage – reservation wage </a:t>
            </a:r>
          </a:p>
          <a:p>
            <a:r>
              <a:rPr lang="en-US" sz="2400" dirty="0"/>
              <a:t>	 – disutility of effort</a:t>
            </a:r>
          </a:p>
        </p:txBody>
      </p:sp>
      <p:pic>
        <p:nvPicPr>
          <p:cNvPr id="7" name="Picture 6" descr="figure-06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133" y="1941245"/>
            <a:ext cx="4892867" cy="30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371375"/>
            <a:ext cx="8085599" cy="822158"/>
          </a:xfrm>
        </p:spPr>
        <p:txBody>
          <a:bodyPr/>
          <a:lstStyle/>
          <a:p>
            <a:r>
              <a:rPr lang="fi-FI" dirty="0" err="1"/>
              <a:t>Losing</a:t>
            </a:r>
            <a:r>
              <a:rPr lang="fi-FI" dirty="0"/>
              <a:t> a </a:t>
            </a:r>
            <a:r>
              <a:rPr lang="fi-FI" dirty="0" err="1"/>
              <a:t>job</a:t>
            </a:r>
            <a:r>
              <a:rPr lang="fi-FI" dirty="0"/>
              <a:t> in Finland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991403"/>
            <a:ext cx="8085599" cy="4525832"/>
          </a:xfrm>
        </p:spPr>
        <p:txBody>
          <a:bodyPr/>
          <a:lstStyle/>
          <a:p>
            <a:r>
              <a:rPr lang="fi-FI" sz="2400" dirty="0">
                <a:latin typeface="+mn-lt"/>
              </a:rPr>
              <a:t>How to </a:t>
            </a:r>
            <a:r>
              <a:rPr lang="fi-FI" sz="2400" dirty="0" err="1">
                <a:latin typeface="+mn-lt"/>
              </a:rPr>
              <a:t>estimate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monetary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effect</a:t>
            </a:r>
            <a:r>
              <a:rPr lang="fi-FI" sz="2400" dirty="0">
                <a:latin typeface="+mn-lt"/>
              </a:rPr>
              <a:t> of </a:t>
            </a:r>
            <a:r>
              <a:rPr lang="fi-FI" sz="2400" dirty="0" err="1">
                <a:latin typeface="+mn-lt"/>
              </a:rPr>
              <a:t>job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loss</a:t>
            </a:r>
            <a:r>
              <a:rPr lang="fi-FI" sz="2400" dirty="0">
                <a:latin typeface="+mn-lt"/>
              </a:rPr>
              <a:t>?</a:t>
            </a:r>
          </a:p>
          <a:p>
            <a:pPr marL="580500" lvl="1" indent="-342900"/>
            <a:r>
              <a:rPr lang="fi-FI" sz="2400" dirty="0" err="1">
                <a:latin typeface="+mn-lt"/>
              </a:rPr>
              <a:t>challenge</a:t>
            </a:r>
            <a:r>
              <a:rPr lang="fi-FI" sz="2400" dirty="0">
                <a:latin typeface="+mn-lt"/>
              </a:rPr>
              <a:t> for </a:t>
            </a:r>
            <a:r>
              <a:rPr lang="fi-FI" sz="2400" dirty="0" err="1">
                <a:latin typeface="+mn-lt"/>
              </a:rPr>
              <a:t>empirical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work</a:t>
            </a:r>
            <a:r>
              <a:rPr lang="fi-FI" sz="2400" dirty="0">
                <a:latin typeface="+mn-lt"/>
              </a:rPr>
              <a:t>: </a:t>
            </a:r>
            <a:r>
              <a:rPr lang="fi-FI" sz="2400" dirty="0" err="1">
                <a:latin typeface="+mn-lt"/>
              </a:rPr>
              <a:t>selection</a:t>
            </a:r>
            <a:endParaRPr lang="fi-FI" sz="2400" dirty="0">
              <a:latin typeface="+mn-lt"/>
            </a:endParaRPr>
          </a:p>
          <a:p>
            <a:pPr marL="580500" lvl="1" indent="-342900"/>
            <a:r>
              <a:rPr lang="fi-FI" sz="2400" dirty="0" err="1">
                <a:latin typeface="+mn-lt"/>
              </a:rPr>
              <a:t>those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losing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their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jobs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might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different</a:t>
            </a:r>
            <a:endParaRPr lang="fi-FI" sz="2400" dirty="0">
              <a:latin typeface="+mn-lt"/>
            </a:endParaRPr>
          </a:p>
          <a:p>
            <a:pPr marL="1134900" lvl="3" indent="-342900">
              <a:buFont typeface="Wingdings" pitchFamily="2" charset="2"/>
              <a:buChar char="Ø"/>
            </a:pPr>
            <a:r>
              <a:rPr lang="fi-FI" sz="2200" dirty="0" err="1">
                <a:latin typeface="+mn-lt"/>
              </a:rPr>
              <a:t>maybe</a:t>
            </a:r>
            <a:r>
              <a:rPr lang="fi-FI" sz="2200" dirty="0">
                <a:latin typeface="+mn-lt"/>
              </a:rPr>
              <a:t> </a:t>
            </a:r>
            <a:r>
              <a:rPr lang="fi-FI" sz="2200" dirty="0" err="1">
                <a:latin typeface="+mn-lt"/>
              </a:rPr>
              <a:t>managers</a:t>
            </a:r>
            <a:r>
              <a:rPr lang="fi-FI" sz="2200" dirty="0">
                <a:latin typeface="+mn-lt"/>
              </a:rPr>
              <a:t> </a:t>
            </a:r>
            <a:r>
              <a:rPr lang="fi-FI" sz="2200" dirty="0" err="1">
                <a:latin typeface="+mn-lt"/>
              </a:rPr>
              <a:t>get</a:t>
            </a:r>
            <a:r>
              <a:rPr lang="fi-FI" sz="2200" dirty="0">
                <a:latin typeface="+mn-lt"/>
              </a:rPr>
              <a:t> </a:t>
            </a:r>
            <a:r>
              <a:rPr lang="fi-FI" sz="2200" dirty="0" err="1">
                <a:latin typeface="+mn-lt"/>
              </a:rPr>
              <a:t>rid</a:t>
            </a:r>
            <a:r>
              <a:rPr lang="fi-FI" sz="2200" dirty="0">
                <a:latin typeface="+mn-lt"/>
              </a:rPr>
              <a:t> of </a:t>
            </a:r>
            <a:r>
              <a:rPr lang="fi-FI" sz="2200" dirty="0" err="1">
                <a:latin typeface="+mn-lt"/>
              </a:rPr>
              <a:t>unproductive</a:t>
            </a:r>
            <a:r>
              <a:rPr lang="fi-FI" sz="2200" dirty="0">
                <a:latin typeface="+mn-lt"/>
              </a:rPr>
              <a:t> </a:t>
            </a:r>
            <a:r>
              <a:rPr lang="fi-FI" sz="2200" dirty="0" err="1">
                <a:latin typeface="+mn-lt"/>
              </a:rPr>
              <a:t>workers</a:t>
            </a:r>
            <a:endParaRPr lang="fi-FI" sz="2200" dirty="0">
              <a:latin typeface="+mn-lt"/>
            </a:endParaRPr>
          </a:p>
          <a:p>
            <a:pPr marL="580500" lvl="1" indent="-342900"/>
            <a:r>
              <a:rPr lang="fi-FI" sz="2400" dirty="0" err="1">
                <a:latin typeface="+mn-lt"/>
              </a:rPr>
              <a:t>future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wages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may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lower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because</a:t>
            </a:r>
            <a:endParaRPr lang="fi-FI" sz="2400" dirty="0">
              <a:latin typeface="+mn-lt"/>
            </a:endParaRPr>
          </a:p>
          <a:p>
            <a:pPr marL="803700" lvl="2" indent="-342900">
              <a:buFont typeface="Wingdings" pitchFamily="2" charset="2"/>
              <a:buChar char="Ø"/>
            </a:pPr>
            <a:r>
              <a:rPr lang="fi-FI" sz="2400" dirty="0" err="1">
                <a:latin typeface="+mn-lt"/>
              </a:rPr>
              <a:t>unemployment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lowers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lifetime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expected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income</a:t>
            </a:r>
            <a:endParaRPr lang="fi-FI" sz="2400" dirty="0">
              <a:latin typeface="+mn-lt"/>
            </a:endParaRPr>
          </a:p>
          <a:p>
            <a:pPr marL="803700" lvl="2" indent="-342900">
              <a:buFont typeface="Wingdings" pitchFamily="2" charset="2"/>
              <a:buChar char="Ø"/>
            </a:pP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less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productive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workers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would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have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earned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less</a:t>
            </a:r>
            <a:r>
              <a:rPr lang="fi-FI" sz="2400" dirty="0">
                <a:latin typeface="+mn-lt"/>
              </a:rPr>
              <a:t> in </a:t>
            </a:r>
            <a:r>
              <a:rPr lang="fi-FI" sz="2400" dirty="0" err="1">
                <a:latin typeface="+mn-lt"/>
              </a:rPr>
              <a:t>any</a:t>
            </a:r>
            <a:r>
              <a:rPr lang="fi-FI" sz="2400" dirty="0">
                <a:latin typeface="+mn-lt"/>
              </a:rPr>
              <a:t> case</a:t>
            </a:r>
          </a:p>
          <a:p>
            <a:pPr marL="580500" lvl="1" indent="-342900"/>
            <a:r>
              <a:rPr lang="fi-FI" sz="2400" dirty="0" err="1">
                <a:latin typeface="+mn-lt"/>
              </a:rPr>
              <a:t>more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credible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etstimates</a:t>
            </a:r>
            <a:r>
              <a:rPr lang="fi-FI" sz="2400" dirty="0">
                <a:latin typeface="+mn-lt"/>
              </a:rPr>
              <a:t> of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effects</a:t>
            </a:r>
            <a:r>
              <a:rPr lang="fi-FI" sz="2400" dirty="0">
                <a:latin typeface="+mn-lt"/>
              </a:rPr>
              <a:t> for </a:t>
            </a:r>
            <a:r>
              <a:rPr lang="fi-FI" sz="2400" dirty="0" err="1">
                <a:latin typeface="+mn-lt"/>
              </a:rPr>
              <a:t>plant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closings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during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recessions</a:t>
            </a: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53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85763" indent="-385763">
              <a:buAutoNum type="alphaUcPeriod"/>
            </a:pPr>
            <a:r>
              <a:rPr lang="en-GB" sz="3000" dirty="0"/>
              <a:t>Introduction</a:t>
            </a:r>
          </a:p>
          <a:p>
            <a:pPr marL="385763" indent="-385763">
              <a:buAutoNum type="alphaUcPeriod"/>
            </a:pPr>
            <a:r>
              <a:rPr lang="en-GB" sz="3000" dirty="0"/>
              <a:t>Firms</a:t>
            </a:r>
          </a:p>
          <a:p>
            <a:pPr marL="385763" indent="-385763">
              <a:buAutoNum type="alphaUcPeriod"/>
            </a:pPr>
            <a:r>
              <a:rPr lang="en-GB" sz="3000" dirty="0"/>
              <a:t>Owners and Managers</a:t>
            </a:r>
          </a:p>
          <a:p>
            <a:pPr marL="385763" indent="-385763">
              <a:buAutoNum type="alphaUcPeriod"/>
            </a:pPr>
            <a:r>
              <a:rPr lang="en-GB" sz="3000" dirty="0"/>
              <a:t>Employees</a:t>
            </a:r>
          </a:p>
          <a:p>
            <a:pPr marL="385763" indent="-385763">
              <a:buAutoNum type="alphaUcPeriod"/>
            </a:pPr>
            <a:r>
              <a:rPr lang="en-GB" sz="3000" dirty="0"/>
              <a:t>Labour Discipline Model</a:t>
            </a:r>
          </a:p>
          <a:p>
            <a:pPr marL="385763" indent="-385763">
              <a:buAutoNum type="alphaUcPeriod"/>
            </a:pPr>
            <a:r>
              <a:rPr lang="en-GB" sz="3000" dirty="0"/>
              <a:t>Principal-agent models</a:t>
            </a:r>
          </a:p>
          <a:p>
            <a:pPr marL="385763" indent="-385763">
              <a:buAutoNum type="alphaUcPeriod"/>
            </a:pPr>
            <a:endParaRPr lang="en-GB" sz="3000" dirty="0"/>
          </a:p>
          <a:p>
            <a:pPr marL="385763" indent="-385763">
              <a:buAutoNum type="alphaUcPeriod"/>
            </a:pPr>
            <a:endParaRPr lang="en-GB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31062" y="655733"/>
            <a:ext cx="336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OUTLINE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930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250500" cy="1195798"/>
          </a:xfrm>
        </p:spPr>
        <p:txBody>
          <a:bodyPr/>
          <a:lstStyle/>
          <a:p>
            <a:r>
              <a:rPr lang="fi-FI" sz="2800" dirty="0" err="1"/>
              <a:t>Earnings</a:t>
            </a:r>
            <a:r>
              <a:rPr lang="fi-FI" sz="2800" dirty="0"/>
              <a:t> and </a:t>
            </a:r>
            <a:r>
              <a:rPr lang="fi-FI" sz="2800" dirty="0" err="1"/>
              <a:t>income</a:t>
            </a:r>
            <a:r>
              <a:rPr lang="fi-FI" sz="2800" dirty="0"/>
              <a:t> </a:t>
            </a:r>
            <a:r>
              <a:rPr lang="fi-FI" sz="2800" dirty="0" err="1"/>
              <a:t>after</a:t>
            </a:r>
            <a:r>
              <a:rPr lang="fi-FI" sz="2800" dirty="0"/>
              <a:t> </a:t>
            </a:r>
            <a:r>
              <a:rPr lang="fi-FI" sz="2800" dirty="0" err="1"/>
              <a:t>job</a:t>
            </a:r>
            <a:r>
              <a:rPr lang="fi-FI" sz="2800" dirty="0"/>
              <a:t> </a:t>
            </a:r>
            <a:r>
              <a:rPr lang="fi-FI" sz="2800" dirty="0" err="1"/>
              <a:t>loss</a:t>
            </a:r>
            <a:r>
              <a:rPr lang="fi-FI" sz="2800" dirty="0"/>
              <a:t> </a:t>
            </a:r>
            <a:r>
              <a:rPr lang="fi-FI" sz="2800" dirty="0" err="1"/>
              <a:t>due</a:t>
            </a:r>
            <a:r>
              <a:rPr lang="fi-FI" sz="2800" dirty="0"/>
              <a:t> to </a:t>
            </a:r>
            <a:r>
              <a:rPr lang="fi-FI" sz="2800" dirty="0" err="1"/>
              <a:t>plant</a:t>
            </a:r>
            <a:r>
              <a:rPr lang="fi-FI" sz="2800" dirty="0"/>
              <a:t> </a:t>
            </a:r>
            <a:r>
              <a:rPr lang="fi-FI" sz="2800" dirty="0" err="1"/>
              <a:t>closing</a:t>
            </a:r>
            <a:endParaRPr lang="fi-FI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70250" y="5933966"/>
            <a:ext cx="56375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</a:t>
            </a:r>
            <a:r>
              <a:rPr lang="fi-FI" sz="1600" dirty="0" err="1"/>
              <a:t>Gathmann</a:t>
            </a:r>
            <a:r>
              <a:rPr lang="fi-FI" sz="1600" dirty="0"/>
              <a:t>, </a:t>
            </a:r>
            <a:r>
              <a:rPr lang="fi-FI" sz="1600" dirty="0" err="1"/>
              <a:t>Jernström</a:t>
            </a:r>
            <a:r>
              <a:rPr lang="fi-FI" sz="1600" dirty="0"/>
              <a:t>, Huttunen, </a:t>
            </a:r>
            <a:r>
              <a:rPr lang="fi-FI" sz="1600" dirty="0" err="1"/>
              <a:t>Stitzing</a:t>
            </a:r>
            <a:r>
              <a:rPr lang="fi-FI" sz="1600" dirty="0"/>
              <a:t>, </a:t>
            </a:r>
            <a:r>
              <a:rPr lang="fi-FI" sz="1600" dirty="0" err="1"/>
              <a:t>Sääksvuori</a:t>
            </a:r>
            <a:r>
              <a:rPr lang="fi-FI" sz="1600" dirty="0"/>
              <a:t>: ”In </a:t>
            </a:r>
            <a:r>
              <a:rPr lang="fi-FI" sz="1600" dirty="0" err="1"/>
              <a:t>Sickness</a:t>
            </a:r>
            <a:r>
              <a:rPr lang="fi-FI" sz="1600" dirty="0"/>
              <a:t> and Health: Job </a:t>
            </a:r>
            <a:r>
              <a:rPr lang="fi-FI" sz="1600" dirty="0" err="1"/>
              <a:t>Placement</a:t>
            </a:r>
            <a:r>
              <a:rPr lang="fi-FI" sz="1600" dirty="0"/>
              <a:t> and Health </a:t>
            </a:r>
            <a:r>
              <a:rPr lang="fi-FI" sz="1600" dirty="0" err="1"/>
              <a:t>Spillovers</a:t>
            </a:r>
            <a:r>
              <a:rPr lang="fi-FI" sz="1600" dirty="0"/>
              <a:t> in </a:t>
            </a:r>
            <a:r>
              <a:rPr lang="fi-FI" sz="1600" dirty="0" err="1"/>
              <a:t>Couples</a:t>
            </a:r>
            <a:r>
              <a:rPr lang="fi-FI" sz="1600" dirty="0"/>
              <a:t>”, 2020, IZA DP 13329.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2293411" y="1470526"/>
            <a:ext cx="6989" cy="3382212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93411" y="1470526"/>
            <a:ext cx="6989" cy="453191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528652" y="4413336"/>
            <a:ext cx="6989" cy="453191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0572033-6646-2F41-8868-2A734F9E4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1" y="1125770"/>
            <a:ext cx="7147186" cy="41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+mn-lt"/>
              </a:rPr>
              <a:t>Labor</a:t>
            </a:r>
            <a:r>
              <a:rPr lang="en-GB" sz="3600" dirty="0">
                <a:latin typeface="+mn-lt"/>
              </a:rPr>
              <a:t> Discipline Model: Wages and Effort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421067" y="1889484"/>
            <a:ext cx="8082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employer cannot directly measure the worker’s effort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Large employment rent → large cost of job loss → </a:t>
            </a:r>
          </a:p>
          <a:p>
            <a:pPr algn="ctr"/>
            <a:r>
              <a:rPr lang="en-GB" sz="2400" dirty="0"/>
              <a:t>worker puts in more effort to reduce chance of getting fired</a:t>
            </a:r>
          </a:p>
          <a:p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One way to increase the cost of job loss is for the firm to raise wages.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354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The Employment Game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421068" y="1266517"/>
            <a:ext cx="80826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sz="2400" dirty="0"/>
              <a:t>The employer chooses a wage per hour worked. As long as the worker works hard enough, she will keep her job at the offered wage. </a:t>
            </a:r>
          </a:p>
          <a:p>
            <a:pPr marL="385763" indent="-385763">
              <a:buFont typeface="+mj-lt"/>
              <a:buAutoNum type="arabicPeriod"/>
            </a:pPr>
            <a:endParaRPr lang="en-GB" sz="2400" dirty="0"/>
          </a:p>
          <a:p>
            <a:pPr marL="385763" indent="-385763">
              <a:buFont typeface="+mj-lt"/>
              <a:buAutoNum type="arabicPeriod"/>
            </a:pPr>
            <a:r>
              <a:rPr lang="en-GB" sz="2400" dirty="0"/>
              <a:t>The worker chooses a level of work effort, taking into account the costs of losing her job if she does not provide enough effort.</a:t>
            </a:r>
          </a:p>
          <a:p>
            <a:pPr marL="385763" indent="-385763"/>
            <a:endParaRPr lang="en-GB" sz="2400" dirty="0"/>
          </a:p>
          <a:p>
            <a:pPr marL="385763" indent="-385763"/>
            <a:r>
              <a:rPr lang="en-GB" sz="2400" u="sng" dirty="0"/>
              <a:t>Payoffs:</a:t>
            </a:r>
          </a:p>
          <a:p>
            <a:pPr marL="385763" indent="-385763">
              <a:buFont typeface="Arial" pitchFamily="34" charset="0"/>
              <a:buChar char="•"/>
            </a:pPr>
            <a:r>
              <a:rPr lang="en-GB" sz="2400" dirty="0"/>
              <a:t>Firm: </a:t>
            </a:r>
            <a:r>
              <a:rPr lang="en-US" sz="2400" dirty="0"/>
              <a:t>profit = worker's output – wage</a:t>
            </a:r>
          </a:p>
          <a:p>
            <a:pPr marL="385763" indent="-385763">
              <a:buFont typeface="Arial" pitchFamily="34" charset="0"/>
              <a:buChar char="•"/>
            </a:pPr>
            <a:r>
              <a:rPr lang="en-US" sz="2400" dirty="0"/>
              <a:t>Worker: employment rent</a:t>
            </a:r>
          </a:p>
        </p:txBody>
      </p:sp>
    </p:spTree>
    <p:extLst>
      <p:ext uri="{BB962C8B-B14F-4D97-AF65-F5344CB8AC3E}">
        <p14:creationId xmlns:p14="http://schemas.microsoft.com/office/powerpoint/2010/main" val="2028949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318F-42D8-614A-9FCF-6F181C4EE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58528"/>
          </a:xfrm>
        </p:spPr>
        <p:txBody>
          <a:bodyPr/>
          <a:lstStyle/>
          <a:p>
            <a:r>
              <a:rPr lang="fi-FI"/>
              <a:t>Backward</a:t>
            </a:r>
            <a:r>
              <a:rPr lang="fi-FI" dirty="0"/>
              <a:t> </a:t>
            </a:r>
            <a:r>
              <a:rPr lang="fi-FI" dirty="0" err="1"/>
              <a:t>Induction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CEA27-7137-3B44-B40C-D7CEDAB964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1039528"/>
            <a:ext cx="8085599" cy="3831557"/>
          </a:xfrm>
        </p:spPr>
        <p:txBody>
          <a:bodyPr/>
          <a:lstStyle/>
          <a:p>
            <a:r>
              <a:rPr lang="fi-FI" sz="2400" b="0" dirty="0" err="1"/>
              <a:t>This</a:t>
            </a:r>
            <a:r>
              <a:rPr lang="fi-FI" sz="2400" b="0" dirty="0"/>
              <a:t> is a </a:t>
            </a:r>
            <a:r>
              <a:rPr lang="fi-FI" sz="2400" b="0" dirty="0" err="1"/>
              <a:t>two-stage</a:t>
            </a:r>
            <a:r>
              <a:rPr lang="fi-FI" sz="2400" b="0" dirty="0"/>
              <a:t> </a:t>
            </a:r>
            <a:r>
              <a:rPr lang="fi-FI" sz="2400" b="0" dirty="0" err="1"/>
              <a:t>game</a:t>
            </a:r>
            <a:r>
              <a:rPr lang="fi-FI" sz="2400" b="0" dirty="0"/>
              <a:t> (</a:t>
            </a:r>
            <a:r>
              <a:rPr lang="fi-FI" sz="2400" b="0" dirty="0" err="1"/>
              <a:t>similar</a:t>
            </a:r>
            <a:r>
              <a:rPr lang="fi-FI" sz="2400" b="0" dirty="0"/>
              <a:t> to </a:t>
            </a:r>
            <a:r>
              <a:rPr lang="fi-FI" sz="2400" b="0" dirty="0" err="1"/>
              <a:t>ultimatum</a:t>
            </a:r>
            <a:r>
              <a:rPr lang="fi-FI" sz="2400" b="0" dirty="0"/>
              <a:t> </a:t>
            </a:r>
            <a:r>
              <a:rPr lang="fi-FI" sz="2400" b="0" dirty="0" err="1"/>
              <a:t>game</a:t>
            </a:r>
            <a:r>
              <a:rPr lang="fi-FI" sz="2400" b="0" dirty="0"/>
              <a:t>)</a:t>
            </a:r>
          </a:p>
          <a:p>
            <a:pPr lvl="1"/>
            <a:r>
              <a:rPr lang="fi-FI" sz="2400" b="0" dirty="0">
                <a:latin typeface="+mn-lt"/>
              </a:rPr>
              <a:t>In </a:t>
            </a:r>
            <a:r>
              <a:rPr lang="fi-FI" sz="2400" b="0" dirty="0" err="1">
                <a:latin typeface="+mn-lt"/>
              </a:rPr>
              <a:t>the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last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stage</a:t>
            </a:r>
            <a:r>
              <a:rPr lang="fi-FI" sz="2400" b="0" dirty="0">
                <a:latin typeface="+mn-lt"/>
              </a:rPr>
              <a:t>, </a:t>
            </a:r>
            <a:r>
              <a:rPr lang="fi-FI" sz="2400" dirty="0" err="1">
                <a:latin typeface="+mn-lt"/>
              </a:rPr>
              <a:t>a</a:t>
            </a:r>
            <a:r>
              <a:rPr lang="fi-FI" sz="2400" b="0" dirty="0" err="1">
                <a:latin typeface="+mn-lt"/>
              </a:rPr>
              <a:t>fter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receiving</a:t>
            </a:r>
            <a:r>
              <a:rPr lang="fi-FI" sz="2400" b="0" dirty="0">
                <a:latin typeface="+mn-lt"/>
              </a:rPr>
              <a:t> a </a:t>
            </a:r>
            <a:r>
              <a:rPr lang="fi-FI" sz="2400" b="0" dirty="0" err="1">
                <a:latin typeface="+mn-lt"/>
              </a:rPr>
              <a:t>wage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offer</a:t>
            </a:r>
            <a:r>
              <a:rPr lang="fi-FI" sz="2400" b="0" dirty="0">
                <a:latin typeface="+mn-lt"/>
              </a:rPr>
              <a:t>, </a:t>
            </a:r>
            <a:r>
              <a:rPr lang="fi-FI" sz="2400" b="0" dirty="0" err="1">
                <a:latin typeface="+mn-lt"/>
              </a:rPr>
              <a:t>employer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chooses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her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effort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level</a:t>
            </a:r>
            <a:endParaRPr lang="fi-FI" sz="2400" b="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When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offering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dirty="0">
                <a:latin typeface="+mn-lt"/>
              </a:rPr>
              <a:t>a </a:t>
            </a:r>
            <a:r>
              <a:rPr lang="fi-FI" sz="2400" dirty="0" err="1">
                <a:latin typeface="+mn-lt"/>
              </a:rPr>
              <a:t>wage</a:t>
            </a:r>
            <a:r>
              <a:rPr lang="fi-FI" sz="2400" dirty="0">
                <a:latin typeface="+mn-lt"/>
              </a:rPr>
              <a:t>,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employer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can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anticipate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resulting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effort</a:t>
            </a:r>
            <a:endParaRPr lang="fi-FI" sz="240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The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wage</a:t>
            </a:r>
            <a:r>
              <a:rPr lang="fi-FI" sz="2400" b="0" dirty="0">
                <a:latin typeface="+mn-lt"/>
              </a:rPr>
              <a:t> is </a:t>
            </a:r>
            <a:r>
              <a:rPr lang="fi-FI" sz="2400" b="0" dirty="0" err="1">
                <a:latin typeface="+mn-lt"/>
              </a:rPr>
              <a:t>chosen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so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that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benefit</a:t>
            </a:r>
            <a:r>
              <a:rPr lang="fi-FI" sz="2400" dirty="0">
                <a:latin typeface="+mn-lt"/>
              </a:rPr>
              <a:t> to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employer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from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resulting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effort</a:t>
            </a:r>
            <a:r>
              <a:rPr lang="fi-FI" sz="2400" dirty="0">
                <a:latin typeface="+mn-lt"/>
              </a:rPr>
              <a:t> net of </a:t>
            </a:r>
            <a:r>
              <a:rPr lang="fi-FI" sz="2400" dirty="0" err="1">
                <a:latin typeface="+mn-lt"/>
              </a:rPr>
              <a:t>wage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costs</a:t>
            </a:r>
            <a:r>
              <a:rPr lang="fi-FI" sz="2400" dirty="0">
                <a:latin typeface="+mn-lt"/>
              </a:rPr>
              <a:t> is </a:t>
            </a:r>
            <a:r>
              <a:rPr lang="fi-FI" sz="2400" dirty="0" err="1">
                <a:latin typeface="+mn-lt"/>
              </a:rPr>
              <a:t>maximized</a:t>
            </a:r>
            <a:endParaRPr lang="fi-FI" sz="2400" dirty="0">
              <a:latin typeface="+mn-lt"/>
            </a:endParaRPr>
          </a:p>
          <a:p>
            <a:pPr lvl="1"/>
            <a:r>
              <a:rPr lang="fi-FI" sz="2400" dirty="0" err="1">
                <a:latin typeface="+mn-lt"/>
              </a:rPr>
              <a:t>Backward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induction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means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that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analysis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starts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with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last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stage</a:t>
            </a:r>
            <a:endParaRPr lang="fi-FI" sz="2400" dirty="0">
              <a:latin typeface="+mn-lt"/>
            </a:endParaRPr>
          </a:p>
          <a:p>
            <a:pPr lvl="1"/>
            <a:endParaRPr lang="fi-FI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202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-06-04-g.jpg"/>
          <p:cNvPicPr>
            <a:picLocks noChangeAspect="1"/>
          </p:cNvPicPr>
          <p:nvPr/>
        </p:nvPicPr>
        <p:blipFill>
          <a:blip r:embed="rId2"/>
          <a:srcRect l="10607" r="11452" b="958"/>
          <a:stretch>
            <a:fillRect/>
          </a:stretch>
        </p:blipFill>
        <p:spPr>
          <a:xfrm>
            <a:off x="4696822" y="2213129"/>
            <a:ext cx="4447178" cy="298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Worker’s Best Response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232" y="1166842"/>
            <a:ext cx="43115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Best response curve </a:t>
            </a:r>
            <a:r>
              <a:rPr lang="en-US" sz="2400" dirty="0"/>
              <a:t>shows the optimal amount of effort workers will exert for each wage offered </a:t>
            </a:r>
          </a:p>
          <a:p>
            <a:endParaRPr lang="en-US" sz="2400" dirty="0"/>
          </a:p>
          <a:p>
            <a:r>
              <a:rPr lang="en-US" sz="2400" dirty="0"/>
              <a:t>Represents the </a:t>
            </a:r>
            <a:r>
              <a:rPr lang="en-US" sz="2400" b="1" dirty="0"/>
              <a:t>firm’s</a:t>
            </a:r>
            <a:r>
              <a:rPr lang="en-US" sz="2400" dirty="0"/>
              <a:t> </a:t>
            </a:r>
            <a:r>
              <a:rPr lang="en-US" sz="2400" b="1" dirty="0"/>
              <a:t>feasible frontier </a:t>
            </a:r>
            <a:r>
              <a:rPr lang="en-US" sz="2400" dirty="0"/>
              <a:t>for wages and effort</a:t>
            </a:r>
          </a:p>
          <a:p>
            <a:endParaRPr lang="en-US" sz="2400" dirty="0"/>
          </a:p>
          <a:p>
            <a:r>
              <a:rPr lang="en-US" sz="2400" dirty="0"/>
              <a:t>Slope of best response curve = </a:t>
            </a:r>
            <a:r>
              <a:rPr lang="en-US" sz="2400" b="1" dirty="0"/>
              <a:t>MRT</a:t>
            </a:r>
            <a:r>
              <a:rPr lang="en-US" sz="2400" dirty="0"/>
              <a:t> for the firm. Extra pay needed for additional effort.</a:t>
            </a:r>
          </a:p>
        </p:txBody>
      </p:sp>
    </p:spTree>
    <p:extLst>
      <p:ext uri="{BB962C8B-B14F-4D97-AF65-F5344CB8AC3E}">
        <p14:creationId xmlns:p14="http://schemas.microsoft.com/office/powerpoint/2010/main" val="134676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Firm’s best response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326057" y="2090172"/>
            <a:ext cx="8299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/>
            <a:r>
              <a:rPr lang="en-GB" sz="2400" dirty="0"/>
              <a:t>To maximise profits, firms want to minimise the costs of production.</a:t>
            </a:r>
          </a:p>
          <a:p>
            <a:pPr marL="385763" indent="-385763"/>
            <a:endParaRPr lang="en-GB" sz="2400" dirty="0"/>
          </a:p>
          <a:p>
            <a:pPr marL="385763" indent="-385763"/>
            <a:r>
              <a:rPr lang="en-GB" sz="2400" dirty="0"/>
              <a:t>Because there is a trade-off between wages and effort, the employer should  find a feasible combination of effort and wage that minimises </a:t>
            </a:r>
            <a:r>
              <a:rPr lang="en-GB" sz="2400" u="sng" dirty="0"/>
              <a:t>the cost per unit of effort</a:t>
            </a:r>
            <a:r>
              <a:rPr lang="en-GB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0821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+mn-lt"/>
              </a:rPr>
              <a:t>Isocost</a:t>
            </a:r>
            <a:r>
              <a:rPr lang="en-GB" sz="3600" dirty="0">
                <a:latin typeface="+mn-lt"/>
              </a:rPr>
              <a:t> lines for effort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221" y="1805705"/>
            <a:ext cx="4076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cost of effort is the same at all points on an </a:t>
            </a:r>
            <a:r>
              <a:rPr lang="en-US" sz="2400" b="1" dirty="0" err="1"/>
              <a:t>isocost</a:t>
            </a:r>
            <a:r>
              <a:rPr lang="en-US" sz="2400" b="1" dirty="0"/>
              <a:t> line</a:t>
            </a:r>
            <a:r>
              <a:rPr lang="en-US" sz="2400" dirty="0"/>
              <a:t>.</a:t>
            </a:r>
          </a:p>
          <a:p>
            <a:endParaRPr lang="en-US" sz="2400" b="1" dirty="0"/>
          </a:p>
          <a:p>
            <a:r>
              <a:rPr lang="en-GB" sz="2400" dirty="0"/>
              <a:t>Slope of </a:t>
            </a:r>
            <a:r>
              <a:rPr lang="en-GB" sz="2400" dirty="0" err="1"/>
              <a:t>isocost</a:t>
            </a:r>
            <a:r>
              <a:rPr lang="en-GB" sz="2400" dirty="0"/>
              <a:t> curve = </a:t>
            </a:r>
            <a:r>
              <a:rPr lang="en-GB" sz="2400" b="1" dirty="0"/>
              <a:t>MRS</a:t>
            </a:r>
            <a:r>
              <a:rPr lang="en-GB" sz="2400" dirty="0"/>
              <a:t> = the rate at which the employer is willing to increase wages to get higher effort.</a:t>
            </a:r>
            <a:endParaRPr lang="en-US" sz="2400" b="1" dirty="0"/>
          </a:p>
        </p:txBody>
      </p:sp>
      <p:pic>
        <p:nvPicPr>
          <p:cNvPr id="5" name="Picture 4" descr="figure-06-05-e.jpg"/>
          <p:cNvPicPr>
            <a:picLocks noChangeAspect="1"/>
          </p:cNvPicPr>
          <p:nvPr/>
        </p:nvPicPr>
        <p:blipFill>
          <a:blip r:embed="rId2"/>
          <a:srcRect l="12879" r="17322" b="1215"/>
          <a:stretch>
            <a:fillRect/>
          </a:stretch>
        </p:blipFill>
        <p:spPr>
          <a:xfrm>
            <a:off x="4630845" y="2028841"/>
            <a:ext cx="4346153" cy="31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2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-06-06-f.jpg"/>
          <p:cNvPicPr>
            <a:picLocks noChangeAspect="1"/>
          </p:cNvPicPr>
          <p:nvPr/>
        </p:nvPicPr>
        <p:blipFill>
          <a:blip r:embed="rId2"/>
          <a:srcRect l="9587" r="11043" b="-394"/>
          <a:stretch>
            <a:fillRect/>
          </a:stretch>
        </p:blipFill>
        <p:spPr>
          <a:xfrm>
            <a:off x="4521367" y="2216639"/>
            <a:ext cx="4394849" cy="3140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Determining wages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784" y="1166842"/>
            <a:ext cx="44821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Profits are maximised at the steepest </a:t>
            </a:r>
            <a:r>
              <a:rPr lang="en-GB" sz="2400" dirty="0" err="1"/>
              <a:t>isocost</a:t>
            </a:r>
            <a:r>
              <a:rPr lang="en-GB" sz="2400" dirty="0"/>
              <a:t> line, subject to the worker’s best response curve.</a:t>
            </a:r>
            <a:endParaRPr lang="en-US" sz="2400" b="1" dirty="0"/>
          </a:p>
          <a:p>
            <a:endParaRPr lang="en-US" sz="2400" b="1" dirty="0"/>
          </a:p>
          <a:p>
            <a:pPr algn="ctr"/>
            <a:r>
              <a:rPr lang="en-US" sz="2400" b="1" dirty="0"/>
              <a:t>MRS = MRT </a:t>
            </a:r>
          </a:p>
          <a:p>
            <a:endParaRPr lang="en-US" sz="2400" b="1" dirty="0"/>
          </a:p>
          <a:p>
            <a:r>
              <a:rPr lang="en-US" sz="2400" b="1" dirty="0"/>
              <a:t>Efficiency wage</a:t>
            </a:r>
            <a:r>
              <a:rPr lang="en-US" sz="2400" dirty="0"/>
              <a:t> = wages set higher than the reservation wage so workers will care about losing the job and provide more effort.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7579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Involuntary unemployment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399" y="978899"/>
            <a:ext cx="82991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Involuntary unemployment</a:t>
            </a:r>
            <a:r>
              <a:rPr lang="en-GB" sz="2400" dirty="0"/>
              <a:t> = being out of work, but preferring to have a job at the wages and working conditions that otherwise identical employed workers have. </a:t>
            </a:r>
          </a:p>
          <a:p>
            <a:endParaRPr lang="en-GB" sz="2400" dirty="0"/>
          </a:p>
          <a:p>
            <a:r>
              <a:rPr lang="en-GB" sz="2400" dirty="0"/>
              <a:t>There must always be </a:t>
            </a:r>
            <a:r>
              <a:rPr lang="en-GB" sz="2400" b="1" dirty="0"/>
              <a:t>involuntary unemployment </a:t>
            </a:r>
            <a:r>
              <a:rPr lang="en-GB" sz="2400" dirty="0"/>
              <a:t>or some other form of punishing the worker with a loss of employment rent (shift to less pleasant jobs etc. without an immediate possibility of getting a new good job at another firm)</a:t>
            </a:r>
          </a:p>
          <a:p>
            <a:endParaRPr lang="en-GB" sz="2400" b="1" dirty="0"/>
          </a:p>
          <a:p>
            <a:r>
              <a:rPr lang="en-GB" sz="2400" dirty="0"/>
              <a:t>Why? In equilibrium, both wages and involuntary unemployment have to be high enough </a:t>
            </a:r>
            <a:r>
              <a:rPr lang="en-GB" sz="2400" u="sng" dirty="0"/>
              <a:t>to ensure employment rent is high enough</a:t>
            </a:r>
            <a:r>
              <a:rPr lang="en-GB" sz="2400" dirty="0"/>
              <a:t> for workers to put in effort.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3501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Factors shifting the equilibrium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990" y="1636600"/>
            <a:ext cx="4256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best response function will shift in reaction to changes in:</a:t>
            </a:r>
          </a:p>
          <a:p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utility of the things that the wage can buy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disutility of effort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reservation wage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probability of getting fired at each effort level</a:t>
            </a:r>
            <a:endParaRPr lang="en-US" sz="2400" b="1" dirty="0"/>
          </a:p>
        </p:txBody>
      </p:sp>
      <p:pic>
        <p:nvPicPr>
          <p:cNvPr id="5" name="Picture 4" descr="figure-06-07-d.jpg"/>
          <p:cNvPicPr>
            <a:picLocks noChangeAspect="1"/>
          </p:cNvPicPr>
          <p:nvPr/>
        </p:nvPicPr>
        <p:blipFill>
          <a:blip r:embed="rId2"/>
          <a:srcRect l="5357" r="8015" b="1688"/>
          <a:stretch>
            <a:fillRect/>
          </a:stretch>
        </p:blipFill>
        <p:spPr>
          <a:xfrm>
            <a:off x="4579932" y="2204972"/>
            <a:ext cx="4564068" cy="30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85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Introduction: Context for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02" y="1167551"/>
            <a:ext cx="8095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 is an important part of human life and economic activity (Lectures 2-3 explored the individual tradeoff between work and leisure)</a:t>
            </a:r>
          </a:p>
          <a:p>
            <a:endParaRPr lang="en-US" sz="2400" dirty="0"/>
          </a:p>
          <a:p>
            <a:r>
              <a:rPr lang="en-US" sz="2400" dirty="0"/>
              <a:t>In models of economic interactions, bargaining determines the division of social surplus.  (Lecture 6)</a:t>
            </a:r>
          </a:p>
          <a:p>
            <a:endParaRPr lang="en-US" sz="2400" dirty="0"/>
          </a:p>
          <a:p>
            <a:r>
              <a:rPr lang="en-US" sz="2400" dirty="0"/>
              <a:t>All parties gain from these interactions, but have conflicting interests over how these gains (profits) are shared.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are wages determined within firms?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What are the economy-wide effects of firm interactions?</a:t>
            </a:r>
          </a:p>
        </p:txBody>
      </p:sp>
    </p:spTree>
    <p:extLst>
      <p:ext uri="{BB962C8B-B14F-4D97-AF65-F5344CB8AC3E}">
        <p14:creationId xmlns:p14="http://schemas.microsoft.com/office/powerpoint/2010/main" val="3718740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Principal-Agent Models and Contracting in general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2" y="1435713"/>
            <a:ext cx="7641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Incomplete contracts do not only occur in employment relationships.</a:t>
            </a:r>
          </a:p>
          <a:p>
            <a:endParaRPr lang="en-GB" sz="2400" dirty="0"/>
          </a:p>
          <a:p>
            <a:r>
              <a:rPr lang="en-GB" sz="2400" dirty="0"/>
              <a:t>Incomplete contracts arise when: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information is not </a:t>
            </a:r>
            <a:r>
              <a:rPr lang="en-GB" sz="2400" u="sng" dirty="0"/>
              <a:t>verifiable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 relationship covers periods of </a:t>
            </a:r>
            <a:r>
              <a:rPr lang="en-GB" sz="2400" u="sng" dirty="0"/>
              <a:t>time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there is </a:t>
            </a:r>
            <a:r>
              <a:rPr lang="en-GB" sz="2400" u="sng" dirty="0"/>
              <a:t>uncertainty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there are difficulties with </a:t>
            </a:r>
            <a:r>
              <a:rPr lang="en-GB" sz="2400" u="sng" dirty="0"/>
              <a:t>measurement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</a:t>
            </a:r>
            <a:r>
              <a:rPr lang="en-GB" sz="2400" u="sng" dirty="0"/>
              <a:t>preferences</a:t>
            </a:r>
            <a:r>
              <a:rPr lang="en-GB" sz="2400" dirty="0"/>
              <a:t> for omitting some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11596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43" y="159367"/>
            <a:ext cx="8085599" cy="41789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Principal-agent models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787" y="739063"/>
            <a:ext cx="80855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Principal-agent</a:t>
            </a:r>
            <a:r>
              <a:rPr lang="en-GB" sz="2400" dirty="0"/>
              <a:t> models capture interactions under asymmetric information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e.g. manager -&gt; principal and worker -&gt; agent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owner -&gt; principal, manager -&gt; agent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banker -&gt; principal, entrepreneur -&gt; agent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insurance company -&gt; principal, insured -&gt; agent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r>
              <a:rPr lang="en-GB" sz="2400" dirty="0"/>
              <a:t>Agent takes action that is </a:t>
            </a:r>
            <a:r>
              <a:rPr lang="en-GB" sz="2400" b="1" dirty="0"/>
              <a:t>hidden </a:t>
            </a:r>
            <a:r>
              <a:rPr lang="en-GB" sz="2400" dirty="0"/>
              <a:t>or has information that is </a:t>
            </a:r>
            <a:r>
              <a:rPr lang="en-GB" sz="2400" b="1" dirty="0"/>
              <a:t>hidden</a:t>
            </a:r>
            <a:r>
              <a:rPr lang="en-GB" sz="2400" dirty="0"/>
              <a:t> from the principal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 </a:t>
            </a:r>
            <a:r>
              <a:rPr lang="en-GB" sz="2400" b="1" dirty="0"/>
              <a:t>moral hazard </a:t>
            </a:r>
            <a:r>
              <a:rPr lang="en-GB" sz="2400" dirty="0"/>
              <a:t>and</a:t>
            </a:r>
            <a:r>
              <a:rPr lang="en-GB" sz="2400" b="1" dirty="0"/>
              <a:t> adverse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 these terms arose in insurance: risky behaviour (e.g. drinking or smoking) and prior info on risk type (e.g. pre-existing condition, family health history)</a:t>
            </a:r>
          </a:p>
          <a:p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684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Hidden Action Problems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114" y="982176"/>
            <a:ext cx="76417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</a:t>
            </a:r>
            <a:r>
              <a:rPr lang="en-GB" sz="2400" b="1" dirty="0"/>
              <a:t>hidden action problem </a:t>
            </a:r>
            <a:r>
              <a:rPr lang="en-GB" sz="2400" dirty="0"/>
              <a:t>occurs when there is a conflict of interest between the principal and the agent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over some action that is taken by the agent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and this action cannot be subjected to a complete contract.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r>
              <a:rPr lang="en-GB" sz="2400" dirty="0"/>
              <a:t>The information about the action may be either </a:t>
            </a:r>
            <a:r>
              <a:rPr lang="en-GB" sz="2400" b="1" dirty="0"/>
              <a:t>asymmetric</a:t>
            </a:r>
            <a:r>
              <a:rPr lang="en-GB" sz="2400" dirty="0"/>
              <a:t> (the principal does not have the information) or </a:t>
            </a:r>
            <a:r>
              <a:rPr lang="en-GB" sz="2400" b="1" dirty="0"/>
              <a:t>unverifiable </a:t>
            </a:r>
            <a:r>
              <a:rPr lang="en-GB" sz="2400" dirty="0"/>
              <a:t>(the information cannot be used in court to enforce the contract)	</a:t>
            </a:r>
          </a:p>
          <a:p>
            <a:endParaRPr lang="en-GB" sz="2400" dirty="0"/>
          </a:p>
          <a:p>
            <a:r>
              <a:rPr lang="en-GB" sz="2400" dirty="0"/>
              <a:t>More about contracting in future courses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0914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018" y="1109134"/>
            <a:ext cx="8488244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en-US" sz="2400" dirty="0"/>
              <a:t>Firms: owners and managers have power over workers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Contracts are </a:t>
            </a:r>
            <a:r>
              <a:rPr lang="en-US" sz="2400" b="1" dirty="0"/>
              <a:t>incomplete</a:t>
            </a:r>
            <a:r>
              <a:rPr lang="en-US" sz="2400" dirty="0"/>
              <a:t> – do not cover worker effort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Employment rents </a:t>
            </a:r>
            <a:r>
              <a:rPr lang="en-US" sz="2400" dirty="0"/>
              <a:t>motivate workers to exert effort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An example of a </a:t>
            </a:r>
            <a:r>
              <a:rPr lang="en-US" sz="2400" b="1" dirty="0"/>
              <a:t>hidden action problem </a:t>
            </a:r>
            <a:r>
              <a:rPr lang="en-US" sz="2400" dirty="0"/>
              <a:t>between a principal (firm) and an agent (worker)</a:t>
            </a:r>
          </a:p>
          <a:p>
            <a:pPr>
              <a:spcBef>
                <a:spcPts val="900"/>
              </a:spcBef>
            </a:pPr>
            <a:r>
              <a:rPr lang="en-US" sz="2400" dirty="0"/>
              <a:t>2. </a:t>
            </a:r>
            <a:r>
              <a:rPr lang="en-US" sz="2400" b="1" dirty="0" err="1"/>
              <a:t>Labour</a:t>
            </a:r>
            <a:r>
              <a:rPr lang="en-US" sz="2400" b="1" dirty="0"/>
              <a:t>-discipline model </a:t>
            </a:r>
            <a:r>
              <a:rPr lang="en-US" sz="2400" dirty="0"/>
              <a:t>of wage-setting within firms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err="1"/>
              <a:t>Isocost</a:t>
            </a:r>
            <a:r>
              <a:rPr lang="en-US" sz="2400" b="1" dirty="0"/>
              <a:t> curves </a:t>
            </a:r>
            <a:r>
              <a:rPr lang="en-US" sz="2400" dirty="0"/>
              <a:t>= firm’s ‘indifference curves’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Best response curve </a:t>
            </a:r>
            <a:r>
              <a:rPr lang="en-US" sz="2400" dirty="0"/>
              <a:t>= maximum feasible effort, given wages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Profit-</a:t>
            </a:r>
            <a:r>
              <a:rPr lang="en-US" sz="2400" dirty="0" err="1"/>
              <a:t>maximising</a:t>
            </a:r>
            <a:r>
              <a:rPr lang="en-US" sz="2400" dirty="0"/>
              <a:t> choice where </a:t>
            </a:r>
            <a:r>
              <a:rPr lang="en-US" sz="2400" b="1" dirty="0"/>
              <a:t>MRS = MRT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Involuntary unemployment </a:t>
            </a:r>
            <a:r>
              <a:rPr lang="en-US" sz="2400" dirty="0"/>
              <a:t>as a feature of the equilibrium</a:t>
            </a:r>
          </a:p>
        </p:txBody>
      </p:sp>
    </p:spTree>
    <p:extLst>
      <p:ext uri="{BB962C8B-B14F-4D97-AF65-F5344CB8AC3E}">
        <p14:creationId xmlns:p14="http://schemas.microsoft.com/office/powerpoint/2010/main" val="48449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In the next lecture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267" y="1499426"/>
            <a:ext cx="7458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Models of interactions between firms and customers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the gains from trade are divided between consumers and owners of the firm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effects of taxes and firm competition on prices and purchases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429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This </a:t>
            </a:r>
            <a:r>
              <a:rPr lang="en-GB" dirty="0">
                <a:latin typeface="+mn-lt"/>
              </a:rPr>
              <a:t>Lecture</a:t>
            </a:r>
            <a:r>
              <a:rPr lang="en-GB" sz="3600" dirty="0"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002" y="1102476"/>
            <a:ext cx="81421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Analyze how firms differ from markets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Use a model of strategic interactions within the firm to explain how wages are determined, and how this influences unemployment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Explain the problem of incomplete contracts and hidden actions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Contrast with competitive labor market (Principles II will take a more detailed look at the labor market)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779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96" y="111493"/>
            <a:ext cx="8085599" cy="543025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Firms: What is a firm?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209" y="654518"/>
            <a:ext cx="8589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Firm</a:t>
            </a:r>
            <a:r>
              <a:rPr lang="en-US" dirty="0"/>
              <a:t> = a business organization which maximizes the profit from its operations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Employs workers and rents or owns capital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Purchases intermediate goods from the market to produce goods and services to be sold in the market</a:t>
            </a:r>
          </a:p>
          <a:p>
            <a:pPr marL="1257300" lvl="2" indent="-342900">
              <a:buFont typeface="Arial"/>
              <a:buChar char="•"/>
            </a:pPr>
            <a:r>
              <a:rPr lang="en-US" i="1" dirty="0"/>
              <a:t>Intermediate goods: goods used as inputs in the production of the final product to be sold in the market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Profit is the difference between market revenues from sales and costs of operation (labor and capital costs and purchase of intermediate products)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May have market power to set the price of its products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For next Lecture, read and be ready to discuss “The Social Responsibility of Business Is to Increase its profit” by Milton Friedman available at </a:t>
            </a:r>
            <a:r>
              <a:rPr lang="en-GB" dirty="0">
                <a:hlinkClick r:id="rId2"/>
              </a:rPr>
              <a:t>https://www.nytimes.com/1970/09/13/archives/a-friedman-doctrine-the-social-responsibility-of-business-is-to.html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8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Firms vs.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610622" y="978899"/>
            <a:ext cx="81421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/>
              <a:t>In a capitalist economy, the </a:t>
            </a:r>
            <a:r>
              <a:rPr lang="en-US" sz="2400" b="1" dirty="0"/>
              <a:t>division of </a:t>
            </a:r>
            <a:r>
              <a:rPr lang="en-US" sz="2400" b="1" dirty="0" err="1"/>
              <a:t>labour</a:t>
            </a:r>
            <a:r>
              <a:rPr lang="en-US" sz="2400" b="1" dirty="0"/>
              <a:t> </a:t>
            </a:r>
            <a:r>
              <a:rPr lang="en-US" sz="2400" dirty="0"/>
              <a:t>is coordinated in two ways: firms and markets.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Coordination within firm differs from coordination via markets: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u="sng" dirty="0"/>
              <a:t>concentration of economic power </a:t>
            </a:r>
            <a:r>
              <a:rPr lang="en-GB" sz="2400" dirty="0"/>
              <a:t>in the hands of the owners/managers allows them to issue commands to workers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Power is </a:t>
            </a:r>
            <a:r>
              <a:rPr lang="en-GB" sz="2400" u="sng" dirty="0"/>
              <a:t>decentralized</a:t>
            </a:r>
            <a:r>
              <a:rPr lang="en-GB" sz="2400" dirty="0"/>
              <a:t> in markets, so decisions are autonomous and voluntary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“The firm in a capitalist economy is a miniature, privately owned, centrally planned economy.”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/>
            <a:endParaRPr lang="en-US" sz="2400" dirty="0"/>
          </a:p>
          <a:p>
            <a:pPr marL="342900" indent="-342900"/>
            <a:endParaRPr lang="en-US" sz="2400" dirty="0"/>
          </a:p>
          <a:p>
            <a:pPr marL="342900" indent="-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98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08" y="294373"/>
            <a:ext cx="8085599" cy="60077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Structure of a firm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445011" y="3904334"/>
            <a:ext cx="8142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Owners decide on long-term strategy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Managers implement their decisions by assigning tasks to workers and monitoring them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Solid arrows denote commands, dashed arrows information flows</a:t>
            </a:r>
          </a:p>
        </p:txBody>
      </p:sp>
      <p:pic>
        <p:nvPicPr>
          <p:cNvPr id="5" name="Picture 4" descr="figure-06-01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11" y="1195072"/>
            <a:ext cx="5316178" cy="26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Contracts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385" y="1276977"/>
            <a:ext cx="84688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Firms and markets differ in the contracts that form the basis of exchange.</a:t>
            </a:r>
          </a:p>
          <a:p>
            <a:endParaRPr lang="en-GB" sz="2400" b="1" dirty="0"/>
          </a:p>
          <a:p>
            <a:r>
              <a:rPr lang="en-GB" sz="2400" b="1" dirty="0"/>
              <a:t>Contract</a:t>
            </a:r>
            <a:r>
              <a:rPr lang="en-GB" sz="2400" dirty="0"/>
              <a:t> = a legal document or understanding that specifies a set of actions that parties to the contract must undertake.</a:t>
            </a:r>
          </a:p>
          <a:p>
            <a:endParaRPr lang="en-GB" sz="2400" b="1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Contracts for products sold in markets </a:t>
            </a:r>
            <a:r>
              <a:rPr lang="en-GB" sz="2400" u="sng" dirty="0"/>
              <a:t>permanently: transfer ownership</a:t>
            </a:r>
            <a:r>
              <a:rPr lang="en-GB" sz="2400" dirty="0"/>
              <a:t> of the good from the seller to the buyer.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Contracts for labour </a:t>
            </a:r>
            <a:r>
              <a:rPr lang="en-GB" sz="2400" u="sng" dirty="0"/>
              <a:t>temporarily transfer authority </a:t>
            </a:r>
            <a:r>
              <a:rPr lang="en-GB" sz="2400" dirty="0"/>
              <a:t>over a person’s activities from the employee to the manager or owner.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874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Relationships within a firm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878" y="1190282"/>
            <a:ext cx="90381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Unlike in markets, relationships within a firm may extend over a long period of time.</a:t>
            </a:r>
          </a:p>
          <a:p>
            <a:endParaRPr lang="en-GB" sz="2400" b="1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creation of </a:t>
            </a:r>
            <a:r>
              <a:rPr lang="en-GB" sz="2400" u="sng" dirty="0"/>
              <a:t>network</a:t>
            </a:r>
            <a:r>
              <a:rPr lang="en-GB" sz="2400" dirty="0"/>
              <a:t> of colleagues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acquisition of </a:t>
            </a:r>
            <a:r>
              <a:rPr lang="en-GB" sz="2400" u="sng" dirty="0"/>
              <a:t>skills</a:t>
            </a:r>
            <a:r>
              <a:rPr lang="en-GB" sz="2400" dirty="0"/>
              <a:t> necessary for the job</a:t>
            </a:r>
          </a:p>
          <a:p>
            <a:endParaRPr lang="en-GB" sz="2400" dirty="0"/>
          </a:p>
          <a:p>
            <a:r>
              <a:rPr lang="en-GB" sz="2400" dirty="0"/>
              <a:t>These skills, networks, and friendships are </a:t>
            </a:r>
            <a:r>
              <a:rPr lang="en-GB" sz="2400" b="1" dirty="0"/>
              <a:t>firm-specific assets.</a:t>
            </a:r>
          </a:p>
          <a:p>
            <a:r>
              <a:rPr lang="en-GB" sz="2400" dirty="0"/>
              <a:t>They are valuable only while the worker remains employed in a particular firm.	</a:t>
            </a:r>
          </a:p>
          <a:p>
            <a:r>
              <a:rPr lang="en-GB" sz="2400" dirty="0"/>
              <a:t>When the relationship ends, value is lost to both sides.</a:t>
            </a:r>
          </a:p>
          <a:p>
            <a:r>
              <a:rPr lang="en-GB" sz="2400" dirty="0"/>
              <a:t>It is important to take good care of this relationship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410670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27621</TotalTime>
  <Words>2248</Words>
  <Application>Microsoft Macintosh PowerPoint</Application>
  <PresentationFormat>On-screen Show (4:3)</PresentationFormat>
  <Paragraphs>264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Arial</vt:lpstr>
      <vt:lpstr>Calibri</vt:lpstr>
      <vt:lpstr>Comic Sans MS</vt:lpstr>
      <vt:lpstr>Courier New</vt:lpstr>
      <vt:lpstr>Georgia</vt:lpstr>
      <vt:lpstr>Lucida Grande</vt:lpstr>
      <vt:lpstr>Wingdings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7: The firm: Owners, managers and employees </vt:lpstr>
      <vt:lpstr>PowerPoint Presentation</vt:lpstr>
      <vt:lpstr>Introduction: Context for This Lecture</vt:lpstr>
      <vt:lpstr>This Lecture </vt:lpstr>
      <vt:lpstr>Firms: What is a firm?</vt:lpstr>
      <vt:lpstr>Firms vs. markets</vt:lpstr>
      <vt:lpstr>Structure of a firm</vt:lpstr>
      <vt:lpstr>Contracts</vt:lpstr>
      <vt:lpstr>Relationships within a firm</vt:lpstr>
      <vt:lpstr>Owners and Managers: Separation of ownership and control</vt:lpstr>
      <vt:lpstr>Asymmetric information</vt:lpstr>
      <vt:lpstr>Owners and managers: conflict of interest</vt:lpstr>
      <vt:lpstr>Aligning interests</vt:lpstr>
      <vt:lpstr>Employees in Firms: Incomplete Contracts</vt:lpstr>
      <vt:lpstr>Piece rate pay</vt:lpstr>
      <vt:lpstr>Workers’ effort</vt:lpstr>
      <vt:lpstr>Employment Rents</vt:lpstr>
      <vt:lpstr>Calculating Employment Rents</vt:lpstr>
      <vt:lpstr>Losing a job in Finland</vt:lpstr>
      <vt:lpstr>Earnings and income after job loss due to plant closing</vt:lpstr>
      <vt:lpstr>Labor Discipline Model: Wages and Effort</vt:lpstr>
      <vt:lpstr>The Employment Game</vt:lpstr>
      <vt:lpstr>Backward Induction</vt:lpstr>
      <vt:lpstr>Worker’s Best Response Curve</vt:lpstr>
      <vt:lpstr>Firm’s best response</vt:lpstr>
      <vt:lpstr>Isocost lines for effort</vt:lpstr>
      <vt:lpstr>Determining wages</vt:lpstr>
      <vt:lpstr>Involuntary unemployment</vt:lpstr>
      <vt:lpstr>Factors shifting the equilibrium</vt:lpstr>
      <vt:lpstr>Principal-Agent Models and Contracting in general</vt:lpstr>
      <vt:lpstr>Principal-agent models</vt:lpstr>
      <vt:lpstr>Hidden Action Problems</vt:lpstr>
      <vt:lpstr>Summary</vt:lpstr>
      <vt:lpstr>In the next lecture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Microsoft Office User</cp:lastModifiedBy>
  <cp:revision>1357</cp:revision>
  <cp:lastPrinted>2019-10-01T06:07:24Z</cp:lastPrinted>
  <dcterms:created xsi:type="dcterms:W3CDTF">2018-05-03T06:23:53Z</dcterms:created>
  <dcterms:modified xsi:type="dcterms:W3CDTF">2020-09-29T05:35:28Z</dcterms:modified>
  <cp:category/>
</cp:coreProperties>
</file>