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4781" r:id="rId2"/>
    <p:sldMasterId id="2147484789" r:id="rId3"/>
    <p:sldMasterId id="2147484797" r:id="rId4"/>
    <p:sldMasterId id="2147484805" r:id="rId5"/>
  </p:sldMasterIdLst>
  <p:notesMasterIdLst>
    <p:notesMasterId r:id="rId17"/>
  </p:notesMasterIdLst>
  <p:handoutMasterIdLst>
    <p:handoutMasterId r:id="rId18"/>
  </p:handoutMasterIdLst>
  <p:sldIdLst>
    <p:sldId id="256" r:id="rId6"/>
    <p:sldId id="290" r:id="rId7"/>
    <p:sldId id="300" r:id="rId8"/>
    <p:sldId id="301" r:id="rId9"/>
    <p:sldId id="295" r:id="rId10"/>
    <p:sldId id="299" r:id="rId11"/>
    <p:sldId id="304" r:id="rId12"/>
    <p:sldId id="305" r:id="rId13"/>
    <p:sldId id="302" r:id="rId14"/>
    <p:sldId id="303" r:id="rId15"/>
    <p:sldId id="268" r:id="rId16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F3340"/>
    <a:srgbClr val="FFCD00"/>
    <a:srgbClr val="005EB8"/>
    <a:srgbClr val="FFCDB8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Objects="1">
      <p:cViewPr>
        <p:scale>
          <a:sx n="65" d="100"/>
          <a:sy n="65" d="100"/>
        </p:scale>
        <p:origin x="464" y="-96"/>
      </p:cViewPr>
      <p:guideLst>
        <p:guide orient="horz" pos="167"/>
        <p:guide orient="horz" pos="3070"/>
        <p:guide pos="295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10/1/2020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1.10.2020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1.10.2020 Aalto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8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68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1.10.2020 Aalto</a:t>
            </a: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386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1.10.2020 Aalto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75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9D5C1C07-CF3A-DF49-9651-C7DE090AFF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8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DBDA32B6-AA6F-0A4C-B3A6-C34610F2DC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C73148F6-76DA-C944-A0E0-1E6A7AB268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81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AD359349-BB1B-114C-9B0D-34A7E4285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24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11" cy="957600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xmlns="" id="{53763542-A51F-4A4B-AF6C-1011914AEA36}"/>
              </a:ext>
            </a:extLst>
          </p:cNvPr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D89694F3-083F-9544-8C9C-334EB37455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4711762"/>
            <a:ext cx="206029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9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1.10.2020 Aalto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xmlns="" id="{6888310B-4FF0-184C-A550-B5C8941B3766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B6D51BD7-3F64-274D-90E2-EC0A641444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7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>
          <a:xfrm>
            <a:off x="5056956" y="5150032"/>
            <a:ext cx="3619500" cy="15478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1.10.2020 Aalto</a:t>
            </a: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78E2BFCA-1B66-AE4F-A9D6-883794C142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xmlns="" id="{595A0B2F-2E1F-8B45-93DD-33ECD6A54940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148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6D0D8856-F13E-8F45-856B-572D2534D6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09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6E81DFEF-5AE8-7348-9F71-42ADD29AA5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01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B9C13C8D-BAD1-E84A-8C02-B6C65DF17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28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9A1AEAB8-02D6-474F-B1BD-973E5E0923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58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11" cy="957600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xmlns="" id="{BE2F1305-EF5D-5E4B-8708-FD60F392A1E0}"/>
              </a:ext>
            </a:extLst>
          </p:cNvPr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3BE94872-4E86-C64E-A64F-957D9CC4FD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4711762"/>
            <a:ext cx="206029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95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1.10.2020 Aalto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xmlns="" id="{BC922622-0D02-CA4D-9A44-FE37948F1AE6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5197DD7D-C1D8-E341-AC78-DC881C780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04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25.4.2019 Aalto</a:t>
            </a: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FC296B97-980B-0F4E-8020-F63C9A7090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xmlns="" id="{3DC17EEE-E6AB-D74D-805E-672542DEFB1E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095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CD1079BD-7004-CF40-A380-728953C223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81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446433EF-2F18-F543-958C-A7B47EA610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D387CB5A-13C0-4045-AB07-F042C05452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05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86906EA2-569A-4346-A0BB-65044DC6E2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53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11" cy="957600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xmlns="" id="{85B2B2BF-7538-834D-842E-56FC8B0CF359}"/>
              </a:ext>
            </a:extLst>
          </p:cNvPr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016D3553-E3ED-3E4C-98EC-2C232BEFCF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4711762"/>
            <a:ext cx="206029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15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10.9.2020 Aalto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xmlns="" id="{D0541ABD-61B7-5B42-A17E-43196E011446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D254380F-C1C1-4D47-A561-D45B7B39C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7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10.9.2020 Aalto</a:t>
            </a: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5BAE74D1-6D86-D245-AB15-13C9D217D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xmlns="" id="{CBE22D79-6C4A-9247-9BC9-6AEFA7A86D89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998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8D7D89E7-EEC3-7E49-97DE-9772AB21D3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12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4526D3C9-3871-F843-A1D1-C77B322206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33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5329CF57-262C-C746-9F23-AF7F96C7EF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85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763713" cy="160655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E06C327A-5A97-8649-B68C-9AE13E9579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98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11" cy="957600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xmlns="" id="{ECC5F575-73EC-1A45-A911-885FA04453F3}"/>
              </a:ext>
            </a:extLst>
          </p:cNvPr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D2903ECF-89D3-BB41-AEC8-2FC76DE577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4711762"/>
            <a:ext cx="206029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126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1.10.2020 Aalto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cxnSp>
        <p:nvCxnSpPr>
          <p:cNvPr id="11" name="Straight Connector 4">
            <a:extLst>
              <a:ext uri="{FF2B5EF4-FFF2-40B4-BE49-F238E27FC236}">
                <a16:creationId xmlns:a16="http://schemas.microsoft.com/office/drawing/2014/main" xmlns="" id="{95EC2CFB-483A-8749-83EB-80AC3E20709B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9C39DE59-2EAE-7447-A205-C1F762B871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61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25.4.2019 Aalto</a:t>
            </a: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248908" cy="9576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B5056E6F-3F12-1041-900C-D2E9765678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xmlns="" id="{C3F8D9DF-FEFD-7645-A718-358C473F8220}"/>
              </a:ext>
            </a:extLst>
          </p:cNvPr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04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4711762"/>
            <a:ext cx="206029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1.10.2020 Aalto</a:t>
            </a:r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1.10.2020 Aalto</a:t>
            </a: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2341"/>
            <a:ext cx="1600200" cy="1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9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7" y="4729394"/>
            <a:ext cx="2060290" cy="957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1.10.2020 Aalto</a:t>
            </a: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439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25.4.2019 Aalto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1" r:id="rId2"/>
    <p:sldLayoutId id="2147484753" r:id="rId3"/>
    <p:sldLayoutId id="2147484756" r:id="rId4"/>
    <p:sldLayoutId id="2147484759" r:id="rId5"/>
    <p:sldLayoutId id="2147484762" r:id="rId6"/>
    <p:sldLayoutId id="2147484765" r:id="rId7"/>
    <p:sldLayoutId id="2147484778" r:id="rId8"/>
    <p:sldLayoutId id="2147484779" r:id="rId9"/>
    <p:sldLayoutId id="2147484780" r:id="rId10"/>
    <p:sldLayoutId id="2147484900" r:id="rId11"/>
    <p:sldLayoutId id="2147484901" r:id="rId12"/>
    <p:sldLayoutId id="2147484902" r:id="rId13"/>
  </p:sldLayoutIdLst>
  <p:hf sldNum="0"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1.10.2020 Aalto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857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2" r:id="rId1"/>
    <p:sldLayoutId id="2147484783" r:id="rId2"/>
    <p:sldLayoutId id="2147484784" r:id="rId3"/>
    <p:sldLayoutId id="2147484785" r:id="rId4"/>
    <p:sldLayoutId id="2147484786" r:id="rId5"/>
    <p:sldLayoutId id="2147484787" r:id="rId6"/>
    <p:sldLayoutId id="2147484788" r:id="rId7"/>
  </p:sldLayoutIdLst>
  <p:hf sldNum="0"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1.10.2020 Aalto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516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0" r:id="rId1"/>
    <p:sldLayoutId id="2147484791" r:id="rId2"/>
    <p:sldLayoutId id="2147484792" r:id="rId3"/>
    <p:sldLayoutId id="2147484793" r:id="rId4"/>
    <p:sldLayoutId id="2147484794" r:id="rId5"/>
    <p:sldLayoutId id="2147484795" r:id="rId6"/>
    <p:sldLayoutId id="2147484796" r:id="rId7"/>
  </p:sldLayoutIdLst>
  <p:hf sldNum="0"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25.4.2019 Aalto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575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</p:sldLayoutIdLst>
  <p:hf sldNum="0"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25.4.2019 Aalto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132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6" r:id="rId1"/>
    <p:sldLayoutId id="2147484807" r:id="rId2"/>
    <p:sldLayoutId id="2147484808" r:id="rId3"/>
    <p:sldLayoutId id="2147484809" r:id="rId4"/>
    <p:sldLayoutId id="2147484810" r:id="rId5"/>
    <p:sldLayoutId id="2147484811" r:id="rId6"/>
    <p:sldLayoutId id="2147484812" r:id="rId7"/>
  </p:sldLayoutIdLst>
  <p:hf sldNum="0"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nto.aalto.fi/display/fiopinnot/Vaihto-opinnot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206140"/>
            <a:ext cx="9073008" cy="2952327"/>
          </a:xfrm>
        </p:spPr>
        <p:txBody>
          <a:bodyPr/>
          <a:lstStyle/>
          <a:p>
            <a:r>
              <a:rPr lang="fi-FI" sz="4000" b="0" dirty="0"/>
              <a:t>Teknillisen fysiikan pääaine: </a:t>
            </a:r>
            <a:br>
              <a:rPr lang="fi-FI" sz="4000" b="0" dirty="0"/>
            </a:br>
            <a:r>
              <a:rPr lang="fi-FI" sz="4000" b="0" dirty="0"/>
              <a:t>tärkeitä valintoja</a:t>
            </a:r>
            <a:r>
              <a:rPr lang="fi-FI" sz="4000" dirty="0"/>
              <a:t/>
            </a:r>
            <a:br>
              <a:rPr lang="fi-FI" sz="4000" dirty="0"/>
            </a:br>
            <a:endParaRPr lang="fi-FI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i="0" dirty="0"/>
              <a:t>Jani-Petri Martikainen</a:t>
            </a:r>
          </a:p>
          <a:p>
            <a:r>
              <a:rPr lang="fi-FI" i="0" dirty="0"/>
              <a:t>Teknillisen fysiikan pääaineen vastuuopettaja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2247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2070FE-792A-EB4A-950A-729536A8A9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Kandidaatintutkinnon jälkeen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F2DF5C-3D78-504B-B619-F6BED93625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335" y="1261611"/>
            <a:ext cx="4811745" cy="3336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Onko suunnitelmia mitä haluat tehdä maisterivaiheessa?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Kandissa voi ennakoida osaamistarpeita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Toisaalta kandi voi olla hyvä hetki tutustua eri aloihin…auttaa myöhemmissä päätöksissä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88C026-F6E9-3F46-86FC-90C0C592B04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1.10.2020 Aalto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24CAD3-6471-5143-8DC2-926F516B5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933">
            <a:off x="5433514" y="1351009"/>
            <a:ext cx="3404047" cy="255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38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78ECF2-D1B0-0341-A45D-11025CA37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264C2E-6BBC-E34F-B6B5-143BBD9B58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1.10.2020 Aalto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5ECFEB-55D7-1347-889E-0EB4099F2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13284"/>
            <a:ext cx="3646199" cy="3646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4F9973-53E6-6B4E-82AD-AC64C10F8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193" y="2209428"/>
            <a:ext cx="3137495" cy="208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27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1600" dirty="0">
                <a:solidFill>
                  <a:srgbClr val="FF671F"/>
                </a:solidFill>
              </a:rPr>
              <a:t>Kandidaatin tutkinnon kurssit ja suoritusjärjestys teknillisen fysiikan pääaineessa</a:t>
            </a:r>
            <a:br>
              <a:rPr lang="fi-FI" sz="1600" dirty="0">
                <a:solidFill>
                  <a:srgbClr val="FF671F"/>
                </a:solidFill>
              </a:rPr>
            </a:br>
            <a:r>
              <a:rPr lang="fi-FI" sz="1600" dirty="0" err="1">
                <a:solidFill>
                  <a:srgbClr val="FF671F"/>
                </a:solidFill>
              </a:rPr>
              <a:t>https</a:t>
            </a:r>
            <a:r>
              <a:rPr lang="fi-FI" sz="1600" dirty="0">
                <a:solidFill>
                  <a:srgbClr val="FF671F"/>
                </a:solidFill>
              </a:rPr>
              <a:t>://</a:t>
            </a:r>
            <a:r>
              <a:rPr lang="fi-FI" sz="1600" dirty="0" err="1">
                <a:solidFill>
                  <a:srgbClr val="FF671F"/>
                </a:solidFill>
              </a:rPr>
              <a:t>into.aalto.fi</a:t>
            </a:r>
            <a:r>
              <a:rPr lang="fi-FI" sz="1600" dirty="0">
                <a:solidFill>
                  <a:srgbClr val="FF671F"/>
                </a:solidFill>
              </a:rPr>
              <a:t>/</a:t>
            </a:r>
            <a:r>
              <a:rPr lang="fi-FI" sz="1600" dirty="0" err="1">
                <a:solidFill>
                  <a:srgbClr val="FF671F"/>
                </a:solidFill>
              </a:rPr>
              <a:t>display</a:t>
            </a:r>
            <a:r>
              <a:rPr lang="fi-FI" sz="1600" dirty="0">
                <a:solidFill>
                  <a:srgbClr val="FF671F"/>
                </a:solidFill>
              </a:rPr>
              <a:t>/</a:t>
            </a:r>
            <a:r>
              <a:rPr lang="fi-FI" sz="1600" dirty="0" err="1">
                <a:solidFill>
                  <a:srgbClr val="FF671F"/>
                </a:solidFill>
              </a:rPr>
              <a:t>fikandsci</a:t>
            </a:r>
            <a:r>
              <a:rPr lang="fi-FI" sz="1600" dirty="0">
                <a:solidFill>
                  <a:srgbClr val="FF671F"/>
                </a:solidFill>
              </a:rPr>
              <a:t>/Teknillinen+fysiikka+2020-2022</a:t>
            </a:r>
            <a:endParaRPr lang="fi-FI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B682-87B2-4236-AF78-B49807E7713E}" type="datetime1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1.10.2020</a:t>
            </a:fld>
            <a:endParaRPr kumimoji="0" lang="fi-FI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FD4B7-1CC6-864B-A72A-C978B70BBA9B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777988393"/>
              </p:ext>
            </p:extLst>
          </p:nvPr>
        </p:nvGraphicFramePr>
        <p:xfrm>
          <a:off x="647562" y="890878"/>
          <a:ext cx="8028123" cy="4113475"/>
        </p:xfrm>
        <a:graphic>
          <a:graphicData uri="http://schemas.openxmlformats.org/drawingml/2006/table">
            <a:tbl>
              <a:tblPr/>
              <a:tblGrid>
                <a:gridCol w="1406287">
                  <a:extLst>
                    <a:ext uri="{9D8B030D-6E8A-4147-A177-3AD203B41FA5}">
                      <a16:colId xmlns:a16="http://schemas.microsoft.com/office/drawing/2014/main" xmlns="" val="1893076069"/>
                    </a:ext>
                  </a:extLst>
                </a:gridCol>
                <a:gridCol w="1406287">
                  <a:extLst>
                    <a:ext uri="{9D8B030D-6E8A-4147-A177-3AD203B41FA5}">
                      <a16:colId xmlns:a16="http://schemas.microsoft.com/office/drawing/2014/main" xmlns="" val="1817911675"/>
                    </a:ext>
                  </a:extLst>
                </a:gridCol>
                <a:gridCol w="1406287">
                  <a:extLst>
                    <a:ext uri="{9D8B030D-6E8A-4147-A177-3AD203B41FA5}">
                      <a16:colId xmlns:a16="http://schemas.microsoft.com/office/drawing/2014/main" xmlns="" val="1833508742"/>
                    </a:ext>
                  </a:extLst>
                </a:gridCol>
                <a:gridCol w="1406287">
                  <a:extLst>
                    <a:ext uri="{9D8B030D-6E8A-4147-A177-3AD203B41FA5}">
                      <a16:colId xmlns:a16="http://schemas.microsoft.com/office/drawing/2014/main" xmlns="" val="1826219505"/>
                    </a:ext>
                  </a:extLst>
                </a:gridCol>
                <a:gridCol w="1323626">
                  <a:extLst>
                    <a:ext uri="{9D8B030D-6E8A-4147-A177-3AD203B41FA5}">
                      <a16:colId xmlns:a16="http://schemas.microsoft.com/office/drawing/2014/main" xmlns="" val="781787214"/>
                    </a:ext>
                  </a:extLst>
                </a:gridCol>
                <a:gridCol w="1079349">
                  <a:extLst>
                    <a:ext uri="{9D8B030D-6E8A-4147-A177-3AD203B41FA5}">
                      <a16:colId xmlns:a16="http://schemas.microsoft.com/office/drawing/2014/main" xmlns="" val="573098329"/>
                    </a:ext>
                  </a:extLst>
                </a:gridCol>
              </a:tblGrid>
              <a:tr h="138132">
                <a:tc>
                  <a:txBody>
                    <a:bodyPr/>
                    <a:lstStyle/>
                    <a:p>
                      <a:r>
                        <a:rPr lang="fi-FI" sz="800" b="1"/>
                        <a:t>1. syksy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+mj-lt"/>
                        <a:buAutoNum type="arabicPeriod"/>
                      </a:pPr>
                      <a:r>
                        <a:rPr lang="fi-FI" sz="800" b="1"/>
                        <a:t>kevät  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/>
                        <a:t>2. syksy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/>
                        <a:t>2. kevät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/>
                        <a:t>3. syksy 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 dirty="0"/>
                        <a:t>3. kevät 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34701"/>
                  </a:ext>
                </a:extLst>
              </a:tr>
              <a:tr h="491365">
                <a:tc>
                  <a:txBody>
                    <a:bodyPr/>
                    <a:lstStyle/>
                    <a:p>
                      <a:r>
                        <a:rPr lang="fi-FI" sz="800"/>
                        <a:t>Johdatus opiskeluun (2 op)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/>
                        <a:t>Differentiaali- ja integraalilaskenta 2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/>
                        <a:t>Aalto-kurssi (3 op)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dirty="0"/>
                        <a:t>Programming 2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/>
                        <a:t>SCI-projektikurssi </a:t>
                      </a:r>
                      <a:br>
                        <a:rPr lang="fi-FI" sz="800" b="1"/>
                      </a:br>
                      <a:r>
                        <a:rPr lang="fi-FI" sz="800" b="1"/>
                        <a:t>(5 op) </a:t>
                      </a:r>
                      <a:endParaRPr lang="fi-FI" sz="800"/>
                    </a:p>
                    <a:p>
                      <a:r>
                        <a:rPr lang="fi-FI" sz="800" b="1"/>
                        <a:t>TAI </a:t>
                      </a:r>
                      <a:br>
                        <a:rPr lang="fi-FI" sz="800" b="1"/>
                      </a:br>
                      <a:endParaRPr lang="fi-FI" sz="80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 dirty="0"/>
                        <a:t>SCI-projektikurssi </a:t>
                      </a:r>
                      <a:br>
                        <a:rPr lang="fi-FI" sz="800" b="1" dirty="0"/>
                      </a:br>
                      <a:r>
                        <a:rPr lang="fi-FI" sz="800" b="1" dirty="0"/>
                        <a:t>(5 op)</a:t>
                      </a:r>
                      <a:endParaRPr lang="fi-FI" sz="800" dirty="0"/>
                    </a:p>
                    <a:p>
                      <a:r>
                        <a:rPr lang="fi-FI" sz="800" b="1" dirty="0"/>
                        <a:t>TAI </a:t>
                      </a:r>
                      <a:endParaRPr lang="fi-FI" sz="800" dirty="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2020999"/>
                  </a:ext>
                </a:extLst>
              </a:tr>
              <a:tr h="551933">
                <a:tc>
                  <a:txBody>
                    <a:bodyPr/>
                    <a:lstStyle/>
                    <a:p>
                      <a:r>
                        <a:rPr lang="fi-FI" sz="800"/>
                        <a:t>Toinen kotimainen kieli (2 op)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dirty="0">
                          <a:solidFill>
                            <a:srgbClr val="FF0000"/>
                          </a:solidFill>
                        </a:rPr>
                        <a:t>Sähkömagnetismi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/>
                        <a:t>Vieras kieli (3 op) jos ei suoritettu integroituna 1. keväänä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 dirty="0">
                          <a:solidFill>
                            <a:srgbClr val="FF0000"/>
                          </a:solidFill>
                        </a:rPr>
                        <a:t>Sähkömagneettisen kenttäteorian perusteet</a:t>
                      </a:r>
                      <a:endParaRPr lang="fi-FI" sz="800" dirty="0">
                        <a:solidFill>
                          <a:srgbClr val="FF0000"/>
                        </a:solidFill>
                      </a:endParaRP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 dirty="0">
                          <a:solidFill>
                            <a:srgbClr val="FF0000"/>
                          </a:solidFill>
                        </a:rPr>
                        <a:t>Kandidaatintyö ja seminaari (10 op) </a:t>
                      </a:r>
                      <a:endParaRPr lang="fi-FI" sz="800" dirty="0">
                        <a:solidFill>
                          <a:srgbClr val="FF0000"/>
                        </a:solidFill>
                      </a:endParaRP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 dirty="0">
                          <a:solidFill>
                            <a:srgbClr val="FF0000"/>
                          </a:solidFill>
                        </a:rPr>
                        <a:t>Kandidaatintyö ja seminaari (10 op)</a:t>
                      </a:r>
                      <a:endParaRPr lang="fi-FI" sz="800" dirty="0">
                        <a:solidFill>
                          <a:srgbClr val="FF0000"/>
                        </a:solidFill>
                      </a:endParaRP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3787096"/>
                  </a:ext>
                </a:extLst>
              </a:tr>
              <a:tr h="627197">
                <a:tc>
                  <a:txBody>
                    <a:bodyPr/>
                    <a:lstStyle/>
                    <a:p>
                      <a:r>
                        <a:rPr lang="fi-FI" sz="800"/>
                        <a:t>Differentiaali- ja integraalilaskenta 1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/>
                        <a:t>Differentiaali- ja integraalilaskenta 3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dirty="0"/>
                        <a:t>Todennäköisyyslaskennan ja tilastotieteen peruskurssi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 dirty="0">
                          <a:solidFill>
                            <a:srgbClr val="FF0000"/>
                          </a:solidFill>
                        </a:rPr>
                        <a:t>Termodynamiikka ja statistinen fysiikka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 dirty="0">
                          <a:solidFill>
                            <a:srgbClr val="FF0000"/>
                          </a:solidFill>
                        </a:rPr>
                        <a:t>Materiaalifysiikka</a:t>
                      </a:r>
                      <a:r>
                        <a:rPr lang="fi-FI" sz="800" dirty="0">
                          <a:solidFill>
                            <a:srgbClr val="FF0000"/>
                          </a:solidFill>
                        </a:rPr>
                        <a:t> 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 dirty="0"/>
                        <a:t>Pääaineen vaihtoehtoinen</a:t>
                      </a:r>
                      <a:r>
                        <a:rPr lang="fi-FI" sz="800" dirty="0"/>
                        <a:t> / sivuaine /</a:t>
                      </a:r>
                      <a:br>
                        <a:rPr lang="fi-FI" sz="800" dirty="0"/>
                      </a:br>
                      <a:r>
                        <a:rPr lang="fi-FI" sz="800" dirty="0"/>
                        <a:t> vapaasti valittava (yht. 20-25 op)     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67922"/>
                  </a:ext>
                </a:extLst>
              </a:tr>
              <a:tr h="627197">
                <a:tc>
                  <a:txBody>
                    <a:bodyPr/>
                    <a:lstStyle/>
                    <a:p>
                      <a:r>
                        <a:rPr lang="fi-FI" sz="800" dirty="0">
                          <a:solidFill>
                            <a:srgbClr val="FF0000"/>
                          </a:solidFill>
                          <a:effectLst/>
                        </a:rPr>
                        <a:t>Yliopistofysiikan perusteet</a:t>
                      </a:r>
                      <a:endParaRPr lang="fi-FI" sz="800" dirty="0">
                        <a:solidFill>
                          <a:srgbClr val="FF0000"/>
                        </a:solidFill>
                      </a:endParaRP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dirty="0">
                          <a:solidFill>
                            <a:srgbClr val="FF0000"/>
                          </a:solidFill>
                          <a:effectLst/>
                        </a:rPr>
                        <a:t>Aineen rakenne</a:t>
                      </a:r>
                      <a:endParaRPr lang="fi-FI" sz="800" dirty="0">
                        <a:solidFill>
                          <a:srgbClr val="FF0000"/>
                        </a:solidFill>
                      </a:endParaRP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/>
                        <a:t>Tuotantotalous 1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 dirty="0">
                          <a:solidFill>
                            <a:srgbClr val="FF0000"/>
                          </a:solidFill>
                        </a:rPr>
                        <a:t>Klassinen dynamiikka 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 dirty="0"/>
                        <a:t>Pääaineen vaihtoehtoinen</a:t>
                      </a:r>
                      <a:r>
                        <a:rPr lang="fi-FI" sz="800" dirty="0"/>
                        <a:t> / sivuaine /</a:t>
                      </a:r>
                      <a:br>
                        <a:rPr lang="fi-FI" sz="800" dirty="0"/>
                      </a:br>
                      <a:r>
                        <a:rPr lang="fi-FI" sz="800" dirty="0"/>
                        <a:t>vapaasti valittava (yht.15-20 op)   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 dirty="0">
                          <a:solidFill>
                            <a:srgbClr val="FF0000"/>
                          </a:solidFill>
                        </a:rPr>
                        <a:t>Klassinen dynamiikka </a:t>
                      </a:r>
                    </a:p>
                    <a:p>
                      <a:r>
                        <a:rPr lang="fi-FI" sz="800" dirty="0">
                          <a:solidFill>
                            <a:srgbClr val="FF0000"/>
                          </a:solidFill>
                        </a:rPr>
                        <a:t>(jos ei toisena vuonna)</a:t>
                      </a:r>
                      <a:br>
                        <a:rPr lang="fi-FI" sz="800" dirty="0">
                          <a:solidFill>
                            <a:srgbClr val="FF0000"/>
                          </a:solidFill>
                        </a:rPr>
                      </a:br>
                      <a:endParaRPr lang="fi-FI" sz="800" dirty="0">
                        <a:solidFill>
                          <a:srgbClr val="FF0000"/>
                        </a:solidFill>
                      </a:endParaRP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2495120"/>
                  </a:ext>
                </a:extLst>
              </a:tr>
              <a:tr h="551933">
                <a:tc>
                  <a:txBody>
                    <a:bodyPr/>
                    <a:lstStyle/>
                    <a:p>
                      <a:r>
                        <a:rPr lang="fi-FI" sz="800"/>
                        <a:t>Ohjelmointi 1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>
                          <a:solidFill>
                            <a:srgbClr val="333333"/>
                          </a:solidFill>
                          <a:effectLst/>
                        </a:rPr>
                        <a:t>Structure of Matter -kurssiin integroitu vieras kieli (englanti) (3 op)</a:t>
                      </a:r>
                      <a:r>
                        <a:rPr lang="fi-FI" sz="800"/>
                        <a:t> 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 dirty="0" err="1"/>
                        <a:t>Partial</a:t>
                      </a:r>
                      <a:r>
                        <a:rPr lang="fi-FI" sz="800" b="1" dirty="0"/>
                        <a:t> </a:t>
                      </a:r>
                      <a:r>
                        <a:rPr lang="fi-FI" sz="800" b="1" dirty="0" err="1"/>
                        <a:t>Differential</a:t>
                      </a:r>
                      <a:r>
                        <a:rPr lang="fi-FI" sz="800" b="1" dirty="0"/>
                        <a:t> </a:t>
                      </a:r>
                      <a:r>
                        <a:rPr lang="fi-FI" sz="800" b="1" dirty="0" err="1"/>
                        <a:t>Equations</a:t>
                      </a:r>
                      <a:endParaRPr lang="fi-FI" sz="800" dirty="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 dirty="0"/>
                        <a:t>Pääaineen vaihtoehtoinen</a:t>
                      </a:r>
                      <a:r>
                        <a:rPr lang="fi-FI" sz="800" dirty="0"/>
                        <a:t> / sivuaine / vapaasti valittava (yht.10-15 op)   </a:t>
                      </a:r>
                      <a:br>
                        <a:rPr lang="fi-FI" sz="800" dirty="0"/>
                      </a:br>
                      <a:endParaRPr lang="fi-FI" sz="800" dirty="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dirty="0"/>
                        <a:t/>
                      </a:r>
                      <a:br>
                        <a:rPr lang="fi-FI" sz="800" dirty="0"/>
                      </a:br>
                      <a:endParaRPr lang="fi-FI" sz="800" dirty="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dirty="0"/>
                        <a:t/>
                      </a:r>
                      <a:br>
                        <a:rPr lang="fi-FI" sz="800" dirty="0"/>
                      </a:br>
                      <a:endParaRPr lang="fi-FI" sz="800" dirty="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4200983"/>
                  </a:ext>
                </a:extLst>
              </a:tr>
              <a:tr h="326142">
                <a:tc>
                  <a:txBody>
                    <a:bodyPr/>
                    <a:lstStyle/>
                    <a:p>
                      <a:r>
                        <a:rPr lang="fi-FI" sz="800">
                          <a:solidFill>
                            <a:srgbClr val="333333"/>
                          </a:solidFill>
                          <a:effectLst/>
                        </a:rPr>
                        <a:t>Matriisilaskenta</a:t>
                      </a:r>
                      <a:endParaRPr lang="fi-FI" sz="80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i-FI" sz="800" b="1" dirty="0">
                          <a:solidFill>
                            <a:srgbClr val="FF0000"/>
                          </a:solidFill>
                        </a:rPr>
                        <a:t>Fysiikan ja matematiikan menetelmien studio (10 op)</a:t>
                      </a:r>
                      <a:r>
                        <a:rPr lang="fi-FI" sz="800" dirty="0">
                          <a:solidFill>
                            <a:srgbClr val="FF0000"/>
                          </a:solidFill>
                        </a:rPr>
                        <a:t>  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b="1" dirty="0">
                          <a:solidFill>
                            <a:srgbClr val="FF0000"/>
                          </a:solidFill>
                        </a:rPr>
                        <a:t>Teknillisen fysiikan laboratoriotyöt</a:t>
                      </a:r>
                      <a:endParaRPr lang="fi-FI" sz="800" dirty="0">
                        <a:solidFill>
                          <a:srgbClr val="FF0000"/>
                        </a:solidFill>
                      </a:endParaRP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/>
                        <a:t/>
                      </a:r>
                      <a:br>
                        <a:rPr lang="fi-FI" sz="800"/>
                      </a:br>
                      <a:endParaRPr lang="fi-FI" sz="80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/>
                        <a:t/>
                      </a:r>
                      <a:br>
                        <a:rPr lang="fi-FI" sz="800"/>
                      </a:br>
                      <a:endParaRPr lang="fi-FI" sz="80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/>
                        <a:t/>
                      </a:r>
                      <a:br>
                        <a:rPr lang="fi-FI" sz="800"/>
                      </a:br>
                      <a:endParaRPr lang="fi-FI" sz="80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3677930"/>
                  </a:ext>
                </a:extLst>
              </a:tr>
              <a:tr h="255876">
                <a:tc>
                  <a:txBody>
                    <a:bodyPr/>
                    <a:lstStyle/>
                    <a:p>
                      <a:r>
                        <a:rPr lang="fi-FI" sz="800" b="1" dirty="0">
                          <a:solidFill>
                            <a:srgbClr val="FF0000"/>
                          </a:solidFill>
                        </a:rPr>
                        <a:t>Termodynamiikka</a:t>
                      </a:r>
                      <a:endParaRPr lang="fi-FI" sz="800" dirty="0">
                        <a:solidFill>
                          <a:srgbClr val="FF0000"/>
                        </a:solidFill>
                      </a:endParaRP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800" dirty="0"/>
                        <a:t> </a:t>
                      </a:r>
                      <a:r>
                        <a:rPr lang="fi-FI" sz="800" b="1" dirty="0">
                          <a:solidFill>
                            <a:srgbClr val="FF0000"/>
                          </a:solidFill>
                        </a:rPr>
                        <a:t>Kvanttimekaniikka</a:t>
                      </a:r>
                      <a:endParaRPr lang="fi-FI" sz="800" dirty="0">
                        <a:solidFill>
                          <a:srgbClr val="FF0000"/>
                        </a:solidFill>
                      </a:endParaRP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/>
                        <a:t/>
                      </a:r>
                      <a:br>
                        <a:rPr lang="fi-FI" sz="800"/>
                      </a:br>
                      <a:endParaRPr lang="fi-FI" sz="80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/>
                        <a:t/>
                      </a:r>
                      <a:br>
                        <a:rPr lang="fi-FI" sz="800"/>
                      </a:br>
                      <a:endParaRPr lang="fi-FI" sz="80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/>
                        <a:t/>
                      </a:r>
                      <a:br>
                        <a:rPr lang="fi-FI" sz="800"/>
                      </a:br>
                      <a:endParaRPr lang="fi-FI" sz="80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2984426"/>
                  </a:ext>
                </a:extLst>
              </a:tr>
              <a:tr h="491365">
                <a:tc>
                  <a:txBody>
                    <a:bodyPr/>
                    <a:lstStyle/>
                    <a:p>
                      <a:pPr algn="ctr"/>
                      <a:r>
                        <a:rPr lang="fi-FI" sz="800" i="1">
                          <a:effectLst/>
                        </a:rPr>
                        <a:t>Lukukauden opintopistemäärätavoite</a:t>
                      </a:r>
                      <a:endParaRPr lang="fi-FI" sz="800">
                        <a:effectLst/>
                      </a:endParaRPr>
                    </a:p>
                    <a:p>
                      <a:r>
                        <a:rPr lang="fi-FI" sz="800" i="1"/>
                        <a:t>29 op</a:t>
                      </a:r>
                      <a:endParaRPr lang="fi-FI" sz="800"/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i="1">
                          <a:effectLst/>
                        </a:rPr>
                        <a:t>Lukukauden opintopistemäärätavoite</a:t>
                      </a:r>
                      <a:endParaRPr lang="fi-FI" sz="800">
                        <a:effectLst/>
                      </a:endParaRPr>
                    </a:p>
                    <a:p>
                      <a:r>
                        <a:rPr lang="fi-FI" sz="800" i="1"/>
                        <a:t>30-33 op</a:t>
                      </a:r>
                      <a:r>
                        <a:rPr lang="fi-FI" sz="800"/>
                        <a:t> 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i="1">
                          <a:effectLst/>
                        </a:rPr>
                        <a:t>Lukukauden opintopistemäärätavoite</a:t>
                      </a:r>
                      <a:endParaRPr lang="fi-FI" sz="800">
                        <a:effectLst/>
                      </a:endParaRPr>
                    </a:p>
                    <a:p>
                      <a:r>
                        <a:rPr lang="fi-FI" sz="800" i="1"/>
                        <a:t>28-31 op</a:t>
                      </a:r>
                      <a:r>
                        <a:rPr lang="fi-FI" sz="800"/>
                        <a:t> 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800" i="1">
                          <a:effectLst/>
                        </a:rPr>
                        <a:t>Lukukauden opintopistemäärätavoite 30 op </a:t>
                      </a:r>
                      <a:endParaRPr lang="fi-FI" sz="800">
                        <a:effectLst/>
                      </a:endParaRP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i="1"/>
                        <a:t>Lukukauden opintopistemäärätavoite </a:t>
                      </a:r>
                      <a:br>
                        <a:rPr lang="fi-FI" sz="800" i="1"/>
                      </a:br>
                      <a:r>
                        <a:rPr lang="fi-FI" sz="800" i="1"/>
                        <a:t>30 op</a:t>
                      </a:r>
                      <a:r>
                        <a:rPr lang="fi-FI" sz="800"/>
                        <a:t> 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800" i="1" dirty="0"/>
                        <a:t>Lukukauden opintopistemäärätavoite </a:t>
                      </a:r>
                      <a:br>
                        <a:rPr lang="fi-FI" sz="800" i="1" dirty="0"/>
                      </a:br>
                      <a:r>
                        <a:rPr lang="fi-FI" sz="800" i="1" dirty="0"/>
                        <a:t>30 op</a:t>
                      </a:r>
                      <a:r>
                        <a:rPr lang="fi-FI" sz="800" dirty="0"/>
                        <a:t> </a:t>
                      </a:r>
                    </a:p>
                  </a:txBody>
                  <a:tcPr marL="21110" marR="21110" marT="10555" marB="105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3966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35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FCF5DD-E41A-3C48-9107-488FB20F09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1. Vuosi valinnat: ballistinen rata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742F4B-F7E1-5640-9251-D0D8B093E8F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1.10.2020 Aalto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01C6B-6CBB-2843-8CC9-9C5945A28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609" y="1277801"/>
            <a:ext cx="5560781" cy="23762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C47BE1-1F30-214C-A904-CB3D7A5C2947}"/>
              </a:ext>
            </a:extLst>
          </p:cNvPr>
          <p:cNvSpPr txBox="1"/>
          <p:nvPr/>
        </p:nvSpPr>
        <p:spPr>
          <a:xfrm>
            <a:off x="1770009" y="3940383"/>
            <a:ext cx="579004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/>
              <a:t>Ei hirveästi valintoja sisällöissä matkan varrella</a:t>
            </a:r>
          </a:p>
        </p:txBody>
      </p:sp>
    </p:spTree>
    <p:extLst>
      <p:ext uri="{BB962C8B-B14F-4D97-AF65-F5344CB8AC3E}">
        <p14:creationId xmlns:p14="http://schemas.microsoft.com/office/powerpoint/2010/main" val="2443838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FCF5DD-E41A-3C48-9107-488FB20F09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1. </a:t>
            </a:r>
            <a:r>
              <a:rPr lang="fi-FI" b="0" dirty="0" smtClean="0"/>
              <a:t>vuosi</a:t>
            </a:r>
            <a:r>
              <a:rPr lang="fi-FI" dirty="0" smtClean="0"/>
              <a:t> </a:t>
            </a:r>
            <a:r>
              <a:rPr lang="fi-FI" dirty="0"/>
              <a:t>valinnat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742F4B-F7E1-5640-9251-D0D8B093E8F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1.10.2020 Aalto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652F74-0E31-A34A-8B1B-D74F06AC6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9236">
            <a:off x="5652120" y="337220"/>
            <a:ext cx="2929508" cy="2929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027A9BD-553C-E94D-9F72-857F6F7D2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057300"/>
            <a:ext cx="4911736" cy="2087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A5999A-82E1-F248-86B5-1DE5099A2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6937">
            <a:off x="2958935" y="3171826"/>
            <a:ext cx="4481789" cy="199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5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264977-E284-2742-B7ED-51F48438B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2. vuosi : valinnat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DAA0F5-60E1-6148-8D21-3C43BDBB999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i-FI" dirty="0"/>
              <a:t>Pääaine: </a:t>
            </a:r>
            <a:r>
              <a:rPr lang="fi-FI" dirty="0" err="1"/>
              <a:t>fyssaa</a:t>
            </a:r>
            <a:r>
              <a:rPr lang="fi-FI" dirty="0"/>
              <a:t>, matikkaa, </a:t>
            </a:r>
            <a:r>
              <a:rPr lang="fi-FI" dirty="0" err="1"/>
              <a:t>systistä</a:t>
            </a:r>
            <a:r>
              <a:rPr lang="fi-FI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Pääaineen valinnaisia kursseja? Seuraava kalvo…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Sivuaineet</a:t>
            </a:r>
          </a:p>
          <a:p>
            <a:pPr marL="694800" lvl="1" indent="-457200"/>
            <a:r>
              <a:rPr lang="fi-FI" dirty="0"/>
              <a:t>Mikä kiinnostaa?</a:t>
            </a:r>
          </a:p>
          <a:p>
            <a:pPr marL="694800" lvl="1" indent="-457200"/>
            <a:r>
              <a:rPr lang="fi-FI" dirty="0"/>
              <a:t>Mistä voisi olla hyötyä? Urahaaveet voivat vaikuttaa?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Kesätyö ehkä…</a:t>
            </a:r>
          </a:p>
          <a:p>
            <a:pPr marL="694800" lvl="1" indent="-457200"/>
            <a:r>
              <a:rPr lang="fi-FI" sz="2100" dirty="0"/>
              <a:t>Voi vaikuttaa kandin aiheeseen</a:t>
            </a:r>
          </a:p>
          <a:p>
            <a:pPr marL="694800" lvl="1" indent="-457200"/>
            <a:r>
              <a:rPr lang="fi-FI" sz="2100" dirty="0"/>
              <a:t>Sattumalla </a:t>
            </a:r>
            <a:r>
              <a:rPr lang="fi-FI" sz="2100" dirty="0" err="1"/>
              <a:t>varmaasti</a:t>
            </a:r>
            <a:r>
              <a:rPr lang="fi-FI" sz="2100" dirty="0"/>
              <a:t> roolia tässä…joustavuutta</a:t>
            </a:r>
          </a:p>
          <a:p>
            <a:pPr marL="457200" indent="-457200"/>
            <a:endParaRPr lang="fi-FI" sz="2400" dirty="0"/>
          </a:p>
          <a:p>
            <a:pPr marL="457200" indent="-457200">
              <a:buFont typeface="+mj-lt"/>
              <a:buAutoNum type="arabicPeriod"/>
            </a:pPr>
            <a:endParaRPr lang="fi-FI" sz="2400" dirty="0"/>
          </a:p>
          <a:p>
            <a:pPr marL="457200" indent="-457200">
              <a:buFont typeface="+mj-lt"/>
              <a:buAutoNum type="arabicPeriod"/>
            </a:pPr>
            <a:endParaRPr lang="fi-FI" dirty="0"/>
          </a:p>
          <a:p>
            <a:pPr marL="694800" lvl="1" indent="-457200">
              <a:buFont typeface="+mj-lt"/>
              <a:buAutoNum type="arabicPeriod"/>
            </a:pP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FCFC7B-4699-6049-8CC6-6E6C2DCBD35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1.10.2020 Aalto</a:t>
            </a:r>
          </a:p>
        </p:txBody>
      </p:sp>
    </p:spTree>
    <p:extLst>
      <p:ext uri="{BB962C8B-B14F-4D97-AF65-F5344CB8AC3E}">
        <p14:creationId xmlns:p14="http://schemas.microsoft.com/office/powerpoint/2010/main" val="310931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11182"/>
            <a:ext cx="8207375" cy="996498"/>
          </a:xfrm>
        </p:spPr>
        <p:txBody>
          <a:bodyPr/>
          <a:lstStyle/>
          <a:p>
            <a:r>
              <a:rPr lang="fi-FI" dirty="0"/>
              <a:t>Pääaineen valinnaisia...kustomoi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69" y="913284"/>
            <a:ext cx="4998876" cy="393497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1.10.2020 Aalto</a:t>
            </a:r>
          </a:p>
        </p:txBody>
      </p:sp>
    </p:spTree>
    <p:extLst>
      <p:ext uri="{BB962C8B-B14F-4D97-AF65-F5344CB8AC3E}">
        <p14:creationId xmlns:p14="http://schemas.microsoft.com/office/powerpoint/2010/main" val="739877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264977-E284-2742-B7ED-51F48438B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3. vuosi …tai muut: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DAA0F5-60E1-6148-8D21-3C43BDBB999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i-FI" sz="2400" dirty="0"/>
              <a:t>Pääaineen/sivuaineen valinta taas vaikuttaa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/>
              <a:t>Mitenkäs vaihtoon lähteminen?</a:t>
            </a:r>
          </a:p>
          <a:p>
            <a:pPr marL="694800" lvl="1" indent="-457200">
              <a:buFont typeface="+mj-lt"/>
              <a:buAutoNum type="arabicPeriod"/>
            </a:pPr>
            <a:r>
              <a:rPr lang="fi-FI" sz="2300" dirty="0"/>
              <a:t>Voit saada siihen apurahaa </a:t>
            </a:r>
          </a:p>
          <a:p>
            <a:pPr marL="694800" lvl="1" indent="-457200">
              <a:buFont typeface="+mj-lt"/>
              <a:buAutoNum type="arabicPeriod"/>
            </a:pPr>
            <a:r>
              <a:rPr lang="fi-FI" sz="2300" dirty="0"/>
              <a:t>Voi olla sinulle myöhemmin hyödyksi</a:t>
            </a:r>
          </a:p>
          <a:p>
            <a:pPr marL="694800" lvl="1" indent="-457200">
              <a:buFont typeface="+mj-lt"/>
              <a:buAutoNum type="arabicPeriod"/>
            </a:pPr>
            <a:r>
              <a:rPr lang="fi-FI" sz="2300" dirty="0" err="1">
                <a:hlinkClick r:id="rId2"/>
              </a:rPr>
              <a:t>https</a:t>
            </a:r>
            <a:r>
              <a:rPr lang="fi-FI" sz="2300" dirty="0">
                <a:hlinkClick r:id="rId2"/>
              </a:rPr>
              <a:t>://</a:t>
            </a:r>
            <a:r>
              <a:rPr lang="fi-FI" sz="2300" dirty="0" err="1">
                <a:hlinkClick r:id="rId2"/>
              </a:rPr>
              <a:t>into.aalto.fi</a:t>
            </a:r>
            <a:r>
              <a:rPr lang="fi-FI" sz="2300" dirty="0">
                <a:hlinkClick r:id="rId2"/>
              </a:rPr>
              <a:t>/</a:t>
            </a:r>
            <a:r>
              <a:rPr lang="fi-FI" sz="2300" dirty="0" err="1">
                <a:hlinkClick r:id="rId2"/>
              </a:rPr>
              <a:t>display</a:t>
            </a:r>
            <a:r>
              <a:rPr lang="fi-FI" sz="2300" dirty="0">
                <a:hlinkClick r:id="rId2"/>
              </a:rPr>
              <a:t>/</a:t>
            </a:r>
            <a:r>
              <a:rPr lang="fi-FI" sz="2300" dirty="0" err="1">
                <a:hlinkClick r:id="rId2"/>
              </a:rPr>
              <a:t>fiopinnot</a:t>
            </a:r>
            <a:r>
              <a:rPr lang="fi-FI" sz="2300" dirty="0">
                <a:hlinkClick r:id="rId2"/>
              </a:rPr>
              <a:t>/Vaihto-opinnot</a:t>
            </a:r>
            <a:endParaRPr lang="fi-FI" sz="2300" dirty="0"/>
          </a:p>
          <a:p>
            <a:pPr marL="457200" indent="-457200">
              <a:buFont typeface="+mj-lt"/>
              <a:buAutoNum type="arabicPeriod"/>
            </a:pPr>
            <a:endParaRPr lang="fi-FI" sz="2400" dirty="0"/>
          </a:p>
          <a:p>
            <a:pPr marL="457200" indent="-457200">
              <a:buFont typeface="+mj-lt"/>
              <a:buAutoNum type="arabicPeriod"/>
            </a:pPr>
            <a:endParaRPr lang="fi-FI" dirty="0"/>
          </a:p>
          <a:p>
            <a:pPr marL="694800" lvl="1" indent="-457200">
              <a:buFont typeface="+mj-lt"/>
              <a:buAutoNum type="arabicPeriod"/>
            </a:pP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FCFC7B-4699-6049-8CC6-6E6C2DCBD35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1.10.2020 Aalto</a:t>
            </a:r>
          </a:p>
        </p:txBody>
      </p:sp>
    </p:spTree>
    <p:extLst>
      <p:ext uri="{BB962C8B-B14F-4D97-AF65-F5344CB8AC3E}">
        <p14:creationId xmlns:p14="http://schemas.microsoft.com/office/powerpoint/2010/main" val="3285742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mtClean="0"/>
              <a:t>Kirjoitustaito ja esitystaito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i-FI" dirty="0" smtClean="0"/>
              <a:t>Komppaan Ahtia!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1.10.2020 Aalto</a:t>
            </a:r>
            <a:endParaRPr lang="fi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883">
            <a:off x="4139952" y="1261611"/>
            <a:ext cx="2986633" cy="306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64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F1BBAF4-01D5-994D-9834-FDA7A244B6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Kandidaatintyö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135F2C-E4AC-DF43-A26A-66FE5481F60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i-FI" dirty="0"/>
              <a:t>Moni tekee laitoksilla kesätöiden pohjalta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Professori ehdottaa. Sinä toteutat parhaasi mukaan.</a:t>
            </a:r>
          </a:p>
          <a:p>
            <a:pPr marL="694800" lvl="1" indent="-457200"/>
            <a:r>
              <a:rPr lang="fi-FI" dirty="0"/>
              <a:t>Rajat mielessä: ei ole syytä tehdä kuin Iisakin kirkkoa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Joskus myös omia aiheita kiinnostuksen mukaan</a:t>
            </a:r>
          </a:p>
          <a:p>
            <a:pPr marL="694800" lvl="1" indent="-457200"/>
            <a:r>
              <a:rPr lang="fi-FI" dirty="0"/>
              <a:t>Ohjaus sovittava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Oletko ballistisella radalla vai pyritkö vaikuttamaan tähän aktiivisesti? Jos jälkimmäinen, kannattaa ennakoida osaamistarpeita ja kontaktitarpeita.</a:t>
            </a:r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7C1E82-ADA1-0640-BFC7-B0F68697364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1.10.2020 Aalto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9623060"/>
      </p:ext>
    </p:extLst>
  </p:cSld>
  <p:clrMapOvr>
    <a:masterClrMapping/>
  </p:clrMapOvr>
</p:sld>
</file>

<file path=ppt/theme/theme1.xml><?xml version="1.0" encoding="utf-8"?>
<a:theme xmlns:a="http://schemas.openxmlformats.org/drawingml/2006/main" name="Aalto University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Aalto SCI_fi_Original" id="{7CBB85A2-5C95-444E-83F2-BE7C2CAD877A}" vid="{8E7EA970-EB23-1F44-A57E-017CF620E17E}"/>
    </a:ext>
  </a:extLst>
</a:theme>
</file>

<file path=ppt/theme/theme2.xml><?xml version="1.0" encoding="utf-8"?>
<a:theme xmlns:a="http://schemas.openxmlformats.org/drawingml/2006/main" name="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3.xml><?xml version="1.0" encoding="utf-8"?>
<a:theme xmlns:a="http://schemas.openxmlformats.org/drawingml/2006/main" name="1_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4.xml><?xml version="1.0" encoding="utf-8"?>
<a:theme xmlns:a="http://schemas.openxmlformats.org/drawingml/2006/main" name="2_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5.xml><?xml version="1.0" encoding="utf-8"?>
<a:theme xmlns:a="http://schemas.openxmlformats.org/drawingml/2006/main" name="3_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385</Words>
  <Application>Microsoft Office PowerPoint</Application>
  <PresentationFormat>On-screen Show (16:10)</PresentationFormat>
  <Paragraphs>110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MS PGothic</vt:lpstr>
      <vt:lpstr>MS PGothic</vt:lpstr>
      <vt:lpstr>Arial</vt:lpstr>
      <vt:lpstr>Calibri</vt:lpstr>
      <vt:lpstr>Courier New</vt:lpstr>
      <vt:lpstr>Georgia</vt:lpstr>
      <vt:lpstr>Lucida Grande</vt:lpstr>
      <vt:lpstr>ヒラギノ角ゴ Pro W3</vt:lpstr>
      <vt:lpstr>Aalto University</vt:lpstr>
      <vt:lpstr>SCI_EN</vt:lpstr>
      <vt:lpstr>1_SCI_EN</vt:lpstr>
      <vt:lpstr>2_SCI_EN</vt:lpstr>
      <vt:lpstr>3_SCI_EN</vt:lpstr>
      <vt:lpstr>Teknillisen fysiikan pääaine:  tärkeitä valintoja </vt:lpstr>
      <vt:lpstr>Kandidaatin tutkinnon kurssit ja suoritusjärjestys teknillisen fysiikan pääaineessa https://into.aalto.fi/display/fikandsci/Teknillinen+fysiikka+2020-2022</vt:lpstr>
      <vt:lpstr>1. Vuosi valinnat: ballistinen rata</vt:lpstr>
      <vt:lpstr>1. vuosi valinnat</vt:lpstr>
      <vt:lpstr>2. vuosi : valinnat </vt:lpstr>
      <vt:lpstr>Pääaineen valinnaisia...kustomoi</vt:lpstr>
      <vt:lpstr>3. vuosi …tai muut:</vt:lpstr>
      <vt:lpstr>Kirjoitustaito ja esitystaito</vt:lpstr>
      <vt:lpstr>Kandidaatintyö</vt:lpstr>
      <vt:lpstr>Kandidaatintutkinnon jälkeen</vt:lpstr>
      <vt:lpstr>Kiitos!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Winqvist Katri</dc:creator>
  <cp:keywords/>
  <dc:description/>
  <cp:lastModifiedBy>Jani-Petri Martikainen</cp:lastModifiedBy>
  <cp:revision>107</cp:revision>
  <cp:lastPrinted>2012-10-17T07:14:15Z</cp:lastPrinted>
  <dcterms:created xsi:type="dcterms:W3CDTF">2018-06-25T10:09:18Z</dcterms:created>
  <dcterms:modified xsi:type="dcterms:W3CDTF">2020-10-01T11:43:51Z</dcterms:modified>
  <cp:category/>
</cp:coreProperties>
</file>