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Lst>
  <p:notesMasterIdLst>
    <p:notesMasterId r:id="rId27"/>
  </p:notesMasterIdLst>
  <p:sldIdLst>
    <p:sldId id="256" r:id="rId3"/>
    <p:sldId id="280" r:id="rId4"/>
    <p:sldId id="285" r:id="rId5"/>
    <p:sldId id="278" r:id="rId6"/>
    <p:sldId id="279" r:id="rId7"/>
    <p:sldId id="270" r:id="rId8"/>
    <p:sldId id="276" r:id="rId9"/>
    <p:sldId id="277" r:id="rId10"/>
    <p:sldId id="271" r:id="rId11"/>
    <p:sldId id="260" r:id="rId12"/>
    <p:sldId id="281" r:id="rId13"/>
    <p:sldId id="265" r:id="rId14"/>
    <p:sldId id="264" r:id="rId15"/>
    <p:sldId id="263" r:id="rId16"/>
    <p:sldId id="272" r:id="rId17"/>
    <p:sldId id="273" r:id="rId18"/>
    <p:sldId id="283" r:id="rId19"/>
    <p:sldId id="284" r:id="rId20"/>
    <p:sldId id="267" r:id="rId21"/>
    <p:sldId id="269" r:id="rId22"/>
    <p:sldId id="257" r:id="rId23"/>
    <p:sldId id="268" r:id="rId24"/>
    <p:sldId id="275" r:id="rId25"/>
    <p:sldId id="286" r:id="rId26"/>
  </p:sldIdLst>
  <p:sldSz cx="9144000" cy="5715000" type="screen16x1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DCA"/>
          </a:solidFill>
        </a:fill>
      </a:tcStyle>
    </a:wholeTbl>
    <a:band2H>
      <a:tcTxStyle/>
      <a:tcStyle>
        <a:tcBdr/>
        <a:fill>
          <a:solidFill>
            <a:srgbClr val="FFF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E6"/>
          </a:solidFill>
        </a:fill>
      </a:tcStyle>
    </a:wholeTbl>
    <a:band2H>
      <a:tcTxStyle/>
      <a:tcStyle>
        <a:tcBdr/>
        <a:fill>
          <a:solidFill>
            <a:srgbClr val="E6E9F3"/>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CD1"/>
          </a:solidFill>
        </a:fill>
      </a:tcStyle>
    </a:wholeTbl>
    <a:band2H>
      <a:tcTxStyle/>
      <a:tcStyle>
        <a:tcBdr/>
        <a:fill>
          <a:solidFill>
            <a:srgbClr val="E6EE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1143000" y="685800"/>
            <a:ext cx="4572000" cy="3429000"/>
          </a:xfrm>
          <a:prstGeom prst="rect">
            <a:avLst/>
          </a:prstGeom>
        </p:spPr>
        <p:txBody>
          <a:bodyPr/>
          <a:lstStyle/>
          <a:p>
            <a:endParaRPr/>
          </a:p>
        </p:txBody>
      </p:sp>
      <p:sp>
        <p:nvSpPr>
          <p:cNvPr id="232" name="Shape 2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B605DA8A-5216-4F63-A012-E5BD46E625C2}" type="slidenum">
              <a:rPr lang="fi-FI" smtClean="0"/>
              <a:pPr/>
              <a:t>12</a:t>
            </a:fld>
            <a:endParaRPr lang="fi-FI" dirty="0"/>
          </a:p>
        </p:txBody>
      </p:sp>
    </p:spTree>
    <p:extLst>
      <p:ext uri="{BB962C8B-B14F-4D97-AF65-F5344CB8AC3E}">
        <p14:creationId xmlns:p14="http://schemas.microsoft.com/office/powerpoint/2010/main" val="65591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685800"/>
            <a:ext cx="5486400" cy="3429000"/>
          </a:xfrm>
        </p:spPr>
      </p:sp>
      <p:sp>
        <p:nvSpPr>
          <p:cNvPr id="3" name="Huomautusten paikkamerkki 2"/>
          <p:cNvSpPr>
            <a:spLocks noGrp="1"/>
          </p:cNvSpPr>
          <p:nvPr>
            <p:ph type="body" idx="1"/>
          </p:nvPr>
        </p:nvSpPr>
        <p:spPr/>
        <p:txBody>
          <a:bodyPr/>
          <a:lstStyle/>
          <a:p>
            <a:pPr marL="0" marR="0" indent="0" algn="l" defTabSz="812831" rtl="0" eaLnBrk="1" fontAlgn="auto" latinLnBrk="0" hangingPunct="1">
              <a:lnSpc>
                <a:spcPct val="100000"/>
              </a:lnSpc>
              <a:spcBef>
                <a:spcPts val="0"/>
              </a:spcBef>
              <a:spcAft>
                <a:spcPts val="0"/>
              </a:spcAft>
              <a:buClrTx/>
              <a:buSzTx/>
              <a:buFontTx/>
              <a:buNone/>
              <a:tabLst/>
              <a:defRPr/>
            </a:pPr>
            <a:endParaRPr lang="en-US" sz="900">
              <a:solidFill>
                <a:srgbClr val="000000"/>
              </a:solidFill>
              <a:latin typeface="Arial" panose="020B0604020202020204" pitchFamily="34" charset="0"/>
              <a:ea typeface="Georgia" charset="0"/>
              <a:cs typeface="Arial" panose="020B0604020202020204" pitchFamily="34" charset="0"/>
            </a:endParaRPr>
          </a:p>
        </p:txBody>
      </p:sp>
      <p:sp>
        <p:nvSpPr>
          <p:cNvPr id="4" name="Dian numeron paikkamerkki 3"/>
          <p:cNvSpPr>
            <a:spLocks noGrp="1"/>
          </p:cNvSpPr>
          <p:nvPr>
            <p:ph type="sldNum" sz="quarter" idx="10"/>
          </p:nvPr>
        </p:nvSpPr>
        <p:spPr/>
        <p:txBody>
          <a:bodyPr/>
          <a:lstStyle/>
          <a:p>
            <a:fld id="{DF164E42-DED0-9246-9B1B-B67105F62D49}" type="slidenum">
              <a:rPr lang="en-US" smtClean="0"/>
              <a:t>18</a:t>
            </a:fld>
            <a:endParaRPr lang="en-US"/>
          </a:p>
        </p:txBody>
      </p:sp>
    </p:spTree>
    <p:extLst>
      <p:ext uri="{BB962C8B-B14F-4D97-AF65-F5344CB8AC3E}">
        <p14:creationId xmlns:p14="http://schemas.microsoft.com/office/powerpoint/2010/main" val="2473869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Blue">
    <p:spTree>
      <p:nvGrpSpPr>
        <p:cNvPr id="1" name=""/>
        <p:cNvGrpSpPr/>
        <p:nvPr/>
      </p:nvGrpSpPr>
      <p:grpSpPr>
        <a:xfrm>
          <a:off x="0" y="0"/>
          <a:ext cx="0" cy="0"/>
          <a:chOff x="0" y="0"/>
          <a:chExt cx="0" cy="0"/>
        </a:xfrm>
      </p:grpSpPr>
      <p:sp>
        <p:nvSpPr>
          <p:cNvPr id="13" name="Title Text"/>
          <p:cNvSpPr>
            <a:spLocks noGrp="1"/>
          </p:cNvSpPr>
          <p:nvPr>
            <p:ph type="title"/>
          </p:nvPr>
        </p:nvSpPr>
        <p:spPr>
          <a:xfrm>
            <a:off x="468312" y="1417340"/>
            <a:ext cx="8207376" cy="2952001"/>
          </a:xfrm>
          <a:prstGeom prst="rect">
            <a:avLst/>
          </a:prstGeom>
        </p:spPr>
        <p:txBody>
          <a:bodyPr anchor="b"/>
          <a:lstStyle/>
          <a:p>
            <a:r>
              <a:t>Title Text</a:t>
            </a:r>
          </a:p>
        </p:txBody>
      </p:sp>
      <p:sp>
        <p:nvSpPr>
          <p:cNvPr id="14"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15" name="Picture 3" descr="Picture 3"/>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1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over Blue Image">
    <p:bg>
      <p:bgPr>
        <a:solidFill>
          <a:srgbClr val="FFFFFF"/>
        </a:solidFill>
        <a:effectLst/>
      </p:bgPr>
    </p:bg>
    <p:spTree>
      <p:nvGrpSpPr>
        <p:cNvPr id="1" name=""/>
        <p:cNvGrpSpPr/>
        <p:nvPr/>
      </p:nvGrpSpPr>
      <p:grpSpPr>
        <a:xfrm>
          <a:off x="0" y="0"/>
          <a:ext cx="0" cy="0"/>
          <a:chOff x="0" y="0"/>
          <a:chExt cx="0" cy="0"/>
        </a:xfrm>
      </p:grpSpPr>
      <p:sp>
        <p:nvSpPr>
          <p:cNvPr id="104" name="Title Text"/>
          <p:cNvSpPr>
            <a:spLocks noGrp="1"/>
          </p:cNvSpPr>
          <p:nvPr>
            <p:ph type="title"/>
          </p:nvPr>
        </p:nvSpPr>
        <p:spPr>
          <a:xfrm>
            <a:off x="468312" y="1657740"/>
            <a:ext cx="3319478" cy="2694084"/>
          </a:xfrm>
          <a:prstGeom prst="rect">
            <a:avLst/>
          </a:prstGeom>
        </p:spPr>
        <p:txBody>
          <a:bodyPr/>
          <a:lstStyle>
            <a:lvl1pPr>
              <a:defRPr sz="6000">
                <a:solidFill>
                  <a:schemeClr val="accent3"/>
                </a:solidFill>
              </a:defRPr>
            </a:lvl1pPr>
          </a:lstStyle>
          <a:p>
            <a:r>
              <a:t>Title Text</a:t>
            </a:r>
          </a:p>
        </p:txBody>
      </p:sp>
      <p:sp>
        <p:nvSpPr>
          <p:cNvPr id="105" name="Body Level One…"/>
          <p:cNvSpPr>
            <a:spLocks noGrp="1"/>
          </p:cNvSpPr>
          <p:nvPr>
            <p:ph type="body" sz="quarter" idx="1"/>
          </p:nvPr>
        </p:nvSpPr>
        <p:spPr>
          <a:xfrm>
            <a:off x="468312" y="4531740"/>
            <a:ext cx="3319478" cy="486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06" name="Picture Placeholder 3"/>
          <p:cNvSpPr>
            <a:spLocks noGrp="1"/>
          </p:cNvSpPr>
          <p:nvPr>
            <p:ph type="pic" idx="13"/>
          </p:nvPr>
        </p:nvSpPr>
        <p:spPr>
          <a:xfrm>
            <a:off x="4349262" y="150000"/>
            <a:ext cx="4629692" cy="5415001"/>
          </a:xfrm>
          <a:prstGeom prst="rect">
            <a:avLst/>
          </a:prstGeom>
        </p:spPr>
        <p:txBody>
          <a:bodyPr lIns="91439" rIns="91439"/>
          <a:lstStyle/>
          <a:p>
            <a:endParaRPr/>
          </a:p>
        </p:txBody>
      </p:sp>
      <p:pic>
        <p:nvPicPr>
          <p:cNvPr id="107" name="Picture 5" descr="Picture 5"/>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10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ver Red Image">
    <p:bg>
      <p:bgPr>
        <a:solidFill>
          <a:srgbClr val="FFFFFF"/>
        </a:solidFill>
        <a:effectLst/>
      </p:bgPr>
    </p:bg>
    <p:spTree>
      <p:nvGrpSpPr>
        <p:cNvPr id="1" name=""/>
        <p:cNvGrpSpPr/>
        <p:nvPr/>
      </p:nvGrpSpPr>
      <p:grpSpPr>
        <a:xfrm>
          <a:off x="0" y="0"/>
          <a:ext cx="0" cy="0"/>
          <a:chOff x="0" y="0"/>
          <a:chExt cx="0" cy="0"/>
        </a:xfrm>
      </p:grpSpPr>
      <p:sp>
        <p:nvSpPr>
          <p:cNvPr id="115" name="Picture Placeholder 3"/>
          <p:cNvSpPr>
            <a:spLocks noGrp="1"/>
          </p:cNvSpPr>
          <p:nvPr>
            <p:ph type="pic" idx="13"/>
          </p:nvPr>
        </p:nvSpPr>
        <p:spPr>
          <a:xfrm>
            <a:off x="4349262" y="150000"/>
            <a:ext cx="4629692" cy="5415001"/>
          </a:xfrm>
          <a:prstGeom prst="rect">
            <a:avLst/>
          </a:prstGeom>
        </p:spPr>
        <p:txBody>
          <a:bodyPr lIns="91439" rIns="91439"/>
          <a:lstStyle/>
          <a:p>
            <a:endParaRPr/>
          </a:p>
        </p:txBody>
      </p:sp>
      <p:sp>
        <p:nvSpPr>
          <p:cNvPr id="116" name="Title Text"/>
          <p:cNvSpPr>
            <a:spLocks noGrp="1"/>
          </p:cNvSpPr>
          <p:nvPr>
            <p:ph type="title"/>
          </p:nvPr>
        </p:nvSpPr>
        <p:spPr>
          <a:xfrm>
            <a:off x="468312" y="1657740"/>
            <a:ext cx="3319478" cy="2694084"/>
          </a:xfrm>
          <a:prstGeom prst="rect">
            <a:avLst/>
          </a:prstGeom>
        </p:spPr>
        <p:txBody>
          <a:bodyPr/>
          <a:lstStyle>
            <a:lvl1pPr>
              <a:defRPr sz="6000">
                <a:solidFill>
                  <a:schemeClr val="accent2"/>
                </a:solidFill>
              </a:defRPr>
            </a:lvl1pPr>
          </a:lstStyle>
          <a:p>
            <a:r>
              <a:t>Title Text</a:t>
            </a:r>
          </a:p>
        </p:txBody>
      </p:sp>
      <p:sp>
        <p:nvSpPr>
          <p:cNvPr id="117" name="Body Level One…"/>
          <p:cNvSpPr>
            <a:spLocks noGrp="1"/>
          </p:cNvSpPr>
          <p:nvPr>
            <p:ph type="body" sz="quarter" idx="1"/>
          </p:nvPr>
        </p:nvSpPr>
        <p:spPr>
          <a:xfrm>
            <a:off x="468312" y="4531740"/>
            <a:ext cx="3319478" cy="486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118" name="Picture 9" descr="Picture 9"/>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1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ver Yellow Image">
    <p:bg>
      <p:bgPr>
        <a:solidFill>
          <a:srgbClr val="FFFFFF"/>
        </a:solidFill>
        <a:effectLst/>
      </p:bgPr>
    </p:bg>
    <p:spTree>
      <p:nvGrpSpPr>
        <p:cNvPr id="1" name=""/>
        <p:cNvGrpSpPr/>
        <p:nvPr/>
      </p:nvGrpSpPr>
      <p:grpSpPr>
        <a:xfrm>
          <a:off x="0" y="0"/>
          <a:ext cx="0" cy="0"/>
          <a:chOff x="0" y="0"/>
          <a:chExt cx="0" cy="0"/>
        </a:xfrm>
      </p:grpSpPr>
      <p:sp>
        <p:nvSpPr>
          <p:cNvPr id="126" name="Picture Placeholder 3"/>
          <p:cNvSpPr>
            <a:spLocks noGrp="1"/>
          </p:cNvSpPr>
          <p:nvPr>
            <p:ph type="pic" idx="13"/>
          </p:nvPr>
        </p:nvSpPr>
        <p:spPr>
          <a:xfrm>
            <a:off x="4349262" y="150000"/>
            <a:ext cx="4629692" cy="5415001"/>
          </a:xfrm>
          <a:prstGeom prst="rect">
            <a:avLst/>
          </a:prstGeom>
        </p:spPr>
        <p:txBody>
          <a:bodyPr lIns="91439" rIns="91439"/>
          <a:lstStyle/>
          <a:p>
            <a:endParaRPr/>
          </a:p>
        </p:txBody>
      </p:sp>
      <p:sp>
        <p:nvSpPr>
          <p:cNvPr id="127" name="Title Text"/>
          <p:cNvSpPr>
            <a:spLocks noGrp="1"/>
          </p:cNvSpPr>
          <p:nvPr>
            <p:ph type="title"/>
          </p:nvPr>
        </p:nvSpPr>
        <p:spPr>
          <a:xfrm>
            <a:off x="468312" y="1633364"/>
            <a:ext cx="3319478" cy="2694084"/>
          </a:xfrm>
          <a:prstGeom prst="rect">
            <a:avLst/>
          </a:prstGeom>
        </p:spPr>
        <p:txBody>
          <a:bodyPr/>
          <a:lstStyle>
            <a:lvl1pPr>
              <a:defRPr sz="6000">
                <a:solidFill>
                  <a:schemeClr val="accent1"/>
                </a:solidFill>
              </a:defRPr>
            </a:lvl1pPr>
          </a:lstStyle>
          <a:p>
            <a:r>
              <a:t>Title Text</a:t>
            </a:r>
          </a:p>
        </p:txBody>
      </p:sp>
      <p:sp>
        <p:nvSpPr>
          <p:cNvPr id="128" name="Body Level One…"/>
          <p:cNvSpPr>
            <a:spLocks noGrp="1"/>
          </p:cNvSpPr>
          <p:nvPr>
            <p:ph type="body" sz="quarter" idx="1"/>
          </p:nvPr>
        </p:nvSpPr>
        <p:spPr>
          <a:xfrm>
            <a:off x="468312" y="4507364"/>
            <a:ext cx="3319478" cy="486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129" name="Picture 9" descr="Picture 9"/>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13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vider Blue">
    <p:spTree>
      <p:nvGrpSpPr>
        <p:cNvPr id="1" name=""/>
        <p:cNvGrpSpPr/>
        <p:nvPr/>
      </p:nvGrpSpPr>
      <p:grpSpPr>
        <a:xfrm>
          <a:off x="0" y="0"/>
          <a:ext cx="0" cy="0"/>
          <a:chOff x="0" y="0"/>
          <a:chExt cx="0" cy="0"/>
        </a:xfrm>
      </p:grpSpPr>
      <p:sp>
        <p:nvSpPr>
          <p:cNvPr id="137" name="Title Text"/>
          <p:cNvSpPr>
            <a:spLocks noGrp="1"/>
          </p:cNvSpPr>
          <p:nvPr>
            <p:ph type="title"/>
          </p:nvPr>
        </p:nvSpPr>
        <p:spPr>
          <a:prstGeom prst="rect">
            <a:avLst/>
          </a:prstGeom>
        </p:spPr>
        <p:txBody>
          <a:bodyPr/>
          <a:lstStyle/>
          <a:p>
            <a:r>
              <a:t>Title Text</a:t>
            </a:r>
          </a:p>
        </p:txBody>
      </p:sp>
      <p:sp>
        <p:nvSpPr>
          <p:cNvPr id="13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ivider Red">
    <p:bg>
      <p:bgPr>
        <a:solidFill>
          <a:schemeClr val="accent2"/>
        </a:solidFill>
        <a:effectLst/>
      </p:bgPr>
    </p:bg>
    <p:spTree>
      <p:nvGrpSpPr>
        <p:cNvPr id="1" name=""/>
        <p:cNvGrpSpPr/>
        <p:nvPr/>
      </p:nvGrpSpPr>
      <p:grpSpPr>
        <a:xfrm>
          <a:off x="0" y="0"/>
          <a:ext cx="0" cy="0"/>
          <a:chOff x="0" y="0"/>
          <a:chExt cx="0" cy="0"/>
        </a:xfrm>
      </p:grpSpPr>
      <p:sp>
        <p:nvSpPr>
          <p:cNvPr id="145" name="Title Text"/>
          <p:cNvSpPr>
            <a:spLocks noGrp="1"/>
          </p:cNvSpPr>
          <p:nvPr>
            <p:ph type="title"/>
          </p:nvPr>
        </p:nvSpPr>
        <p:spPr>
          <a:prstGeom prst="rect">
            <a:avLst/>
          </a:prstGeom>
        </p:spPr>
        <p:txBody>
          <a:bodyPr/>
          <a:lstStyle/>
          <a:p>
            <a:r>
              <a:t>Title Text</a:t>
            </a:r>
          </a:p>
        </p:txBody>
      </p:sp>
      <p:pic>
        <p:nvPicPr>
          <p:cNvPr id="146" name="Picture 5" descr="Picture 5"/>
          <p:cNvPicPr>
            <a:picLocks noChangeAspect="1"/>
          </p:cNvPicPr>
          <p:nvPr/>
        </p:nvPicPr>
        <p:blipFill>
          <a:blip r:embed="rId2"/>
          <a:stretch>
            <a:fillRect/>
          </a:stretch>
        </p:blipFill>
        <p:spPr>
          <a:xfrm>
            <a:off x="141291" y="4732370"/>
            <a:ext cx="1979878" cy="957601"/>
          </a:xfrm>
          <a:prstGeom prst="rect">
            <a:avLst/>
          </a:prstGeom>
          <a:ln w="12700">
            <a:miter lim="400000"/>
          </a:ln>
        </p:spPr>
      </p:pic>
      <p:sp>
        <p:nvSpPr>
          <p:cNvPr id="147" name="Straight Connector 4"/>
          <p:cNvSpPr/>
          <p:nvPr/>
        </p:nvSpPr>
        <p:spPr>
          <a:xfrm>
            <a:off x="468312" y="4873625"/>
            <a:ext cx="8207376" cy="0"/>
          </a:xfrm>
          <a:prstGeom prst="line">
            <a:avLst/>
          </a:prstGeom>
          <a:ln w="12700">
            <a:solidFill>
              <a:srgbClr val="FFFFFF"/>
            </a:solidFill>
          </a:ln>
        </p:spPr>
        <p:txBody>
          <a:bodyPr lIns="45719" rIns="45719"/>
          <a:lstStyle/>
          <a:p>
            <a:endParaRPr/>
          </a:p>
        </p:txBody>
      </p:sp>
      <p:sp>
        <p:nvSpPr>
          <p:cNvPr id="14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ivider Yellow">
    <p:bg>
      <p:bgPr>
        <a:solidFill>
          <a:schemeClr val="accent1"/>
        </a:solidFill>
        <a:effectLst/>
      </p:bgPr>
    </p:bg>
    <p:spTree>
      <p:nvGrpSpPr>
        <p:cNvPr id="1" name=""/>
        <p:cNvGrpSpPr/>
        <p:nvPr/>
      </p:nvGrpSpPr>
      <p:grpSpPr>
        <a:xfrm>
          <a:off x="0" y="0"/>
          <a:ext cx="0" cy="0"/>
          <a:chOff x="0" y="0"/>
          <a:chExt cx="0" cy="0"/>
        </a:xfrm>
      </p:grpSpPr>
      <p:pic>
        <p:nvPicPr>
          <p:cNvPr id="155" name="Picture 5" descr="Picture 5"/>
          <p:cNvPicPr>
            <a:picLocks noChangeAspect="1"/>
          </p:cNvPicPr>
          <p:nvPr/>
        </p:nvPicPr>
        <p:blipFill>
          <a:blip r:embed="rId2"/>
          <a:stretch>
            <a:fillRect/>
          </a:stretch>
        </p:blipFill>
        <p:spPr>
          <a:xfrm>
            <a:off x="148035" y="4730906"/>
            <a:ext cx="2071506" cy="957601"/>
          </a:xfrm>
          <a:prstGeom prst="rect">
            <a:avLst/>
          </a:prstGeom>
          <a:ln w="12700">
            <a:miter lim="400000"/>
          </a:ln>
        </p:spPr>
      </p:pic>
      <p:sp>
        <p:nvSpPr>
          <p:cNvPr id="156" name="Title Text"/>
          <p:cNvSpPr>
            <a:spLocks noGrp="1"/>
          </p:cNvSpPr>
          <p:nvPr>
            <p:ph type="title"/>
          </p:nvPr>
        </p:nvSpPr>
        <p:spPr>
          <a:prstGeom prst="rect">
            <a:avLst/>
          </a:prstGeom>
        </p:spPr>
        <p:txBody>
          <a:bodyPr/>
          <a:lstStyle/>
          <a:p>
            <a:r>
              <a:t>Title Text</a:t>
            </a:r>
          </a:p>
        </p:txBody>
      </p:sp>
      <p:sp>
        <p:nvSpPr>
          <p:cNvPr id="157" name="Straight Connector 4"/>
          <p:cNvSpPr/>
          <p:nvPr/>
        </p:nvSpPr>
        <p:spPr>
          <a:xfrm>
            <a:off x="468312" y="4873625"/>
            <a:ext cx="8207376" cy="0"/>
          </a:xfrm>
          <a:prstGeom prst="line">
            <a:avLst/>
          </a:prstGeom>
          <a:ln w="12700">
            <a:solidFill>
              <a:srgbClr val="FFFFFF"/>
            </a:solidFill>
          </a:ln>
        </p:spPr>
        <p:txBody>
          <a:bodyPr lIns="45719" rIns="45719"/>
          <a:lstStyle/>
          <a:p>
            <a:endParaRPr/>
          </a:p>
        </p:txBody>
      </p:sp>
      <p:sp>
        <p:nvSpPr>
          <p:cNvPr id="1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ntent Blue">
    <p:bg>
      <p:bgPr>
        <a:solidFill>
          <a:srgbClr val="FFFFFF"/>
        </a:solidFill>
        <a:effectLst/>
      </p:bgPr>
    </p:bg>
    <p:spTree>
      <p:nvGrpSpPr>
        <p:cNvPr id="1" name=""/>
        <p:cNvGrpSpPr/>
        <p:nvPr/>
      </p:nvGrpSpPr>
      <p:grpSpPr>
        <a:xfrm>
          <a:off x="0" y="0"/>
          <a:ext cx="0" cy="0"/>
          <a:chOff x="0" y="0"/>
          <a:chExt cx="0" cy="0"/>
        </a:xfrm>
      </p:grpSpPr>
      <p:sp>
        <p:nvSpPr>
          <p:cNvPr id="165"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166" name="Body Level One…"/>
          <p:cNvSpPr>
            <a:spLocks noGrp="1"/>
          </p:cNvSpPr>
          <p:nvPr>
            <p:ph type="body" idx="1"/>
          </p:nvPr>
        </p:nvSpPr>
        <p:spPr>
          <a:xfrm>
            <a:off x="468314" y="1273324"/>
            <a:ext cx="8207375" cy="3324370"/>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168" name="Picture 1" descr="Picture 1"/>
          <p:cNvPicPr>
            <a:picLocks noChangeAspect="1"/>
          </p:cNvPicPr>
          <p:nvPr/>
        </p:nvPicPr>
        <p:blipFill>
          <a:blip r:embed="rId2"/>
          <a:stretch>
            <a:fillRect/>
          </a:stretch>
        </p:blipFill>
        <p:spPr>
          <a:xfrm>
            <a:off x="167889" y="4726799"/>
            <a:ext cx="1975105" cy="956829"/>
          </a:xfrm>
          <a:prstGeom prst="rect">
            <a:avLst/>
          </a:prstGeom>
          <a:ln w="12700">
            <a:miter lim="400000"/>
          </a:ln>
        </p:spPr>
      </p:pic>
      <p:sp>
        <p:nvSpPr>
          <p:cNvPr id="169" name="Straight Connector 4"/>
          <p:cNvSpPr/>
          <p:nvPr/>
        </p:nvSpPr>
        <p:spPr>
          <a:xfrm>
            <a:off x="468312" y="4873006"/>
            <a:ext cx="8207376" cy="1"/>
          </a:xfrm>
          <a:prstGeom prst="line">
            <a:avLst/>
          </a:prstGeom>
          <a:ln w="12700">
            <a:solidFill>
              <a:schemeClr val="accent3"/>
            </a:solidFill>
          </a:ln>
        </p:spPr>
        <p:txBody>
          <a:bodyPr lIns="45719" rIns="45719"/>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Red">
    <p:bg>
      <p:bgPr>
        <a:solidFill>
          <a:srgbClr val="FFFFFF"/>
        </a:solidFill>
        <a:effectLst/>
      </p:bgPr>
    </p:bg>
    <p:spTree>
      <p:nvGrpSpPr>
        <p:cNvPr id="1" name=""/>
        <p:cNvGrpSpPr/>
        <p:nvPr/>
      </p:nvGrpSpPr>
      <p:grpSpPr>
        <a:xfrm>
          <a:off x="0" y="0"/>
          <a:ext cx="0" cy="0"/>
          <a:chOff x="0" y="0"/>
          <a:chExt cx="0" cy="0"/>
        </a:xfrm>
      </p:grpSpPr>
      <p:sp>
        <p:nvSpPr>
          <p:cNvPr id="176"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177" name="Body Level One…"/>
          <p:cNvSpPr>
            <a:spLocks noGrp="1"/>
          </p:cNvSpPr>
          <p:nvPr>
            <p:ph type="body" idx="1"/>
          </p:nvPr>
        </p:nvSpPr>
        <p:spPr>
          <a:xfrm>
            <a:off x="468314" y="1261610"/>
            <a:ext cx="8207375"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179" name="Picture 2" descr="Picture 2"/>
          <p:cNvPicPr>
            <a:picLocks noChangeAspect="1"/>
          </p:cNvPicPr>
          <p:nvPr/>
        </p:nvPicPr>
        <p:blipFill>
          <a:blip r:embed="rId2"/>
          <a:stretch>
            <a:fillRect/>
          </a:stretch>
        </p:blipFill>
        <p:spPr>
          <a:xfrm>
            <a:off x="140590" y="4726799"/>
            <a:ext cx="1975105" cy="956829"/>
          </a:xfrm>
          <a:prstGeom prst="rect">
            <a:avLst/>
          </a:prstGeom>
          <a:ln w="12700">
            <a:miter lim="400000"/>
          </a:ln>
        </p:spPr>
      </p:pic>
      <p:sp>
        <p:nvSpPr>
          <p:cNvPr id="180" name="Straight Connector 4"/>
          <p:cNvSpPr/>
          <p:nvPr/>
        </p:nvSpPr>
        <p:spPr>
          <a:xfrm>
            <a:off x="468312" y="4873006"/>
            <a:ext cx="8207376" cy="1"/>
          </a:xfrm>
          <a:prstGeom prst="line">
            <a:avLst/>
          </a:prstGeom>
          <a:ln w="12700">
            <a:solidFill>
              <a:schemeClr val="accent2"/>
            </a:solidFill>
          </a:ln>
        </p:spPr>
        <p:txBody>
          <a:bodyPr lIns="45719" rIns="45719"/>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Yellow">
    <p:bg>
      <p:bgPr>
        <a:solidFill>
          <a:srgbClr val="FFFFFF"/>
        </a:solidFill>
        <a:effectLst/>
      </p:bgPr>
    </p:bg>
    <p:spTree>
      <p:nvGrpSpPr>
        <p:cNvPr id="1" name=""/>
        <p:cNvGrpSpPr/>
        <p:nvPr/>
      </p:nvGrpSpPr>
      <p:grpSpPr>
        <a:xfrm>
          <a:off x="0" y="0"/>
          <a:ext cx="0" cy="0"/>
          <a:chOff x="0" y="0"/>
          <a:chExt cx="0" cy="0"/>
        </a:xfrm>
      </p:grpSpPr>
      <p:pic>
        <p:nvPicPr>
          <p:cNvPr id="187" name="Picture 2" descr="Picture 2"/>
          <p:cNvPicPr>
            <a:picLocks noChangeAspect="1"/>
          </p:cNvPicPr>
          <p:nvPr/>
        </p:nvPicPr>
        <p:blipFill>
          <a:blip r:embed="rId2"/>
          <a:stretch>
            <a:fillRect/>
          </a:stretch>
        </p:blipFill>
        <p:spPr>
          <a:xfrm>
            <a:off x="179999" y="4726799"/>
            <a:ext cx="1975106" cy="956829"/>
          </a:xfrm>
          <a:prstGeom prst="rect">
            <a:avLst/>
          </a:prstGeom>
          <a:ln w="12700">
            <a:miter lim="400000"/>
          </a:ln>
        </p:spPr>
      </p:pic>
      <p:sp>
        <p:nvSpPr>
          <p:cNvPr id="188"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189" name="Body Level One…"/>
          <p:cNvSpPr>
            <a:spLocks noGrp="1"/>
          </p:cNvSpPr>
          <p:nvPr>
            <p:ph type="body" idx="1"/>
          </p:nvPr>
        </p:nvSpPr>
        <p:spPr>
          <a:xfrm>
            <a:off x="468314" y="1261610"/>
            <a:ext cx="8207375"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sp>
        <p:nvSpPr>
          <p:cNvPr id="191" name="Straight Connector 4"/>
          <p:cNvSpPr/>
          <p:nvPr/>
        </p:nvSpPr>
        <p:spPr>
          <a:xfrm>
            <a:off x="468312" y="4873006"/>
            <a:ext cx="8207376" cy="1"/>
          </a:xfrm>
          <a:prstGeom prst="line">
            <a:avLst/>
          </a:prstGeom>
          <a:ln w="12700">
            <a:solidFill>
              <a:schemeClr val="accent1"/>
            </a:solidFill>
          </a:ln>
        </p:spPr>
        <p:txBody>
          <a:bodyPr lIns="45719" rIns="45719"/>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wo Col Blue">
    <p:bg>
      <p:bgPr>
        <a:solidFill>
          <a:srgbClr val="FFFFFF"/>
        </a:solidFill>
        <a:effectLst/>
      </p:bgPr>
    </p:bg>
    <p:spTree>
      <p:nvGrpSpPr>
        <p:cNvPr id="1" name=""/>
        <p:cNvGrpSpPr/>
        <p:nvPr/>
      </p:nvGrpSpPr>
      <p:grpSpPr>
        <a:xfrm>
          <a:off x="0" y="0"/>
          <a:ext cx="0" cy="0"/>
          <a:chOff x="0" y="0"/>
          <a:chExt cx="0" cy="0"/>
        </a:xfrm>
      </p:grpSpPr>
      <p:sp>
        <p:nvSpPr>
          <p:cNvPr id="198" name="Title Text"/>
          <p:cNvSpPr>
            <a:spLocks noGrp="1"/>
          </p:cNvSpPr>
          <p:nvPr>
            <p:ph type="title"/>
          </p:nvPr>
        </p:nvSpPr>
        <p:spPr>
          <a:xfrm>
            <a:off x="463308" y="265113"/>
            <a:ext cx="8212381" cy="996499"/>
          </a:xfrm>
          <a:prstGeom prst="rect">
            <a:avLst/>
          </a:prstGeom>
        </p:spPr>
        <p:txBody>
          <a:bodyPr/>
          <a:lstStyle>
            <a:lvl1pPr>
              <a:lnSpc>
                <a:spcPct val="85000"/>
              </a:lnSpc>
              <a:defRPr sz="3600" spc="-100">
                <a:solidFill>
                  <a:srgbClr val="0065BD"/>
                </a:solidFill>
              </a:defRPr>
            </a:lvl1pPr>
          </a:lstStyle>
          <a:p>
            <a:r>
              <a:t>Title Text</a:t>
            </a:r>
          </a:p>
        </p:txBody>
      </p:sp>
      <p:sp>
        <p:nvSpPr>
          <p:cNvPr id="199" name="Body Level One…"/>
          <p:cNvSpPr>
            <a:spLocks noGrp="1"/>
          </p:cNvSpPr>
          <p:nvPr>
            <p:ph type="body" sz="half" idx="1"/>
          </p:nvPr>
        </p:nvSpPr>
        <p:spPr>
          <a:xfrm>
            <a:off x="463308" y="1261610"/>
            <a:ext cx="3988080"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201" name="Picture 1" descr="Picture 1"/>
          <p:cNvPicPr>
            <a:picLocks noChangeAspect="1"/>
          </p:cNvPicPr>
          <p:nvPr/>
        </p:nvPicPr>
        <p:blipFill>
          <a:blip r:embed="rId2"/>
          <a:stretch>
            <a:fillRect/>
          </a:stretch>
        </p:blipFill>
        <p:spPr>
          <a:xfrm>
            <a:off x="167889" y="4726799"/>
            <a:ext cx="1975105" cy="956829"/>
          </a:xfrm>
          <a:prstGeom prst="rect">
            <a:avLst/>
          </a:prstGeom>
          <a:ln w="12700">
            <a:miter lim="400000"/>
          </a:ln>
        </p:spPr>
      </p:pic>
      <p:sp>
        <p:nvSpPr>
          <p:cNvPr id="202" name="Straight Connector 4"/>
          <p:cNvSpPr/>
          <p:nvPr/>
        </p:nvSpPr>
        <p:spPr>
          <a:xfrm>
            <a:off x="468312" y="4873006"/>
            <a:ext cx="8207376" cy="1"/>
          </a:xfrm>
          <a:prstGeom prst="line">
            <a:avLst/>
          </a:prstGeom>
          <a:ln w="12700">
            <a:solidFill>
              <a:schemeClr val="accent3"/>
            </a:solidFill>
          </a:ln>
        </p:spPr>
        <p:txBody>
          <a:bodyPr lIns="45719" rIns="45719"/>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Red">
    <p:bg>
      <p:bgPr>
        <a:solidFill>
          <a:schemeClr val="accent2"/>
        </a:solidFill>
        <a:effectLst/>
      </p:bgPr>
    </p:bg>
    <p:spTree>
      <p:nvGrpSpPr>
        <p:cNvPr id="1" name=""/>
        <p:cNvGrpSpPr/>
        <p:nvPr/>
      </p:nvGrpSpPr>
      <p:grpSpPr>
        <a:xfrm>
          <a:off x="0" y="0"/>
          <a:ext cx="0" cy="0"/>
          <a:chOff x="0" y="0"/>
          <a:chExt cx="0" cy="0"/>
        </a:xfrm>
      </p:grpSpPr>
      <p:sp>
        <p:nvSpPr>
          <p:cNvPr id="23" name="Title Text"/>
          <p:cNvSpPr>
            <a:spLocks noGrp="1"/>
          </p:cNvSpPr>
          <p:nvPr>
            <p:ph type="title"/>
          </p:nvPr>
        </p:nvSpPr>
        <p:spPr>
          <a:xfrm>
            <a:off x="468312" y="1417340"/>
            <a:ext cx="8207376" cy="2952001"/>
          </a:xfrm>
          <a:prstGeom prst="rect">
            <a:avLst/>
          </a:prstGeom>
        </p:spPr>
        <p:txBody>
          <a:bodyPr anchor="b"/>
          <a:lstStyle/>
          <a:p>
            <a:r>
              <a:t>Title Text</a:t>
            </a:r>
          </a:p>
        </p:txBody>
      </p:sp>
      <p:sp>
        <p:nvSpPr>
          <p:cNvPr id="24"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25" name="Picture 4" descr="Picture 4"/>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wo Col Red">
    <p:bg>
      <p:bgPr>
        <a:solidFill>
          <a:srgbClr val="FFFFFF"/>
        </a:solidFill>
        <a:effectLst/>
      </p:bgPr>
    </p:bg>
    <p:spTree>
      <p:nvGrpSpPr>
        <p:cNvPr id="1" name=""/>
        <p:cNvGrpSpPr/>
        <p:nvPr/>
      </p:nvGrpSpPr>
      <p:grpSpPr>
        <a:xfrm>
          <a:off x="0" y="0"/>
          <a:ext cx="0" cy="0"/>
          <a:chOff x="0" y="0"/>
          <a:chExt cx="0" cy="0"/>
        </a:xfrm>
      </p:grpSpPr>
      <p:sp>
        <p:nvSpPr>
          <p:cNvPr id="209"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210" name="Body Level One…"/>
          <p:cNvSpPr>
            <a:spLocks noGrp="1"/>
          </p:cNvSpPr>
          <p:nvPr>
            <p:ph type="body" sz="half" idx="1"/>
          </p:nvPr>
        </p:nvSpPr>
        <p:spPr>
          <a:xfrm>
            <a:off x="468312" y="1261610"/>
            <a:ext cx="3988081" cy="3336647"/>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212" name="Picture 2" descr="Picture 2"/>
          <p:cNvPicPr>
            <a:picLocks noChangeAspect="1"/>
          </p:cNvPicPr>
          <p:nvPr/>
        </p:nvPicPr>
        <p:blipFill>
          <a:blip r:embed="rId2"/>
          <a:stretch>
            <a:fillRect/>
          </a:stretch>
        </p:blipFill>
        <p:spPr>
          <a:xfrm>
            <a:off x="140590" y="4726799"/>
            <a:ext cx="1975105" cy="956829"/>
          </a:xfrm>
          <a:prstGeom prst="rect">
            <a:avLst/>
          </a:prstGeom>
          <a:ln w="12700">
            <a:miter lim="400000"/>
          </a:ln>
        </p:spPr>
      </p:pic>
      <p:sp>
        <p:nvSpPr>
          <p:cNvPr id="213" name="Straight Connector 4"/>
          <p:cNvSpPr/>
          <p:nvPr/>
        </p:nvSpPr>
        <p:spPr>
          <a:xfrm>
            <a:off x="468312" y="4873006"/>
            <a:ext cx="8207376" cy="1"/>
          </a:xfrm>
          <a:prstGeom prst="line">
            <a:avLst/>
          </a:prstGeom>
          <a:ln w="12700">
            <a:solidFill>
              <a:schemeClr val="accent2"/>
            </a:solidFill>
          </a:ln>
        </p:spPr>
        <p:txBody>
          <a:bodyPr lIns="45719" rIns="45719"/>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wo Col Yellow">
    <p:bg>
      <p:bgPr>
        <a:solidFill>
          <a:srgbClr val="FFFFFF"/>
        </a:solidFill>
        <a:effectLst/>
      </p:bgPr>
    </p:bg>
    <p:spTree>
      <p:nvGrpSpPr>
        <p:cNvPr id="1" name=""/>
        <p:cNvGrpSpPr/>
        <p:nvPr/>
      </p:nvGrpSpPr>
      <p:grpSpPr>
        <a:xfrm>
          <a:off x="0" y="0"/>
          <a:ext cx="0" cy="0"/>
          <a:chOff x="0" y="0"/>
          <a:chExt cx="0" cy="0"/>
        </a:xfrm>
      </p:grpSpPr>
      <p:sp>
        <p:nvSpPr>
          <p:cNvPr id="220"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0000"/>
                </a:solidFill>
              </a:defRPr>
            </a:lvl1pPr>
          </a:lstStyle>
          <a:p>
            <a:r>
              <a:t>Title Text</a:t>
            </a:r>
          </a:p>
        </p:txBody>
      </p:sp>
      <p:sp>
        <p:nvSpPr>
          <p:cNvPr id="221" name="Body Level One…"/>
          <p:cNvSpPr>
            <a:spLocks noGrp="1"/>
          </p:cNvSpPr>
          <p:nvPr>
            <p:ph type="body" sz="half" idx="1"/>
          </p:nvPr>
        </p:nvSpPr>
        <p:spPr>
          <a:xfrm>
            <a:off x="468312" y="1261610"/>
            <a:ext cx="3988081"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a:spLocks noGrp="1"/>
          </p:cNvSpPr>
          <p:nvPr>
            <p:ph type="sldNum" sz="quarter" idx="2"/>
          </p:nvPr>
        </p:nvSpPr>
        <p:spPr>
          <a:xfrm>
            <a:off x="9666920" y="5321483"/>
            <a:ext cx="139837" cy="127001"/>
          </a:xfrm>
          <a:prstGeom prst="rect">
            <a:avLst/>
          </a:prstGeom>
        </p:spPr>
        <p:txBody>
          <a:bodyPr/>
          <a:lstStyle/>
          <a:p>
            <a:fld id="{86CB4B4D-7CA3-9044-876B-883B54F8677D}" type="slidenum">
              <a:t>‹#›</a:t>
            </a:fld>
            <a:endParaRPr/>
          </a:p>
        </p:txBody>
      </p:sp>
      <p:sp>
        <p:nvSpPr>
          <p:cNvPr id="223" name="Straight Connector 4"/>
          <p:cNvSpPr/>
          <p:nvPr/>
        </p:nvSpPr>
        <p:spPr>
          <a:xfrm>
            <a:off x="468312" y="4847606"/>
            <a:ext cx="5014622" cy="1"/>
          </a:xfrm>
          <a:prstGeom prst="line">
            <a:avLst/>
          </a:prstGeom>
          <a:ln w="12700">
            <a:solidFill>
              <a:srgbClr val="A7DBD9"/>
            </a:solidFill>
          </a:ln>
        </p:spPr>
        <p:txBody>
          <a:bodyPr lIns="45719" rIns="45719"/>
          <a:lstStyle/>
          <a:p>
            <a:endParaRPr/>
          </a:p>
        </p:txBody>
      </p:sp>
      <p:pic>
        <p:nvPicPr>
          <p:cNvPr id="224" name="pasted-image.pdf" descr="pasted-image.pdf"/>
          <p:cNvPicPr>
            <a:picLocks noChangeAspect="1"/>
          </p:cNvPicPr>
          <p:nvPr/>
        </p:nvPicPr>
        <p:blipFill>
          <a:blip r:embed="rId2"/>
          <a:stretch>
            <a:fillRect/>
          </a:stretch>
        </p:blipFill>
        <p:spPr>
          <a:xfrm>
            <a:off x="5341817" y="3348582"/>
            <a:ext cx="3538294" cy="2119787"/>
          </a:xfrm>
          <a:prstGeom prst="rect">
            <a:avLst/>
          </a:prstGeom>
          <a:ln w="12700">
            <a:miter lim="400000"/>
          </a:ln>
        </p:spPr>
      </p:pic>
      <p:pic>
        <p:nvPicPr>
          <p:cNvPr id="225" name="Untitled-3-01.png" descr="Untitled-3-01.png"/>
          <p:cNvPicPr>
            <a:picLocks noChangeAspect="1"/>
          </p:cNvPicPr>
          <p:nvPr/>
        </p:nvPicPr>
        <p:blipFill>
          <a:blip r:embed="rId3"/>
          <a:stretch>
            <a:fillRect/>
          </a:stretch>
        </p:blipFill>
        <p:spPr>
          <a:xfrm>
            <a:off x="332388" y="4902200"/>
            <a:ext cx="732155" cy="601600"/>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10/7/2020</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a:xfrm>
            <a:off x="6412136" y="5227709"/>
            <a:ext cx="141064" cy="138499"/>
          </a:xfrm>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Tree>
    <p:extLst>
      <p:ext uri="{BB962C8B-B14F-4D97-AF65-F5344CB8AC3E}">
        <p14:creationId xmlns:p14="http://schemas.microsoft.com/office/powerpoint/2010/main" val="2015344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8D5670F-EB4C-44F7-918B-98B2578CA836}" type="datetimeFigureOut">
              <a:rPr lang="fi-FI" smtClean="0"/>
              <a:t>7.10.2020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6412136" y="5227709"/>
            <a:ext cx="141064" cy="138499"/>
          </a:xfrm>
        </p:spPr>
        <p:txBody>
          <a:bodyPr/>
          <a:lstStyle/>
          <a:p>
            <a:fld id="{D8D0BC8F-4278-414E-958A-DA28D22E46A6}" type="slidenum">
              <a:rPr lang="fi-FI" smtClean="0"/>
              <a:t>‹#›</a:t>
            </a:fld>
            <a:endParaRPr lang="fi-FI"/>
          </a:p>
        </p:txBody>
      </p:sp>
    </p:spTree>
    <p:extLst>
      <p:ext uri="{BB962C8B-B14F-4D97-AF65-F5344CB8AC3E}">
        <p14:creationId xmlns:p14="http://schemas.microsoft.com/office/powerpoint/2010/main" val="3711303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10/7/2020</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a:xfrm>
            <a:off x="6412136" y="5227709"/>
            <a:ext cx="141064" cy="138499"/>
          </a:xfrm>
        </p:spPr>
        <p:txBody>
          <a:bodyPr/>
          <a:lstStyle/>
          <a:p>
            <a:fld id="{52384017-E4DF-4A7A-8FA6-2DC68C3EB4D0}" type="slidenum">
              <a:rPr lang="fi-FI" noProof="0" smtClean="0"/>
              <a:pPr/>
              <a:t>‹#›</a:t>
            </a:fld>
            <a:endParaRPr lang="fi-FI" noProof="0"/>
          </a:p>
        </p:txBody>
      </p:sp>
      <p:sp>
        <p:nvSpPr>
          <p:cNvPr id="9"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
        <p:nvSpPr>
          <p:cNvPr id="10"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Tree>
    <p:extLst>
      <p:ext uri="{BB962C8B-B14F-4D97-AF65-F5344CB8AC3E}">
        <p14:creationId xmlns:p14="http://schemas.microsoft.com/office/powerpoint/2010/main" val="29986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48D5670F-EB4C-44F7-918B-98B2578CA836}" type="datetimeFigureOut">
              <a:rPr lang="fi-FI" smtClean="0"/>
              <a:t>7.10.2020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a:xfrm>
            <a:off x="6412136" y="5227709"/>
            <a:ext cx="141064" cy="138499"/>
          </a:xfrm>
        </p:spPr>
        <p:txBody>
          <a:bodyPr/>
          <a:lstStyle/>
          <a:p>
            <a:fld id="{D8D0BC8F-4278-414E-958A-DA28D22E46A6}" type="slidenum">
              <a:rPr lang="fi-FI" smtClean="0"/>
              <a:t>‹#›</a:t>
            </a:fld>
            <a:endParaRPr lang="fi-FI"/>
          </a:p>
        </p:txBody>
      </p:sp>
    </p:spTree>
    <p:extLst>
      <p:ext uri="{BB962C8B-B14F-4D97-AF65-F5344CB8AC3E}">
        <p14:creationId xmlns:p14="http://schemas.microsoft.com/office/powerpoint/2010/main" val="2696029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a:t>Headline</a:t>
            </a:r>
          </a:p>
        </p:txBody>
      </p:sp>
      <p:sp>
        <p:nvSpPr>
          <p:cNvPr id="13" name="Text Placeholder 3"/>
          <p:cNvSpPr>
            <a:spLocks noGrp="1"/>
          </p:cNvSpPr>
          <p:nvPr>
            <p:ph type="body" sz="half" idx="2" hasCustomPrompt="1"/>
          </p:nvPr>
        </p:nvSpPr>
        <p:spPr>
          <a:xfrm>
            <a:off x="442399"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Sub Headline</a:t>
            </a:r>
          </a:p>
        </p:txBody>
      </p:sp>
      <p:sp>
        <p:nvSpPr>
          <p:cNvPr id="12"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Name</a:t>
            </a:r>
          </a:p>
        </p:txBody>
      </p:sp>
      <p:sp>
        <p:nvSpPr>
          <p:cNvPr id="16"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image.</a:t>
            </a:r>
          </a:p>
          <a:p>
            <a:r>
              <a:rPr lang="fi-FI" err="1"/>
              <a:t>Fit</a:t>
            </a:r>
            <a:r>
              <a:rPr lang="fi-FI"/>
              <a:t> </a:t>
            </a:r>
            <a:r>
              <a:rPr lang="fi-FI" err="1"/>
              <a:t>the</a:t>
            </a:r>
            <a:r>
              <a:rPr lang="fi-FI"/>
              <a:t>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853217"/>
            <a:ext cx="1734813" cy="1861783"/>
          </a:xfrm>
          <a:prstGeom prst="rect">
            <a:avLst/>
          </a:prstGeom>
        </p:spPr>
      </p:pic>
    </p:spTree>
    <p:extLst>
      <p:ext uri="{BB962C8B-B14F-4D97-AF65-F5344CB8AC3E}">
        <p14:creationId xmlns:p14="http://schemas.microsoft.com/office/powerpoint/2010/main" val="130256982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760000"/>
            <a:ext cx="2052735" cy="952486"/>
          </a:xfrm>
          <a:prstGeom prst="rect">
            <a:avLst/>
          </a:prstGeom>
        </p:spPr>
      </p:pic>
      <p:sp>
        <p:nvSpPr>
          <p:cNvPr id="11" name="Text Placeholder 3"/>
          <p:cNvSpPr>
            <a:spLocks noGrp="1"/>
          </p:cNvSpPr>
          <p:nvPr>
            <p:ph type="body" sz="half" idx="10" hasCustomPrompt="1"/>
          </p:nvPr>
        </p:nvSpPr>
        <p:spPr>
          <a:xfrm>
            <a:off x="292881" y="2995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slide title</a:t>
            </a:r>
          </a:p>
        </p:txBody>
      </p:sp>
      <p:sp>
        <p:nvSpPr>
          <p:cNvPr id="13" name="Text Placeholder 3"/>
          <p:cNvSpPr>
            <a:spLocks noGrp="1"/>
          </p:cNvSpPr>
          <p:nvPr>
            <p:ph type="body" sz="half" idx="11" hasCustomPrompt="1"/>
          </p:nvPr>
        </p:nvSpPr>
        <p:spPr>
          <a:xfrm>
            <a:off x="287339" y="1497543"/>
            <a:ext cx="4150122"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1" name="Text Placeholder 3"/>
          <p:cNvSpPr>
            <a:spLocks noGrp="1"/>
          </p:cNvSpPr>
          <p:nvPr>
            <p:ph type="body" sz="half" idx="12" hasCustomPrompt="1"/>
          </p:nvPr>
        </p:nvSpPr>
        <p:spPr>
          <a:xfrm>
            <a:off x="4706541" y="1497543"/>
            <a:ext cx="4078684"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a:xfrm>
            <a:off x="6412136" y="5227709"/>
            <a:ext cx="141064" cy="138499"/>
          </a:xfrm>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1009803488"/>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fi-FI"/>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7.10.2020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444774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7.10.2020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29457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ver Yellow">
    <p:bg>
      <p:bgPr>
        <a:solidFill>
          <a:srgbClr val="A7DBD9"/>
        </a:solidFill>
        <a:effectLst/>
      </p:bgPr>
    </p:bg>
    <p:spTree>
      <p:nvGrpSpPr>
        <p:cNvPr id="1" name=""/>
        <p:cNvGrpSpPr/>
        <p:nvPr/>
      </p:nvGrpSpPr>
      <p:grpSpPr>
        <a:xfrm>
          <a:off x="0" y="0"/>
          <a:ext cx="0" cy="0"/>
          <a:chOff x="0" y="0"/>
          <a:chExt cx="0" cy="0"/>
        </a:xfrm>
      </p:grpSpPr>
      <p:pic>
        <p:nvPicPr>
          <p:cNvPr id="33" name="pasted-image.pdf" descr="pasted-image.pdf"/>
          <p:cNvPicPr>
            <a:picLocks noChangeAspect="1"/>
          </p:cNvPicPr>
          <p:nvPr/>
        </p:nvPicPr>
        <p:blipFill>
          <a:blip r:embed="rId2"/>
          <a:stretch>
            <a:fillRect/>
          </a:stretch>
        </p:blipFill>
        <p:spPr>
          <a:xfrm>
            <a:off x="1907901" y="320476"/>
            <a:ext cx="6698231" cy="4616758"/>
          </a:xfrm>
          <a:prstGeom prst="rect">
            <a:avLst/>
          </a:prstGeom>
          <a:ln w="12700">
            <a:miter lim="400000"/>
          </a:ln>
        </p:spPr>
      </p:pic>
      <p:sp>
        <p:nvSpPr>
          <p:cNvPr id="34" name="Title Text"/>
          <p:cNvSpPr>
            <a:spLocks noGrp="1"/>
          </p:cNvSpPr>
          <p:nvPr>
            <p:ph type="title"/>
          </p:nvPr>
        </p:nvSpPr>
        <p:spPr>
          <a:xfrm>
            <a:off x="468312" y="1417340"/>
            <a:ext cx="8207376" cy="2952001"/>
          </a:xfrm>
          <a:prstGeom prst="rect">
            <a:avLst/>
          </a:prstGeom>
        </p:spPr>
        <p:txBody>
          <a:bodyPr anchor="b"/>
          <a:lstStyle>
            <a:lvl1pPr>
              <a:defRPr>
                <a:solidFill>
                  <a:srgbClr val="000000"/>
                </a:solidFill>
              </a:defRPr>
            </a:lvl1pPr>
          </a:lstStyle>
          <a:p>
            <a:r>
              <a:t>Title Text</a:t>
            </a:r>
          </a:p>
        </p:txBody>
      </p:sp>
      <p:sp>
        <p:nvSpPr>
          <p:cNvPr id="3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latin typeface="Georgia"/>
                <a:ea typeface="Georgia"/>
                <a:cs typeface="Georgia"/>
                <a:sym typeface="Georgia"/>
              </a:defRPr>
            </a:lvl1pPr>
            <a:lvl2pPr marL="0" indent="457200">
              <a:spcBef>
                <a:spcPts val="0"/>
              </a:spcBef>
              <a:buSzTx/>
              <a:buFontTx/>
              <a:buNone/>
              <a:defRPr sz="1600" i="1">
                <a:latin typeface="Georgia"/>
                <a:ea typeface="Georgia"/>
                <a:cs typeface="Georgia"/>
                <a:sym typeface="Georgia"/>
              </a:defRPr>
            </a:lvl2pPr>
            <a:lvl3pPr marL="0" indent="914400">
              <a:spcBef>
                <a:spcPts val="0"/>
              </a:spcBef>
              <a:buSzTx/>
              <a:buFontTx/>
              <a:buNone/>
              <a:defRPr sz="1600" i="1">
                <a:latin typeface="Georgia"/>
                <a:ea typeface="Georgia"/>
                <a:cs typeface="Georgia"/>
                <a:sym typeface="Georgia"/>
              </a:defRPr>
            </a:lvl3pPr>
            <a:lvl4pPr marL="0" indent="1371600">
              <a:spcBef>
                <a:spcPts val="0"/>
              </a:spcBef>
              <a:buSzTx/>
              <a:buFontTx/>
              <a:buNone/>
              <a:defRPr sz="1600" i="1">
                <a:latin typeface="Georgia"/>
                <a:ea typeface="Georgia"/>
                <a:cs typeface="Georgia"/>
                <a:sym typeface="Georgia"/>
              </a:defRPr>
            </a:lvl4pPr>
            <a:lvl5pPr marL="0" indent="1828800">
              <a:spcBef>
                <a:spcPts val="0"/>
              </a:spcBef>
              <a:buSzTx/>
              <a:buFontTx/>
              <a:buNone/>
              <a:defRPr sz="1600" i="1">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36" name="Untitled-3-01.png" descr="Untitled-3-01.png"/>
          <p:cNvPicPr>
            <a:picLocks noChangeAspect="1"/>
          </p:cNvPicPr>
          <p:nvPr/>
        </p:nvPicPr>
        <p:blipFill>
          <a:blip r:embed="rId3"/>
          <a:stretch>
            <a:fillRect/>
          </a:stretch>
        </p:blipFill>
        <p:spPr>
          <a:xfrm>
            <a:off x="294288" y="293721"/>
            <a:ext cx="1019827" cy="837977"/>
          </a:xfrm>
          <a:prstGeom prst="rect">
            <a:avLst/>
          </a:prstGeom>
          <a:ln w="12700">
            <a:miter lim="400000"/>
          </a:ln>
        </p:spPr>
      </p:pic>
      <p:sp>
        <p:nvSpPr>
          <p:cNvPr id="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fi-FI"/>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C7B08-914C-4E2D-BC4F-EA61688CDF34}" type="datetimeFigureOut">
              <a:rPr lang="fi-FI" smtClean="0"/>
              <a:t>7.10.2020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14159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A91C7B08-914C-4E2D-BC4F-EA61688CDF34}" type="datetimeFigureOut">
              <a:rPr lang="fi-FI" smtClean="0"/>
              <a:t>7.10.2020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795510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fi-FI"/>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A91C7B08-914C-4E2D-BC4F-EA61688CDF34}" type="datetimeFigureOut">
              <a:rPr lang="fi-FI" smtClean="0"/>
              <a:t>7.10.2020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921141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A91C7B08-914C-4E2D-BC4F-EA61688CDF34}" type="datetimeFigureOut">
              <a:rPr lang="fi-FI" smtClean="0"/>
              <a:t>7.10.2020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892203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C7B08-914C-4E2D-BC4F-EA61688CDF34}" type="datetimeFigureOut">
              <a:rPr lang="fi-FI" smtClean="0"/>
              <a:t>7.10.2020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087068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fi-FI"/>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91C7B08-914C-4E2D-BC4F-EA61688CDF34}" type="datetimeFigureOut">
              <a:rPr lang="fi-FI" smtClean="0"/>
              <a:t>7.10.2020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12862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fi-FI"/>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91C7B08-914C-4E2D-BC4F-EA61688CDF34}" type="datetimeFigureOut">
              <a:rPr lang="fi-FI" smtClean="0"/>
              <a:t>7.10.2020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1353973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7.10.2020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380980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7.10.2020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849180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ver with BG image">
    <p:bg>
      <p:bgPr>
        <a:solidFill>
          <a:srgbClr val="808080"/>
        </a:solidFill>
        <a:effectLst/>
      </p:bgPr>
    </p:bg>
    <p:spTree>
      <p:nvGrpSpPr>
        <p:cNvPr id="1" name=""/>
        <p:cNvGrpSpPr/>
        <p:nvPr/>
      </p:nvGrpSpPr>
      <p:grpSpPr>
        <a:xfrm>
          <a:off x="0" y="0"/>
          <a:ext cx="0" cy="0"/>
          <a:chOff x="0" y="0"/>
          <a:chExt cx="0" cy="0"/>
        </a:xfrm>
      </p:grpSpPr>
      <p:sp>
        <p:nvSpPr>
          <p:cNvPr id="44" name="Title Text"/>
          <p:cNvSpPr>
            <a:spLocks noGrp="1"/>
          </p:cNvSpPr>
          <p:nvPr>
            <p:ph type="title"/>
          </p:nvPr>
        </p:nvSpPr>
        <p:spPr>
          <a:xfrm>
            <a:off x="468312" y="1417636"/>
            <a:ext cx="8207376" cy="2952001"/>
          </a:xfrm>
          <a:prstGeom prst="rect">
            <a:avLst/>
          </a:prstGeom>
        </p:spPr>
        <p:txBody>
          <a:bodyPr anchor="b"/>
          <a:lstStyle/>
          <a:p>
            <a:r>
              <a:t>Title Text</a:t>
            </a:r>
          </a:p>
        </p:txBody>
      </p:sp>
      <p:sp>
        <p:nvSpPr>
          <p:cNvPr id="4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46" name="Picture 5" descr="Picture 5"/>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4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ver with BG image 2">
    <p:bg>
      <p:bgPr>
        <a:solidFill>
          <a:srgbClr val="808080"/>
        </a:solidFill>
        <a:effectLst/>
      </p:bgPr>
    </p:bg>
    <p:spTree>
      <p:nvGrpSpPr>
        <p:cNvPr id="1" name=""/>
        <p:cNvGrpSpPr/>
        <p:nvPr/>
      </p:nvGrpSpPr>
      <p:grpSpPr>
        <a:xfrm>
          <a:off x="0" y="0"/>
          <a:ext cx="0" cy="0"/>
          <a:chOff x="0" y="0"/>
          <a:chExt cx="0" cy="0"/>
        </a:xfrm>
      </p:grpSpPr>
      <p:sp>
        <p:nvSpPr>
          <p:cNvPr id="54" name="Title Text"/>
          <p:cNvSpPr>
            <a:spLocks noGrp="1"/>
          </p:cNvSpPr>
          <p:nvPr>
            <p:ph type="title"/>
          </p:nvPr>
        </p:nvSpPr>
        <p:spPr>
          <a:xfrm>
            <a:off x="468312" y="1417636"/>
            <a:ext cx="8207376" cy="2952001"/>
          </a:xfrm>
          <a:prstGeom prst="rect">
            <a:avLst/>
          </a:prstGeom>
        </p:spPr>
        <p:txBody>
          <a:bodyPr anchor="b"/>
          <a:lstStyle/>
          <a:p>
            <a:r>
              <a:t>Title Text</a:t>
            </a:r>
          </a:p>
        </p:txBody>
      </p:sp>
      <p:sp>
        <p:nvSpPr>
          <p:cNvPr id="5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56" name="Picture 4" descr="Picture 4"/>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5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ver with BG image 3">
    <p:bg>
      <p:bgPr>
        <a:solidFill>
          <a:srgbClr val="808080"/>
        </a:solidFill>
        <a:effectLst/>
      </p:bgPr>
    </p:bg>
    <p:spTree>
      <p:nvGrpSpPr>
        <p:cNvPr id="1" name=""/>
        <p:cNvGrpSpPr/>
        <p:nvPr/>
      </p:nvGrpSpPr>
      <p:grpSpPr>
        <a:xfrm>
          <a:off x="0" y="0"/>
          <a:ext cx="0" cy="0"/>
          <a:chOff x="0" y="0"/>
          <a:chExt cx="0" cy="0"/>
        </a:xfrm>
      </p:grpSpPr>
      <p:sp>
        <p:nvSpPr>
          <p:cNvPr id="64" name="Title Text"/>
          <p:cNvSpPr>
            <a:spLocks noGrp="1"/>
          </p:cNvSpPr>
          <p:nvPr>
            <p:ph type="title"/>
          </p:nvPr>
        </p:nvSpPr>
        <p:spPr>
          <a:xfrm>
            <a:off x="468312" y="1417636"/>
            <a:ext cx="8207376" cy="2952001"/>
          </a:xfrm>
          <a:prstGeom prst="rect">
            <a:avLst/>
          </a:prstGeom>
        </p:spPr>
        <p:txBody>
          <a:bodyPr anchor="b"/>
          <a:lstStyle/>
          <a:p>
            <a:r>
              <a:t>Title Text</a:t>
            </a:r>
          </a:p>
        </p:txBody>
      </p:sp>
      <p:sp>
        <p:nvSpPr>
          <p:cNvPr id="6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66" name="Picture 4" descr="Picture 4"/>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6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ver Blue Text">
    <p:bg>
      <p:bgPr>
        <a:solidFill>
          <a:srgbClr val="FFFFFF"/>
        </a:solidFill>
        <a:effectLst/>
      </p:bgPr>
    </p:bg>
    <p:spTree>
      <p:nvGrpSpPr>
        <p:cNvPr id="1" name=""/>
        <p:cNvGrpSpPr/>
        <p:nvPr/>
      </p:nvGrpSpPr>
      <p:grpSpPr>
        <a:xfrm>
          <a:off x="0" y="0"/>
          <a:ext cx="0" cy="0"/>
          <a:chOff x="0" y="0"/>
          <a:chExt cx="0" cy="0"/>
        </a:xfrm>
      </p:grpSpPr>
      <p:sp>
        <p:nvSpPr>
          <p:cNvPr id="74" name="Title Text"/>
          <p:cNvSpPr>
            <a:spLocks noGrp="1"/>
          </p:cNvSpPr>
          <p:nvPr>
            <p:ph type="title"/>
          </p:nvPr>
        </p:nvSpPr>
        <p:spPr>
          <a:xfrm>
            <a:off x="468312" y="1418399"/>
            <a:ext cx="8208000" cy="2952001"/>
          </a:xfrm>
          <a:prstGeom prst="rect">
            <a:avLst/>
          </a:prstGeom>
        </p:spPr>
        <p:txBody>
          <a:bodyPr anchor="b"/>
          <a:lstStyle>
            <a:lvl1pPr>
              <a:defRPr>
                <a:solidFill>
                  <a:schemeClr val="accent3"/>
                </a:solidFill>
              </a:defRPr>
            </a:lvl1pPr>
          </a:lstStyle>
          <a:p>
            <a:r>
              <a:t>Title Text</a:t>
            </a:r>
          </a:p>
        </p:txBody>
      </p:sp>
      <p:sp>
        <p:nvSpPr>
          <p:cNvPr id="75" name="Body Level One…"/>
          <p:cNvSpPr>
            <a:spLocks noGrp="1"/>
          </p:cNvSpPr>
          <p:nvPr>
            <p:ph type="body" sz="quarter" idx="1"/>
          </p:nvPr>
        </p:nvSpPr>
        <p:spPr>
          <a:xfrm>
            <a:off x="468314" y="4429747"/>
            <a:ext cx="5388448" cy="660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76" name="Picture 1" descr="Picture 1"/>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7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ver Red Text">
    <p:bg>
      <p:bgPr>
        <a:solidFill>
          <a:srgbClr val="FFFFFF"/>
        </a:solidFill>
        <a:effectLst/>
      </p:bgPr>
    </p:bg>
    <p:spTree>
      <p:nvGrpSpPr>
        <p:cNvPr id="1" name=""/>
        <p:cNvGrpSpPr/>
        <p:nvPr/>
      </p:nvGrpSpPr>
      <p:grpSpPr>
        <a:xfrm>
          <a:off x="0" y="0"/>
          <a:ext cx="0" cy="0"/>
          <a:chOff x="0" y="0"/>
          <a:chExt cx="0" cy="0"/>
        </a:xfrm>
      </p:grpSpPr>
      <p:sp>
        <p:nvSpPr>
          <p:cNvPr id="84" name="Title Text"/>
          <p:cNvSpPr>
            <a:spLocks noGrp="1"/>
          </p:cNvSpPr>
          <p:nvPr>
            <p:ph type="title"/>
          </p:nvPr>
        </p:nvSpPr>
        <p:spPr>
          <a:xfrm>
            <a:off x="468312" y="1418399"/>
            <a:ext cx="8208000" cy="2952001"/>
          </a:xfrm>
          <a:prstGeom prst="rect">
            <a:avLst/>
          </a:prstGeom>
        </p:spPr>
        <p:txBody>
          <a:bodyPr anchor="b"/>
          <a:lstStyle>
            <a:lvl1pPr>
              <a:defRPr>
                <a:solidFill>
                  <a:schemeClr val="accent2"/>
                </a:solidFill>
              </a:defRPr>
            </a:lvl1pPr>
          </a:lstStyle>
          <a:p>
            <a:r>
              <a:t>Title Text</a:t>
            </a:r>
          </a:p>
        </p:txBody>
      </p:sp>
      <p:sp>
        <p:nvSpPr>
          <p:cNvPr id="85" name="Body Level One…"/>
          <p:cNvSpPr>
            <a:spLocks noGrp="1"/>
          </p:cNvSpPr>
          <p:nvPr>
            <p:ph type="body" sz="quarter" idx="1"/>
          </p:nvPr>
        </p:nvSpPr>
        <p:spPr>
          <a:xfrm>
            <a:off x="468314" y="4429747"/>
            <a:ext cx="5379423" cy="660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86" name="Picture 9" descr="Picture 9"/>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8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ver Yellow Text">
    <p:bg>
      <p:bgPr>
        <a:solidFill>
          <a:srgbClr val="FFFFFF"/>
        </a:solidFill>
        <a:effectLst/>
      </p:bgPr>
    </p:bg>
    <p:spTree>
      <p:nvGrpSpPr>
        <p:cNvPr id="1" name=""/>
        <p:cNvGrpSpPr/>
        <p:nvPr/>
      </p:nvGrpSpPr>
      <p:grpSpPr>
        <a:xfrm>
          <a:off x="0" y="0"/>
          <a:ext cx="0" cy="0"/>
          <a:chOff x="0" y="0"/>
          <a:chExt cx="0" cy="0"/>
        </a:xfrm>
      </p:grpSpPr>
      <p:sp>
        <p:nvSpPr>
          <p:cNvPr id="94" name="Title Text"/>
          <p:cNvSpPr>
            <a:spLocks noGrp="1"/>
          </p:cNvSpPr>
          <p:nvPr>
            <p:ph type="title"/>
          </p:nvPr>
        </p:nvSpPr>
        <p:spPr>
          <a:xfrm>
            <a:off x="468312" y="1418399"/>
            <a:ext cx="8208000" cy="2952001"/>
          </a:xfrm>
          <a:prstGeom prst="rect">
            <a:avLst/>
          </a:prstGeom>
        </p:spPr>
        <p:txBody>
          <a:bodyPr anchor="b"/>
          <a:lstStyle>
            <a:lvl1pPr>
              <a:defRPr>
                <a:solidFill>
                  <a:schemeClr val="accent1"/>
                </a:solidFill>
              </a:defRPr>
            </a:lvl1pPr>
          </a:lstStyle>
          <a:p>
            <a:r>
              <a:t>Title Text</a:t>
            </a:r>
          </a:p>
        </p:txBody>
      </p:sp>
      <p:sp>
        <p:nvSpPr>
          <p:cNvPr id="95" name="Body Level One…"/>
          <p:cNvSpPr>
            <a:spLocks noGrp="1"/>
          </p:cNvSpPr>
          <p:nvPr>
            <p:ph type="body" sz="quarter" idx="1"/>
          </p:nvPr>
        </p:nvSpPr>
        <p:spPr>
          <a:xfrm>
            <a:off x="468314" y="4429747"/>
            <a:ext cx="5388448" cy="660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96" name="Picture 3" descr="Picture 3"/>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68312" y="1593554"/>
            <a:ext cx="8207376" cy="219666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pic>
        <p:nvPicPr>
          <p:cNvPr id="3" name="Picture 4" descr="Picture 4"/>
          <p:cNvPicPr>
            <a:picLocks noChangeAspect="1"/>
          </p:cNvPicPr>
          <p:nvPr/>
        </p:nvPicPr>
        <p:blipFill>
          <a:blip r:embed="rId29"/>
          <a:stretch>
            <a:fillRect/>
          </a:stretch>
        </p:blipFill>
        <p:spPr>
          <a:xfrm>
            <a:off x="144457" y="4729707"/>
            <a:ext cx="2039168" cy="957601"/>
          </a:xfrm>
          <a:prstGeom prst="rect">
            <a:avLst/>
          </a:prstGeom>
          <a:ln w="12700">
            <a:miter lim="400000"/>
          </a:ln>
        </p:spPr>
      </p:pic>
      <p:sp>
        <p:nvSpPr>
          <p:cNvPr id="4" name="Straight Connector 4"/>
          <p:cNvSpPr/>
          <p:nvPr/>
        </p:nvSpPr>
        <p:spPr>
          <a:xfrm>
            <a:off x="468312" y="4873625"/>
            <a:ext cx="8207376" cy="0"/>
          </a:xfrm>
          <a:prstGeom prst="line">
            <a:avLst/>
          </a:prstGeom>
          <a:ln w="12700">
            <a:solidFill>
              <a:srgbClr val="FFFFFF"/>
            </a:solidFill>
          </a:ln>
        </p:spPr>
        <p:txBody>
          <a:bodyPr lIns="45719" rIns="45719"/>
          <a:lstStyle/>
          <a:p>
            <a:endParaRPr/>
          </a:p>
        </p:txBody>
      </p:sp>
      <p:sp>
        <p:nvSpPr>
          <p:cNvPr id="5" name="Body Level One…"/>
          <p:cNvSpPr>
            <a:spLocks noGrp="1"/>
          </p:cNvSpPr>
          <p:nvPr>
            <p:ph type="body" idx="1"/>
          </p:nvPr>
        </p:nvSpPr>
        <p:spPr>
          <a:xfrm>
            <a:off x="457200" y="1333500"/>
            <a:ext cx="8229600" cy="3771636"/>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6" name="Slide Number"/>
          <p:cNvSpPr>
            <a:spLocks noGrp="1"/>
          </p:cNvSpPr>
          <p:nvPr>
            <p:ph type="sldNum" sz="quarter" idx="2"/>
          </p:nvPr>
        </p:nvSpPr>
        <p:spPr>
          <a:xfrm>
            <a:off x="4419600" y="5144558"/>
            <a:ext cx="2133600" cy="304801"/>
          </a:xfrm>
          <a:prstGeom prst="rect">
            <a:avLst/>
          </a:prstGeom>
          <a:ln w="12700">
            <a:miter lim="400000"/>
          </a:ln>
        </p:spPr>
        <p:txBody>
          <a:bodyPr wrap="none" lIns="0" tIns="0" rIns="0" bIns="0" anchor="ctr">
            <a:spAutoFit/>
          </a:bodyPr>
          <a:lstStyle>
            <a:lvl1pPr algn="r">
              <a:defRPr sz="9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86" r:id="rId26"/>
    <p:sldLayoutId id="2147483687" r:id="rId27"/>
  </p:sldLayoutIdLst>
  <p:transition spd="med"/>
  <p:txStyles>
    <p:titleStyle>
      <a:lvl1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1pPr>
      <a:lvl2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2pPr>
      <a:lvl3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3pPr>
      <a:lvl4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4pPr>
      <a:lvl5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5pPr>
      <a:lvl6pPr marL="0" marR="0" indent="4572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6pPr>
      <a:lvl7pPr marL="0" marR="0" indent="9144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7pPr>
      <a:lvl8pPr marL="0" marR="0" indent="13716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8pPr>
      <a:lvl9pPr marL="0" marR="0" indent="18288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91C7B08-914C-4E2D-BC4F-EA61688CDF34}" type="datetimeFigureOut">
              <a:rPr lang="fi-FI" smtClean="0"/>
              <a:t>7.10.2020</a:t>
            </a:fld>
            <a:endParaRPr lang="fi-FI"/>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EBAE9349-2A9D-481B-8B7E-5FB41CFA6EE4}" type="slidenum">
              <a:rPr lang="fi-FI" smtClean="0"/>
              <a:t>‹#›</a:t>
            </a:fld>
            <a:endParaRPr lang="fi-FI"/>
          </a:p>
        </p:txBody>
      </p:sp>
    </p:spTree>
    <p:extLst>
      <p:ext uri="{BB962C8B-B14F-4D97-AF65-F5344CB8AC3E}">
        <p14:creationId xmlns:p14="http://schemas.microsoft.com/office/powerpoint/2010/main" val="42255408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nni.saarimaki@aalto.fi"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hyperlink" Target="https://mycourses.aalto.fi/mod/book/view.php?id=637910"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hyperlink" Target="https://into.aalto.fi/display/enopisk/Condition+to+study" TargetMode="External"/><Relationship Id="rId2" Type="http://schemas.openxmlformats.org/officeDocument/2006/relationships/hyperlink" Target="https://into.aalto.fi/display/enopisk/Self-management+and+time+management" TargetMode="Externa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hyperlink" Target="http://mycourses.aalto.fi/login" TargetMode="External"/><Relationship Id="rId2" Type="http://schemas.openxmlformats.org/officeDocument/2006/relationships/hyperlink" Target="https://mycourses.aalto.fi/course/view.php?id=19069" TargetMode="External"/><Relationship Id="rId1" Type="http://schemas.openxmlformats.org/officeDocument/2006/relationships/slideLayout" Target="../slideLayouts/slideLayout21.xml"/><Relationship Id="rId4" Type="http://schemas.openxmlformats.org/officeDocument/2006/relationships/hyperlink" Target="https://mycourses.aalto.fi/enrol/index.php?id=1906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alto.zoom.us/j/66081055391" TargetMode="External"/><Relationship Id="rId2" Type="http://schemas.openxmlformats.org/officeDocument/2006/relationships/hyperlink" Target="https://aalto.zoom.us/j/69680866834"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hyperlink" Target="https://flinga.fi/s/FQMJJ8A"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itle 3"/>
          <p:cNvSpPr>
            <a:spLocks noGrp="1"/>
          </p:cNvSpPr>
          <p:nvPr>
            <p:ph type="title"/>
          </p:nvPr>
        </p:nvSpPr>
        <p:spPr>
          <a:xfrm>
            <a:off x="468312" y="1480840"/>
            <a:ext cx="8207376" cy="2952001"/>
          </a:xfrm>
          <a:prstGeom prst="rect">
            <a:avLst/>
          </a:prstGeom>
        </p:spPr>
        <p:txBody>
          <a:bodyPr>
            <a:normAutofit/>
          </a:bodyPr>
          <a:lstStyle/>
          <a:p>
            <a:r>
              <a:rPr lang="fi-FI" sz="4400" dirty="0" err="1"/>
              <a:t>Stress</a:t>
            </a:r>
            <a:r>
              <a:rPr lang="fi-FI" sz="4400" dirty="0"/>
              <a:t> and Time management – </a:t>
            </a:r>
            <a:r>
              <a:rPr lang="fi-FI" sz="4400" dirty="0" err="1"/>
              <a:t>Tips</a:t>
            </a:r>
            <a:r>
              <a:rPr lang="fi-FI" sz="4400" dirty="0"/>
              <a:t> </a:t>
            </a:r>
            <a:r>
              <a:rPr lang="fi-FI" sz="4400" dirty="0" err="1"/>
              <a:t>from</a:t>
            </a:r>
            <a:r>
              <a:rPr lang="fi-FI" sz="4400" dirty="0"/>
              <a:t> </a:t>
            </a:r>
            <a:r>
              <a:rPr lang="fi-FI" sz="4400" dirty="0" err="1"/>
              <a:t>Study</a:t>
            </a:r>
            <a:r>
              <a:rPr lang="fi-FI" sz="4400" dirty="0"/>
              <a:t> </a:t>
            </a:r>
            <a:r>
              <a:rPr lang="fi-FI" sz="4400" dirty="0" err="1"/>
              <a:t>Psychologists</a:t>
            </a:r>
            <a:endParaRPr sz="4400" dirty="0"/>
          </a:p>
        </p:txBody>
      </p:sp>
      <p:sp>
        <p:nvSpPr>
          <p:cNvPr id="235" name="Subtitle 4"/>
          <p:cNvSpPr>
            <a:spLocks noGrp="1"/>
          </p:cNvSpPr>
          <p:nvPr>
            <p:ph type="body" sz="quarter" idx="1"/>
          </p:nvPr>
        </p:nvSpPr>
        <p:spPr>
          <a:xfrm>
            <a:off x="468314" y="4467847"/>
            <a:ext cx="5495420" cy="660001"/>
          </a:xfrm>
          <a:prstGeom prst="rect">
            <a:avLst/>
          </a:prstGeom>
        </p:spPr>
        <p:txBody>
          <a:bodyPr>
            <a:normAutofit fontScale="77500" lnSpcReduction="20000"/>
          </a:bodyPr>
          <a:lstStyle/>
          <a:p>
            <a:r>
              <a:rPr lang="fi-FI" dirty="0" err="1"/>
              <a:t>Materials</a:t>
            </a:r>
            <a:r>
              <a:rPr lang="fi-FI" dirty="0"/>
              <a:t> </a:t>
            </a:r>
            <a:r>
              <a:rPr lang="fi-FI" dirty="0" err="1"/>
              <a:t>by</a:t>
            </a:r>
            <a:r>
              <a:rPr lang="fi-FI" dirty="0"/>
              <a:t> Aalto </a:t>
            </a:r>
            <a:r>
              <a:rPr lang="fi-FI" dirty="0" err="1"/>
              <a:t>psychologists</a:t>
            </a:r>
            <a:r>
              <a:rPr lang="fi-FI" dirty="0"/>
              <a:t>, 2020.</a:t>
            </a:r>
          </a:p>
          <a:p>
            <a:r>
              <a:rPr lang="fi-FI" dirty="0" err="1"/>
              <a:t>Study</a:t>
            </a:r>
            <a:r>
              <a:rPr lang="fi-FI" dirty="0"/>
              <a:t> </a:t>
            </a:r>
            <a:r>
              <a:rPr lang="fi-FI" dirty="0" err="1"/>
              <a:t>psychologist</a:t>
            </a:r>
            <a:r>
              <a:rPr lang="fi-FI" dirty="0"/>
              <a:t> Sanni Saarimäki </a:t>
            </a:r>
          </a:p>
          <a:p>
            <a:r>
              <a:rPr lang="fi-FI" dirty="0">
                <a:hlinkClick r:id="rId2"/>
              </a:rPr>
              <a:t>sanni.saarimaki@aalto.fi</a:t>
            </a:r>
            <a:endParaRPr lang="fi-FI" dirty="0"/>
          </a:p>
          <a:p>
            <a:r>
              <a:rPr lang="fi-FI" dirty="0"/>
              <a:t>Mikkeli campus, </a:t>
            </a:r>
            <a:r>
              <a:rPr lang="fi-FI"/>
              <a:t>Zoom-meetings 7.-8.10.2020</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i-FI" sz="2700" dirty="0" err="1"/>
              <a:t>Many</a:t>
            </a:r>
            <a:r>
              <a:rPr lang="fi-FI" sz="2700" dirty="0"/>
              <a:t> </a:t>
            </a:r>
            <a:r>
              <a:rPr lang="fi-FI" sz="2700" dirty="0" err="1"/>
              <a:t>things</a:t>
            </a:r>
            <a:r>
              <a:rPr lang="fi-FI" sz="2700" dirty="0"/>
              <a:t> </a:t>
            </a:r>
            <a:r>
              <a:rPr lang="fi-FI" sz="2700" dirty="0" err="1"/>
              <a:t>can</a:t>
            </a:r>
            <a:r>
              <a:rPr lang="fi-FI" sz="2700" dirty="0"/>
              <a:t> </a:t>
            </a:r>
            <a:r>
              <a:rPr lang="fi-FI" sz="2700" dirty="0" err="1"/>
              <a:t>stress</a:t>
            </a:r>
            <a:endParaRPr lang="en-US" sz="2700" dirty="0"/>
          </a:p>
        </p:txBody>
      </p:sp>
      <p:pic>
        <p:nvPicPr>
          <p:cNvPr id="1026" name="Picture 2" descr="http://www.opiskelukyky.fi/wp-content/uploads/2013/12/Study-ability_opiskelukyky-f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323" y="763362"/>
            <a:ext cx="6665109" cy="4727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82696" y="1591232"/>
            <a:ext cx="1339223" cy="923330"/>
          </a:xfrm>
          <a:prstGeom prst="rect">
            <a:avLst/>
          </a:prstGeom>
          <a:noFill/>
        </p:spPr>
        <p:txBody>
          <a:bodyPr wrap="square" rtlCol="0">
            <a:spAutoFit/>
          </a:bodyPr>
          <a:lstStyle/>
          <a:p>
            <a:r>
              <a:rPr lang="fi-FI" sz="1350" dirty="0" err="1"/>
              <a:t>Study</a:t>
            </a:r>
            <a:r>
              <a:rPr lang="fi-FI" sz="1350" dirty="0"/>
              <a:t> </a:t>
            </a:r>
            <a:r>
              <a:rPr lang="fi-FI" sz="1350" dirty="0" err="1"/>
              <a:t>techinique</a:t>
            </a:r>
            <a:r>
              <a:rPr lang="fi-FI" sz="1350" dirty="0"/>
              <a:t> </a:t>
            </a:r>
            <a:r>
              <a:rPr lang="fi-FI" sz="1350" dirty="0" err="1"/>
              <a:t>does</a:t>
            </a:r>
            <a:r>
              <a:rPr lang="fi-FI" sz="1350" dirty="0"/>
              <a:t> </a:t>
            </a:r>
            <a:r>
              <a:rPr lang="fi-FI" sz="1350" dirty="0" err="1"/>
              <a:t>not</a:t>
            </a:r>
            <a:r>
              <a:rPr lang="fi-FI" sz="1350" dirty="0"/>
              <a:t> </a:t>
            </a:r>
            <a:r>
              <a:rPr lang="fi-FI" sz="1350" dirty="0" err="1"/>
              <a:t>fit</a:t>
            </a:r>
            <a:r>
              <a:rPr lang="fi-FI" sz="1350" dirty="0"/>
              <a:t> to </a:t>
            </a:r>
            <a:r>
              <a:rPr lang="fi-FI" sz="1350" dirty="0" err="1"/>
              <a:t>university</a:t>
            </a:r>
            <a:r>
              <a:rPr lang="fi-FI" sz="1350" dirty="0"/>
              <a:t>?</a:t>
            </a:r>
            <a:endParaRPr lang="en-US" sz="1350" dirty="0"/>
          </a:p>
        </p:txBody>
      </p:sp>
      <p:sp>
        <p:nvSpPr>
          <p:cNvPr id="12" name="TextBox 11"/>
          <p:cNvSpPr txBox="1"/>
          <p:nvPr/>
        </p:nvSpPr>
        <p:spPr>
          <a:xfrm>
            <a:off x="7300371" y="3441016"/>
            <a:ext cx="1303871" cy="507831"/>
          </a:xfrm>
          <a:prstGeom prst="rect">
            <a:avLst/>
          </a:prstGeom>
          <a:noFill/>
        </p:spPr>
        <p:txBody>
          <a:bodyPr wrap="square" rtlCol="0">
            <a:spAutoFit/>
          </a:bodyPr>
          <a:lstStyle/>
          <a:p>
            <a:r>
              <a:rPr lang="fi-FI" sz="1350" dirty="0"/>
              <a:t>No </a:t>
            </a:r>
            <a:r>
              <a:rPr lang="fi-FI" sz="1350" dirty="0" err="1"/>
              <a:t>one</a:t>
            </a:r>
            <a:r>
              <a:rPr lang="fi-FI" sz="1350" dirty="0"/>
              <a:t> to </a:t>
            </a:r>
            <a:r>
              <a:rPr lang="fi-FI" sz="1350" dirty="0" err="1"/>
              <a:t>study</a:t>
            </a:r>
            <a:r>
              <a:rPr lang="fi-FI" sz="1350" dirty="0"/>
              <a:t> </a:t>
            </a:r>
            <a:r>
              <a:rPr lang="fi-FI" sz="1350" dirty="0" err="1"/>
              <a:t>with</a:t>
            </a:r>
            <a:r>
              <a:rPr lang="fi-FI" sz="1350" dirty="0"/>
              <a:t>?</a:t>
            </a:r>
            <a:endParaRPr lang="en-US" sz="1350" dirty="0"/>
          </a:p>
        </p:txBody>
      </p:sp>
      <p:sp>
        <p:nvSpPr>
          <p:cNvPr id="11" name="TextBox 10"/>
          <p:cNvSpPr txBox="1"/>
          <p:nvPr/>
        </p:nvSpPr>
        <p:spPr>
          <a:xfrm>
            <a:off x="632995" y="3441016"/>
            <a:ext cx="1265887" cy="923330"/>
          </a:xfrm>
          <a:prstGeom prst="rect">
            <a:avLst/>
          </a:prstGeom>
          <a:noFill/>
        </p:spPr>
        <p:txBody>
          <a:bodyPr wrap="square" rtlCol="0">
            <a:spAutoFit/>
          </a:bodyPr>
          <a:lstStyle/>
          <a:p>
            <a:r>
              <a:rPr lang="fi-FI" sz="1350" dirty="0" err="1"/>
              <a:t>Teaching</a:t>
            </a:r>
            <a:r>
              <a:rPr lang="fi-FI" sz="1350" dirty="0"/>
              <a:t> </a:t>
            </a:r>
            <a:r>
              <a:rPr lang="fi-FI" sz="1350" dirty="0" err="1"/>
              <a:t>methods</a:t>
            </a:r>
            <a:r>
              <a:rPr lang="fi-FI" sz="1350" dirty="0"/>
              <a:t> </a:t>
            </a:r>
            <a:r>
              <a:rPr lang="fi-FI" sz="1350" dirty="0" err="1"/>
              <a:t>are</a:t>
            </a:r>
            <a:r>
              <a:rPr lang="fi-FI" sz="1350" dirty="0"/>
              <a:t> </a:t>
            </a:r>
            <a:r>
              <a:rPr lang="fi-FI" sz="1350" dirty="0" err="1"/>
              <a:t>not</a:t>
            </a:r>
            <a:r>
              <a:rPr lang="fi-FI" sz="1350" dirty="0"/>
              <a:t> </a:t>
            </a:r>
            <a:r>
              <a:rPr lang="fi-FI" sz="1350" dirty="0" err="1"/>
              <a:t>suitable</a:t>
            </a:r>
            <a:r>
              <a:rPr lang="fi-FI" sz="1350" dirty="0"/>
              <a:t> for </a:t>
            </a:r>
            <a:r>
              <a:rPr lang="fi-FI" sz="1350" dirty="0" err="1"/>
              <a:t>you</a:t>
            </a:r>
            <a:r>
              <a:rPr lang="fi-FI" sz="1350" dirty="0"/>
              <a:t>?</a:t>
            </a:r>
            <a:endParaRPr lang="en-US" sz="1350" dirty="0"/>
          </a:p>
        </p:txBody>
      </p:sp>
      <p:sp>
        <p:nvSpPr>
          <p:cNvPr id="7" name="TextBox 6"/>
          <p:cNvSpPr txBox="1"/>
          <p:nvPr/>
        </p:nvSpPr>
        <p:spPr>
          <a:xfrm>
            <a:off x="723710" y="1798981"/>
            <a:ext cx="1177064" cy="715581"/>
          </a:xfrm>
          <a:prstGeom prst="rect">
            <a:avLst/>
          </a:prstGeom>
          <a:noFill/>
        </p:spPr>
        <p:txBody>
          <a:bodyPr wrap="square" rtlCol="0">
            <a:spAutoFit/>
          </a:bodyPr>
          <a:lstStyle/>
          <a:p>
            <a:r>
              <a:rPr lang="fi-FI" sz="1350" dirty="0" err="1"/>
              <a:t>Something</a:t>
            </a:r>
            <a:r>
              <a:rPr lang="fi-FI" sz="1350" dirty="0"/>
              <a:t> </a:t>
            </a:r>
            <a:r>
              <a:rPr lang="fi-FI" sz="1350" dirty="0" err="1"/>
              <a:t>happens</a:t>
            </a:r>
            <a:r>
              <a:rPr lang="fi-FI" sz="1350" dirty="0"/>
              <a:t> in </a:t>
            </a:r>
            <a:r>
              <a:rPr lang="fi-FI" sz="1350" dirty="0" err="1"/>
              <a:t>your</a:t>
            </a:r>
            <a:r>
              <a:rPr lang="fi-FI" sz="1350" dirty="0"/>
              <a:t> life?</a:t>
            </a:r>
            <a:endParaRPr lang="en-US" sz="1350" dirty="0"/>
          </a:p>
        </p:txBody>
      </p:sp>
      <p:sp>
        <p:nvSpPr>
          <p:cNvPr id="4" name="Text Placeholder 3"/>
          <p:cNvSpPr>
            <a:spLocks noGrp="1"/>
          </p:cNvSpPr>
          <p:nvPr>
            <p:ph type="body" idx="1"/>
          </p:nvPr>
        </p:nvSpPr>
        <p:spPr>
          <a:xfrm>
            <a:off x="396867" y="612762"/>
            <a:ext cx="8207375" cy="3336085"/>
          </a:xfrm>
        </p:spPr>
        <p:txBody>
          <a:bodyPr/>
          <a:lstStyle/>
          <a:p>
            <a:r>
              <a:rPr lang="fi-FI" sz="1350" dirty="0" err="1">
                <a:solidFill>
                  <a:schemeClr val="tx1"/>
                </a:solidFill>
              </a:rPr>
              <a:t>Kunttu</a:t>
            </a:r>
            <a:r>
              <a:rPr lang="fi-FI" sz="1350" dirty="0">
                <a:solidFill>
                  <a:schemeClr val="tx1"/>
                </a:solidFill>
              </a:rPr>
              <a:t>, 2008, 2009</a:t>
            </a:r>
            <a:endParaRPr lang="en-US" sz="900" dirty="0">
              <a:solidFill>
                <a:schemeClr val="tx1"/>
              </a:solidFill>
            </a:endParaRPr>
          </a:p>
        </p:txBody>
      </p:sp>
    </p:spTree>
    <p:extLst>
      <p:ext uri="{BB962C8B-B14F-4D97-AF65-F5344CB8AC3E}">
        <p14:creationId xmlns:p14="http://schemas.microsoft.com/office/powerpoint/2010/main" val="262820170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F205-33FB-47A5-B058-D9C8A25AFD14}"/>
              </a:ext>
            </a:extLst>
          </p:cNvPr>
          <p:cNvSpPr>
            <a:spLocks noGrp="1"/>
          </p:cNvSpPr>
          <p:nvPr>
            <p:ph type="title"/>
          </p:nvPr>
        </p:nvSpPr>
        <p:spPr/>
        <p:txBody>
          <a:bodyPr/>
          <a:lstStyle/>
          <a:p>
            <a:r>
              <a:rPr lang="en-US" dirty="0"/>
              <a:t>ABC- </a:t>
            </a:r>
            <a:r>
              <a:rPr lang="fi-FI" dirty="0" err="1"/>
              <a:t>the</a:t>
            </a:r>
            <a:r>
              <a:rPr lang="fi-FI" dirty="0"/>
              <a:t> </a:t>
            </a:r>
            <a:r>
              <a:rPr lang="fi-FI" dirty="0" err="1"/>
              <a:t>time</a:t>
            </a:r>
            <a:r>
              <a:rPr lang="fi-FI" dirty="0"/>
              <a:t> management </a:t>
            </a:r>
            <a:r>
              <a:rPr lang="fi-FI" dirty="0" err="1"/>
              <a:t>exercise</a:t>
            </a:r>
            <a:br>
              <a:rPr lang="fi-FI" dirty="0"/>
            </a:br>
            <a:endParaRPr lang="LID4096" dirty="0"/>
          </a:p>
        </p:txBody>
      </p:sp>
      <p:sp>
        <p:nvSpPr>
          <p:cNvPr id="3" name="Text Placeholder 2">
            <a:extLst>
              <a:ext uri="{FF2B5EF4-FFF2-40B4-BE49-F238E27FC236}">
                <a16:creationId xmlns:a16="http://schemas.microsoft.com/office/drawing/2014/main" id="{7D424AD6-3E0D-4102-8FC6-8587271DF57E}"/>
              </a:ext>
            </a:extLst>
          </p:cNvPr>
          <p:cNvSpPr>
            <a:spLocks noGrp="1"/>
          </p:cNvSpPr>
          <p:nvPr>
            <p:ph type="body" idx="1"/>
          </p:nvPr>
        </p:nvSpPr>
        <p:spPr/>
        <p:txBody>
          <a:bodyPr/>
          <a:lstStyle/>
          <a:p>
            <a:r>
              <a:rPr lang="en-US" dirty="0"/>
              <a:t>See instructions: </a:t>
            </a:r>
            <a:r>
              <a:rPr lang="en-US" dirty="0">
                <a:hlinkClick r:id="rId2"/>
              </a:rPr>
              <a:t>https://mycourses.aalto.fi/mod/book/view.php?id=637910</a:t>
            </a:r>
            <a:endParaRPr lang="en-US" dirty="0"/>
          </a:p>
          <a:p>
            <a:endParaRPr lang="LID4096" dirty="0"/>
          </a:p>
        </p:txBody>
      </p:sp>
    </p:spTree>
    <p:extLst>
      <p:ext uri="{BB962C8B-B14F-4D97-AF65-F5344CB8AC3E}">
        <p14:creationId xmlns:p14="http://schemas.microsoft.com/office/powerpoint/2010/main" val="42639848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a:xfrm>
            <a:off x="1572300" y="1183314"/>
            <a:ext cx="5991300" cy="3392736"/>
          </a:xfrm>
          <a:prstGeom prst="rect">
            <a:avLst/>
          </a:prstGeom>
        </p:spPr>
        <p:txBody>
          <a:bodyPr vert="horz" lIns="0" tIns="0" rIns="0" bIns="0" rtlCol="0">
            <a:normAutofit/>
          </a:bodyPr>
          <a:lstStyle>
            <a:lvl1pPr marL="342900" indent="-342900" algn="l" defTabSz="914400" rtl="0" eaLnBrk="1" latinLnBrk="0" hangingPunct="1">
              <a:spcBef>
                <a:spcPts val="6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4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endParaRPr lang="en-US" sz="1800" dirty="0"/>
          </a:p>
        </p:txBody>
      </p:sp>
      <p:sp>
        <p:nvSpPr>
          <p:cNvPr id="10" name="Title 9"/>
          <p:cNvSpPr>
            <a:spLocks noGrp="1"/>
          </p:cNvSpPr>
          <p:nvPr>
            <p:ph type="title"/>
          </p:nvPr>
        </p:nvSpPr>
        <p:spPr>
          <a:xfrm>
            <a:off x="353649" y="186815"/>
            <a:ext cx="8207376" cy="996499"/>
          </a:xfrm>
        </p:spPr>
        <p:txBody>
          <a:bodyPr/>
          <a:lstStyle/>
          <a:p>
            <a:r>
              <a:rPr lang="fi-FI" dirty="0" err="1"/>
              <a:t>Stress</a:t>
            </a:r>
            <a:endParaRPr lang="fi-FI" dirty="0"/>
          </a:p>
        </p:txBody>
      </p:sp>
      <p:sp>
        <p:nvSpPr>
          <p:cNvPr id="11" name="Text Placeholder 10"/>
          <p:cNvSpPr>
            <a:spLocks noGrp="1"/>
          </p:cNvSpPr>
          <p:nvPr>
            <p:ph type="body" sz="half" idx="1"/>
          </p:nvPr>
        </p:nvSpPr>
        <p:spPr>
          <a:xfrm>
            <a:off x="579869" y="837709"/>
            <a:ext cx="7900454" cy="3336085"/>
          </a:xfrm>
        </p:spPr>
        <p:txBody>
          <a:bodyPr>
            <a:normAutofit fontScale="92500" lnSpcReduction="20000"/>
          </a:bodyPr>
          <a:lstStyle/>
          <a:p>
            <a:pPr marL="342900" indent="-342900">
              <a:buFont typeface="Arial" panose="020B0604020202020204" pitchFamily="34" charset="0"/>
              <a:buChar char="•"/>
            </a:pPr>
            <a:r>
              <a:rPr lang="fi-FI" sz="2400" dirty="0" err="1"/>
              <a:t>Stress</a:t>
            </a:r>
            <a:r>
              <a:rPr lang="fi-FI" sz="2400" dirty="0"/>
              <a:t> is </a:t>
            </a:r>
            <a:r>
              <a:rPr lang="fi-FI" sz="2400" dirty="0" err="1"/>
              <a:t>natural</a:t>
            </a:r>
            <a:r>
              <a:rPr lang="fi-FI" sz="2400" dirty="0"/>
              <a:t> </a:t>
            </a:r>
            <a:r>
              <a:rPr lang="fi-FI" sz="2400" dirty="0" err="1"/>
              <a:t>part</a:t>
            </a:r>
            <a:r>
              <a:rPr lang="fi-FI" sz="2400" dirty="0"/>
              <a:t> of life and </a:t>
            </a:r>
            <a:r>
              <a:rPr lang="fi-FI" sz="2400" dirty="0" err="1"/>
              <a:t>learning</a:t>
            </a:r>
            <a:r>
              <a:rPr lang="fi-FI" sz="2400" dirty="0"/>
              <a:t>. </a:t>
            </a:r>
          </a:p>
          <a:p>
            <a:pPr marL="342900" indent="-342900">
              <a:buFont typeface="Arial" panose="020B0604020202020204" pitchFamily="34" charset="0"/>
              <a:buChar char="•"/>
            </a:pPr>
            <a:r>
              <a:rPr lang="fi-FI" sz="2400" dirty="0" err="1"/>
              <a:t>Stress</a:t>
            </a:r>
            <a:r>
              <a:rPr lang="fi-FI" sz="2400" dirty="0"/>
              <a:t> is an </a:t>
            </a:r>
            <a:r>
              <a:rPr lang="fi-FI" sz="2400" dirty="0" err="1"/>
              <a:t>experience</a:t>
            </a:r>
            <a:r>
              <a:rPr lang="fi-FI" sz="2400" dirty="0"/>
              <a:t> in </a:t>
            </a:r>
            <a:r>
              <a:rPr lang="fi-FI" sz="2400" dirty="0" err="1"/>
              <a:t>which</a:t>
            </a:r>
            <a:r>
              <a:rPr lang="fi-FI" sz="2400" dirty="0"/>
              <a:t> </a:t>
            </a:r>
            <a:r>
              <a:rPr lang="fi-FI" sz="2400" dirty="0" err="1"/>
              <a:t>requirements</a:t>
            </a:r>
            <a:r>
              <a:rPr lang="fi-FI" sz="2400" dirty="0"/>
              <a:t> </a:t>
            </a:r>
            <a:r>
              <a:rPr lang="fi-FI" sz="2400" dirty="0" err="1"/>
              <a:t>from</a:t>
            </a:r>
            <a:r>
              <a:rPr lang="fi-FI" sz="2400" dirty="0"/>
              <a:t> </a:t>
            </a:r>
            <a:r>
              <a:rPr lang="fi-FI" sz="2400" dirty="0" err="1"/>
              <a:t>environment</a:t>
            </a:r>
            <a:r>
              <a:rPr lang="fi-FI" sz="2400" dirty="0"/>
              <a:t> (</a:t>
            </a:r>
            <a:r>
              <a:rPr lang="fi-FI" sz="2400" dirty="0" err="1"/>
              <a:t>studying</a:t>
            </a:r>
            <a:r>
              <a:rPr lang="fi-FI" sz="2400" dirty="0"/>
              <a:t>, </a:t>
            </a:r>
            <a:r>
              <a:rPr lang="fi-FI" sz="2400" dirty="0" err="1"/>
              <a:t>working</a:t>
            </a:r>
            <a:r>
              <a:rPr lang="fi-FI" sz="2400" dirty="0"/>
              <a:t>, </a:t>
            </a:r>
            <a:r>
              <a:rPr lang="fi-FI" sz="2400" dirty="0" err="1"/>
              <a:t>relationships</a:t>
            </a:r>
            <a:r>
              <a:rPr lang="fi-FI" sz="2400" dirty="0"/>
              <a:t>, etc.) </a:t>
            </a:r>
            <a:r>
              <a:rPr lang="fi-FI" sz="2400" dirty="0" err="1"/>
              <a:t>are</a:t>
            </a:r>
            <a:r>
              <a:rPr lang="fi-FI" sz="2400" dirty="0"/>
              <a:t> /</a:t>
            </a:r>
            <a:r>
              <a:rPr lang="fi-FI" sz="2400" dirty="0" err="1"/>
              <a:t>seem</a:t>
            </a:r>
            <a:r>
              <a:rPr lang="fi-FI" sz="2400" dirty="0"/>
              <a:t> </a:t>
            </a:r>
            <a:r>
              <a:rPr lang="fi-FI" sz="2400" dirty="0" err="1"/>
              <a:t>higher</a:t>
            </a:r>
            <a:r>
              <a:rPr lang="fi-FI" sz="2400" dirty="0"/>
              <a:t> </a:t>
            </a:r>
            <a:r>
              <a:rPr lang="fi-FI" sz="2400" dirty="0" err="1"/>
              <a:t>than</a:t>
            </a:r>
            <a:r>
              <a:rPr lang="fi-FI" sz="2400" dirty="0"/>
              <a:t> </a:t>
            </a:r>
            <a:r>
              <a:rPr lang="fi-FI" sz="2400" dirty="0" err="1"/>
              <a:t>your</a:t>
            </a:r>
            <a:r>
              <a:rPr lang="fi-FI" sz="2400" dirty="0"/>
              <a:t> </a:t>
            </a:r>
            <a:r>
              <a:rPr lang="fi-FI" sz="2400" dirty="0" err="1"/>
              <a:t>own</a:t>
            </a:r>
            <a:r>
              <a:rPr lang="fi-FI" sz="2400" dirty="0"/>
              <a:t> </a:t>
            </a:r>
            <a:r>
              <a:rPr lang="en-US" sz="2400" dirty="0"/>
              <a:t>resources, right now, for coping </a:t>
            </a:r>
            <a:endParaRPr lang="fi-FI" sz="2400" dirty="0"/>
          </a:p>
          <a:p>
            <a:pPr marL="342900" indent="-342900">
              <a:buFont typeface="Arial" panose="020B0604020202020204" pitchFamily="34" charset="0"/>
              <a:buChar char="•"/>
            </a:pPr>
            <a:r>
              <a:rPr lang="fi-FI" sz="2400" dirty="0"/>
              <a:t>Short </a:t>
            </a:r>
            <a:r>
              <a:rPr lang="fi-FI" sz="2400" dirty="0" err="1"/>
              <a:t>term</a:t>
            </a:r>
            <a:r>
              <a:rPr lang="fi-FI" sz="2400" dirty="0"/>
              <a:t> and </a:t>
            </a:r>
            <a:r>
              <a:rPr lang="fi-FI" sz="2400" dirty="0" err="1"/>
              <a:t>not</a:t>
            </a:r>
            <a:r>
              <a:rPr lang="fi-FI" sz="2400" dirty="0"/>
              <a:t> </a:t>
            </a:r>
            <a:r>
              <a:rPr lang="fi-FI" sz="2400" dirty="0" err="1"/>
              <a:t>too</a:t>
            </a:r>
            <a:r>
              <a:rPr lang="fi-FI" sz="2400" dirty="0"/>
              <a:t> </a:t>
            </a:r>
            <a:r>
              <a:rPr lang="fi-FI" sz="2400" dirty="0" err="1"/>
              <a:t>strong</a:t>
            </a:r>
            <a:r>
              <a:rPr lang="fi-FI" sz="2400" dirty="0"/>
              <a:t> </a:t>
            </a:r>
            <a:r>
              <a:rPr lang="fi-FI" sz="2400" dirty="0" err="1"/>
              <a:t>stress</a:t>
            </a:r>
            <a:r>
              <a:rPr lang="fi-FI" sz="2400" dirty="0"/>
              <a:t> is </a:t>
            </a:r>
            <a:r>
              <a:rPr lang="fi-FI" sz="2400" dirty="0" err="1"/>
              <a:t>important</a:t>
            </a:r>
            <a:r>
              <a:rPr lang="fi-FI" sz="2400" dirty="0"/>
              <a:t> and </a:t>
            </a:r>
            <a:r>
              <a:rPr lang="fi-FI" sz="2400" dirty="0" err="1"/>
              <a:t>beneficial</a:t>
            </a:r>
            <a:r>
              <a:rPr lang="fi-FI" sz="2400" dirty="0"/>
              <a:t> and </a:t>
            </a:r>
            <a:r>
              <a:rPr lang="fi-FI" sz="2400" dirty="0" err="1"/>
              <a:t>can</a:t>
            </a:r>
            <a:r>
              <a:rPr lang="fi-FI" sz="2400" dirty="0"/>
              <a:t> help </a:t>
            </a:r>
            <a:r>
              <a:rPr lang="fi-FI" sz="2400" dirty="0" err="1"/>
              <a:t>you</a:t>
            </a:r>
            <a:r>
              <a:rPr lang="fi-FI" sz="2400" dirty="0"/>
              <a:t> </a:t>
            </a:r>
            <a:r>
              <a:rPr lang="fi-FI" sz="2400" dirty="0" err="1"/>
              <a:t>do</a:t>
            </a:r>
            <a:r>
              <a:rPr lang="fi-FI" sz="2400" dirty="0"/>
              <a:t> </a:t>
            </a:r>
            <a:r>
              <a:rPr lang="fi-FI" sz="2400" dirty="0" err="1"/>
              <a:t>better</a:t>
            </a:r>
            <a:r>
              <a:rPr lang="fi-FI" sz="2400" dirty="0"/>
              <a:t>.</a:t>
            </a:r>
          </a:p>
          <a:p>
            <a:pPr marL="342900" indent="-342900">
              <a:buFont typeface="Arial" panose="020B0604020202020204" pitchFamily="34" charset="0"/>
              <a:buChar char="•"/>
            </a:pPr>
            <a:r>
              <a:rPr lang="fi-FI" sz="2400" dirty="0" err="1"/>
              <a:t>Stress</a:t>
            </a:r>
            <a:r>
              <a:rPr lang="fi-FI" sz="2400" dirty="0"/>
              <a:t> is </a:t>
            </a:r>
            <a:r>
              <a:rPr lang="fi-FI" sz="2400" dirty="0" err="1"/>
              <a:t>not</a:t>
            </a:r>
            <a:r>
              <a:rPr lang="fi-FI" sz="2400" dirty="0"/>
              <a:t> </a:t>
            </a:r>
            <a:r>
              <a:rPr lang="fi-FI" sz="2400" dirty="0" err="1"/>
              <a:t>only</a:t>
            </a:r>
            <a:r>
              <a:rPr lang="fi-FI" sz="2400" dirty="0"/>
              <a:t> on </a:t>
            </a:r>
            <a:r>
              <a:rPr lang="fi-FI" sz="2400" dirty="0" err="1"/>
              <a:t>your</a:t>
            </a:r>
            <a:r>
              <a:rPr lang="fi-FI" sz="2400" dirty="0"/>
              <a:t> </a:t>
            </a:r>
            <a:r>
              <a:rPr lang="fi-FI" sz="2400" dirty="0" err="1"/>
              <a:t>mind</a:t>
            </a:r>
            <a:r>
              <a:rPr lang="fi-FI" sz="2400" dirty="0"/>
              <a:t>. </a:t>
            </a:r>
            <a:r>
              <a:rPr lang="fi-FI" sz="2400" dirty="0" err="1"/>
              <a:t>Physiological</a:t>
            </a:r>
            <a:r>
              <a:rPr lang="fi-FI" sz="2400" dirty="0"/>
              <a:t> </a:t>
            </a:r>
            <a:r>
              <a:rPr lang="fi-FI" sz="2400" dirty="0" err="1"/>
              <a:t>changes</a:t>
            </a:r>
            <a:r>
              <a:rPr lang="fi-FI" sz="2400" dirty="0"/>
              <a:t> </a:t>
            </a:r>
            <a:r>
              <a:rPr lang="fi-FI" sz="2400" dirty="0" err="1"/>
              <a:t>are</a:t>
            </a:r>
            <a:r>
              <a:rPr lang="fi-FI" sz="2400" dirty="0"/>
              <a:t> </a:t>
            </a:r>
            <a:r>
              <a:rPr lang="fi-FI" sz="2400" dirty="0" err="1"/>
              <a:t>real</a:t>
            </a:r>
            <a:r>
              <a:rPr lang="fi-FI" sz="2400" dirty="0"/>
              <a:t> </a:t>
            </a:r>
            <a:r>
              <a:rPr lang="fi-FI" sz="2400" dirty="0" err="1"/>
              <a:t>part</a:t>
            </a:r>
            <a:r>
              <a:rPr lang="fi-FI" sz="2400" dirty="0"/>
              <a:t> of </a:t>
            </a:r>
            <a:r>
              <a:rPr lang="fi-FI" sz="2400" dirty="0" err="1"/>
              <a:t>stress</a:t>
            </a:r>
            <a:r>
              <a:rPr lang="fi-FI" sz="2400" dirty="0"/>
              <a:t>.</a:t>
            </a:r>
          </a:p>
          <a:p>
            <a:pPr marL="342900" indent="-342900">
              <a:buFont typeface="Arial" panose="020B0604020202020204" pitchFamily="34" charset="0"/>
              <a:buChar char="•"/>
            </a:pPr>
            <a:r>
              <a:rPr lang="fi-FI" sz="2400" dirty="0" err="1"/>
              <a:t>Strong</a:t>
            </a:r>
            <a:r>
              <a:rPr lang="fi-FI" sz="2400" dirty="0"/>
              <a:t> </a:t>
            </a:r>
            <a:r>
              <a:rPr lang="fi-FI" sz="2400" dirty="0" err="1"/>
              <a:t>or</a:t>
            </a:r>
            <a:r>
              <a:rPr lang="fi-FI" sz="2400" dirty="0"/>
              <a:t> long </a:t>
            </a:r>
            <a:r>
              <a:rPr lang="fi-FI" sz="2400" dirty="0" err="1"/>
              <a:t>term</a:t>
            </a:r>
            <a:r>
              <a:rPr lang="fi-FI" sz="2400" dirty="0"/>
              <a:t> </a:t>
            </a:r>
            <a:r>
              <a:rPr lang="fi-FI" sz="2400" dirty="0" err="1"/>
              <a:t>stress</a:t>
            </a:r>
            <a:r>
              <a:rPr lang="fi-FI" sz="2400" dirty="0"/>
              <a:t> </a:t>
            </a:r>
            <a:r>
              <a:rPr lang="fi-FI" sz="2400" dirty="0" err="1"/>
              <a:t>might</a:t>
            </a:r>
            <a:r>
              <a:rPr lang="fi-FI" sz="2400" dirty="0"/>
              <a:t> </a:t>
            </a:r>
            <a:r>
              <a:rPr lang="fi-FI" sz="2400" dirty="0" err="1"/>
              <a:t>reduse</a:t>
            </a:r>
            <a:r>
              <a:rPr lang="fi-FI" sz="2400" dirty="0"/>
              <a:t> </a:t>
            </a:r>
            <a:r>
              <a:rPr lang="fi-FI" sz="2400" dirty="0" err="1"/>
              <a:t>your</a:t>
            </a:r>
            <a:r>
              <a:rPr lang="fi-FI" sz="2400" dirty="0"/>
              <a:t> </a:t>
            </a:r>
            <a:r>
              <a:rPr lang="fi-FI" sz="2400" dirty="0" err="1"/>
              <a:t>health</a:t>
            </a:r>
            <a:r>
              <a:rPr lang="fi-FI" sz="2400" dirty="0"/>
              <a:t> and/ </a:t>
            </a:r>
            <a:r>
              <a:rPr lang="fi-FI" sz="2400" dirty="0" err="1"/>
              <a:t>or</a:t>
            </a:r>
            <a:r>
              <a:rPr lang="fi-FI" sz="2400" dirty="0"/>
              <a:t> </a:t>
            </a:r>
            <a:r>
              <a:rPr lang="fi-FI" sz="2400" dirty="0" err="1"/>
              <a:t>performance</a:t>
            </a:r>
            <a:r>
              <a:rPr lang="fi-FI" sz="2400" dirty="0"/>
              <a:t>. </a:t>
            </a:r>
          </a:p>
          <a:p>
            <a:endParaRPr lang="fi-FI" dirty="0"/>
          </a:p>
        </p:txBody>
      </p:sp>
    </p:spTree>
    <p:extLst>
      <p:ext uri="{BB962C8B-B14F-4D97-AF65-F5344CB8AC3E}">
        <p14:creationId xmlns:p14="http://schemas.microsoft.com/office/powerpoint/2010/main" val="32175233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Yerkes–Dodson law</a:t>
            </a:r>
            <a:br>
              <a:rPr lang="en-US" dirty="0"/>
            </a:br>
            <a:endParaRPr lang="en-US" dirty="0"/>
          </a:p>
        </p:txBody>
      </p:sp>
      <p:sp>
        <p:nvSpPr>
          <p:cNvPr id="4" name="Text Placeholder 3"/>
          <p:cNvSpPr>
            <a:spLocks noGrp="1"/>
          </p:cNvSpPr>
          <p:nvPr>
            <p:ph type="body" idx="1"/>
          </p:nvPr>
        </p:nvSpPr>
        <p:spPr/>
        <p:txBody>
          <a:bodyPr/>
          <a:lstStyle/>
          <a:p>
            <a:endParaRPr lang="fi-FI"/>
          </a:p>
        </p:txBody>
      </p:sp>
      <p:pic>
        <p:nvPicPr>
          <p:cNvPr id="1026" name="Picture 2" descr="https://upload.wikimedia.org/wikipedia/commons/thumb/1/1e/HebbianYerkesDodson.svg/2000px-HebbianYerkesDodson.svg.pn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622322" y="1497308"/>
            <a:ext cx="5456238" cy="310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6426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i-FI" dirty="0" err="1"/>
              <a:t>Stress</a:t>
            </a:r>
            <a:r>
              <a:rPr lang="fi-FI" dirty="0"/>
              <a:t> is just an </a:t>
            </a:r>
            <a:r>
              <a:rPr lang="fi-FI" dirty="0" err="1"/>
              <a:t>experience</a:t>
            </a:r>
            <a:r>
              <a:rPr lang="fi-FI" dirty="0"/>
              <a:t>?</a:t>
            </a:r>
            <a:endParaRPr lang="en-US" dirty="0"/>
          </a:p>
        </p:txBody>
      </p:sp>
      <p:pic>
        <p:nvPicPr>
          <p:cNvPr id="2050" name="Picture 2" descr="https://www.uhs.umich.edu/files/uhs/field/image/Mindfulness.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555955" y="931504"/>
            <a:ext cx="5180013" cy="3335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77934" y="4855723"/>
            <a:ext cx="3429000" cy="507831"/>
          </a:xfrm>
          <a:prstGeom prst="rect">
            <a:avLst/>
          </a:prstGeom>
        </p:spPr>
        <p:txBody>
          <a:bodyPr>
            <a:spAutoFit/>
          </a:bodyPr>
          <a:lstStyle/>
          <a:p>
            <a:r>
              <a:rPr lang="en-US" sz="1350" dirty="0"/>
              <a:t>https://www.uhs.umich.edu/files/uhs/field/image/Mindfulness.jpg</a:t>
            </a:r>
          </a:p>
        </p:txBody>
      </p:sp>
    </p:spTree>
    <p:extLst>
      <p:ext uri="{BB962C8B-B14F-4D97-AF65-F5344CB8AC3E}">
        <p14:creationId xmlns:p14="http://schemas.microsoft.com/office/powerpoint/2010/main" val="26673698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Points</a:t>
            </a:r>
            <a:r>
              <a:rPr lang="fi-FI" dirty="0"/>
              <a:t> to </a:t>
            </a:r>
            <a:r>
              <a:rPr lang="fi-FI" dirty="0" err="1"/>
              <a:t>consider</a:t>
            </a:r>
            <a:endParaRPr lang="fi-FI" dirty="0"/>
          </a:p>
        </p:txBody>
      </p:sp>
      <p:sp>
        <p:nvSpPr>
          <p:cNvPr id="3" name="Content Placeholder 2"/>
          <p:cNvSpPr>
            <a:spLocks noGrp="1"/>
          </p:cNvSpPr>
          <p:nvPr>
            <p:ph type="body" sz="half" idx="1"/>
          </p:nvPr>
        </p:nvSpPr>
        <p:spPr/>
        <p:txBody>
          <a:bodyPr>
            <a:normAutofit fontScale="92500"/>
          </a:bodyPr>
          <a:lstStyle/>
          <a:p>
            <a:pPr marL="342900" indent="-342900">
              <a:buFont typeface="Arial" panose="020B0604020202020204" pitchFamily="34" charset="0"/>
              <a:buChar char="•"/>
            </a:pPr>
            <a:r>
              <a:rPr lang="fi-FI" dirty="0"/>
              <a:t>Make a </a:t>
            </a:r>
            <a:r>
              <a:rPr lang="fi-FI" dirty="0" err="1"/>
              <a:t>plan</a:t>
            </a:r>
            <a:endParaRPr lang="fi-FI" dirty="0"/>
          </a:p>
          <a:p>
            <a:pPr marL="342900" indent="-342900">
              <a:buFont typeface="Arial" panose="020B0604020202020204" pitchFamily="34" charset="0"/>
              <a:buChar char="•"/>
            </a:pPr>
            <a:r>
              <a:rPr lang="fi-FI" dirty="0" err="1"/>
              <a:t>Start</a:t>
            </a:r>
            <a:r>
              <a:rPr lang="fi-FI" dirty="0"/>
              <a:t> </a:t>
            </a:r>
            <a:r>
              <a:rPr lang="fi-FI" dirty="0" err="1"/>
              <a:t>with</a:t>
            </a:r>
            <a:r>
              <a:rPr lang="fi-FI" dirty="0"/>
              <a:t> </a:t>
            </a:r>
            <a:r>
              <a:rPr lang="fi-FI" dirty="0" err="1"/>
              <a:t>writing</a:t>
            </a:r>
            <a:r>
              <a:rPr lang="fi-FI" dirty="0"/>
              <a:t> </a:t>
            </a:r>
            <a:r>
              <a:rPr lang="fi-FI" dirty="0" err="1"/>
              <a:t>down</a:t>
            </a:r>
            <a:r>
              <a:rPr lang="fi-FI" dirty="0"/>
              <a:t> ”</a:t>
            </a:r>
            <a:r>
              <a:rPr lang="fi-FI" dirty="0" err="1"/>
              <a:t>big</a:t>
            </a:r>
            <a:r>
              <a:rPr lang="fi-FI" dirty="0"/>
              <a:t>” </a:t>
            </a:r>
            <a:r>
              <a:rPr lang="fi-FI" dirty="0" err="1"/>
              <a:t>dates</a:t>
            </a:r>
            <a:r>
              <a:rPr lang="fi-FI" dirty="0"/>
              <a:t> </a:t>
            </a:r>
          </a:p>
          <a:p>
            <a:pPr marL="342900" indent="-342900">
              <a:buFont typeface="Arial" panose="020B0604020202020204" pitchFamily="34" charset="0"/>
              <a:buChar char="•"/>
            </a:pPr>
            <a:r>
              <a:rPr lang="fi-FI" dirty="0" err="1"/>
              <a:t>Longterm</a:t>
            </a:r>
            <a:r>
              <a:rPr lang="fi-FI" dirty="0"/>
              <a:t> / </a:t>
            </a:r>
            <a:r>
              <a:rPr lang="fi-FI" dirty="0" err="1"/>
              <a:t>shortterm</a:t>
            </a:r>
            <a:r>
              <a:rPr lang="fi-FI" dirty="0"/>
              <a:t> </a:t>
            </a:r>
            <a:r>
              <a:rPr lang="fi-FI" dirty="0" err="1"/>
              <a:t>goals</a:t>
            </a:r>
            <a:r>
              <a:rPr lang="fi-FI" dirty="0"/>
              <a:t> </a:t>
            </a:r>
          </a:p>
          <a:p>
            <a:pPr marL="342900" indent="-342900">
              <a:buFont typeface="Arial" panose="020B0604020202020204" pitchFamily="34" charset="0"/>
              <a:buChar char="•"/>
            </a:pPr>
            <a:r>
              <a:rPr lang="fi-FI" dirty="0" err="1"/>
              <a:t>Devide</a:t>
            </a:r>
            <a:r>
              <a:rPr lang="fi-FI" dirty="0"/>
              <a:t> </a:t>
            </a:r>
            <a:r>
              <a:rPr lang="fi-FI" dirty="0" err="1"/>
              <a:t>goals</a:t>
            </a:r>
            <a:r>
              <a:rPr lang="fi-FI" dirty="0"/>
              <a:t> on </a:t>
            </a:r>
            <a:r>
              <a:rPr lang="fi-FI" dirty="0" err="1"/>
              <a:t>tasks</a:t>
            </a:r>
            <a:r>
              <a:rPr lang="fi-FI" dirty="0"/>
              <a:t> and </a:t>
            </a:r>
            <a:r>
              <a:rPr lang="fi-FI" dirty="0" err="1"/>
              <a:t>devide</a:t>
            </a:r>
            <a:r>
              <a:rPr lang="fi-FI" dirty="0"/>
              <a:t> </a:t>
            </a:r>
            <a:r>
              <a:rPr lang="fi-FI" dirty="0" err="1"/>
              <a:t>tasks</a:t>
            </a:r>
            <a:r>
              <a:rPr lang="fi-FI" dirty="0"/>
              <a:t> on </a:t>
            </a:r>
            <a:r>
              <a:rPr lang="fi-FI" dirty="0" err="1"/>
              <a:t>smaller</a:t>
            </a:r>
            <a:r>
              <a:rPr lang="fi-FI" dirty="0"/>
              <a:t> </a:t>
            </a:r>
            <a:r>
              <a:rPr lang="fi-FI" dirty="0" err="1"/>
              <a:t>tasks</a:t>
            </a:r>
            <a:r>
              <a:rPr lang="fi-FI" dirty="0"/>
              <a:t> – </a:t>
            </a:r>
            <a:r>
              <a:rPr lang="fi-FI" dirty="0" err="1"/>
              <a:t>the</a:t>
            </a:r>
            <a:r>
              <a:rPr lang="fi-FI" dirty="0"/>
              <a:t> </a:t>
            </a:r>
            <a:r>
              <a:rPr lang="fi-FI" dirty="0" err="1"/>
              <a:t>smaller</a:t>
            </a:r>
            <a:r>
              <a:rPr lang="fi-FI" dirty="0"/>
              <a:t> </a:t>
            </a:r>
            <a:r>
              <a:rPr lang="fi-FI" dirty="0" err="1"/>
              <a:t>the</a:t>
            </a:r>
            <a:r>
              <a:rPr lang="fi-FI" dirty="0"/>
              <a:t> </a:t>
            </a:r>
            <a:r>
              <a:rPr lang="fi-FI" dirty="0" err="1"/>
              <a:t>better</a:t>
            </a:r>
            <a:r>
              <a:rPr lang="fi-FI" dirty="0"/>
              <a:t>!</a:t>
            </a:r>
          </a:p>
          <a:p>
            <a:pPr marL="342900" indent="-342900">
              <a:buFont typeface="Arial" panose="020B0604020202020204" pitchFamily="34" charset="0"/>
              <a:buChar char="•"/>
            </a:pPr>
            <a:r>
              <a:rPr lang="fi-FI" dirty="0" err="1"/>
              <a:t>Be</a:t>
            </a:r>
            <a:r>
              <a:rPr lang="fi-FI" dirty="0"/>
              <a:t> </a:t>
            </a:r>
            <a:r>
              <a:rPr lang="fi-FI" dirty="0" err="1"/>
              <a:t>realistic</a:t>
            </a:r>
            <a:r>
              <a:rPr lang="fi-FI" dirty="0"/>
              <a:t> </a:t>
            </a:r>
            <a:r>
              <a:rPr lang="fi-FI" dirty="0" err="1"/>
              <a:t>when</a:t>
            </a:r>
            <a:r>
              <a:rPr lang="fi-FI" dirty="0"/>
              <a:t> </a:t>
            </a:r>
            <a:r>
              <a:rPr lang="fi-FI" dirty="0" err="1"/>
              <a:t>you</a:t>
            </a:r>
            <a:r>
              <a:rPr lang="fi-FI" dirty="0"/>
              <a:t> set </a:t>
            </a:r>
            <a:r>
              <a:rPr lang="fi-FI" dirty="0" err="1"/>
              <a:t>goals</a:t>
            </a:r>
            <a:endParaRPr lang="fi-FI" dirty="0"/>
          </a:p>
          <a:p>
            <a:pPr marL="342900" indent="-342900">
              <a:buFont typeface="Arial" panose="020B0604020202020204" pitchFamily="34" charset="0"/>
              <a:buChar char="•"/>
            </a:pPr>
            <a:r>
              <a:rPr lang="fi-FI" dirty="0" err="1"/>
              <a:t>Don’t</a:t>
            </a:r>
            <a:r>
              <a:rPr lang="fi-FI" dirty="0"/>
              <a:t> </a:t>
            </a:r>
            <a:r>
              <a:rPr lang="fi-FI" dirty="0" err="1"/>
              <a:t>leave</a:t>
            </a:r>
            <a:r>
              <a:rPr lang="fi-FI" dirty="0"/>
              <a:t> </a:t>
            </a:r>
            <a:r>
              <a:rPr lang="fi-FI" dirty="0" err="1"/>
              <a:t>tasks</a:t>
            </a:r>
            <a:r>
              <a:rPr lang="fi-FI" dirty="0"/>
              <a:t> </a:t>
            </a:r>
            <a:r>
              <a:rPr lang="fi-FI" dirty="0" err="1"/>
              <a:t>too</a:t>
            </a:r>
            <a:r>
              <a:rPr lang="fi-FI" dirty="0"/>
              <a:t> </a:t>
            </a:r>
            <a:r>
              <a:rPr lang="fi-FI" dirty="0" err="1"/>
              <a:t>close</a:t>
            </a:r>
            <a:r>
              <a:rPr lang="fi-FI" dirty="0"/>
              <a:t> to the ”big” </a:t>
            </a:r>
            <a:r>
              <a:rPr lang="fi-FI" dirty="0" err="1"/>
              <a:t>dates</a:t>
            </a:r>
            <a:endParaRPr lang="fi-FI" dirty="0"/>
          </a:p>
          <a:p>
            <a:pPr marL="342900" indent="-342900">
              <a:buFont typeface="Arial" panose="020B0604020202020204" pitchFamily="34" charset="0"/>
              <a:buChar char="•"/>
            </a:pPr>
            <a:endParaRPr lang="fi-FI" dirty="0"/>
          </a:p>
          <a:p>
            <a:endParaRPr lang="fi-FI" dirty="0"/>
          </a:p>
        </p:txBody>
      </p:sp>
      <p:pic>
        <p:nvPicPr>
          <p:cNvPr id="4" name="Picture 3"/>
          <p:cNvPicPr>
            <a:picLocks noChangeAspect="1"/>
          </p:cNvPicPr>
          <p:nvPr/>
        </p:nvPicPr>
        <p:blipFill>
          <a:blip r:embed="rId2"/>
          <a:stretch>
            <a:fillRect/>
          </a:stretch>
        </p:blipFill>
        <p:spPr>
          <a:xfrm>
            <a:off x="6230559" y="1180236"/>
            <a:ext cx="1771897" cy="1684913"/>
          </a:xfrm>
          <a:prstGeom prst="rect">
            <a:avLst/>
          </a:prstGeom>
        </p:spPr>
      </p:pic>
    </p:spTree>
    <p:extLst>
      <p:ext uri="{BB962C8B-B14F-4D97-AF65-F5344CB8AC3E}">
        <p14:creationId xmlns:p14="http://schemas.microsoft.com/office/powerpoint/2010/main" val="26726306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Points</a:t>
            </a:r>
            <a:r>
              <a:rPr lang="fi-FI" dirty="0"/>
              <a:t> to </a:t>
            </a:r>
            <a:r>
              <a:rPr lang="fi-FI" dirty="0" err="1"/>
              <a:t>consider</a:t>
            </a:r>
            <a:endParaRPr lang="fi-FI" dirty="0"/>
          </a:p>
        </p:txBody>
      </p:sp>
      <p:sp>
        <p:nvSpPr>
          <p:cNvPr id="3" name="Content Placeholder 2"/>
          <p:cNvSpPr>
            <a:spLocks noGrp="1"/>
          </p:cNvSpPr>
          <p:nvPr>
            <p:ph type="body" sz="half" idx="1"/>
          </p:nvPr>
        </p:nvSpPr>
        <p:spPr>
          <a:xfrm>
            <a:off x="468312" y="1261610"/>
            <a:ext cx="7746540" cy="3336085"/>
          </a:xfrm>
        </p:spPr>
        <p:txBody>
          <a:bodyPr>
            <a:normAutofit fontScale="92500" lnSpcReduction="10000"/>
          </a:bodyPr>
          <a:lstStyle/>
          <a:p>
            <a:pPr marL="342900" indent="-342900">
              <a:buFont typeface="Arial" panose="020B0604020202020204" pitchFamily="34" charset="0"/>
              <a:buChar char="•"/>
            </a:pPr>
            <a:r>
              <a:rPr lang="fi-FI" dirty="0" err="1"/>
              <a:t>Monitor</a:t>
            </a:r>
            <a:r>
              <a:rPr lang="fi-FI" dirty="0"/>
              <a:t> </a:t>
            </a:r>
            <a:r>
              <a:rPr lang="fi-FI" dirty="0" err="1"/>
              <a:t>your</a:t>
            </a:r>
            <a:r>
              <a:rPr lang="fi-FI" dirty="0"/>
              <a:t> </a:t>
            </a:r>
            <a:r>
              <a:rPr lang="fi-FI" dirty="0" err="1"/>
              <a:t>use</a:t>
            </a:r>
            <a:r>
              <a:rPr lang="fi-FI" dirty="0"/>
              <a:t> of </a:t>
            </a:r>
            <a:r>
              <a:rPr lang="fi-FI" dirty="0" err="1"/>
              <a:t>time</a:t>
            </a:r>
            <a:endParaRPr lang="fi-FI" dirty="0"/>
          </a:p>
          <a:p>
            <a:pPr marL="342900" indent="-342900">
              <a:buFont typeface="Arial" panose="020B0604020202020204" pitchFamily="34" charset="0"/>
              <a:buChar char="•"/>
            </a:pPr>
            <a:r>
              <a:rPr lang="fi-FI" dirty="0"/>
              <a:t>Write </a:t>
            </a:r>
            <a:r>
              <a:rPr lang="fi-FI" dirty="0" err="1"/>
              <a:t>down</a:t>
            </a:r>
            <a:r>
              <a:rPr lang="fi-FI" dirty="0"/>
              <a:t> </a:t>
            </a:r>
            <a:r>
              <a:rPr lang="fi-FI" dirty="0" err="1"/>
              <a:t>everything</a:t>
            </a:r>
            <a:r>
              <a:rPr lang="fi-FI" dirty="0"/>
              <a:t>, </a:t>
            </a:r>
            <a:r>
              <a:rPr lang="fi-FI" dirty="0" err="1"/>
              <a:t>you</a:t>
            </a:r>
            <a:r>
              <a:rPr lang="fi-FI" dirty="0"/>
              <a:t> </a:t>
            </a:r>
            <a:r>
              <a:rPr lang="fi-FI" dirty="0" err="1"/>
              <a:t>need</a:t>
            </a:r>
            <a:r>
              <a:rPr lang="fi-FI" dirty="0"/>
              <a:t> to </a:t>
            </a:r>
            <a:r>
              <a:rPr lang="fi-FI" dirty="0" err="1"/>
              <a:t>get</a:t>
            </a:r>
            <a:r>
              <a:rPr lang="fi-FI" dirty="0"/>
              <a:t> </a:t>
            </a:r>
            <a:r>
              <a:rPr lang="fi-FI" dirty="0" err="1"/>
              <a:t>your</a:t>
            </a:r>
            <a:r>
              <a:rPr lang="fi-FI" dirty="0"/>
              <a:t> </a:t>
            </a:r>
            <a:r>
              <a:rPr lang="fi-FI" dirty="0" err="1"/>
              <a:t>brain</a:t>
            </a:r>
            <a:r>
              <a:rPr lang="fi-FI" dirty="0"/>
              <a:t> </a:t>
            </a:r>
            <a:r>
              <a:rPr lang="fi-FI" dirty="0" err="1"/>
              <a:t>capacity</a:t>
            </a:r>
            <a:r>
              <a:rPr lang="fi-FI" dirty="0"/>
              <a:t> on </a:t>
            </a:r>
            <a:r>
              <a:rPr lang="fi-FI" dirty="0" err="1"/>
              <a:t>working</a:t>
            </a:r>
            <a:r>
              <a:rPr lang="fi-FI" dirty="0"/>
              <a:t> - </a:t>
            </a:r>
            <a:r>
              <a:rPr lang="fi-FI" dirty="0" err="1"/>
              <a:t>use</a:t>
            </a:r>
            <a:r>
              <a:rPr lang="fi-FI" dirty="0"/>
              <a:t> </a:t>
            </a:r>
            <a:r>
              <a:rPr lang="fi-FI" dirty="0" err="1"/>
              <a:t>calenders</a:t>
            </a:r>
            <a:r>
              <a:rPr lang="fi-FI" dirty="0"/>
              <a:t>, </a:t>
            </a:r>
            <a:r>
              <a:rPr lang="fi-FI" dirty="0" err="1"/>
              <a:t>notes</a:t>
            </a:r>
            <a:r>
              <a:rPr lang="fi-FI" dirty="0"/>
              <a:t>, to-</a:t>
            </a:r>
            <a:r>
              <a:rPr lang="fi-FI" dirty="0" err="1"/>
              <a:t>do</a:t>
            </a:r>
            <a:r>
              <a:rPr lang="fi-FI" dirty="0"/>
              <a:t>-</a:t>
            </a:r>
            <a:r>
              <a:rPr lang="fi-FI" dirty="0" err="1"/>
              <a:t>lists</a:t>
            </a:r>
            <a:endParaRPr lang="fi-FI" dirty="0"/>
          </a:p>
          <a:p>
            <a:pPr marL="342900" indent="-342900">
              <a:buFont typeface="Arial" panose="020B0604020202020204" pitchFamily="34" charset="0"/>
              <a:buChar char="•"/>
            </a:pPr>
            <a:r>
              <a:rPr lang="fi-FI" dirty="0" err="1"/>
              <a:t>Consider</a:t>
            </a:r>
            <a:r>
              <a:rPr lang="fi-FI" dirty="0"/>
              <a:t> </a:t>
            </a:r>
            <a:r>
              <a:rPr lang="fi-FI" dirty="0" err="1"/>
              <a:t>where</a:t>
            </a:r>
            <a:r>
              <a:rPr lang="fi-FI" dirty="0"/>
              <a:t> </a:t>
            </a:r>
            <a:r>
              <a:rPr lang="fi-FI" dirty="0" err="1"/>
              <a:t>you</a:t>
            </a:r>
            <a:r>
              <a:rPr lang="fi-FI" dirty="0"/>
              <a:t> </a:t>
            </a:r>
            <a:r>
              <a:rPr lang="fi-FI" dirty="0" err="1"/>
              <a:t>work</a:t>
            </a:r>
            <a:r>
              <a:rPr lang="fi-FI" dirty="0"/>
              <a:t> and </a:t>
            </a:r>
            <a:r>
              <a:rPr lang="fi-FI" dirty="0" err="1"/>
              <a:t>when</a:t>
            </a:r>
            <a:r>
              <a:rPr lang="fi-FI" dirty="0"/>
              <a:t> </a:t>
            </a:r>
            <a:r>
              <a:rPr lang="fi-FI" dirty="0" err="1"/>
              <a:t>you</a:t>
            </a:r>
            <a:r>
              <a:rPr lang="fi-FI" dirty="0"/>
              <a:t> </a:t>
            </a:r>
            <a:r>
              <a:rPr lang="fi-FI" dirty="0" err="1"/>
              <a:t>work</a:t>
            </a:r>
            <a:r>
              <a:rPr lang="fi-FI" dirty="0"/>
              <a:t> - </a:t>
            </a:r>
            <a:r>
              <a:rPr lang="fi-FI" dirty="0" err="1"/>
              <a:t>what’s</a:t>
            </a:r>
            <a:r>
              <a:rPr lang="fi-FI" dirty="0"/>
              <a:t> </a:t>
            </a:r>
            <a:r>
              <a:rPr lang="fi-FI" dirty="0" err="1"/>
              <a:t>your</a:t>
            </a:r>
            <a:r>
              <a:rPr lang="fi-FI" dirty="0"/>
              <a:t> prime </a:t>
            </a:r>
            <a:r>
              <a:rPr lang="fi-FI" dirty="0" err="1"/>
              <a:t>time</a:t>
            </a:r>
            <a:r>
              <a:rPr lang="fi-FI" dirty="0"/>
              <a:t> and </a:t>
            </a:r>
            <a:r>
              <a:rPr lang="fi-FI" dirty="0" err="1"/>
              <a:t>place</a:t>
            </a:r>
            <a:r>
              <a:rPr lang="fi-FI" dirty="0"/>
              <a:t>?</a:t>
            </a:r>
          </a:p>
          <a:p>
            <a:pPr marL="342900" indent="-342900">
              <a:buFont typeface="Arial" panose="020B0604020202020204" pitchFamily="34" charset="0"/>
              <a:buChar char="•"/>
            </a:pPr>
            <a:r>
              <a:rPr lang="fi-FI" dirty="0" err="1"/>
              <a:t>What</a:t>
            </a:r>
            <a:r>
              <a:rPr lang="fi-FI" dirty="0"/>
              <a:t> is </a:t>
            </a:r>
            <a:r>
              <a:rPr lang="fi-FI" dirty="0" err="1"/>
              <a:t>the</a:t>
            </a:r>
            <a:r>
              <a:rPr lang="fi-FI" dirty="0"/>
              <a:t> </a:t>
            </a:r>
            <a:r>
              <a:rPr lang="fi-FI" dirty="0" err="1"/>
              <a:t>best</a:t>
            </a:r>
            <a:r>
              <a:rPr lang="fi-FI" dirty="0"/>
              <a:t> </a:t>
            </a:r>
            <a:r>
              <a:rPr lang="fi-FI" dirty="0" err="1"/>
              <a:t>study</a:t>
            </a:r>
            <a:r>
              <a:rPr lang="fi-FI" dirty="0"/>
              <a:t> </a:t>
            </a:r>
            <a:r>
              <a:rPr lang="fi-FI" dirty="0" err="1"/>
              <a:t>method</a:t>
            </a:r>
            <a:r>
              <a:rPr lang="fi-FI" dirty="0"/>
              <a:t> for </a:t>
            </a:r>
            <a:r>
              <a:rPr lang="fi-FI" b="1" u="sng" dirty="0" err="1"/>
              <a:t>this</a:t>
            </a:r>
            <a:r>
              <a:rPr lang="fi-FI" b="1" u="sng" dirty="0"/>
              <a:t> </a:t>
            </a:r>
            <a:r>
              <a:rPr lang="fi-FI" b="1" u="sng" dirty="0" err="1"/>
              <a:t>project</a:t>
            </a:r>
            <a:r>
              <a:rPr lang="fi-FI" b="1" u="sng" dirty="0"/>
              <a:t>?</a:t>
            </a:r>
          </a:p>
          <a:p>
            <a:pPr marL="342900" indent="-342900">
              <a:buFont typeface="Arial" panose="020B0604020202020204" pitchFamily="34" charset="0"/>
              <a:buChar char="•"/>
            </a:pPr>
            <a:r>
              <a:rPr lang="fi-FI" dirty="0" err="1"/>
              <a:t>Be</a:t>
            </a:r>
            <a:r>
              <a:rPr lang="fi-FI" dirty="0"/>
              <a:t> </a:t>
            </a:r>
            <a:r>
              <a:rPr lang="fi-FI" dirty="0" err="1"/>
              <a:t>constant</a:t>
            </a:r>
            <a:r>
              <a:rPr lang="fi-FI" dirty="0"/>
              <a:t> - </a:t>
            </a:r>
            <a:r>
              <a:rPr lang="fi-FI" dirty="0" err="1"/>
              <a:t>try</a:t>
            </a:r>
            <a:r>
              <a:rPr lang="fi-FI" dirty="0"/>
              <a:t> to </a:t>
            </a:r>
            <a:r>
              <a:rPr lang="fi-FI" dirty="0" err="1"/>
              <a:t>avoid</a:t>
            </a:r>
            <a:r>
              <a:rPr lang="fi-FI" dirty="0"/>
              <a:t> </a:t>
            </a:r>
            <a:r>
              <a:rPr lang="fi-FI" dirty="0" err="1"/>
              <a:t>work</a:t>
            </a:r>
            <a:r>
              <a:rPr lang="fi-FI" dirty="0"/>
              <a:t>/</a:t>
            </a:r>
            <a:r>
              <a:rPr lang="fi-FI" dirty="0" err="1"/>
              <a:t>study</a:t>
            </a:r>
            <a:r>
              <a:rPr lang="fi-FI" dirty="0"/>
              <a:t> </a:t>
            </a:r>
            <a:r>
              <a:rPr lang="fi-FI" dirty="0" err="1"/>
              <a:t>days</a:t>
            </a:r>
            <a:r>
              <a:rPr lang="fi-FI" dirty="0"/>
              <a:t> </a:t>
            </a:r>
            <a:r>
              <a:rPr lang="fi-FI" dirty="0" err="1"/>
              <a:t>when</a:t>
            </a:r>
            <a:r>
              <a:rPr lang="fi-FI" dirty="0"/>
              <a:t> </a:t>
            </a:r>
            <a:r>
              <a:rPr lang="fi-FI" dirty="0" err="1"/>
              <a:t>you</a:t>
            </a:r>
            <a:r>
              <a:rPr lang="fi-FI" dirty="0"/>
              <a:t> </a:t>
            </a:r>
            <a:r>
              <a:rPr lang="fi-FI" dirty="0" err="1"/>
              <a:t>end</a:t>
            </a:r>
            <a:r>
              <a:rPr lang="fi-FI" dirty="0"/>
              <a:t> </a:t>
            </a:r>
            <a:r>
              <a:rPr lang="fi-FI" dirty="0" err="1"/>
              <a:t>up</a:t>
            </a:r>
            <a:r>
              <a:rPr lang="fi-FI" dirty="0"/>
              <a:t> </a:t>
            </a:r>
            <a:r>
              <a:rPr lang="fi-FI" dirty="0" err="1"/>
              <a:t>doing</a:t>
            </a:r>
            <a:r>
              <a:rPr lang="fi-FI" dirty="0"/>
              <a:t> </a:t>
            </a:r>
            <a:r>
              <a:rPr lang="fi-FI" dirty="0" err="1"/>
              <a:t>nothing</a:t>
            </a:r>
            <a:r>
              <a:rPr lang="fi-FI" dirty="0"/>
              <a:t> </a:t>
            </a:r>
            <a:r>
              <a:rPr lang="fi-FI" dirty="0" err="1"/>
              <a:t>because</a:t>
            </a:r>
            <a:r>
              <a:rPr lang="fi-FI" dirty="0"/>
              <a:t> </a:t>
            </a:r>
            <a:r>
              <a:rPr lang="fi-FI" dirty="0" err="1"/>
              <a:t>you</a:t>
            </a:r>
            <a:r>
              <a:rPr lang="fi-FI" dirty="0"/>
              <a:t> </a:t>
            </a:r>
            <a:r>
              <a:rPr lang="fi-FI" dirty="0" err="1"/>
              <a:t>haven’t</a:t>
            </a:r>
            <a:r>
              <a:rPr lang="fi-FI" dirty="0"/>
              <a:t> </a:t>
            </a:r>
            <a:r>
              <a:rPr lang="fi-FI" dirty="0" err="1"/>
              <a:t>planned</a:t>
            </a:r>
            <a:r>
              <a:rPr lang="fi-FI" dirty="0"/>
              <a:t> </a:t>
            </a:r>
            <a:r>
              <a:rPr lang="fi-FI" dirty="0" err="1"/>
              <a:t>anything</a:t>
            </a:r>
            <a:r>
              <a:rPr lang="fi-FI" dirty="0"/>
              <a:t> in </a:t>
            </a:r>
            <a:r>
              <a:rPr lang="fi-FI" dirty="0" err="1"/>
              <a:t>advance</a:t>
            </a:r>
            <a:r>
              <a:rPr lang="fi-FI" dirty="0"/>
              <a:t>. </a:t>
            </a:r>
          </a:p>
          <a:p>
            <a:pPr marL="342900" indent="-342900">
              <a:buFont typeface="Arial" panose="020B0604020202020204" pitchFamily="34" charset="0"/>
              <a:buChar char="•"/>
            </a:pPr>
            <a:r>
              <a:rPr lang="fi-FI" dirty="0" err="1"/>
              <a:t>Remember</a:t>
            </a:r>
            <a:r>
              <a:rPr lang="fi-FI" dirty="0"/>
              <a:t> to </a:t>
            </a:r>
            <a:r>
              <a:rPr lang="fi-FI" dirty="0" err="1"/>
              <a:t>rest</a:t>
            </a:r>
            <a:r>
              <a:rPr lang="fi-FI" dirty="0"/>
              <a:t> and </a:t>
            </a:r>
            <a:r>
              <a:rPr lang="fi-FI" dirty="0" err="1"/>
              <a:t>have</a:t>
            </a:r>
            <a:r>
              <a:rPr lang="fi-FI" dirty="0"/>
              <a:t> </a:t>
            </a:r>
            <a:r>
              <a:rPr lang="fi-FI" dirty="0" err="1"/>
              <a:t>freetime</a:t>
            </a:r>
            <a:r>
              <a:rPr lang="fi-FI" dirty="0"/>
              <a:t>. Plan in </a:t>
            </a:r>
            <a:r>
              <a:rPr lang="fi-FI" dirty="0" err="1"/>
              <a:t>advance</a:t>
            </a:r>
            <a:r>
              <a:rPr lang="fi-FI" dirty="0"/>
              <a:t> </a:t>
            </a:r>
            <a:r>
              <a:rPr lang="fi-FI" dirty="0" err="1"/>
              <a:t>that</a:t>
            </a:r>
            <a:r>
              <a:rPr lang="fi-FI" dirty="0"/>
              <a:t> </a:t>
            </a:r>
            <a:r>
              <a:rPr lang="fi-FI" dirty="0" err="1"/>
              <a:t>you</a:t>
            </a:r>
            <a:r>
              <a:rPr lang="fi-FI" dirty="0"/>
              <a:t> </a:t>
            </a:r>
            <a:r>
              <a:rPr lang="fi-FI" dirty="0" err="1"/>
              <a:t>have</a:t>
            </a:r>
            <a:r>
              <a:rPr lang="fi-FI" dirty="0"/>
              <a:t> </a:t>
            </a:r>
            <a:r>
              <a:rPr lang="fi-FI" dirty="0" err="1"/>
              <a:t>time</a:t>
            </a:r>
            <a:r>
              <a:rPr lang="fi-FI" dirty="0"/>
              <a:t> for </a:t>
            </a:r>
            <a:r>
              <a:rPr lang="fi-FI" dirty="0" err="1"/>
              <a:t>that</a:t>
            </a:r>
            <a:r>
              <a:rPr lang="fi-FI" dirty="0"/>
              <a:t>! </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42682913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AECE2-574B-47BA-BAA8-49DE64F7B3AA}"/>
              </a:ext>
            </a:extLst>
          </p:cNvPr>
          <p:cNvSpPr>
            <a:spLocks noGrp="1"/>
          </p:cNvSpPr>
          <p:nvPr>
            <p:ph type="title"/>
          </p:nvPr>
        </p:nvSpPr>
        <p:spPr>
          <a:xfrm>
            <a:off x="402642" y="643560"/>
            <a:ext cx="4035335" cy="3324533"/>
          </a:xfrm>
        </p:spPr>
        <p:txBody>
          <a:bodyPr/>
          <a:lstStyle/>
          <a:p>
            <a:r>
              <a:rPr lang="en-US" sz="2800" dirty="0"/>
              <a:t>Supporting your study ability in learning remotely</a:t>
            </a:r>
            <a:br>
              <a:rPr lang="en-US" sz="2400" dirty="0"/>
            </a:br>
            <a:br>
              <a:rPr lang="en-US" sz="2400" dirty="0"/>
            </a:br>
            <a:r>
              <a:rPr lang="en-US" sz="2400" i="1" dirty="0"/>
              <a:t>Four elements to successful remote </a:t>
            </a:r>
            <a:br>
              <a:rPr lang="en-US" sz="2400" i="1" dirty="0"/>
            </a:br>
            <a:r>
              <a:rPr lang="en-US" sz="2400" i="1" dirty="0"/>
              <a:t>studying  </a:t>
            </a:r>
            <a:br>
              <a:rPr lang="en-US" sz="2400" dirty="0"/>
            </a:br>
            <a:br>
              <a:rPr lang="en-US" sz="2000" dirty="0"/>
            </a:br>
            <a:endParaRPr lang="fi-FI" sz="2000" dirty="0"/>
          </a:p>
        </p:txBody>
      </p:sp>
      <p:sp>
        <p:nvSpPr>
          <p:cNvPr id="4" name="Text Placeholder 3">
            <a:extLst>
              <a:ext uri="{FF2B5EF4-FFF2-40B4-BE49-F238E27FC236}">
                <a16:creationId xmlns:a16="http://schemas.microsoft.com/office/drawing/2014/main" id="{FADBF226-1341-462E-9651-117D92EF08C3}"/>
              </a:ext>
            </a:extLst>
          </p:cNvPr>
          <p:cNvSpPr>
            <a:spLocks noGrp="1"/>
          </p:cNvSpPr>
          <p:nvPr>
            <p:ph type="body" sz="half" idx="11"/>
          </p:nvPr>
        </p:nvSpPr>
        <p:spPr>
          <a:xfrm>
            <a:off x="2265344" y="4367662"/>
            <a:ext cx="2172633" cy="500044"/>
          </a:xfrm>
        </p:spPr>
        <p:txBody>
          <a:bodyPr/>
          <a:lstStyle/>
          <a:p>
            <a:r>
              <a:rPr lang="en-US" sz="1600" dirty="0"/>
              <a:t>Student Services</a:t>
            </a:r>
          </a:p>
          <a:p>
            <a:r>
              <a:rPr lang="en-US" sz="1600" dirty="0"/>
              <a:t>August 2020</a:t>
            </a:r>
            <a:endParaRPr lang="fi-FI" sz="1600" dirty="0"/>
          </a:p>
          <a:p>
            <a:endParaRPr lang="fi-FI" dirty="0"/>
          </a:p>
        </p:txBody>
      </p:sp>
      <p:pic>
        <p:nvPicPr>
          <p:cNvPr id="14" name="Picture Placeholder 13" descr="A picture containing outdoor, grass, sitting, park&#10;&#10;Description automatically generated">
            <a:extLst>
              <a:ext uri="{FF2B5EF4-FFF2-40B4-BE49-F238E27FC236}">
                <a16:creationId xmlns:a16="http://schemas.microsoft.com/office/drawing/2014/main" id="{7E38523B-93D3-419F-8917-81FC473D1194}"/>
              </a:ext>
            </a:extLst>
          </p:cNvPr>
          <p:cNvPicPr>
            <a:picLocks noGrp="1" noChangeAspect="1"/>
          </p:cNvPicPr>
          <p:nvPr>
            <p:ph type="pic" idx="13"/>
          </p:nvPr>
        </p:nvPicPr>
        <p:blipFill>
          <a:blip r:embed="rId2"/>
          <a:srcRect l="20319" r="20319"/>
          <a:stretch>
            <a:fillRect/>
          </a:stretch>
        </p:blipFill>
        <p:spPr/>
      </p:pic>
    </p:spTree>
    <p:extLst>
      <p:ext uri="{BB962C8B-B14F-4D97-AF65-F5344CB8AC3E}">
        <p14:creationId xmlns:p14="http://schemas.microsoft.com/office/powerpoint/2010/main" val="1370498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a:xfrm>
            <a:off x="479964" y="657698"/>
            <a:ext cx="4049816" cy="2382998"/>
          </a:xfrm>
          <a:prstGeom prst="rect">
            <a:avLst/>
          </a:prstGeom>
        </p:spPr>
        <p:txBody>
          <a:bodyPr lIns="0" tIns="72000" rIns="0" bIns="0" anchor="t"/>
          <a:lstStyle>
            <a:lvl1pPr marL="609608" indent="-609608" algn="l" defTabSz="812810" rtl="0" eaLnBrk="1" fontAlgn="base" hangingPunct="1">
              <a:spcBef>
                <a:spcPct val="20000"/>
              </a:spcBef>
              <a:spcAft>
                <a:spcPct val="0"/>
              </a:spcAft>
              <a:buFont typeface="Arial" charset="0"/>
              <a:buChar char="•"/>
              <a:defRPr sz="5689" kern="1200">
                <a:solidFill>
                  <a:schemeClr val="tx1"/>
                </a:solidFill>
                <a:latin typeface="+mn-lt"/>
                <a:ea typeface="ＭＳ Ｐゴシック" charset="0"/>
                <a:cs typeface="MS PGothic" pitchFamily="34" charset="-128"/>
              </a:defRPr>
            </a:lvl1pPr>
            <a:lvl2pPr marL="1320817" indent="-508006" algn="l" defTabSz="812810" rtl="0" eaLnBrk="1" fontAlgn="base" hangingPunct="1">
              <a:spcBef>
                <a:spcPct val="20000"/>
              </a:spcBef>
              <a:spcAft>
                <a:spcPct val="0"/>
              </a:spcAft>
              <a:buFont typeface="Arial" charset="0"/>
              <a:buChar char="–"/>
              <a:defRPr sz="4978" kern="1200">
                <a:solidFill>
                  <a:schemeClr val="tx1"/>
                </a:solidFill>
                <a:latin typeface="+mn-lt"/>
                <a:ea typeface="MS PGothic" pitchFamily="34" charset="-128"/>
                <a:cs typeface="MS PGothic" charset="0"/>
              </a:defRPr>
            </a:lvl2pPr>
            <a:lvl3pPr marL="2032025" indent="-406405" algn="l" defTabSz="812810" rtl="0" eaLnBrk="1" fontAlgn="base" hangingPunct="1">
              <a:spcBef>
                <a:spcPct val="20000"/>
              </a:spcBef>
              <a:spcAft>
                <a:spcPct val="0"/>
              </a:spcAft>
              <a:buFont typeface="Arial" charset="0"/>
              <a:buChar char="•"/>
              <a:defRPr sz="4267" kern="1200">
                <a:solidFill>
                  <a:schemeClr val="tx1"/>
                </a:solidFill>
                <a:latin typeface="+mn-lt"/>
                <a:ea typeface="ヒラギノ角ゴ Pro W3" charset="-128"/>
                <a:cs typeface="ヒラギノ角ゴ Pro W3" charset="-128"/>
              </a:defRPr>
            </a:lvl3pPr>
            <a:lvl4pPr marL="2844836" indent="-406405" algn="l" defTabSz="812810" rtl="0" eaLnBrk="1" fontAlgn="base" hangingPunct="1">
              <a:spcBef>
                <a:spcPct val="20000"/>
              </a:spcBef>
              <a:spcAft>
                <a:spcPct val="0"/>
              </a:spcAft>
              <a:buFont typeface="Arial" charset="0"/>
              <a:buChar char="–"/>
              <a:defRPr sz="3556" kern="1200">
                <a:solidFill>
                  <a:schemeClr val="tx1"/>
                </a:solidFill>
                <a:latin typeface="+mn-lt"/>
                <a:ea typeface="ヒラギノ角ゴ Pro W3" charset="-128"/>
                <a:cs typeface="ヒラギノ角ゴ Pro W3" charset="0"/>
              </a:defRPr>
            </a:lvl4pPr>
            <a:lvl5pPr marL="3657646" indent="-406405" algn="l" defTabSz="812810" rtl="0" eaLnBrk="1" fontAlgn="base" hangingPunct="1">
              <a:spcBef>
                <a:spcPct val="20000"/>
              </a:spcBef>
              <a:spcAft>
                <a:spcPct val="0"/>
              </a:spcAft>
              <a:buFont typeface="Arial" charset="0"/>
              <a:buChar char="»"/>
              <a:defRPr sz="3556" kern="1200">
                <a:solidFill>
                  <a:schemeClr val="tx1"/>
                </a:solidFill>
                <a:latin typeface="+mn-lt"/>
                <a:ea typeface="ＭＳ Ｐゴシック" charset="0"/>
                <a:cs typeface="MS PGothic" pitchFamily="34" charset="-128"/>
              </a:defRPr>
            </a:lvl5pPr>
            <a:lvl6pPr marL="4470456" indent="-406405" algn="l" defTabSz="812810" rtl="0" eaLnBrk="1" latinLnBrk="0" hangingPunct="1">
              <a:spcBef>
                <a:spcPct val="20000"/>
              </a:spcBef>
              <a:buFont typeface="Arial"/>
              <a:buChar char="•"/>
              <a:defRPr sz="3556"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556"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556"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556" kern="1200">
                <a:solidFill>
                  <a:schemeClr val="tx1"/>
                </a:solidFill>
                <a:latin typeface="+mn-lt"/>
                <a:ea typeface="+mn-ea"/>
                <a:cs typeface="+mn-cs"/>
              </a:defRPr>
            </a:lvl9pPr>
          </a:lstStyle>
          <a:p>
            <a:pPr marL="0" indent="0">
              <a:lnSpc>
                <a:spcPct val="120000"/>
              </a:lnSpc>
              <a:spcAft>
                <a:spcPts val="1000"/>
              </a:spcAft>
              <a:buNone/>
            </a:pPr>
            <a:r>
              <a:rPr lang="de-AT" sz="2100" b="1" dirty="0">
                <a:solidFill>
                  <a:srgbClr val="00B050"/>
                </a:solidFill>
                <a:highlight>
                  <a:srgbClr val="E6E6E6"/>
                </a:highlight>
                <a:ea typeface="ＭＳ Ｐゴシック"/>
              </a:rPr>
              <a:t>1. Joy and </a:t>
            </a:r>
            <a:r>
              <a:rPr lang="de-AT" sz="2100" b="1" dirty="0" err="1">
                <a:solidFill>
                  <a:srgbClr val="00B050"/>
                </a:solidFill>
                <a:highlight>
                  <a:srgbClr val="E6E6E6"/>
                </a:highlight>
                <a:ea typeface="ＭＳ Ｐゴシック"/>
              </a:rPr>
              <a:t>wellbeing</a:t>
            </a:r>
            <a:endParaRPr lang="en-US" sz="1100" b="1" dirty="0">
              <a:solidFill>
                <a:srgbClr val="00B050"/>
              </a:solidFill>
              <a:highlight>
                <a:srgbClr val="E6E6E6"/>
              </a:highlight>
              <a:ea typeface="ＭＳ Ｐゴシック"/>
            </a:endParaRPr>
          </a:p>
          <a:p>
            <a:pPr marL="285750" indent="-285750">
              <a:buFont typeface="Arial" panose="020B0604020202020204" pitchFamily="34" charset="0"/>
              <a:buChar char="•"/>
            </a:pPr>
            <a:r>
              <a:rPr lang="en-US" sz="1200" b="1" dirty="0">
                <a:solidFill>
                  <a:srgbClr val="00B050"/>
                </a:solidFill>
                <a:ea typeface="+mn-lt"/>
                <a:cs typeface="+mn-lt"/>
              </a:rPr>
              <a:t>Focus on things that are meaningful to you and bring you joy</a:t>
            </a:r>
          </a:p>
          <a:p>
            <a:pPr marL="285750" indent="-285750">
              <a:buFont typeface="Arial" panose="020B0604020202020204" pitchFamily="34" charset="0"/>
              <a:buChar char="•"/>
            </a:pPr>
            <a:r>
              <a:rPr lang="en-US" sz="1200" b="1" dirty="0">
                <a:solidFill>
                  <a:srgbClr val="00B050"/>
                </a:solidFill>
                <a:ea typeface="+mn-lt"/>
                <a:cs typeface="+mn-lt"/>
              </a:rPr>
              <a:t>Take the time to exercise the way that suits you best – remember both, your body and mind</a:t>
            </a:r>
          </a:p>
          <a:p>
            <a:pPr marL="285750" indent="-285750">
              <a:buFont typeface="Arial" panose="020B0604020202020204" pitchFamily="34" charset="0"/>
              <a:buChar char="•"/>
            </a:pPr>
            <a:r>
              <a:rPr lang="en-US" sz="1200" b="1" dirty="0">
                <a:solidFill>
                  <a:srgbClr val="00B050"/>
                </a:solidFill>
                <a:ea typeface="+mn-lt"/>
                <a:cs typeface="+mn-lt"/>
              </a:rPr>
              <a:t>Try to get enough sleep</a:t>
            </a:r>
          </a:p>
          <a:p>
            <a:pPr marL="285750" indent="-285750">
              <a:buFont typeface="Arial" panose="020B0604020202020204" pitchFamily="34" charset="0"/>
              <a:buChar char="•"/>
            </a:pPr>
            <a:r>
              <a:rPr lang="en-US" sz="1200" b="1" dirty="0">
                <a:solidFill>
                  <a:srgbClr val="00B050"/>
                </a:solidFill>
                <a:ea typeface="+mn-lt"/>
                <a:cs typeface="+mn-lt"/>
              </a:rPr>
              <a:t>Eat healthy food </a:t>
            </a:r>
          </a:p>
          <a:p>
            <a:pPr marL="285750" indent="-285750">
              <a:buFont typeface="Arial" panose="020B0604020202020204" pitchFamily="34" charset="0"/>
              <a:buChar char="•"/>
            </a:pPr>
            <a:r>
              <a:rPr lang="en-US" sz="1200" b="1" dirty="0">
                <a:solidFill>
                  <a:srgbClr val="00B050"/>
                </a:solidFill>
                <a:ea typeface="+mn-lt"/>
                <a:cs typeface="+mn-lt"/>
              </a:rPr>
              <a:t>Most of all - be kind to yourself</a:t>
            </a:r>
          </a:p>
          <a:p>
            <a:pPr marL="285750" indent="-285750">
              <a:buFont typeface="Arial" panose="020B0604020202020204" pitchFamily="34" charset="0"/>
              <a:buChar char="•"/>
            </a:pPr>
            <a:endParaRPr lang="en-US" sz="1200" b="1" dirty="0">
              <a:solidFill>
                <a:srgbClr val="00B050"/>
              </a:solidFill>
              <a:ea typeface="+mn-lt"/>
              <a:cs typeface="+mn-lt"/>
            </a:endParaRPr>
          </a:p>
          <a:p>
            <a:pPr marL="285750" indent="-285750">
              <a:buFont typeface="Arial" panose="020B0604020202020204" pitchFamily="34" charset="0"/>
              <a:buChar char="•"/>
            </a:pPr>
            <a:endParaRPr lang="en-US" sz="1200" b="1" dirty="0">
              <a:solidFill>
                <a:srgbClr val="00B050"/>
              </a:solidFill>
              <a:ea typeface="+mn-lt"/>
              <a:cs typeface="+mn-lt"/>
            </a:endParaRPr>
          </a:p>
          <a:p>
            <a:pPr marL="0" indent="0">
              <a:spcAft>
                <a:spcPts val="1200"/>
              </a:spcAft>
              <a:buNone/>
            </a:pPr>
            <a:endParaRPr lang="de-AT" sz="1300" b="1" dirty="0">
              <a:solidFill>
                <a:srgbClr val="00B050"/>
              </a:solidFill>
              <a:ea typeface="ＭＳ Ｐゴシック"/>
            </a:endParaRPr>
          </a:p>
        </p:txBody>
      </p:sp>
      <p:sp>
        <p:nvSpPr>
          <p:cNvPr id="25" name="Content Placeholder 2"/>
          <p:cNvSpPr txBox="1">
            <a:spLocks/>
          </p:cNvSpPr>
          <p:nvPr/>
        </p:nvSpPr>
        <p:spPr>
          <a:xfrm>
            <a:off x="471336" y="2925205"/>
            <a:ext cx="4142886" cy="1819675"/>
          </a:xfrm>
          <a:prstGeom prst="rect">
            <a:avLst/>
          </a:prstGeom>
        </p:spPr>
        <p:txBody>
          <a:bodyPr lIns="0" tIns="72000" rIns="0" bIns="0" anchor="t"/>
          <a:lstStyle>
            <a:lvl1pPr marL="609608" indent="-609608" algn="l" defTabSz="812810" rtl="0" eaLnBrk="1" fontAlgn="base" hangingPunct="1">
              <a:spcBef>
                <a:spcPct val="20000"/>
              </a:spcBef>
              <a:spcAft>
                <a:spcPct val="0"/>
              </a:spcAft>
              <a:buFont typeface="Arial" charset="0"/>
              <a:buChar char="•"/>
              <a:defRPr sz="5689" kern="1200">
                <a:solidFill>
                  <a:schemeClr val="tx1"/>
                </a:solidFill>
                <a:latin typeface="+mn-lt"/>
                <a:ea typeface="ＭＳ Ｐゴシック" charset="0"/>
                <a:cs typeface="MS PGothic" pitchFamily="34" charset="-128"/>
              </a:defRPr>
            </a:lvl1pPr>
            <a:lvl2pPr marL="1320817" indent="-508006" algn="l" defTabSz="812810" rtl="0" eaLnBrk="1" fontAlgn="base" hangingPunct="1">
              <a:spcBef>
                <a:spcPct val="20000"/>
              </a:spcBef>
              <a:spcAft>
                <a:spcPct val="0"/>
              </a:spcAft>
              <a:buFont typeface="Arial" charset="0"/>
              <a:buChar char="–"/>
              <a:defRPr sz="4978" kern="1200">
                <a:solidFill>
                  <a:schemeClr val="tx1"/>
                </a:solidFill>
                <a:latin typeface="+mn-lt"/>
                <a:ea typeface="MS PGothic" pitchFamily="34" charset="-128"/>
                <a:cs typeface="MS PGothic" charset="0"/>
              </a:defRPr>
            </a:lvl2pPr>
            <a:lvl3pPr marL="2032025" indent="-406405" algn="l" defTabSz="812810" rtl="0" eaLnBrk="1" fontAlgn="base" hangingPunct="1">
              <a:spcBef>
                <a:spcPct val="20000"/>
              </a:spcBef>
              <a:spcAft>
                <a:spcPct val="0"/>
              </a:spcAft>
              <a:buFont typeface="Arial" charset="0"/>
              <a:buChar char="•"/>
              <a:defRPr sz="4267" kern="1200">
                <a:solidFill>
                  <a:schemeClr val="tx1"/>
                </a:solidFill>
                <a:latin typeface="+mn-lt"/>
                <a:ea typeface="ヒラギノ角ゴ Pro W3" charset="-128"/>
                <a:cs typeface="ヒラギノ角ゴ Pro W3" charset="-128"/>
              </a:defRPr>
            </a:lvl3pPr>
            <a:lvl4pPr marL="2844836" indent="-406405" algn="l" defTabSz="812810" rtl="0" eaLnBrk="1" fontAlgn="base" hangingPunct="1">
              <a:spcBef>
                <a:spcPct val="20000"/>
              </a:spcBef>
              <a:spcAft>
                <a:spcPct val="0"/>
              </a:spcAft>
              <a:buFont typeface="Arial" charset="0"/>
              <a:buChar char="–"/>
              <a:defRPr sz="3556" kern="1200">
                <a:solidFill>
                  <a:schemeClr val="tx1"/>
                </a:solidFill>
                <a:latin typeface="+mn-lt"/>
                <a:ea typeface="ヒラギノ角ゴ Pro W3" charset="-128"/>
                <a:cs typeface="ヒラギノ角ゴ Pro W3" charset="0"/>
              </a:defRPr>
            </a:lvl4pPr>
            <a:lvl5pPr marL="3657646" indent="-406405" algn="l" defTabSz="812810" rtl="0" eaLnBrk="1" fontAlgn="base" hangingPunct="1">
              <a:spcBef>
                <a:spcPct val="20000"/>
              </a:spcBef>
              <a:spcAft>
                <a:spcPct val="0"/>
              </a:spcAft>
              <a:buFont typeface="Arial" charset="0"/>
              <a:buChar char="»"/>
              <a:defRPr sz="3556" kern="1200">
                <a:solidFill>
                  <a:schemeClr val="tx1"/>
                </a:solidFill>
                <a:latin typeface="+mn-lt"/>
                <a:ea typeface="ＭＳ Ｐゴシック" charset="0"/>
                <a:cs typeface="MS PGothic" pitchFamily="34" charset="-128"/>
              </a:defRPr>
            </a:lvl5pPr>
            <a:lvl6pPr marL="4470456" indent="-406405" algn="l" defTabSz="812810" rtl="0" eaLnBrk="1" latinLnBrk="0" hangingPunct="1">
              <a:spcBef>
                <a:spcPct val="20000"/>
              </a:spcBef>
              <a:buFont typeface="Arial"/>
              <a:buChar char="•"/>
              <a:defRPr sz="3556"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556"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556"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556" kern="1200">
                <a:solidFill>
                  <a:schemeClr val="tx1"/>
                </a:solidFill>
                <a:latin typeface="+mn-lt"/>
                <a:ea typeface="+mn-ea"/>
                <a:cs typeface="+mn-cs"/>
              </a:defRPr>
            </a:lvl9pPr>
          </a:lstStyle>
          <a:p>
            <a:pPr marL="0" indent="0">
              <a:lnSpc>
                <a:spcPct val="120000"/>
              </a:lnSpc>
              <a:spcAft>
                <a:spcPts val="1000"/>
              </a:spcAft>
              <a:buNone/>
            </a:pPr>
            <a:r>
              <a:rPr lang="en-GB" sz="2100" b="1" dirty="0">
                <a:solidFill>
                  <a:srgbClr val="00B050"/>
                </a:solidFill>
                <a:highlight>
                  <a:srgbClr val="E6E6E6"/>
                </a:highlight>
                <a:ea typeface="ＭＳ Ｐゴシック"/>
              </a:rPr>
              <a:t>3. Teaching and learning</a:t>
            </a:r>
          </a:p>
          <a:p>
            <a:pPr marL="285750" indent="-285750">
              <a:buFont typeface="Arial" panose="020B0604020202020204" pitchFamily="34" charset="0"/>
              <a:buChar char="•"/>
            </a:pPr>
            <a:r>
              <a:rPr lang="en-US" sz="1200" b="1" dirty="0">
                <a:solidFill>
                  <a:srgbClr val="00B050"/>
                </a:solidFill>
                <a:ea typeface="+mn-lt"/>
                <a:cs typeface="+mn-lt"/>
              </a:rPr>
              <a:t>Attend to remote study groups and tutoring online</a:t>
            </a:r>
          </a:p>
          <a:p>
            <a:pPr marL="285750" indent="-285750">
              <a:buFont typeface="Arial" panose="020B0604020202020204" pitchFamily="34" charset="0"/>
              <a:buChar char="•"/>
            </a:pPr>
            <a:r>
              <a:rPr lang="en-US" sz="1200" b="1" dirty="0">
                <a:solidFill>
                  <a:srgbClr val="00B050"/>
                </a:solidFill>
                <a:ea typeface="+mn-lt"/>
                <a:cs typeface="+mn-lt"/>
              </a:rPr>
              <a:t>Remember that you can always reach out, ask for advice, feedback and guidance from your teacher, academic advisor and Learning services</a:t>
            </a:r>
            <a:endParaRPr lang="en-US" sz="1200" b="1" dirty="0">
              <a:solidFill>
                <a:srgbClr val="00B050"/>
              </a:solidFill>
              <a:ea typeface="+mn-lt"/>
              <a:cs typeface="Arial"/>
            </a:endParaRPr>
          </a:p>
        </p:txBody>
      </p:sp>
      <p:sp>
        <p:nvSpPr>
          <p:cNvPr id="26" name="Content Placeholder 2"/>
          <p:cNvSpPr txBox="1">
            <a:spLocks/>
          </p:cNvSpPr>
          <p:nvPr/>
        </p:nvSpPr>
        <p:spPr>
          <a:xfrm>
            <a:off x="4723693" y="815193"/>
            <a:ext cx="4049816" cy="2462147"/>
          </a:xfrm>
          <a:prstGeom prst="rect">
            <a:avLst/>
          </a:prstGeom>
        </p:spPr>
        <p:txBody>
          <a:bodyPr lIns="0" tIns="72000" rIns="0" bIns="0" anchor="t"/>
          <a:lstStyle>
            <a:lvl1pPr marL="609608" indent="-609608" algn="l" defTabSz="812810" rtl="0" eaLnBrk="1" fontAlgn="base" hangingPunct="1">
              <a:spcBef>
                <a:spcPct val="20000"/>
              </a:spcBef>
              <a:spcAft>
                <a:spcPct val="0"/>
              </a:spcAft>
              <a:buFont typeface="Arial" charset="0"/>
              <a:buChar char="•"/>
              <a:defRPr sz="5689" kern="1200">
                <a:solidFill>
                  <a:schemeClr val="tx1"/>
                </a:solidFill>
                <a:latin typeface="+mn-lt"/>
                <a:ea typeface="ＭＳ Ｐゴシック" charset="0"/>
                <a:cs typeface="MS PGothic" pitchFamily="34" charset="-128"/>
              </a:defRPr>
            </a:lvl1pPr>
            <a:lvl2pPr marL="1320817" indent="-508006" algn="l" defTabSz="812810" rtl="0" eaLnBrk="1" fontAlgn="base" hangingPunct="1">
              <a:spcBef>
                <a:spcPct val="20000"/>
              </a:spcBef>
              <a:spcAft>
                <a:spcPct val="0"/>
              </a:spcAft>
              <a:buFont typeface="Arial" charset="0"/>
              <a:buChar char="–"/>
              <a:defRPr sz="4978" kern="1200">
                <a:solidFill>
                  <a:schemeClr val="tx1"/>
                </a:solidFill>
                <a:latin typeface="+mn-lt"/>
                <a:ea typeface="MS PGothic" pitchFamily="34" charset="-128"/>
                <a:cs typeface="MS PGothic" charset="0"/>
              </a:defRPr>
            </a:lvl2pPr>
            <a:lvl3pPr marL="2032025" indent="-406405" algn="l" defTabSz="812810" rtl="0" eaLnBrk="1" fontAlgn="base" hangingPunct="1">
              <a:spcBef>
                <a:spcPct val="20000"/>
              </a:spcBef>
              <a:spcAft>
                <a:spcPct val="0"/>
              </a:spcAft>
              <a:buFont typeface="Arial" charset="0"/>
              <a:buChar char="•"/>
              <a:defRPr sz="4267" kern="1200">
                <a:solidFill>
                  <a:schemeClr val="tx1"/>
                </a:solidFill>
                <a:latin typeface="+mn-lt"/>
                <a:ea typeface="ヒラギノ角ゴ Pro W3" charset="-128"/>
                <a:cs typeface="ヒラギノ角ゴ Pro W3" charset="-128"/>
              </a:defRPr>
            </a:lvl3pPr>
            <a:lvl4pPr marL="2844836" indent="-406405" algn="l" defTabSz="812810" rtl="0" eaLnBrk="1" fontAlgn="base" hangingPunct="1">
              <a:spcBef>
                <a:spcPct val="20000"/>
              </a:spcBef>
              <a:spcAft>
                <a:spcPct val="0"/>
              </a:spcAft>
              <a:buFont typeface="Arial" charset="0"/>
              <a:buChar char="–"/>
              <a:defRPr sz="3556" kern="1200">
                <a:solidFill>
                  <a:schemeClr val="tx1"/>
                </a:solidFill>
                <a:latin typeface="+mn-lt"/>
                <a:ea typeface="ヒラギノ角ゴ Pro W3" charset="-128"/>
                <a:cs typeface="ヒラギノ角ゴ Pro W3" charset="0"/>
              </a:defRPr>
            </a:lvl4pPr>
            <a:lvl5pPr marL="3657646" indent="-406405" algn="l" defTabSz="812810" rtl="0" eaLnBrk="1" fontAlgn="base" hangingPunct="1">
              <a:spcBef>
                <a:spcPct val="20000"/>
              </a:spcBef>
              <a:spcAft>
                <a:spcPct val="0"/>
              </a:spcAft>
              <a:buFont typeface="Arial" charset="0"/>
              <a:buChar char="»"/>
              <a:defRPr sz="3556" kern="1200">
                <a:solidFill>
                  <a:schemeClr val="tx1"/>
                </a:solidFill>
                <a:latin typeface="+mn-lt"/>
                <a:ea typeface="ＭＳ Ｐゴシック" charset="0"/>
                <a:cs typeface="MS PGothic" pitchFamily="34" charset="-128"/>
              </a:defRPr>
            </a:lvl5pPr>
            <a:lvl6pPr marL="4470456" indent="-406405" algn="l" defTabSz="812810" rtl="0" eaLnBrk="1" latinLnBrk="0" hangingPunct="1">
              <a:spcBef>
                <a:spcPct val="20000"/>
              </a:spcBef>
              <a:buFont typeface="Arial"/>
              <a:buChar char="•"/>
              <a:defRPr sz="3556"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556"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556"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556" kern="1200">
                <a:solidFill>
                  <a:schemeClr val="tx1"/>
                </a:solidFill>
                <a:latin typeface="+mn-lt"/>
                <a:ea typeface="+mn-ea"/>
                <a:cs typeface="+mn-cs"/>
              </a:defRPr>
            </a:lvl9pPr>
          </a:lstStyle>
          <a:p>
            <a:pPr marL="0" indent="0">
              <a:spcAft>
                <a:spcPts val="1000"/>
              </a:spcAft>
              <a:buNone/>
            </a:pPr>
            <a:r>
              <a:rPr lang="en-GB" sz="2100" b="1" dirty="0">
                <a:solidFill>
                  <a:srgbClr val="00B050"/>
                </a:solidFill>
                <a:highlight>
                  <a:srgbClr val="E6E6E6"/>
                </a:highlight>
                <a:ea typeface="ＭＳ Ｐゴシック"/>
              </a:rPr>
              <a:t>2. Study habits and daily rhythm</a:t>
            </a:r>
            <a:endParaRPr lang="en-GB" sz="1300" b="1" dirty="0">
              <a:solidFill>
                <a:srgbClr val="00B050"/>
              </a:solidFill>
              <a:highlight>
                <a:srgbClr val="E6E6E6"/>
              </a:highlight>
              <a:ea typeface="ＭＳ Ｐゴシック"/>
            </a:endParaRPr>
          </a:p>
          <a:p>
            <a:pPr marL="285750" indent="-285750">
              <a:buFont typeface="Arial" panose="020B0604020202020204" pitchFamily="34" charset="0"/>
              <a:buChar char="•"/>
            </a:pPr>
            <a:r>
              <a:rPr lang="en-US" sz="1200" b="1" dirty="0">
                <a:solidFill>
                  <a:srgbClr val="00B050"/>
                </a:solidFill>
                <a:ea typeface="+mn-lt"/>
                <a:cs typeface="+mn-lt"/>
              </a:rPr>
              <a:t>Create a daily study schedule with enough breaks</a:t>
            </a:r>
          </a:p>
          <a:p>
            <a:pPr marL="285750" indent="-285750">
              <a:buFont typeface="Arial" panose="020B0604020202020204" pitchFamily="34" charset="0"/>
              <a:buChar char="•"/>
            </a:pPr>
            <a:r>
              <a:rPr lang="en-US" sz="1200" b="1" dirty="0">
                <a:solidFill>
                  <a:srgbClr val="00B050"/>
                </a:solidFill>
                <a:ea typeface="+mn-lt"/>
                <a:cs typeface="+mn-lt"/>
              </a:rPr>
              <a:t>Sometimes plans fail -try to accept it and try again</a:t>
            </a:r>
          </a:p>
          <a:p>
            <a:pPr marL="285750" indent="-285750">
              <a:buFont typeface="Arial" panose="020B0604020202020204" pitchFamily="34" charset="0"/>
              <a:buChar char="•"/>
            </a:pPr>
            <a:r>
              <a:rPr lang="en-US" sz="1200" b="1" dirty="0">
                <a:solidFill>
                  <a:srgbClr val="00B050"/>
                </a:solidFill>
                <a:ea typeface="+mn-lt"/>
                <a:cs typeface="+mn-lt"/>
              </a:rPr>
              <a:t>Set small and clear goals that keep you motivated</a:t>
            </a:r>
          </a:p>
          <a:p>
            <a:pPr marL="285750" indent="-285750">
              <a:buFont typeface="Arial" panose="020B0604020202020204" pitchFamily="34" charset="0"/>
              <a:buChar char="•"/>
            </a:pPr>
            <a:r>
              <a:rPr lang="en-US" sz="1200" b="1" dirty="0">
                <a:solidFill>
                  <a:srgbClr val="00B050"/>
                </a:solidFill>
                <a:ea typeface="+mn-lt"/>
                <a:cs typeface="+mn-lt"/>
              </a:rPr>
              <a:t>Focus on one thing at a time – be mindful and avoid interruptions. For example, try putting your phone in an airplay mode when you study</a:t>
            </a:r>
          </a:p>
          <a:p>
            <a:pPr marL="285750" indent="-285750">
              <a:buFont typeface="Arial" panose="020B0604020202020204" pitchFamily="34" charset="0"/>
              <a:buChar char="•"/>
            </a:pPr>
            <a:r>
              <a:rPr lang="en-US" sz="1200" b="1" dirty="0">
                <a:solidFill>
                  <a:srgbClr val="00B050"/>
                </a:solidFill>
                <a:ea typeface="+mn-lt"/>
                <a:cs typeface="+mn-lt"/>
              </a:rPr>
              <a:t>Make your studying space as cozy as possible</a:t>
            </a:r>
          </a:p>
          <a:p>
            <a:pPr marL="0" indent="0">
              <a:buNone/>
            </a:pPr>
            <a:endParaRPr lang="en-US" sz="1200" b="1" dirty="0">
              <a:solidFill>
                <a:srgbClr val="00B050"/>
              </a:solidFill>
              <a:ea typeface="+mn-lt"/>
              <a:cs typeface="+mn-lt"/>
            </a:endParaRPr>
          </a:p>
          <a:p>
            <a:pPr marL="285750" indent="-285750">
              <a:buFont typeface="Arial" panose="020B0604020202020204" pitchFamily="34" charset="0"/>
              <a:buChar char="•"/>
            </a:pPr>
            <a:endParaRPr lang="en-US" sz="1400" b="1" dirty="0">
              <a:solidFill>
                <a:srgbClr val="00B050"/>
              </a:solidFill>
              <a:ea typeface="+mn-lt"/>
              <a:cs typeface="+mn-lt"/>
            </a:endParaRPr>
          </a:p>
          <a:p>
            <a:pPr marL="285750" indent="-285750">
              <a:buFont typeface="Arial" panose="020B0604020202020204" pitchFamily="34" charset="0"/>
              <a:buChar char="•"/>
            </a:pPr>
            <a:endParaRPr lang="en-US" sz="1400" b="1" dirty="0">
              <a:solidFill>
                <a:srgbClr val="00B050"/>
              </a:solidFill>
              <a:ea typeface="+mn-lt"/>
              <a:cs typeface="Arial"/>
            </a:endParaRPr>
          </a:p>
          <a:p>
            <a:pPr>
              <a:spcAft>
                <a:spcPts val="1200"/>
              </a:spcAft>
              <a:buFontTx/>
              <a:buChar char="-"/>
            </a:pPr>
            <a:endParaRPr lang="en-GB" sz="1300" b="1" dirty="0">
              <a:solidFill>
                <a:srgbClr val="00B050"/>
              </a:solidFill>
              <a:ea typeface="ＭＳ Ｐゴシック"/>
            </a:endParaRPr>
          </a:p>
        </p:txBody>
      </p:sp>
      <p:sp>
        <p:nvSpPr>
          <p:cNvPr id="10" name="Content Placeholder 2">
            <a:extLst>
              <a:ext uri="{FF2B5EF4-FFF2-40B4-BE49-F238E27FC236}">
                <a16:creationId xmlns:a16="http://schemas.microsoft.com/office/drawing/2014/main" id="{5FC5DA97-5737-443E-B7AD-4C4BCEC1C202}"/>
              </a:ext>
            </a:extLst>
          </p:cNvPr>
          <p:cNvSpPr txBox="1">
            <a:spLocks/>
          </p:cNvSpPr>
          <p:nvPr/>
        </p:nvSpPr>
        <p:spPr>
          <a:xfrm>
            <a:off x="4794638" y="2925205"/>
            <a:ext cx="3978871" cy="2321445"/>
          </a:xfrm>
          <a:prstGeom prst="rect">
            <a:avLst/>
          </a:prstGeom>
        </p:spPr>
        <p:txBody>
          <a:bodyPr lIns="0" tIns="72000" rIns="0" bIns="0" anchor="t"/>
          <a:lstStyle>
            <a:lvl1pPr marL="609608" indent="-609608" algn="l" defTabSz="812810" rtl="0" eaLnBrk="1" fontAlgn="base" hangingPunct="1">
              <a:spcBef>
                <a:spcPct val="20000"/>
              </a:spcBef>
              <a:spcAft>
                <a:spcPct val="0"/>
              </a:spcAft>
              <a:buFont typeface="Arial" charset="0"/>
              <a:buChar char="•"/>
              <a:defRPr sz="5689" kern="1200">
                <a:solidFill>
                  <a:schemeClr val="tx1"/>
                </a:solidFill>
                <a:latin typeface="+mn-lt"/>
                <a:ea typeface="ＭＳ Ｐゴシック" charset="0"/>
                <a:cs typeface="MS PGothic" pitchFamily="34" charset="-128"/>
              </a:defRPr>
            </a:lvl1pPr>
            <a:lvl2pPr marL="1320817" indent="-508006" algn="l" defTabSz="812810" rtl="0" eaLnBrk="1" fontAlgn="base" hangingPunct="1">
              <a:spcBef>
                <a:spcPct val="20000"/>
              </a:spcBef>
              <a:spcAft>
                <a:spcPct val="0"/>
              </a:spcAft>
              <a:buFont typeface="Arial" charset="0"/>
              <a:buChar char="–"/>
              <a:defRPr sz="4978" kern="1200">
                <a:solidFill>
                  <a:schemeClr val="tx1"/>
                </a:solidFill>
                <a:latin typeface="+mn-lt"/>
                <a:ea typeface="MS PGothic" pitchFamily="34" charset="-128"/>
                <a:cs typeface="MS PGothic" charset="0"/>
              </a:defRPr>
            </a:lvl2pPr>
            <a:lvl3pPr marL="2032025" indent="-406405" algn="l" defTabSz="812810" rtl="0" eaLnBrk="1" fontAlgn="base" hangingPunct="1">
              <a:spcBef>
                <a:spcPct val="20000"/>
              </a:spcBef>
              <a:spcAft>
                <a:spcPct val="0"/>
              </a:spcAft>
              <a:buFont typeface="Arial" charset="0"/>
              <a:buChar char="•"/>
              <a:defRPr sz="4267" kern="1200">
                <a:solidFill>
                  <a:schemeClr val="tx1"/>
                </a:solidFill>
                <a:latin typeface="+mn-lt"/>
                <a:ea typeface="ヒラギノ角ゴ Pro W3" charset="-128"/>
                <a:cs typeface="ヒラギノ角ゴ Pro W3" charset="-128"/>
              </a:defRPr>
            </a:lvl3pPr>
            <a:lvl4pPr marL="2844836" indent="-406405" algn="l" defTabSz="812810" rtl="0" eaLnBrk="1" fontAlgn="base" hangingPunct="1">
              <a:spcBef>
                <a:spcPct val="20000"/>
              </a:spcBef>
              <a:spcAft>
                <a:spcPct val="0"/>
              </a:spcAft>
              <a:buFont typeface="Arial" charset="0"/>
              <a:buChar char="–"/>
              <a:defRPr sz="3556" kern="1200">
                <a:solidFill>
                  <a:schemeClr val="tx1"/>
                </a:solidFill>
                <a:latin typeface="+mn-lt"/>
                <a:ea typeface="ヒラギノ角ゴ Pro W3" charset="-128"/>
                <a:cs typeface="ヒラギノ角ゴ Pro W3" charset="0"/>
              </a:defRPr>
            </a:lvl4pPr>
            <a:lvl5pPr marL="3657646" indent="-406405" algn="l" defTabSz="812810" rtl="0" eaLnBrk="1" fontAlgn="base" hangingPunct="1">
              <a:spcBef>
                <a:spcPct val="20000"/>
              </a:spcBef>
              <a:spcAft>
                <a:spcPct val="0"/>
              </a:spcAft>
              <a:buFont typeface="Arial" charset="0"/>
              <a:buChar char="»"/>
              <a:defRPr sz="3556" kern="1200">
                <a:solidFill>
                  <a:schemeClr val="tx1"/>
                </a:solidFill>
                <a:latin typeface="+mn-lt"/>
                <a:ea typeface="ＭＳ Ｐゴシック" charset="0"/>
                <a:cs typeface="MS PGothic" pitchFamily="34" charset="-128"/>
              </a:defRPr>
            </a:lvl5pPr>
            <a:lvl6pPr marL="4470456" indent="-406405" algn="l" defTabSz="812810" rtl="0" eaLnBrk="1" latinLnBrk="0" hangingPunct="1">
              <a:spcBef>
                <a:spcPct val="20000"/>
              </a:spcBef>
              <a:buFont typeface="Arial"/>
              <a:buChar char="•"/>
              <a:defRPr sz="3556"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556"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556"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556" kern="1200">
                <a:solidFill>
                  <a:schemeClr val="tx1"/>
                </a:solidFill>
                <a:latin typeface="+mn-lt"/>
                <a:ea typeface="+mn-ea"/>
                <a:cs typeface="+mn-cs"/>
              </a:defRPr>
            </a:lvl9pPr>
          </a:lstStyle>
          <a:p>
            <a:pPr marL="0" indent="0">
              <a:lnSpc>
                <a:spcPct val="120000"/>
              </a:lnSpc>
              <a:spcAft>
                <a:spcPts val="1000"/>
              </a:spcAft>
              <a:buNone/>
            </a:pPr>
            <a:r>
              <a:rPr lang="en-US" sz="2100" b="1" dirty="0">
                <a:solidFill>
                  <a:srgbClr val="00B050"/>
                </a:solidFill>
                <a:highlight>
                  <a:srgbClr val="E6E6E6"/>
                </a:highlight>
                <a:ea typeface="ＭＳ Ｐゴシック"/>
              </a:rPr>
              <a:t>4. Aalto Community</a:t>
            </a:r>
            <a:endParaRPr lang="en-US" sz="1300" b="1" dirty="0">
              <a:solidFill>
                <a:srgbClr val="00B050"/>
              </a:solidFill>
              <a:highlight>
                <a:srgbClr val="E6E6E6"/>
              </a:highlight>
              <a:ea typeface="ＭＳ Ｐゴシック"/>
            </a:endParaRPr>
          </a:p>
          <a:p>
            <a:pPr marL="285750" indent="-285750">
              <a:buFont typeface="Arial" panose="020B0604020202020204" pitchFamily="34" charset="0"/>
              <a:buChar char="•"/>
            </a:pPr>
            <a:r>
              <a:rPr lang="en-US" sz="1200" b="1" dirty="0">
                <a:solidFill>
                  <a:srgbClr val="00B050"/>
                </a:solidFill>
                <a:ea typeface="+mn-lt"/>
                <a:cs typeface="+mn-lt"/>
              </a:rPr>
              <a:t>Schedule video study groups with your peers </a:t>
            </a:r>
          </a:p>
          <a:p>
            <a:pPr marL="285750" indent="-285750">
              <a:buFont typeface="Arial" panose="020B0604020202020204" pitchFamily="34" charset="0"/>
              <a:buChar char="•"/>
            </a:pPr>
            <a:r>
              <a:rPr lang="en-US" sz="1200" b="1" dirty="0">
                <a:solidFill>
                  <a:srgbClr val="00B050"/>
                </a:solidFill>
                <a:ea typeface="+mn-lt"/>
                <a:cs typeface="+mn-lt"/>
              </a:rPr>
              <a:t>Schedule online social time with your peers</a:t>
            </a:r>
          </a:p>
          <a:p>
            <a:pPr marL="285750" indent="-285750">
              <a:buFont typeface="Arial" panose="020B0604020202020204" pitchFamily="34" charset="0"/>
              <a:buChar char="•"/>
            </a:pPr>
            <a:r>
              <a:rPr lang="en-US" sz="1200" b="1" dirty="0">
                <a:solidFill>
                  <a:srgbClr val="00B050"/>
                </a:solidFill>
                <a:ea typeface="+mn-lt"/>
                <a:cs typeface="+mn-lt"/>
              </a:rPr>
              <a:t>Set shared goals with your peers and set </a:t>
            </a:r>
            <a:r>
              <a:rPr lang="en-US" sz="1200" b="1" dirty="0">
                <a:solidFill>
                  <a:srgbClr val="00B050"/>
                </a:solidFill>
              </a:rPr>
              <a:t>rewards for work completed</a:t>
            </a:r>
          </a:p>
          <a:p>
            <a:pPr marL="285750" indent="-285750">
              <a:buFont typeface="Arial" panose="020B0604020202020204" pitchFamily="34" charset="0"/>
              <a:buChar char="•"/>
            </a:pPr>
            <a:r>
              <a:rPr lang="en-US" sz="1200" b="1" dirty="0">
                <a:solidFill>
                  <a:srgbClr val="00B050"/>
                </a:solidFill>
                <a:ea typeface="+mn-lt"/>
                <a:cs typeface="+mn-lt"/>
              </a:rPr>
              <a:t>In addition to being kind towards yourself, be kind and non-judgmental towards others</a:t>
            </a:r>
          </a:p>
          <a:p>
            <a:pPr marL="0" indent="0">
              <a:lnSpc>
                <a:spcPct val="120000"/>
              </a:lnSpc>
              <a:spcAft>
                <a:spcPts val="1200"/>
              </a:spcAft>
              <a:buNone/>
            </a:pPr>
            <a:endParaRPr lang="en-US" sz="1300" b="1" dirty="0">
              <a:solidFill>
                <a:srgbClr val="00B050"/>
              </a:solidFill>
              <a:ea typeface="ＭＳ Ｐゴシック"/>
            </a:endParaRPr>
          </a:p>
        </p:txBody>
      </p:sp>
    </p:spTree>
    <p:extLst>
      <p:ext uri="{BB962C8B-B14F-4D97-AF65-F5344CB8AC3E}">
        <p14:creationId xmlns:p14="http://schemas.microsoft.com/office/powerpoint/2010/main" val="28852141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dirty="0" err="1"/>
              <a:t>Manage</a:t>
            </a:r>
            <a:r>
              <a:rPr lang="fi-FI" dirty="0"/>
              <a:t> </a:t>
            </a:r>
            <a:r>
              <a:rPr lang="fi-FI" dirty="0" err="1"/>
              <a:t>Your</a:t>
            </a:r>
            <a:r>
              <a:rPr lang="fi-FI" dirty="0"/>
              <a:t> Energy!</a:t>
            </a:r>
          </a:p>
        </p:txBody>
      </p:sp>
      <p:sp>
        <p:nvSpPr>
          <p:cNvPr id="3" name="Content Placeholder 2"/>
          <p:cNvSpPr>
            <a:spLocks noGrp="1"/>
          </p:cNvSpPr>
          <p:nvPr>
            <p:ph type="body" sz="half" idx="1"/>
          </p:nvPr>
        </p:nvSpPr>
        <p:spPr>
          <a:xfrm>
            <a:off x="468312" y="884904"/>
            <a:ext cx="7709669" cy="3712792"/>
          </a:xfrm>
        </p:spPr>
        <p:txBody>
          <a:bodyPr>
            <a:normAutofit lnSpcReduction="10000"/>
          </a:bodyPr>
          <a:lstStyle/>
          <a:p>
            <a:pPr marL="0" indent="0">
              <a:buNone/>
            </a:pPr>
            <a:r>
              <a:rPr lang="en-US" sz="1200" dirty="0"/>
              <a:t>PHYSICAL ENERGY</a:t>
            </a:r>
          </a:p>
          <a:p>
            <a:pPr marL="0" indent="0">
              <a:buNone/>
            </a:pPr>
            <a:r>
              <a:rPr lang="en-US" sz="1200" dirty="0"/>
              <a:t>Enhance your sleep by setting an earlier bedtime and reducing alcohol use.</a:t>
            </a:r>
          </a:p>
          <a:p>
            <a:pPr marL="0" indent="0">
              <a:buNone/>
            </a:pPr>
            <a:r>
              <a:rPr lang="en-US" sz="1200" dirty="0"/>
              <a:t>Reduce stress by engaging in cardiovascular activity at least three times a week and strength training at least once.</a:t>
            </a:r>
          </a:p>
          <a:p>
            <a:pPr marL="0" indent="0">
              <a:buNone/>
            </a:pPr>
            <a:r>
              <a:rPr lang="en-US" sz="1200" dirty="0"/>
              <a:t>Eat small meals and light snacks every three hours.</a:t>
            </a:r>
          </a:p>
          <a:p>
            <a:pPr marL="0" indent="0">
              <a:buNone/>
            </a:pPr>
            <a:r>
              <a:rPr lang="en-US" sz="1200" dirty="0"/>
              <a:t>Learn to notice signs of imminent energy flagging, including restlessness, yawning, hunger, and difficulty concentrating.</a:t>
            </a:r>
          </a:p>
          <a:p>
            <a:pPr marL="0" indent="0">
              <a:buNone/>
            </a:pPr>
            <a:r>
              <a:rPr lang="en-US" sz="1200" dirty="0"/>
              <a:t>Take brief but regular breaks, away from your desk, at 90- to 120-minute intervals throughout the day.</a:t>
            </a:r>
          </a:p>
          <a:p>
            <a:pPr marL="0" indent="0">
              <a:buNone/>
            </a:pPr>
            <a:endParaRPr lang="en-US" sz="1200" dirty="0"/>
          </a:p>
          <a:p>
            <a:pPr marL="0" indent="0">
              <a:buNone/>
            </a:pPr>
            <a:r>
              <a:rPr lang="en-US" sz="1200" dirty="0"/>
              <a:t>EMOTIONAL ENERGY</a:t>
            </a:r>
          </a:p>
          <a:p>
            <a:pPr marL="0" indent="0">
              <a:buNone/>
            </a:pPr>
            <a:r>
              <a:rPr lang="en-US" sz="1200" dirty="0"/>
              <a:t>Defuse negative emotions—irritability, impatience, anxiety, insecurity—through deep abdominal breathing.</a:t>
            </a:r>
          </a:p>
          <a:p>
            <a:pPr marL="0" indent="0">
              <a:buNone/>
            </a:pPr>
            <a:r>
              <a:rPr lang="en-US" sz="1200" dirty="0"/>
              <a:t>Fuel positive emotions in yourself and others by regularly expressing appreciation to others in detailed, specific terms through notes, e-mails, calls, or conversations.</a:t>
            </a:r>
          </a:p>
          <a:p>
            <a:pPr marL="0" indent="0">
              <a:buNone/>
            </a:pPr>
            <a:r>
              <a:rPr lang="en-US" sz="1200" dirty="0"/>
              <a:t>Look at upsetting situations through new lenses. Adopt a “reverse lens” to ask, “What would the other person in this conflict say, and how might he be right?” Use a “long lens” to ask, “How will I likely view this situation in six months?” Employ a “wide lens” to ask, “How can I grow and learn from this situation?”</a:t>
            </a:r>
          </a:p>
          <a:p>
            <a:pPr marL="0" indent="0">
              <a:buNone/>
            </a:pPr>
            <a:endParaRPr lang="en-US" sz="825" dirty="0"/>
          </a:p>
        </p:txBody>
      </p:sp>
    </p:spTree>
    <p:extLst>
      <p:ext uri="{BB962C8B-B14F-4D97-AF65-F5344CB8AC3E}">
        <p14:creationId xmlns:p14="http://schemas.microsoft.com/office/powerpoint/2010/main" val="19947645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CF2-5E8A-4EEF-9183-CDD2F7CD1050}"/>
              </a:ext>
            </a:extLst>
          </p:cNvPr>
          <p:cNvSpPr>
            <a:spLocks noGrp="1"/>
          </p:cNvSpPr>
          <p:nvPr>
            <p:ph type="title"/>
          </p:nvPr>
        </p:nvSpPr>
        <p:spPr/>
        <p:txBody>
          <a:bodyPr/>
          <a:lstStyle/>
          <a:p>
            <a:r>
              <a:rPr lang="en-US" dirty="0"/>
              <a:t>Agenda for today</a:t>
            </a:r>
            <a:endParaRPr lang="LID4096" dirty="0"/>
          </a:p>
        </p:txBody>
      </p:sp>
      <p:sp>
        <p:nvSpPr>
          <p:cNvPr id="3" name="Text Placeholder 2">
            <a:extLst>
              <a:ext uri="{FF2B5EF4-FFF2-40B4-BE49-F238E27FC236}">
                <a16:creationId xmlns:a16="http://schemas.microsoft.com/office/drawing/2014/main" id="{9A1DF0FD-B8FD-4E2C-9E34-87EF0D7E5D1A}"/>
              </a:ext>
            </a:extLst>
          </p:cNvPr>
          <p:cNvSpPr>
            <a:spLocks noGrp="1"/>
          </p:cNvSpPr>
          <p:nvPr>
            <p:ph type="body" idx="1"/>
          </p:nvPr>
        </p:nvSpPr>
        <p:spPr/>
        <p:txBody>
          <a:bodyPr>
            <a:normAutofit fontScale="92500" lnSpcReduction="10000"/>
          </a:bodyPr>
          <a:lstStyle/>
          <a:p>
            <a:r>
              <a:rPr lang="en-US" dirty="0"/>
              <a:t>16.00-16.10 Getting to know each other (a bit, at least) and what we </a:t>
            </a:r>
            <a:r>
              <a:rPr lang="en-US" dirty="0" err="1"/>
              <a:t>gonna</a:t>
            </a:r>
            <a:r>
              <a:rPr lang="en-US" dirty="0"/>
              <a:t> do today</a:t>
            </a:r>
          </a:p>
          <a:p>
            <a:r>
              <a:rPr lang="en-US" dirty="0"/>
              <a:t>16.10-16.20 </a:t>
            </a:r>
            <a:r>
              <a:rPr lang="en-US" dirty="0" err="1"/>
              <a:t>Flinga</a:t>
            </a:r>
            <a:r>
              <a:rPr lang="en-US" dirty="0"/>
              <a:t>: Beginner’s guide to stressing…</a:t>
            </a:r>
          </a:p>
          <a:p>
            <a:r>
              <a:rPr lang="en-US" dirty="0"/>
              <a:t>16.20-16.45 Sanni: Psychological flexibility and stress</a:t>
            </a:r>
          </a:p>
          <a:p>
            <a:r>
              <a:rPr lang="en-US" dirty="0"/>
              <a:t>Break 5 minutes</a:t>
            </a:r>
          </a:p>
          <a:p>
            <a:r>
              <a:rPr lang="en-US" dirty="0"/>
              <a:t>16.50-17.10 ABC-time management exercise</a:t>
            </a:r>
          </a:p>
          <a:p>
            <a:r>
              <a:rPr lang="en-US" dirty="0"/>
              <a:t>17.10-17.20 Tips for remote learning</a:t>
            </a:r>
          </a:p>
          <a:p>
            <a:r>
              <a:rPr lang="en-US" dirty="0"/>
              <a:t>17.20-17.40 Instructions for group work (2</a:t>
            </a:r>
            <a:r>
              <a:rPr lang="en-US" baseline="30000" dirty="0"/>
              <a:t>nd</a:t>
            </a:r>
            <a:r>
              <a:rPr lang="en-US" dirty="0"/>
              <a:t> workshop) and “meeting” your group</a:t>
            </a:r>
          </a:p>
          <a:p>
            <a:r>
              <a:rPr lang="en-US" dirty="0"/>
              <a:t>17.40 Any questions? If not, finishing our workshop today </a:t>
            </a:r>
            <a:r>
              <a:rPr lang="en-US" dirty="0">
                <a:sym typeface="Wingdings" panose="05000000000000000000" pitchFamily="2" charset="2"/>
              </a:rPr>
              <a:t></a:t>
            </a:r>
            <a:endParaRPr lang="en-US" dirty="0"/>
          </a:p>
          <a:p>
            <a:endParaRPr lang="en-US" dirty="0"/>
          </a:p>
          <a:p>
            <a:endParaRPr lang="en-US" dirty="0"/>
          </a:p>
          <a:p>
            <a:endParaRPr lang="LID4096" dirty="0"/>
          </a:p>
        </p:txBody>
      </p:sp>
    </p:spTree>
    <p:extLst>
      <p:ext uri="{BB962C8B-B14F-4D97-AF65-F5344CB8AC3E}">
        <p14:creationId xmlns:p14="http://schemas.microsoft.com/office/powerpoint/2010/main" val="24139064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Manage</a:t>
            </a:r>
            <a:r>
              <a:rPr lang="fi-FI" dirty="0"/>
              <a:t> </a:t>
            </a:r>
            <a:r>
              <a:rPr lang="fi-FI" dirty="0" err="1"/>
              <a:t>Your</a:t>
            </a:r>
            <a:r>
              <a:rPr lang="fi-FI" dirty="0"/>
              <a:t> Energy!</a:t>
            </a:r>
          </a:p>
        </p:txBody>
      </p:sp>
      <p:sp>
        <p:nvSpPr>
          <p:cNvPr id="3" name="Text Placeholder 2"/>
          <p:cNvSpPr>
            <a:spLocks noGrp="1"/>
          </p:cNvSpPr>
          <p:nvPr>
            <p:ph type="body" sz="half" idx="1"/>
          </p:nvPr>
        </p:nvSpPr>
        <p:spPr>
          <a:xfrm>
            <a:off x="468312" y="1261610"/>
            <a:ext cx="8207376" cy="3336085"/>
          </a:xfrm>
        </p:spPr>
        <p:txBody>
          <a:bodyPr>
            <a:normAutofit fontScale="55000" lnSpcReduction="20000"/>
          </a:bodyPr>
          <a:lstStyle/>
          <a:p>
            <a:r>
              <a:rPr lang="en-US" sz="2400" dirty="0"/>
              <a:t>MENTAL ENERGY</a:t>
            </a:r>
          </a:p>
          <a:p>
            <a:r>
              <a:rPr lang="en-US" sz="2400" dirty="0"/>
              <a:t>Reduce interruptions by performing high concentration tasks away from phones and e-mail.</a:t>
            </a:r>
          </a:p>
          <a:p>
            <a:r>
              <a:rPr lang="en-US" sz="2400" dirty="0"/>
              <a:t>Respond to voice mails and e-mails at designated times during the day.</a:t>
            </a:r>
          </a:p>
          <a:p>
            <a:r>
              <a:rPr lang="en-US" sz="2400" dirty="0"/>
              <a:t>Every night, identify the most important challenge for the next day. Then make it your first priority when you arrive at work in the morning.</a:t>
            </a:r>
          </a:p>
          <a:p>
            <a:endParaRPr lang="en-US" sz="2400" dirty="0"/>
          </a:p>
          <a:p>
            <a:r>
              <a:rPr lang="en-US" sz="2400" dirty="0"/>
              <a:t>SPIRITUAL ENERGY</a:t>
            </a:r>
          </a:p>
          <a:p>
            <a:r>
              <a:rPr lang="en-US" sz="2400" dirty="0"/>
              <a:t>Identify your “sweet spot” activities—those that give you feelings of effectiveness, effortless absorption, and fulfillment. Find ways to do more of these. One executive who hated doing sales reports delegated them to someone who loved that activity.</a:t>
            </a:r>
          </a:p>
          <a:p>
            <a:r>
              <a:rPr lang="en-US" sz="2400" dirty="0"/>
              <a:t>Allocate time and energy to what you consider most important. For example, spend the last 20 minutes of your evening commute relaxing, so you can connect with your family once you’re home.</a:t>
            </a:r>
          </a:p>
          <a:p>
            <a:r>
              <a:rPr lang="en-US" sz="2400" dirty="0"/>
              <a:t>Live your core values. For instance, if consideration is important to you but you’re perpetually late for meetings, practice intentionally showing up five minutes early for meetings.</a:t>
            </a:r>
          </a:p>
          <a:p>
            <a:endParaRPr lang="fi-FI" dirty="0"/>
          </a:p>
        </p:txBody>
      </p:sp>
    </p:spTree>
    <p:extLst>
      <p:ext uri="{BB962C8B-B14F-4D97-AF65-F5344CB8AC3E}">
        <p14:creationId xmlns:p14="http://schemas.microsoft.com/office/powerpoint/2010/main" val="314869701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itle 3"/>
          <p:cNvSpPr>
            <a:spLocks noGrp="1"/>
          </p:cNvSpPr>
          <p:nvPr>
            <p:ph type="title"/>
          </p:nvPr>
        </p:nvSpPr>
        <p:spPr>
          <a:prstGeom prst="rect">
            <a:avLst/>
          </a:prstGeom>
        </p:spPr>
        <p:txBody>
          <a:bodyPr/>
          <a:lstStyle/>
          <a:p>
            <a:r>
              <a:rPr lang="fi-FI" dirty="0"/>
              <a:t>In </a:t>
            </a:r>
            <a:r>
              <a:rPr lang="fi-FI" dirty="0" err="1"/>
              <a:t>groups</a:t>
            </a:r>
            <a:r>
              <a:rPr lang="fi-FI" dirty="0"/>
              <a:t>, </a:t>
            </a:r>
            <a:r>
              <a:rPr lang="fi-FI" dirty="0" err="1"/>
              <a:t>share</a:t>
            </a:r>
            <a:r>
              <a:rPr lang="fi-FI" dirty="0"/>
              <a:t> </a:t>
            </a:r>
            <a:r>
              <a:rPr lang="fi-FI" dirty="0" err="1"/>
              <a:t>ideas</a:t>
            </a:r>
            <a:r>
              <a:rPr lang="fi-FI" dirty="0"/>
              <a:t> </a:t>
            </a:r>
            <a:r>
              <a:rPr lang="fi-FI" dirty="0" err="1"/>
              <a:t>about</a:t>
            </a:r>
            <a:r>
              <a:rPr lang="fi-FI" dirty="0"/>
              <a:t> </a:t>
            </a:r>
            <a:r>
              <a:rPr lang="fi-FI" dirty="0" err="1"/>
              <a:t>following</a:t>
            </a:r>
            <a:r>
              <a:rPr lang="fi-FI" dirty="0"/>
              <a:t> </a:t>
            </a:r>
            <a:r>
              <a:rPr lang="fi-FI" dirty="0" err="1"/>
              <a:t>questions</a:t>
            </a:r>
            <a:r>
              <a:rPr lang="fi-FI" dirty="0"/>
              <a:t>:</a:t>
            </a:r>
            <a:endParaRPr dirty="0"/>
          </a:p>
        </p:txBody>
      </p:sp>
      <p:sp>
        <p:nvSpPr>
          <p:cNvPr id="238" name="Content Placeholder 4"/>
          <p:cNvSpPr>
            <a:spLocks noGrp="1"/>
          </p:cNvSpPr>
          <p:nvPr>
            <p:ph type="body" sz="half" idx="1"/>
          </p:nvPr>
        </p:nvSpPr>
        <p:spPr>
          <a:xfrm>
            <a:off x="468312" y="1261610"/>
            <a:ext cx="8129998" cy="3336085"/>
          </a:xfrm>
          <a:prstGeom prst="rect">
            <a:avLst/>
          </a:prstGeom>
        </p:spPr>
        <p:txBody>
          <a:bodyPr>
            <a:normAutofit fontScale="55000" lnSpcReduction="20000"/>
          </a:bodyPr>
          <a:lstStyle/>
          <a:p>
            <a:pPr defTabSz="434340">
              <a:spcBef>
                <a:spcPts val="400"/>
              </a:spcBef>
              <a:defRPr sz="1710"/>
            </a:pPr>
            <a:endParaRPr dirty="0"/>
          </a:p>
          <a:p>
            <a:r>
              <a:rPr lang="en-US" dirty="0"/>
              <a:t>What a balanced (study or work) life means for you? How do you notice if your life is in balance or not? How distant/remote studying and learning can affect your study motivation and wellbeing (positively and negatively)?</a:t>
            </a:r>
          </a:p>
          <a:p>
            <a:endParaRPr lang="en-US" dirty="0"/>
          </a:p>
          <a:p>
            <a:r>
              <a:rPr lang="en-US" dirty="0"/>
              <a:t>What could “balance” mean for you (students) in these times of global uncertainty? How can you make your life a balanced-one? Or is it even possible during </a:t>
            </a:r>
            <a:r>
              <a:rPr lang="en-US" dirty="0" err="1"/>
              <a:t>pandemia</a:t>
            </a:r>
            <a:r>
              <a:rPr lang="en-US" dirty="0"/>
              <a:t>-times? If yes/not, why? What obstacles or stressors can there be waiting for you? </a:t>
            </a:r>
          </a:p>
          <a:p>
            <a:endParaRPr lang="en-US" dirty="0"/>
          </a:p>
          <a:p>
            <a:r>
              <a:rPr lang="en-US" dirty="0"/>
              <a:t>What helps you when problems might arrive? What can you do in advance to make it easier for you to overcome problems?</a:t>
            </a:r>
          </a:p>
          <a:p>
            <a:endParaRPr lang="en-US" dirty="0"/>
          </a:p>
          <a:p>
            <a:r>
              <a:rPr lang="en-US" dirty="0"/>
              <a:t>How can you support each other's wellbeing and study/work motivation? </a:t>
            </a:r>
          </a:p>
          <a:p>
            <a:endParaRPr lang="en-US" dirty="0"/>
          </a:p>
          <a:p>
            <a:r>
              <a:rPr lang="en-US" dirty="0"/>
              <a:t>From where can you get help/ support/ tips when you or your fellow-students need it?</a:t>
            </a:r>
            <a:br>
              <a:rPr lang="en-US" dirty="0"/>
            </a:br>
            <a:endParaRPr lang="en-US" dirty="0"/>
          </a:p>
          <a:p>
            <a:r>
              <a:rPr lang="en-US" dirty="0"/>
              <a:t>What kind of stress and time management tips would you recommend to others (what have you tried yourself and found useful) especially for remote/distant studying and promoting your study-wellbeing?</a:t>
            </a:r>
          </a:p>
          <a:p>
            <a:pPr defTabSz="434340">
              <a:spcBef>
                <a:spcPts val="400"/>
              </a:spcBef>
              <a:defRPr sz="1710"/>
            </a:pPr>
            <a:endParaRPr dirty="0"/>
          </a:p>
          <a:p>
            <a:pPr defTabSz="434340">
              <a:spcBef>
                <a:spcPts val="400"/>
              </a:spcBef>
              <a:defRPr sz="1710"/>
            </a:pP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More </a:t>
            </a:r>
            <a:r>
              <a:rPr lang="fi-FI" dirty="0" err="1"/>
              <a:t>information</a:t>
            </a:r>
            <a:r>
              <a:rPr lang="fi-FI" dirty="0"/>
              <a:t>?</a:t>
            </a:r>
          </a:p>
        </p:txBody>
      </p:sp>
      <p:sp>
        <p:nvSpPr>
          <p:cNvPr id="3" name="Content Placeholder 2"/>
          <p:cNvSpPr>
            <a:spLocks noGrp="1"/>
          </p:cNvSpPr>
          <p:nvPr>
            <p:ph type="body" sz="half" idx="1"/>
          </p:nvPr>
        </p:nvSpPr>
        <p:spPr/>
        <p:txBody>
          <a:bodyPr>
            <a:normAutofit fontScale="85000" lnSpcReduction="20000"/>
          </a:bodyPr>
          <a:lstStyle/>
          <a:p>
            <a:r>
              <a:rPr lang="fi-FI" dirty="0"/>
              <a:t>Read </a:t>
            </a:r>
            <a:r>
              <a:rPr lang="fi-FI" dirty="0" err="1"/>
              <a:t>more</a:t>
            </a:r>
            <a:r>
              <a:rPr lang="fi-FI" dirty="0"/>
              <a:t> </a:t>
            </a:r>
            <a:r>
              <a:rPr lang="fi-FI" dirty="0" err="1"/>
              <a:t>about</a:t>
            </a:r>
            <a:r>
              <a:rPr lang="fi-FI" dirty="0"/>
              <a:t>: </a:t>
            </a:r>
            <a:r>
              <a:rPr lang="en-US" dirty="0"/>
              <a:t>Self management and time management:</a:t>
            </a:r>
            <a:r>
              <a:rPr lang="fi-FI" dirty="0"/>
              <a:t> </a:t>
            </a:r>
            <a:r>
              <a:rPr lang="en-US" u="sng" dirty="0">
                <a:hlinkClick r:id="rId2"/>
              </a:rPr>
              <a:t>https://into.aalto.fi/display/enopisk/Self-management+and+time+management</a:t>
            </a:r>
            <a:endParaRPr lang="fi-FI" dirty="0"/>
          </a:p>
          <a:p>
            <a:pPr marL="0" indent="0">
              <a:buNone/>
            </a:pPr>
            <a:endParaRPr lang="fi-FI" dirty="0"/>
          </a:p>
          <a:p>
            <a:r>
              <a:rPr lang="en-US" dirty="0"/>
              <a:t>Condition to study:</a:t>
            </a:r>
            <a:r>
              <a:rPr lang="fi-FI" dirty="0"/>
              <a:t> </a:t>
            </a:r>
            <a:r>
              <a:rPr lang="en-US" u="sng" dirty="0">
                <a:hlinkClick r:id="rId3"/>
              </a:rPr>
              <a:t>https://into.aalto.fi/display/enopisk/Condition+to+study</a:t>
            </a:r>
            <a:endParaRPr lang="fi-FI" dirty="0"/>
          </a:p>
          <a:p>
            <a:pPr lvl="1"/>
            <a:r>
              <a:rPr lang="en-US" dirty="0"/>
              <a:t>Especially useful for study and work-life are texts titled “Self-compassion” and “Perfectionism”.</a:t>
            </a:r>
            <a:endParaRPr lang="fi-FI" dirty="0"/>
          </a:p>
          <a:p>
            <a:endParaRPr lang="fi-FI" dirty="0"/>
          </a:p>
        </p:txBody>
      </p:sp>
    </p:spTree>
    <p:extLst>
      <p:ext uri="{BB962C8B-B14F-4D97-AF65-F5344CB8AC3E}">
        <p14:creationId xmlns:p14="http://schemas.microsoft.com/office/powerpoint/2010/main" val="5267515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Wondering</a:t>
            </a:r>
            <a:r>
              <a:rPr lang="fi-FI" dirty="0"/>
              <a:t> </a:t>
            </a:r>
            <a:r>
              <a:rPr lang="fi-FI" dirty="0" err="1"/>
              <a:t>how</a:t>
            </a:r>
            <a:r>
              <a:rPr lang="fi-FI" dirty="0"/>
              <a:t> </a:t>
            </a:r>
            <a:r>
              <a:rPr lang="fi-FI" dirty="0" err="1"/>
              <a:t>your</a:t>
            </a:r>
            <a:r>
              <a:rPr lang="fi-FI" dirty="0"/>
              <a:t> </a:t>
            </a:r>
            <a:r>
              <a:rPr lang="fi-FI" dirty="0" err="1"/>
              <a:t>career</a:t>
            </a:r>
            <a:r>
              <a:rPr lang="fi-FI" dirty="0"/>
              <a:t> </a:t>
            </a:r>
            <a:r>
              <a:rPr lang="fi-FI" dirty="0" err="1"/>
              <a:t>plans</a:t>
            </a:r>
            <a:r>
              <a:rPr lang="fi-FI" dirty="0"/>
              <a:t> </a:t>
            </a:r>
            <a:r>
              <a:rPr lang="fi-FI" dirty="0" err="1"/>
              <a:t>fit</a:t>
            </a:r>
            <a:r>
              <a:rPr lang="fi-FI" dirty="0"/>
              <a:t> in </a:t>
            </a:r>
            <a:r>
              <a:rPr lang="fi-FI" dirty="0" err="1"/>
              <a:t>all</a:t>
            </a:r>
            <a:r>
              <a:rPr lang="fi-FI" dirty="0"/>
              <a:t> </a:t>
            </a:r>
            <a:r>
              <a:rPr lang="fi-FI" dirty="0" err="1"/>
              <a:t>this</a:t>
            </a:r>
            <a:r>
              <a:rPr lang="fi-FI" dirty="0"/>
              <a:t>?</a:t>
            </a:r>
          </a:p>
        </p:txBody>
      </p:sp>
      <p:sp>
        <p:nvSpPr>
          <p:cNvPr id="3" name="Text Placeholder 2"/>
          <p:cNvSpPr>
            <a:spLocks noGrp="1"/>
          </p:cNvSpPr>
          <p:nvPr>
            <p:ph type="body" sz="half" idx="1"/>
          </p:nvPr>
        </p:nvSpPr>
        <p:spPr>
          <a:xfrm>
            <a:off x="468312" y="1261610"/>
            <a:ext cx="7318836" cy="3336085"/>
          </a:xfrm>
        </p:spPr>
        <p:txBody>
          <a:bodyPr>
            <a:normAutofit fontScale="62500" lnSpcReduction="20000"/>
          </a:bodyPr>
          <a:lstStyle/>
          <a:p>
            <a:r>
              <a:rPr lang="en-US" sz="3800" dirty="0"/>
              <a:t>MyCourses / Career Planning Exercises</a:t>
            </a:r>
          </a:p>
          <a:p>
            <a:r>
              <a:rPr lang="en-US" dirty="0">
                <a:hlinkClick r:id="rId2"/>
              </a:rPr>
              <a:t>https://mycourses.aalto.fi/course/view.php?id=19069</a:t>
            </a:r>
            <a:endParaRPr lang="en-US" dirty="0"/>
          </a:p>
          <a:p>
            <a:r>
              <a:rPr lang="en-US" dirty="0"/>
              <a:t> </a:t>
            </a:r>
          </a:p>
          <a:p>
            <a:r>
              <a:rPr lang="en-US" dirty="0"/>
              <a:t>This self-help material is designed to help you to process the key elements of career planning individually. </a:t>
            </a:r>
          </a:p>
          <a:p>
            <a:endParaRPr lang="en-US" dirty="0"/>
          </a:p>
          <a:p>
            <a:r>
              <a:rPr lang="en-US" dirty="0"/>
              <a:t>The sequence of exercises is numbered. You can do them in the same order or you can choose only the ones that appeal to you most and seem to help you. Having completed an exercise, reflect the results. What do the results of that reflection add to your self-awareness, your current thinking and goals of a good future as an individual and as a member of a society? How can you use the results? What will you do next?</a:t>
            </a:r>
          </a:p>
          <a:p>
            <a:r>
              <a:rPr lang="en-US" dirty="0"/>
              <a:t> </a:t>
            </a:r>
          </a:p>
          <a:p>
            <a:r>
              <a:rPr lang="en-US" dirty="0"/>
              <a:t>How to enroll into the workspace</a:t>
            </a:r>
          </a:p>
          <a:p>
            <a:r>
              <a:rPr lang="en-US" dirty="0">
                <a:hlinkClick r:id="rId3"/>
              </a:rPr>
              <a:t>Login</a:t>
            </a:r>
            <a:r>
              <a:rPr lang="en-US" dirty="0"/>
              <a:t> to MyCourses</a:t>
            </a:r>
          </a:p>
          <a:p>
            <a:r>
              <a:rPr lang="en-US" dirty="0"/>
              <a:t>Go to the </a:t>
            </a:r>
            <a:r>
              <a:rPr lang="en-US" dirty="0">
                <a:hlinkClick r:id="rId4"/>
              </a:rPr>
              <a:t>enrollment page</a:t>
            </a:r>
            <a:r>
              <a:rPr lang="en-US" dirty="0"/>
              <a:t> and click the  "Enroll me" button</a:t>
            </a:r>
          </a:p>
          <a:p>
            <a:endParaRPr lang="fi-FI" dirty="0"/>
          </a:p>
        </p:txBody>
      </p:sp>
    </p:spTree>
    <p:extLst>
      <p:ext uri="{BB962C8B-B14F-4D97-AF65-F5344CB8AC3E}">
        <p14:creationId xmlns:p14="http://schemas.microsoft.com/office/powerpoint/2010/main" val="237132650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7999-765B-4A3F-8041-C29AF5DED8B5}"/>
              </a:ext>
            </a:extLst>
          </p:cNvPr>
          <p:cNvSpPr>
            <a:spLocks noGrp="1"/>
          </p:cNvSpPr>
          <p:nvPr>
            <p:ph type="title"/>
          </p:nvPr>
        </p:nvSpPr>
        <p:spPr/>
        <p:txBody>
          <a:bodyPr/>
          <a:lstStyle/>
          <a:p>
            <a:r>
              <a:rPr lang="en-US" dirty="0"/>
              <a:t>Next steps</a:t>
            </a:r>
            <a:endParaRPr lang="LID4096" dirty="0"/>
          </a:p>
        </p:txBody>
      </p:sp>
      <p:sp>
        <p:nvSpPr>
          <p:cNvPr id="3" name="Text Placeholder 2">
            <a:extLst>
              <a:ext uri="{FF2B5EF4-FFF2-40B4-BE49-F238E27FC236}">
                <a16:creationId xmlns:a16="http://schemas.microsoft.com/office/drawing/2014/main" id="{D959B5E4-6454-4807-BFAE-47DF3E177D62}"/>
              </a:ext>
            </a:extLst>
          </p:cNvPr>
          <p:cNvSpPr>
            <a:spLocks noGrp="1"/>
          </p:cNvSpPr>
          <p:nvPr>
            <p:ph type="body" sz="half" idx="1"/>
          </p:nvPr>
        </p:nvSpPr>
        <p:spPr/>
        <p:txBody>
          <a:bodyPr>
            <a:normAutofit fontScale="77500" lnSpcReduction="20000"/>
          </a:bodyPr>
          <a:lstStyle/>
          <a:p>
            <a:r>
              <a:rPr lang="en-US" dirty="0"/>
              <a:t>Read material from MyCourses and this pp-slide-show in advance and think your own answers for those group-work questions. Then, let’s meet again:</a:t>
            </a:r>
          </a:p>
          <a:p>
            <a:endParaRPr lang="en-US" dirty="0"/>
          </a:p>
          <a:p>
            <a:r>
              <a:rPr lang="en-US" dirty="0"/>
              <a:t>Group A, groupwork:</a:t>
            </a:r>
          </a:p>
          <a:p>
            <a:r>
              <a:rPr lang="en-US" dirty="0"/>
              <a:t>Wednesday, October 28 at 16-18 (Finnish time, UTC +3) </a:t>
            </a:r>
            <a:r>
              <a:rPr lang="en-US" dirty="0">
                <a:hlinkClick r:id="rId2"/>
              </a:rPr>
              <a:t>https://aalto.zoom.us/j/69680866834</a:t>
            </a:r>
            <a:endParaRPr lang="en-US" dirty="0"/>
          </a:p>
          <a:p>
            <a:r>
              <a:rPr lang="en-US" dirty="0"/>
              <a:t> </a:t>
            </a:r>
          </a:p>
          <a:p>
            <a:r>
              <a:rPr lang="en-US" dirty="0"/>
              <a:t>Group B, groupwork:</a:t>
            </a:r>
          </a:p>
          <a:p>
            <a:r>
              <a:rPr lang="en-US" dirty="0"/>
              <a:t>Thursday, October 29 at 16-18 (Finnish time, UTC +3) </a:t>
            </a:r>
            <a:r>
              <a:rPr lang="en-US" dirty="0">
                <a:hlinkClick r:id="rId3"/>
              </a:rPr>
              <a:t>https://aalto.zoom.us/j/66081055391</a:t>
            </a:r>
            <a:endParaRPr lang="en-US" dirty="0"/>
          </a:p>
          <a:p>
            <a:endParaRPr lang="LID4096" dirty="0"/>
          </a:p>
        </p:txBody>
      </p:sp>
    </p:spTree>
    <p:extLst>
      <p:ext uri="{BB962C8B-B14F-4D97-AF65-F5344CB8AC3E}">
        <p14:creationId xmlns:p14="http://schemas.microsoft.com/office/powerpoint/2010/main" val="15445088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FE53-ECCB-45D5-9EBF-C8EFD45683BD}"/>
              </a:ext>
            </a:extLst>
          </p:cNvPr>
          <p:cNvSpPr>
            <a:spLocks noGrp="1"/>
          </p:cNvSpPr>
          <p:nvPr>
            <p:ph type="title"/>
          </p:nvPr>
        </p:nvSpPr>
        <p:spPr/>
        <p:txBody>
          <a:bodyPr/>
          <a:lstStyle/>
          <a:p>
            <a:r>
              <a:rPr lang="en-US" dirty="0"/>
              <a:t>Getting to know each other</a:t>
            </a:r>
            <a:endParaRPr lang="LID4096" dirty="0"/>
          </a:p>
        </p:txBody>
      </p:sp>
      <p:sp>
        <p:nvSpPr>
          <p:cNvPr id="3" name="Text Placeholder 2">
            <a:extLst>
              <a:ext uri="{FF2B5EF4-FFF2-40B4-BE49-F238E27FC236}">
                <a16:creationId xmlns:a16="http://schemas.microsoft.com/office/drawing/2014/main" id="{51E2F5A0-57BC-438A-BB75-C986CD8EEA7B}"/>
              </a:ext>
            </a:extLst>
          </p:cNvPr>
          <p:cNvSpPr>
            <a:spLocks noGrp="1"/>
          </p:cNvSpPr>
          <p:nvPr>
            <p:ph type="body" idx="1"/>
          </p:nvPr>
        </p:nvSpPr>
        <p:spPr/>
        <p:txBody>
          <a:bodyPr/>
          <a:lstStyle/>
          <a:p>
            <a:pPr marL="342900" indent="-342900">
              <a:buFontTx/>
              <a:buChar char="-"/>
            </a:pPr>
            <a:r>
              <a:rPr lang="en-US" dirty="0"/>
              <a:t>Write down in Zoom chat: Introduce yourself to others (name, where are you from) and also, mention one thing you have done for your wellbeing in recent weeks, no matter how small or big act it has been</a:t>
            </a:r>
          </a:p>
          <a:p>
            <a:pPr marL="342900" indent="-342900">
              <a:buFontTx/>
              <a:buChar char="-"/>
            </a:pPr>
            <a:r>
              <a:rPr lang="en-US" dirty="0"/>
              <a:t>It’s important to write your name in chat, because it is also marking that you have taken part in this session today!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2361684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0281" y="825235"/>
            <a:ext cx="3921758" cy="3377958"/>
          </a:xfrm>
          <a:prstGeom prst="rect">
            <a:avLst/>
          </a:prstGeom>
        </p:spPr>
      </p:pic>
      <p:pic>
        <p:nvPicPr>
          <p:cNvPr id="8" name="Content Placeholder 4"/>
          <p:cNvPicPr>
            <a:picLocks noChangeAspect="1"/>
          </p:cNvPicPr>
          <p:nvPr/>
        </p:nvPicPr>
        <p:blipFill>
          <a:blip r:embed="rId3"/>
          <a:stretch>
            <a:fillRect/>
          </a:stretch>
        </p:blipFill>
        <p:spPr>
          <a:xfrm>
            <a:off x="4492039" y="825235"/>
            <a:ext cx="4485707" cy="3310348"/>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4209537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Beginners</a:t>
            </a:r>
            <a:r>
              <a:rPr lang="fi-FI" dirty="0"/>
              <a:t>’ </a:t>
            </a:r>
            <a:r>
              <a:rPr lang="fi-FI" dirty="0" err="1"/>
              <a:t>guide</a:t>
            </a:r>
            <a:r>
              <a:rPr lang="fi-FI" dirty="0"/>
              <a:t> to </a:t>
            </a:r>
            <a:r>
              <a:rPr lang="fi-FI" dirty="0" err="1"/>
              <a:t>stressing</a:t>
            </a:r>
            <a:r>
              <a:rPr lang="fi-FI" dirty="0"/>
              <a:t> </a:t>
            </a:r>
            <a:r>
              <a:rPr lang="fi-FI" dirty="0" err="1"/>
              <a:t>yourself</a:t>
            </a:r>
            <a:r>
              <a:rPr lang="fi-FI" dirty="0"/>
              <a:t> out…</a:t>
            </a:r>
          </a:p>
        </p:txBody>
      </p:sp>
      <p:sp>
        <p:nvSpPr>
          <p:cNvPr id="3" name="Text Placeholder 2"/>
          <p:cNvSpPr>
            <a:spLocks noGrp="1"/>
          </p:cNvSpPr>
          <p:nvPr>
            <p:ph type="body" sz="half" idx="1"/>
          </p:nvPr>
        </p:nvSpPr>
        <p:spPr/>
        <p:txBody>
          <a:bodyPr>
            <a:normAutofit fontScale="92500" lnSpcReduction="10000"/>
          </a:bodyPr>
          <a:lstStyle/>
          <a:p>
            <a:r>
              <a:rPr lang="fi-FI" dirty="0" err="1"/>
              <a:t>You</a:t>
            </a:r>
            <a:r>
              <a:rPr lang="fi-FI" dirty="0"/>
              <a:t> got 5 </a:t>
            </a:r>
            <a:r>
              <a:rPr lang="fi-FI" dirty="0" err="1"/>
              <a:t>minutes</a:t>
            </a:r>
            <a:r>
              <a:rPr lang="fi-FI" dirty="0"/>
              <a:t> – </a:t>
            </a:r>
            <a:r>
              <a:rPr lang="fi-FI" dirty="0" err="1"/>
              <a:t>write</a:t>
            </a:r>
            <a:r>
              <a:rPr lang="fi-FI" dirty="0"/>
              <a:t> </a:t>
            </a:r>
            <a:r>
              <a:rPr lang="fi-FI" dirty="0" err="1"/>
              <a:t>down</a:t>
            </a:r>
            <a:r>
              <a:rPr lang="fi-FI" dirty="0"/>
              <a:t> in </a:t>
            </a:r>
            <a:r>
              <a:rPr lang="fi-FI" dirty="0" err="1"/>
              <a:t>Flinga</a:t>
            </a:r>
            <a:r>
              <a:rPr lang="fi-FI" dirty="0"/>
              <a:t> </a:t>
            </a:r>
            <a:r>
              <a:rPr lang="fi-FI" dirty="0">
                <a:hlinkClick r:id="rId2"/>
              </a:rPr>
              <a:t>https://flinga.fi/s/FQMJJ8A</a:t>
            </a:r>
            <a:r>
              <a:rPr lang="fi-FI" dirty="0"/>
              <a:t> :</a:t>
            </a:r>
          </a:p>
          <a:p>
            <a:pPr marL="342900" indent="-342900">
              <a:buFontTx/>
              <a:buChar char="-"/>
            </a:pPr>
            <a:r>
              <a:rPr lang="fi-FI" dirty="0"/>
              <a:t>How to </a:t>
            </a:r>
            <a:r>
              <a:rPr lang="fi-FI" dirty="0" err="1"/>
              <a:t>cause</a:t>
            </a:r>
            <a:r>
              <a:rPr lang="fi-FI" dirty="0"/>
              <a:t> as </a:t>
            </a:r>
            <a:r>
              <a:rPr lang="fi-FI" dirty="0" err="1"/>
              <a:t>much</a:t>
            </a:r>
            <a:r>
              <a:rPr lang="fi-FI" dirty="0"/>
              <a:t> </a:t>
            </a:r>
            <a:r>
              <a:rPr lang="fi-FI" dirty="0" err="1"/>
              <a:t>stress</a:t>
            </a:r>
            <a:r>
              <a:rPr lang="fi-FI" dirty="0"/>
              <a:t> as </a:t>
            </a:r>
            <a:r>
              <a:rPr lang="fi-FI" dirty="0" err="1"/>
              <a:t>possible</a:t>
            </a:r>
            <a:r>
              <a:rPr lang="fi-FI" dirty="0"/>
              <a:t> in </a:t>
            </a:r>
            <a:r>
              <a:rPr lang="fi-FI" dirty="0" err="1"/>
              <a:t>your</a:t>
            </a:r>
            <a:r>
              <a:rPr lang="fi-FI" dirty="0"/>
              <a:t> position for</a:t>
            </a:r>
          </a:p>
          <a:p>
            <a:pPr marL="591119" lvl="1" indent="-342900">
              <a:buFontTx/>
              <a:buChar char="-"/>
            </a:pPr>
            <a:r>
              <a:rPr lang="fi-FI" dirty="0" err="1"/>
              <a:t>yourself</a:t>
            </a:r>
            <a:endParaRPr lang="fi-FI" dirty="0"/>
          </a:p>
          <a:p>
            <a:pPr marL="591119" lvl="1" indent="-342900">
              <a:buFontTx/>
              <a:buChar char="-"/>
            </a:pPr>
            <a:r>
              <a:rPr lang="fi-FI" dirty="0" err="1"/>
              <a:t>your</a:t>
            </a:r>
            <a:r>
              <a:rPr lang="fi-FI" dirty="0"/>
              <a:t> </a:t>
            </a:r>
            <a:r>
              <a:rPr lang="fi-FI" dirty="0" err="1"/>
              <a:t>study</a:t>
            </a:r>
            <a:r>
              <a:rPr lang="fi-FI" dirty="0"/>
              <a:t> </a:t>
            </a:r>
            <a:r>
              <a:rPr lang="fi-FI" dirty="0" err="1"/>
              <a:t>group</a:t>
            </a:r>
            <a:r>
              <a:rPr lang="fi-FI" dirty="0"/>
              <a:t>?</a:t>
            </a:r>
          </a:p>
          <a:p>
            <a:pPr lvl="1" indent="0">
              <a:buNone/>
            </a:pPr>
            <a:endParaRPr lang="fi-FI" dirty="0"/>
          </a:p>
          <a:p>
            <a:r>
              <a:rPr lang="fi-FI" dirty="0" err="1"/>
              <a:t>Think</a:t>
            </a:r>
            <a:r>
              <a:rPr lang="fi-FI" dirty="0"/>
              <a:t> </a:t>
            </a:r>
            <a:r>
              <a:rPr lang="fi-FI" dirty="0" err="1"/>
              <a:t>about</a:t>
            </a:r>
            <a:r>
              <a:rPr lang="fi-FI" dirty="0"/>
              <a:t> </a:t>
            </a:r>
            <a:r>
              <a:rPr lang="fi-FI" dirty="0" err="1"/>
              <a:t>your</a:t>
            </a:r>
            <a:r>
              <a:rPr lang="fi-FI" dirty="0"/>
              <a:t> </a:t>
            </a:r>
            <a:r>
              <a:rPr lang="fi-FI" dirty="0" err="1"/>
              <a:t>own</a:t>
            </a:r>
            <a:r>
              <a:rPr lang="fi-FI" dirty="0"/>
              <a:t> and </a:t>
            </a:r>
            <a:r>
              <a:rPr lang="fi-FI" dirty="0" err="1"/>
              <a:t>other’s</a:t>
            </a:r>
            <a:r>
              <a:rPr lang="fi-FI" dirty="0"/>
              <a:t> </a:t>
            </a:r>
            <a:r>
              <a:rPr lang="fi-FI" dirty="0" err="1"/>
              <a:t>influence</a:t>
            </a:r>
            <a:r>
              <a:rPr lang="fi-FI" dirty="0"/>
              <a:t> (</a:t>
            </a:r>
            <a:r>
              <a:rPr lang="fi-FI" dirty="0" err="1"/>
              <a:t>actions</a:t>
            </a:r>
            <a:r>
              <a:rPr lang="fi-FI" dirty="0"/>
              <a:t>) </a:t>
            </a:r>
            <a:r>
              <a:rPr lang="fi-FI" dirty="0" err="1"/>
              <a:t>but</a:t>
            </a:r>
            <a:r>
              <a:rPr lang="fi-FI" dirty="0"/>
              <a:t> </a:t>
            </a:r>
            <a:r>
              <a:rPr lang="fi-FI" dirty="0" err="1"/>
              <a:t>also</a:t>
            </a:r>
            <a:r>
              <a:rPr lang="fi-FI" dirty="0"/>
              <a:t> </a:t>
            </a:r>
            <a:r>
              <a:rPr lang="fi-FI" dirty="0" err="1"/>
              <a:t>situational</a:t>
            </a:r>
            <a:r>
              <a:rPr lang="fi-FI" dirty="0"/>
              <a:t> and </a:t>
            </a:r>
            <a:r>
              <a:rPr lang="fi-FI" dirty="0" err="1"/>
              <a:t>other</a:t>
            </a:r>
            <a:r>
              <a:rPr lang="fi-FI" dirty="0"/>
              <a:t> </a:t>
            </a:r>
            <a:r>
              <a:rPr lang="fi-FI" dirty="0" err="1"/>
              <a:t>factors</a:t>
            </a:r>
            <a:r>
              <a:rPr lang="fi-FI" dirty="0"/>
              <a:t> </a:t>
            </a:r>
            <a:r>
              <a:rPr lang="fi-FI" dirty="0" err="1"/>
              <a:t>you</a:t>
            </a:r>
            <a:r>
              <a:rPr lang="fi-FI" dirty="0"/>
              <a:t> </a:t>
            </a:r>
            <a:r>
              <a:rPr lang="fi-FI" dirty="0" err="1"/>
              <a:t>can</a:t>
            </a:r>
            <a:r>
              <a:rPr lang="fi-FI" dirty="0"/>
              <a:t>/ </a:t>
            </a:r>
            <a:r>
              <a:rPr lang="fi-FI" dirty="0" err="1"/>
              <a:t>can’t</a:t>
            </a:r>
            <a:r>
              <a:rPr lang="fi-FI" dirty="0"/>
              <a:t> </a:t>
            </a:r>
            <a:r>
              <a:rPr lang="fi-FI" dirty="0" err="1"/>
              <a:t>modify</a:t>
            </a:r>
            <a:r>
              <a:rPr lang="fi-FI" dirty="0"/>
              <a:t>.</a:t>
            </a:r>
          </a:p>
          <a:p>
            <a:pPr marL="342900" indent="-342900">
              <a:buFontTx/>
              <a:buChar char="-"/>
            </a:pPr>
            <a:endParaRPr lang="fi-FI" dirty="0"/>
          </a:p>
        </p:txBody>
      </p:sp>
    </p:spTree>
    <p:extLst>
      <p:ext uri="{BB962C8B-B14F-4D97-AF65-F5344CB8AC3E}">
        <p14:creationId xmlns:p14="http://schemas.microsoft.com/office/powerpoint/2010/main" val="1388426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
          </p:nvPr>
        </p:nvSpPr>
        <p:spPr>
          <a:xfrm>
            <a:off x="468312" y="324466"/>
            <a:ext cx="8207376" cy="4273230"/>
          </a:xfrm>
        </p:spPr>
        <p:txBody>
          <a:bodyPr>
            <a:normAutofit fontScale="92500" lnSpcReduction="10000"/>
          </a:bodyPr>
          <a:lstStyle/>
          <a:p>
            <a:pPr marL="342900" indent="-342900">
              <a:buFont typeface="Arial" panose="020B0604020202020204" pitchFamily="34" charset="0"/>
              <a:buChar char="•"/>
            </a:pPr>
            <a:r>
              <a:rPr lang="en-US" b="0" dirty="0"/>
              <a:t>Time management (and learning to use a calendar) may sound boring and tedious and are often seen as being in the same category as managing your personal finances: You really don't think about it, until it's already "too late".</a:t>
            </a:r>
          </a:p>
          <a:p>
            <a:pPr marL="342900" indent="-342900">
              <a:buFont typeface="Arial" panose="020B0604020202020204" pitchFamily="34" charset="0"/>
              <a:buChar char="•"/>
            </a:pPr>
            <a:r>
              <a:rPr lang="en-US" b="0" dirty="0"/>
              <a:t>Do these sound familiar to you?: ‘I know how to plan, but the problem is putting the plans into action!’ ‘I do make plans, but I just don’t have enough time to do all I should!’ </a:t>
            </a:r>
          </a:p>
          <a:p>
            <a:pPr marL="342900" indent="-342900">
              <a:buFont typeface="Arial" panose="020B0604020202020204" pitchFamily="34" charset="0"/>
              <a:buChar char="•"/>
            </a:pPr>
            <a:r>
              <a:rPr lang="en-US" b="0" dirty="0"/>
              <a:t>Time management is not just about taking care of responsibilities. It helps you see what you really spend your time on and why. The underlying question is a fundamental one: how do you spend your limited time on this Earth? Your calendar says a great deal about what you actually spend your time on. </a:t>
            </a:r>
          </a:p>
          <a:p>
            <a:pPr marL="342900" indent="-342900">
              <a:buFont typeface="Arial" panose="020B0604020202020204" pitchFamily="34" charset="0"/>
              <a:buChar char="•"/>
            </a:pPr>
            <a:r>
              <a:rPr lang="en-US" b="0" dirty="0"/>
              <a:t>Does your calendar reflect your values and the things you hold dear? Does it take you towards something meaningful? If not, what do you think should change? </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300608708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Point Star 7"/>
          <p:cNvSpPr/>
          <p:nvPr/>
        </p:nvSpPr>
        <p:spPr>
          <a:xfrm>
            <a:off x="4018126" y="2073145"/>
            <a:ext cx="1241663" cy="1202111"/>
          </a:xfrm>
          <a:prstGeom prst="star6">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hangingPunct="1"/>
            <a:endParaRPr lang="fi-FI" sz="760" kern="1200">
              <a:solidFill>
                <a:prstClr val="white"/>
              </a:solidFill>
              <a:latin typeface="Calibri" panose="020F0502020204030204"/>
            </a:endParaRPr>
          </a:p>
        </p:txBody>
      </p:sp>
      <p:sp>
        <p:nvSpPr>
          <p:cNvPr id="9" name="Rectangle 8"/>
          <p:cNvSpPr/>
          <p:nvPr/>
        </p:nvSpPr>
        <p:spPr>
          <a:xfrm>
            <a:off x="4018123" y="634764"/>
            <a:ext cx="1821841" cy="1384995"/>
          </a:xfrm>
          <a:prstGeom prst="rect">
            <a:avLst/>
          </a:prstGeom>
        </p:spPr>
        <p:txBody>
          <a:bodyPr wrap="square">
            <a:spAutoFit/>
          </a:bodyPr>
          <a:lstStyle/>
          <a:p>
            <a:pPr defTabSz="685800" hangingPunct="1"/>
            <a:r>
              <a:rPr lang="fi-FI" sz="1400" b="1" kern="1200" dirty="0">
                <a:solidFill>
                  <a:prstClr val="black"/>
                </a:solidFill>
                <a:latin typeface="Calibri" panose="020F0502020204030204"/>
                <a:ea typeface="+mn-ea"/>
                <a:cs typeface="+mn-cs"/>
              </a:rPr>
              <a:t>I </a:t>
            </a:r>
            <a:r>
              <a:rPr lang="fi-FI" sz="1400" b="1" kern="1200" dirty="0" err="1">
                <a:solidFill>
                  <a:prstClr val="black"/>
                </a:solidFill>
                <a:latin typeface="Calibri" panose="020F0502020204030204"/>
                <a:ea typeface="+mn-ea"/>
                <a:cs typeface="+mn-cs"/>
              </a:rPr>
              <a:t>end</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up</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living</a:t>
            </a:r>
            <a:r>
              <a:rPr lang="fi-FI" sz="1400" b="1" kern="1200" dirty="0">
                <a:solidFill>
                  <a:prstClr val="black"/>
                </a:solidFill>
                <a:latin typeface="Calibri" panose="020F0502020204030204"/>
                <a:ea typeface="+mn-ea"/>
                <a:cs typeface="+mn-cs"/>
              </a:rPr>
              <a:t> inside my </a:t>
            </a:r>
            <a:r>
              <a:rPr lang="fi-FI" sz="1400" b="1" kern="1200" dirty="0" err="1">
                <a:solidFill>
                  <a:prstClr val="black"/>
                </a:solidFill>
                <a:latin typeface="Calibri" panose="020F0502020204030204"/>
                <a:ea typeface="+mn-ea"/>
                <a:cs typeface="+mn-cs"/>
              </a:rPr>
              <a:t>mind</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worrying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about</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or</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glorifying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future</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or</a:t>
            </a:r>
            <a:r>
              <a:rPr lang="fi-FI" sz="1400" b="1" kern="1200" dirty="0">
                <a:solidFill>
                  <a:prstClr val="black"/>
                </a:solidFill>
                <a:latin typeface="Calibri" panose="020F0502020204030204"/>
                <a:ea typeface="+mn-ea"/>
                <a:cs typeface="+mn-cs"/>
              </a:rPr>
              <a:t> past. I </a:t>
            </a:r>
            <a:r>
              <a:rPr lang="fi-FI" sz="1400" b="1" kern="1200" dirty="0" err="1">
                <a:solidFill>
                  <a:prstClr val="black"/>
                </a:solidFill>
                <a:latin typeface="Calibri" panose="020F0502020204030204"/>
                <a:ea typeface="+mn-ea"/>
                <a:cs typeface="+mn-cs"/>
              </a:rPr>
              <a:t>don’t</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really</a:t>
            </a:r>
            <a:r>
              <a:rPr lang="fi-FI" sz="1400" b="1" kern="1200" dirty="0">
                <a:solidFill>
                  <a:prstClr val="black"/>
                </a:solidFill>
                <a:latin typeface="Calibri" panose="020F0502020204030204"/>
                <a:ea typeface="+mn-ea"/>
                <a:cs typeface="+mn-cs"/>
              </a:rPr>
              <a:t> live in </a:t>
            </a:r>
            <a:r>
              <a:rPr lang="fi-FI" sz="1400" b="1" kern="1200" dirty="0" err="1">
                <a:solidFill>
                  <a:prstClr val="black"/>
                </a:solidFill>
                <a:latin typeface="Calibri" panose="020F0502020204030204"/>
                <a:ea typeface="+mn-ea"/>
                <a:cs typeface="+mn-cs"/>
              </a:rPr>
              <a:t>this</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moment</a:t>
            </a:r>
            <a:r>
              <a:rPr lang="fi-FI" sz="1400" b="1" kern="1200" dirty="0">
                <a:solidFill>
                  <a:prstClr val="black"/>
                </a:solidFill>
                <a:latin typeface="Calibri" panose="020F0502020204030204"/>
                <a:ea typeface="+mn-ea"/>
                <a:cs typeface="+mn-cs"/>
              </a:rPr>
              <a:t>.</a:t>
            </a:r>
          </a:p>
        </p:txBody>
      </p:sp>
      <p:sp>
        <p:nvSpPr>
          <p:cNvPr id="10" name="Rectangle 9"/>
          <p:cNvSpPr/>
          <p:nvPr/>
        </p:nvSpPr>
        <p:spPr>
          <a:xfrm>
            <a:off x="5895940" y="1488369"/>
            <a:ext cx="2223301" cy="1169551"/>
          </a:xfrm>
          <a:prstGeom prst="rect">
            <a:avLst/>
          </a:prstGeom>
        </p:spPr>
        <p:txBody>
          <a:bodyPr wrap="square">
            <a:spAutoFit/>
          </a:bodyPr>
          <a:lstStyle/>
          <a:p>
            <a:pPr defTabSz="685800" hangingPunct="1"/>
            <a:r>
              <a:rPr lang="fi-FI" sz="1400" b="1" kern="1200" dirty="0" err="1">
                <a:solidFill>
                  <a:prstClr val="black"/>
                </a:solidFill>
                <a:latin typeface="Calibri" panose="020F0502020204030204"/>
                <a:ea typeface="+mn-ea"/>
                <a:cs typeface="+mn-cs"/>
              </a:rPr>
              <a:t>I’m</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not</a:t>
            </a:r>
            <a:r>
              <a:rPr lang="fi-FI" sz="1400" b="1" kern="1200" dirty="0">
                <a:solidFill>
                  <a:prstClr val="black"/>
                </a:solidFill>
                <a:latin typeface="Calibri" panose="020F0502020204030204"/>
                <a:ea typeface="+mn-ea"/>
                <a:cs typeface="+mn-cs"/>
              </a:rPr>
              <a:t> sure </a:t>
            </a:r>
            <a:r>
              <a:rPr lang="fi-FI" sz="1400" b="1" kern="1200" dirty="0" err="1">
                <a:solidFill>
                  <a:prstClr val="black"/>
                </a:solidFill>
                <a:latin typeface="Calibri" panose="020F0502020204030204"/>
                <a:ea typeface="+mn-ea"/>
                <a:cs typeface="+mn-cs"/>
              </a:rPr>
              <a:t>what</a:t>
            </a:r>
            <a:r>
              <a:rPr lang="fi-FI" sz="1400" b="1" kern="1200" dirty="0">
                <a:solidFill>
                  <a:prstClr val="black"/>
                </a:solidFill>
                <a:latin typeface="Calibri" panose="020F0502020204030204"/>
                <a:ea typeface="+mn-ea"/>
                <a:cs typeface="+mn-cs"/>
              </a:rPr>
              <a:t> my </a:t>
            </a:r>
            <a:r>
              <a:rPr lang="fi-FI" sz="1400" b="1" kern="1200" dirty="0" err="1">
                <a:solidFill>
                  <a:prstClr val="black"/>
                </a:solidFill>
                <a:latin typeface="Calibri" panose="020F0502020204030204"/>
                <a:ea typeface="+mn-ea"/>
                <a:cs typeface="+mn-cs"/>
              </a:rPr>
              <a:t>values</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are</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or</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I’m</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not</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truly</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committed</a:t>
            </a:r>
            <a:r>
              <a:rPr lang="fi-FI" sz="1400" b="1" kern="1200" dirty="0">
                <a:solidFill>
                  <a:prstClr val="black"/>
                </a:solidFill>
                <a:latin typeface="Calibri" panose="020F0502020204030204"/>
                <a:ea typeface="+mn-ea"/>
                <a:cs typeface="+mn-cs"/>
              </a:rPr>
              <a:t> for </a:t>
            </a:r>
            <a:r>
              <a:rPr lang="fi-FI" sz="1400" b="1" kern="1200" dirty="0" err="1">
                <a:solidFill>
                  <a:prstClr val="black"/>
                </a:solidFill>
                <a:latin typeface="Calibri" panose="020F0502020204030204"/>
                <a:ea typeface="+mn-ea"/>
                <a:cs typeface="+mn-cs"/>
              </a:rPr>
              <a:t>them</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or</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it’s</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not</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possible</a:t>
            </a:r>
            <a:r>
              <a:rPr lang="fi-FI" sz="1400" b="1" kern="1200" dirty="0">
                <a:solidFill>
                  <a:prstClr val="black"/>
                </a:solidFill>
                <a:latin typeface="Calibri" panose="020F0502020204030204"/>
                <a:ea typeface="+mn-ea"/>
                <a:cs typeface="+mn-cs"/>
              </a:rPr>
              <a:t> to </a:t>
            </a:r>
            <a:r>
              <a:rPr lang="fi-FI" sz="1400" b="1" kern="1200" dirty="0" err="1">
                <a:solidFill>
                  <a:prstClr val="black"/>
                </a:solidFill>
                <a:latin typeface="Calibri" panose="020F0502020204030204"/>
                <a:ea typeface="+mn-ea"/>
                <a:cs typeface="+mn-cs"/>
              </a:rPr>
              <a:t>follow</a:t>
            </a:r>
            <a:r>
              <a:rPr lang="fi-FI" sz="1400" b="1" kern="1200" dirty="0">
                <a:solidFill>
                  <a:prstClr val="black"/>
                </a:solidFill>
                <a:latin typeface="Calibri" panose="020F0502020204030204"/>
                <a:ea typeface="+mn-ea"/>
                <a:cs typeface="+mn-cs"/>
              </a:rPr>
              <a:t> my </a:t>
            </a:r>
            <a:r>
              <a:rPr lang="fi-FI" sz="1400" b="1" kern="1200" dirty="0" err="1">
                <a:solidFill>
                  <a:prstClr val="black"/>
                </a:solidFill>
                <a:latin typeface="Calibri" panose="020F0502020204030204"/>
                <a:ea typeface="+mn-ea"/>
                <a:cs typeface="+mn-cs"/>
              </a:rPr>
              <a:t>values</a:t>
            </a:r>
            <a:r>
              <a:rPr lang="fi-FI" sz="1400" b="1" kern="1200" dirty="0">
                <a:solidFill>
                  <a:prstClr val="black"/>
                </a:solidFill>
                <a:latin typeface="Calibri" panose="020F0502020204030204"/>
                <a:ea typeface="+mn-ea"/>
                <a:cs typeface="+mn-cs"/>
              </a:rPr>
              <a:t> for </a:t>
            </a:r>
            <a:r>
              <a:rPr lang="fi-FI" sz="1400" b="1" kern="1200" dirty="0" err="1">
                <a:solidFill>
                  <a:prstClr val="black"/>
                </a:solidFill>
                <a:latin typeface="Calibri" panose="020F0502020204030204"/>
                <a:ea typeface="+mn-ea"/>
                <a:cs typeface="+mn-cs"/>
              </a:rPr>
              <a:t>some</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reason</a:t>
            </a:r>
            <a:endParaRPr lang="fi-FI" sz="1400" b="1" kern="1200" dirty="0">
              <a:solidFill>
                <a:prstClr val="black"/>
              </a:solidFill>
              <a:latin typeface="Calibri" panose="020F0502020204030204"/>
              <a:ea typeface="+mn-ea"/>
              <a:cs typeface="+mn-cs"/>
            </a:endParaRPr>
          </a:p>
        </p:txBody>
      </p:sp>
      <p:sp>
        <p:nvSpPr>
          <p:cNvPr id="11" name="Rectangle 10"/>
          <p:cNvSpPr/>
          <p:nvPr/>
        </p:nvSpPr>
        <p:spPr>
          <a:xfrm>
            <a:off x="5525302" y="3121206"/>
            <a:ext cx="2365339" cy="954107"/>
          </a:xfrm>
          <a:prstGeom prst="rect">
            <a:avLst/>
          </a:prstGeom>
        </p:spPr>
        <p:txBody>
          <a:bodyPr wrap="square">
            <a:spAutoFit/>
          </a:bodyPr>
          <a:lstStyle/>
          <a:p>
            <a:pPr defTabSz="685800" hangingPunct="1"/>
            <a:r>
              <a:rPr lang="fi-FI" sz="1400" b="1" kern="1200" dirty="0">
                <a:solidFill>
                  <a:prstClr val="black"/>
                </a:solidFill>
                <a:latin typeface="Calibri" panose="020F0502020204030204"/>
                <a:ea typeface="+mn-ea"/>
                <a:cs typeface="+mn-cs"/>
              </a:rPr>
              <a:t>I </a:t>
            </a:r>
            <a:r>
              <a:rPr lang="fi-FI" sz="1400" b="1" kern="1200" dirty="0" err="1">
                <a:solidFill>
                  <a:prstClr val="black"/>
                </a:solidFill>
                <a:latin typeface="Calibri" panose="020F0502020204030204"/>
                <a:ea typeface="+mn-ea"/>
                <a:cs typeface="+mn-cs"/>
              </a:rPr>
              <a:t>end</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up</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following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impulses</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without</a:t>
            </a:r>
            <a:r>
              <a:rPr lang="fi-FI" sz="1400" b="1" kern="1200" dirty="0">
                <a:solidFill>
                  <a:prstClr val="black"/>
                </a:solidFill>
                <a:latin typeface="Calibri" panose="020F0502020204030204"/>
                <a:ea typeface="+mn-ea"/>
                <a:cs typeface="+mn-cs"/>
              </a:rPr>
              <a:t> no </a:t>
            </a:r>
            <a:r>
              <a:rPr lang="fi-FI" sz="1400" b="1" kern="1200" dirty="0" err="1">
                <a:solidFill>
                  <a:prstClr val="black"/>
                </a:solidFill>
                <a:latin typeface="Calibri" panose="020F0502020204030204"/>
                <a:ea typeface="+mn-ea"/>
                <a:cs typeface="+mn-cs"/>
              </a:rPr>
              <a:t>goals</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or</a:t>
            </a:r>
            <a:r>
              <a:rPr lang="fi-FI" sz="1400" b="1" kern="1200" dirty="0">
                <a:solidFill>
                  <a:prstClr val="black"/>
                </a:solidFill>
                <a:latin typeface="Calibri" panose="020F0502020204030204"/>
                <a:ea typeface="+mn-ea"/>
                <a:cs typeface="+mn-cs"/>
              </a:rPr>
              <a:t> I </a:t>
            </a:r>
            <a:r>
              <a:rPr lang="fi-FI" sz="1400" b="1" kern="1200" dirty="0" err="1">
                <a:solidFill>
                  <a:prstClr val="black"/>
                </a:solidFill>
                <a:latin typeface="Calibri" panose="020F0502020204030204"/>
                <a:ea typeface="+mn-ea"/>
                <a:cs typeface="+mn-cs"/>
              </a:rPr>
              <a:t>start</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over-doing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everything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or</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became</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really</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passive</a:t>
            </a:r>
            <a:r>
              <a:rPr lang="fi-FI" sz="1400" b="1" kern="1200" dirty="0">
                <a:solidFill>
                  <a:prstClr val="black"/>
                </a:solidFill>
                <a:latin typeface="Calibri" panose="020F0502020204030204"/>
                <a:ea typeface="+mn-ea"/>
                <a:cs typeface="+mn-cs"/>
              </a:rPr>
              <a:t>.</a:t>
            </a:r>
          </a:p>
        </p:txBody>
      </p:sp>
      <p:sp>
        <p:nvSpPr>
          <p:cNvPr id="12" name="Rectangle 11"/>
          <p:cNvSpPr/>
          <p:nvPr/>
        </p:nvSpPr>
        <p:spPr>
          <a:xfrm>
            <a:off x="3840696" y="3428114"/>
            <a:ext cx="1479212" cy="954107"/>
          </a:xfrm>
          <a:prstGeom prst="rect">
            <a:avLst/>
          </a:prstGeom>
        </p:spPr>
        <p:txBody>
          <a:bodyPr wrap="square">
            <a:spAutoFit/>
          </a:bodyPr>
          <a:lstStyle/>
          <a:p>
            <a:pPr defTabSz="685800" hangingPunct="1"/>
            <a:r>
              <a:rPr lang="fi-FI" sz="1400" b="1" kern="1200" dirty="0" err="1">
                <a:solidFill>
                  <a:prstClr val="black"/>
                </a:solidFill>
                <a:latin typeface="Calibri" panose="020F0502020204030204"/>
                <a:ea typeface="+mn-ea"/>
                <a:cs typeface="+mn-cs"/>
              </a:rPr>
              <a:t>Things</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don’t</a:t>
            </a:r>
            <a:r>
              <a:rPr lang="fi-FI" sz="1400" b="1" kern="1200" dirty="0">
                <a:solidFill>
                  <a:prstClr val="black"/>
                </a:solidFill>
                <a:latin typeface="Calibri" panose="020F0502020204030204"/>
                <a:ea typeface="+mn-ea"/>
                <a:cs typeface="+mn-cs"/>
              </a:rPr>
              <a:t> go as I </a:t>
            </a:r>
            <a:r>
              <a:rPr lang="fi-FI" sz="1400" b="1" kern="1200" dirty="0" err="1">
                <a:solidFill>
                  <a:prstClr val="black"/>
                </a:solidFill>
                <a:latin typeface="Calibri" panose="020F0502020204030204"/>
                <a:ea typeface="+mn-ea"/>
                <a:cs typeface="+mn-cs"/>
              </a:rPr>
              <a:t>hope</a:t>
            </a:r>
            <a:r>
              <a:rPr lang="fi-FI" sz="1400" b="1" kern="1200" dirty="0">
                <a:solidFill>
                  <a:prstClr val="black"/>
                </a:solidFill>
                <a:latin typeface="Calibri" panose="020F0502020204030204"/>
                <a:ea typeface="+mn-ea"/>
                <a:cs typeface="+mn-cs"/>
              </a:rPr>
              <a:t>, and </a:t>
            </a:r>
            <a:r>
              <a:rPr lang="fi-FI" sz="1400" b="1" kern="1200" dirty="0" err="1">
                <a:solidFill>
                  <a:prstClr val="black"/>
                </a:solidFill>
                <a:latin typeface="Calibri" panose="020F0502020204030204"/>
                <a:ea typeface="+mn-ea"/>
                <a:cs typeface="+mn-cs"/>
              </a:rPr>
              <a:t>I’ll</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end</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up</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blaming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myself</a:t>
            </a:r>
            <a:endParaRPr lang="fi-FI" sz="1400" b="1" kern="1200" dirty="0">
              <a:solidFill>
                <a:prstClr val="black"/>
              </a:solidFill>
              <a:latin typeface="Calibri" panose="020F0502020204030204"/>
              <a:ea typeface="+mn-ea"/>
              <a:cs typeface="+mn-cs"/>
            </a:endParaRPr>
          </a:p>
        </p:txBody>
      </p:sp>
      <p:sp>
        <p:nvSpPr>
          <p:cNvPr id="13" name="Rectangle 12"/>
          <p:cNvSpPr/>
          <p:nvPr/>
        </p:nvSpPr>
        <p:spPr>
          <a:xfrm>
            <a:off x="1781504" y="2917794"/>
            <a:ext cx="2079378" cy="954107"/>
          </a:xfrm>
          <a:prstGeom prst="rect">
            <a:avLst/>
          </a:prstGeom>
        </p:spPr>
        <p:txBody>
          <a:bodyPr wrap="square">
            <a:spAutoFit/>
          </a:bodyPr>
          <a:lstStyle/>
          <a:p>
            <a:pPr defTabSz="685800" hangingPunct="1"/>
            <a:r>
              <a:rPr lang="fi-FI" sz="1400" b="1" kern="1200" dirty="0">
                <a:solidFill>
                  <a:prstClr val="black"/>
                </a:solidFill>
                <a:latin typeface="Calibri" panose="020F0502020204030204"/>
                <a:ea typeface="+mn-ea"/>
                <a:cs typeface="+mn-cs"/>
              </a:rPr>
              <a:t>I </a:t>
            </a:r>
            <a:r>
              <a:rPr lang="fi-FI" sz="1400" b="1" kern="1200" dirty="0" err="1">
                <a:solidFill>
                  <a:prstClr val="black"/>
                </a:solidFill>
                <a:latin typeface="Calibri" panose="020F0502020204030204"/>
                <a:ea typeface="+mn-ea"/>
                <a:cs typeface="+mn-cs"/>
              </a:rPr>
              <a:t>start</a:t>
            </a:r>
            <a:r>
              <a:rPr lang="fi-FI" sz="1400" b="1" kern="1200" dirty="0">
                <a:solidFill>
                  <a:prstClr val="black"/>
                </a:solidFill>
                <a:latin typeface="Calibri" panose="020F0502020204030204"/>
                <a:ea typeface="+mn-ea"/>
                <a:cs typeface="+mn-cs"/>
              </a:rPr>
              <a:t> to </a:t>
            </a:r>
            <a:r>
              <a:rPr lang="fi-FI" sz="1400" b="1" kern="1200" dirty="0" err="1">
                <a:solidFill>
                  <a:prstClr val="black"/>
                </a:solidFill>
                <a:latin typeface="Calibri" panose="020F0502020204030204"/>
                <a:ea typeface="+mn-ea"/>
                <a:cs typeface="+mn-cs"/>
              </a:rPr>
              <a:t>believe</a:t>
            </a:r>
            <a:r>
              <a:rPr lang="fi-FI" sz="1400" b="1" kern="1200" dirty="0">
                <a:solidFill>
                  <a:prstClr val="black"/>
                </a:solidFill>
                <a:latin typeface="Calibri" panose="020F0502020204030204"/>
                <a:ea typeface="+mn-ea"/>
                <a:cs typeface="+mn-cs"/>
              </a:rPr>
              <a:t> my </a:t>
            </a:r>
            <a:r>
              <a:rPr lang="fi-FI" sz="1400" b="1" kern="1200" dirty="0" err="1">
                <a:solidFill>
                  <a:prstClr val="black"/>
                </a:solidFill>
                <a:latin typeface="Calibri" panose="020F0502020204030204"/>
                <a:ea typeface="+mn-ea"/>
                <a:cs typeface="+mn-cs"/>
              </a:rPr>
              <a:t>negative</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thoughs</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are</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reality</a:t>
            </a:r>
            <a:r>
              <a:rPr lang="fi-FI" sz="1400" b="1" kern="1200" dirty="0">
                <a:solidFill>
                  <a:prstClr val="black"/>
                </a:solidFill>
                <a:latin typeface="Calibri" panose="020F0502020204030204"/>
                <a:ea typeface="+mn-ea"/>
                <a:cs typeface="+mn-cs"/>
              </a:rPr>
              <a:t>, and </a:t>
            </a:r>
            <a:r>
              <a:rPr lang="fi-FI" sz="1400" b="1" kern="1200" dirty="0" err="1">
                <a:solidFill>
                  <a:prstClr val="black"/>
                </a:solidFill>
                <a:latin typeface="Calibri" panose="020F0502020204030204"/>
                <a:ea typeface="+mn-ea"/>
                <a:cs typeface="+mn-cs"/>
              </a:rPr>
              <a:t>end</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up</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acting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upon</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them</a:t>
            </a:r>
            <a:r>
              <a:rPr lang="fi-FI" sz="1400" b="1" kern="1200" dirty="0">
                <a:solidFill>
                  <a:prstClr val="black"/>
                </a:solidFill>
                <a:latin typeface="Calibri" panose="020F0502020204030204"/>
                <a:ea typeface="+mn-ea"/>
                <a:cs typeface="+mn-cs"/>
              </a:rPr>
              <a:t>.</a:t>
            </a:r>
          </a:p>
        </p:txBody>
      </p:sp>
      <p:sp>
        <p:nvSpPr>
          <p:cNvPr id="14" name="Rectangle 13"/>
          <p:cNvSpPr/>
          <p:nvPr/>
        </p:nvSpPr>
        <p:spPr>
          <a:xfrm>
            <a:off x="1552903" y="1158685"/>
            <a:ext cx="2323183" cy="1384995"/>
          </a:xfrm>
          <a:prstGeom prst="rect">
            <a:avLst/>
          </a:prstGeom>
        </p:spPr>
        <p:txBody>
          <a:bodyPr wrap="square">
            <a:spAutoFit/>
          </a:bodyPr>
          <a:lstStyle/>
          <a:p>
            <a:pPr defTabSz="685800" hangingPunct="1"/>
            <a:r>
              <a:rPr lang="fi-FI" sz="1400" b="1" kern="1200" dirty="0">
                <a:solidFill>
                  <a:prstClr val="black"/>
                </a:solidFill>
                <a:latin typeface="Calibri" panose="020F0502020204030204"/>
                <a:ea typeface="+mn-ea"/>
                <a:cs typeface="+mn-cs"/>
              </a:rPr>
              <a:t>I </a:t>
            </a:r>
            <a:r>
              <a:rPr lang="fi-FI" sz="1400" b="1" kern="1200" dirty="0" err="1">
                <a:solidFill>
                  <a:prstClr val="black"/>
                </a:solidFill>
                <a:latin typeface="Calibri" panose="020F0502020204030204"/>
                <a:ea typeface="+mn-ea"/>
                <a:cs typeface="+mn-cs"/>
              </a:rPr>
              <a:t>feel</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really</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stressed</a:t>
            </a:r>
            <a:r>
              <a:rPr lang="fi-FI" sz="1400" b="1" kern="1200" dirty="0">
                <a:solidFill>
                  <a:prstClr val="black"/>
                </a:solidFill>
                <a:latin typeface="Calibri" panose="020F0502020204030204"/>
                <a:ea typeface="+mn-ea"/>
                <a:cs typeface="+mn-cs"/>
              </a:rPr>
              <a:t> and </a:t>
            </a:r>
            <a:r>
              <a:rPr lang="fi-FI" sz="1400" b="1" kern="1200" dirty="0" err="1">
                <a:solidFill>
                  <a:prstClr val="black"/>
                </a:solidFill>
                <a:latin typeface="Calibri" panose="020F0502020204030204"/>
                <a:ea typeface="+mn-ea"/>
                <a:cs typeface="+mn-cs"/>
              </a:rPr>
              <a:t>end</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up</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avoiding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things</a:t>
            </a:r>
            <a:r>
              <a:rPr lang="fi-FI" sz="1400" b="1" kern="1200" dirty="0">
                <a:solidFill>
                  <a:prstClr val="black"/>
                </a:solidFill>
                <a:latin typeface="Calibri" panose="020F0502020204030204"/>
                <a:ea typeface="+mn-ea"/>
                <a:cs typeface="+mn-cs"/>
              </a:rPr>
              <a:t> I </a:t>
            </a:r>
            <a:r>
              <a:rPr lang="fi-FI" sz="1400" b="1" kern="1200" dirty="0" err="1">
                <a:solidFill>
                  <a:prstClr val="black"/>
                </a:solidFill>
                <a:latin typeface="Calibri" panose="020F0502020204030204"/>
                <a:ea typeface="+mn-ea"/>
                <a:cs typeface="+mn-cs"/>
              </a:rPr>
              <a:t>should</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be</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doing</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I’ll</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start</a:t>
            </a:r>
            <a:r>
              <a:rPr lang="fi-FI" sz="1400" b="1" kern="1200" dirty="0">
                <a:solidFill>
                  <a:prstClr val="black"/>
                </a:solidFill>
                <a:latin typeface="Calibri" panose="020F0502020204030204"/>
                <a:ea typeface="+mn-ea"/>
                <a:cs typeface="+mn-cs"/>
              </a:rPr>
              <a:t> </a:t>
            </a:r>
            <a:r>
              <a:rPr lang="fi-FI" sz="1400" b="1" kern="1200" dirty="0" err="1">
                <a:solidFill>
                  <a:prstClr val="black"/>
                </a:solidFill>
                <a:latin typeface="Calibri" panose="020F0502020204030204"/>
                <a:ea typeface="+mn-ea"/>
                <a:cs typeface="+mn-cs"/>
              </a:rPr>
              <a:t>Netflix-marathon</a:t>
            </a:r>
            <a:r>
              <a:rPr lang="fi-FI" sz="1400" b="1" kern="1200" dirty="0">
                <a:solidFill>
                  <a:prstClr val="black"/>
                </a:solidFill>
                <a:latin typeface="Calibri" panose="020F0502020204030204"/>
                <a:ea typeface="+mn-ea"/>
                <a:cs typeface="+mn-cs"/>
              </a:rPr>
              <a:t>, FB, </a:t>
            </a:r>
            <a:r>
              <a:rPr lang="fi-FI" sz="1400" b="1" kern="1200" dirty="0" err="1">
                <a:solidFill>
                  <a:prstClr val="black"/>
                </a:solidFill>
                <a:latin typeface="Calibri" panose="020F0502020204030204"/>
                <a:ea typeface="+mn-ea"/>
                <a:cs typeface="+mn-cs"/>
              </a:rPr>
              <a:t>cleaning</a:t>
            </a:r>
            <a:r>
              <a:rPr lang="fi-FI" sz="1400" b="1" kern="1200" dirty="0">
                <a:solidFill>
                  <a:prstClr val="black"/>
                </a:solidFill>
                <a:latin typeface="Calibri" panose="020F0502020204030204"/>
                <a:ea typeface="+mn-ea"/>
                <a:cs typeface="+mn-cs"/>
              </a:rPr>
              <a:t> my room... </a:t>
            </a:r>
            <a:r>
              <a:rPr lang="fi-FI" sz="1400" b="1" kern="1200" dirty="0" err="1">
                <a:solidFill>
                  <a:prstClr val="black"/>
                </a:solidFill>
                <a:latin typeface="Calibri" panose="020F0502020204030204"/>
                <a:ea typeface="+mn-ea"/>
                <a:cs typeface="+mn-cs"/>
              </a:rPr>
              <a:t>Or</a:t>
            </a:r>
            <a:r>
              <a:rPr lang="fi-FI" sz="1400" b="1" kern="1200" dirty="0">
                <a:solidFill>
                  <a:prstClr val="black"/>
                </a:solidFill>
                <a:latin typeface="Calibri" panose="020F0502020204030204"/>
                <a:ea typeface="+mn-ea"/>
                <a:cs typeface="+mn-cs"/>
              </a:rPr>
              <a:t> I </a:t>
            </a:r>
            <a:r>
              <a:rPr lang="fi-FI" sz="1400" b="1" kern="1200" dirty="0" err="1">
                <a:solidFill>
                  <a:prstClr val="black"/>
                </a:solidFill>
                <a:latin typeface="Calibri" panose="020F0502020204030204"/>
                <a:ea typeface="+mn-ea"/>
                <a:cs typeface="+mn-cs"/>
              </a:rPr>
              <a:t>ruminate</a:t>
            </a:r>
            <a:r>
              <a:rPr lang="fi-FI" sz="1400" b="1" kern="1200" dirty="0">
                <a:solidFill>
                  <a:prstClr val="black"/>
                </a:solidFill>
                <a:latin typeface="Calibri" panose="020F0502020204030204"/>
                <a:ea typeface="+mn-ea"/>
                <a:cs typeface="+mn-cs"/>
              </a:rPr>
              <a:t> and </a:t>
            </a:r>
            <a:r>
              <a:rPr lang="fi-FI" sz="1400" b="1" kern="1200" dirty="0" err="1">
                <a:solidFill>
                  <a:prstClr val="black"/>
                </a:solidFill>
                <a:latin typeface="Calibri" panose="020F0502020204030204"/>
                <a:ea typeface="+mn-ea"/>
                <a:cs typeface="+mn-cs"/>
              </a:rPr>
              <a:t>worry</a:t>
            </a:r>
            <a:r>
              <a:rPr lang="fi-FI" sz="1400" b="1" kern="1200" dirty="0">
                <a:solidFill>
                  <a:prstClr val="black"/>
                </a:solidFill>
                <a:latin typeface="Calibri" panose="020F0502020204030204"/>
                <a:ea typeface="+mn-ea"/>
                <a:cs typeface="+mn-cs"/>
              </a:rPr>
              <a:t> inside my </a:t>
            </a:r>
            <a:r>
              <a:rPr lang="fi-FI" sz="1400" b="1" kern="1200" dirty="0" err="1">
                <a:solidFill>
                  <a:prstClr val="black"/>
                </a:solidFill>
                <a:latin typeface="Calibri" panose="020F0502020204030204"/>
                <a:ea typeface="+mn-ea"/>
                <a:cs typeface="+mn-cs"/>
              </a:rPr>
              <a:t>head</a:t>
            </a:r>
            <a:r>
              <a:rPr lang="fi-FI" sz="1400" b="1" kern="1200" dirty="0">
                <a:solidFill>
                  <a:prstClr val="black"/>
                </a:solidFill>
                <a:latin typeface="Calibri" panose="020F0502020204030204"/>
                <a:ea typeface="+mn-ea"/>
                <a:cs typeface="+mn-cs"/>
              </a:rPr>
              <a:t>.</a:t>
            </a:r>
          </a:p>
        </p:txBody>
      </p:sp>
      <p:sp>
        <p:nvSpPr>
          <p:cNvPr id="15" name="Rectangle 14"/>
          <p:cNvSpPr/>
          <p:nvPr/>
        </p:nvSpPr>
        <p:spPr>
          <a:xfrm>
            <a:off x="3840695" y="2543537"/>
            <a:ext cx="1684605" cy="253916"/>
          </a:xfrm>
          <a:prstGeom prst="rect">
            <a:avLst/>
          </a:prstGeom>
        </p:spPr>
        <p:txBody>
          <a:bodyPr wrap="square">
            <a:spAutoFit/>
          </a:bodyPr>
          <a:lstStyle/>
          <a:p>
            <a:pPr algn="ctr" defTabSz="685800" hangingPunct="1"/>
            <a:r>
              <a:rPr lang="fi-FI" sz="1050" b="1" kern="1200" dirty="0" err="1">
                <a:solidFill>
                  <a:srgbClr val="FF0000"/>
                </a:solidFill>
                <a:latin typeface="Calibri" panose="020F0502020204030204"/>
                <a:ea typeface="+mn-ea"/>
                <a:cs typeface="+mn-cs"/>
              </a:rPr>
              <a:t>Psychological</a:t>
            </a:r>
            <a:r>
              <a:rPr lang="fi-FI" sz="1050" b="1" kern="1200" dirty="0">
                <a:solidFill>
                  <a:srgbClr val="FF0000"/>
                </a:solidFill>
                <a:latin typeface="Calibri" panose="020F0502020204030204"/>
                <a:ea typeface="+mn-ea"/>
                <a:cs typeface="+mn-cs"/>
              </a:rPr>
              <a:t> </a:t>
            </a:r>
            <a:r>
              <a:rPr lang="fi-FI" sz="1050" b="1" kern="1200" dirty="0" err="1">
                <a:solidFill>
                  <a:srgbClr val="FF0000"/>
                </a:solidFill>
                <a:latin typeface="Calibri" panose="020F0502020204030204"/>
                <a:ea typeface="+mn-ea"/>
                <a:cs typeface="+mn-cs"/>
              </a:rPr>
              <a:t>inflexibility</a:t>
            </a:r>
            <a:endParaRPr lang="fi-FI" sz="1050" b="1" kern="1200" dirty="0">
              <a:solidFill>
                <a:srgbClr val="FF0000"/>
              </a:solidFill>
              <a:latin typeface="Calibri" panose="020F0502020204030204"/>
              <a:ea typeface="+mn-ea"/>
              <a:cs typeface="+mn-cs"/>
            </a:endParaRPr>
          </a:p>
        </p:txBody>
      </p:sp>
      <p:sp>
        <p:nvSpPr>
          <p:cNvPr id="16" name="Rectangle 15"/>
          <p:cNvSpPr/>
          <p:nvPr/>
        </p:nvSpPr>
        <p:spPr>
          <a:xfrm>
            <a:off x="2569518" y="4556315"/>
            <a:ext cx="3270447" cy="244554"/>
          </a:xfrm>
          <a:prstGeom prst="rect">
            <a:avLst/>
          </a:prstGeom>
        </p:spPr>
        <p:txBody>
          <a:bodyPr wrap="none">
            <a:spAutoFit/>
          </a:bodyPr>
          <a:lstStyle/>
          <a:p>
            <a:pPr defTabSz="685800" hangingPunct="1"/>
            <a:r>
              <a:rPr lang="fi-FI" sz="525" kern="1200" dirty="0">
                <a:solidFill>
                  <a:prstClr val="black"/>
                </a:solidFill>
                <a:latin typeface="Arial" charset="0"/>
                <a:ea typeface="ＭＳ Ｐゴシック" charset="0"/>
                <a:cs typeface="+mn-cs"/>
              </a:rPr>
              <a:t>Lähde: ks. Esim. Lappalainen &amp; alt, </a:t>
            </a:r>
            <a:r>
              <a:rPr lang="fi-FI" sz="525" kern="1200" dirty="0" err="1">
                <a:solidFill>
                  <a:prstClr val="black"/>
                </a:solidFill>
                <a:latin typeface="Arial" charset="0"/>
                <a:ea typeface="ＭＳ Ｐゴシック" charset="0"/>
                <a:cs typeface="+mn-cs"/>
              </a:rPr>
              <a:t>Hyväksymis</a:t>
            </a:r>
            <a:r>
              <a:rPr lang="fi-FI" sz="525" kern="1200" dirty="0">
                <a:solidFill>
                  <a:prstClr val="black"/>
                </a:solidFill>
                <a:latin typeface="Arial" charset="0"/>
                <a:ea typeface="ＭＳ Ｐゴシック" charset="0"/>
                <a:cs typeface="+mn-cs"/>
              </a:rPr>
              <a:t>- ja omistautumisterapia käytännön terapiatyössä, 2009.</a:t>
            </a:r>
          </a:p>
          <a:p>
            <a:pPr defTabSz="685800" hangingPunct="1"/>
            <a:endParaRPr lang="fi-FI" sz="464"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20896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Point Star 1"/>
          <p:cNvSpPr/>
          <p:nvPr/>
        </p:nvSpPr>
        <p:spPr>
          <a:xfrm>
            <a:off x="3961113" y="2118256"/>
            <a:ext cx="1360473" cy="1217389"/>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hangingPunct="1"/>
            <a:endParaRPr lang="fi-FI" sz="760" kern="1200">
              <a:solidFill>
                <a:prstClr val="white"/>
              </a:solidFill>
              <a:latin typeface="Calibri" panose="020F0502020204030204"/>
            </a:endParaRPr>
          </a:p>
        </p:txBody>
      </p:sp>
      <p:sp>
        <p:nvSpPr>
          <p:cNvPr id="3" name="Rectangle 2"/>
          <p:cNvSpPr/>
          <p:nvPr/>
        </p:nvSpPr>
        <p:spPr>
          <a:xfrm>
            <a:off x="3970856" y="455325"/>
            <a:ext cx="2386153" cy="954107"/>
          </a:xfrm>
          <a:prstGeom prst="rect">
            <a:avLst/>
          </a:prstGeom>
        </p:spPr>
        <p:txBody>
          <a:bodyPr wrap="square">
            <a:spAutoFit/>
          </a:bodyPr>
          <a:lstStyle/>
          <a:p>
            <a:pPr defTabSz="685800" hangingPunct="1"/>
            <a:r>
              <a:rPr lang="fi-FI" sz="1400" b="1" kern="1200" dirty="0" err="1">
                <a:solidFill>
                  <a:srgbClr val="C10000"/>
                </a:solidFill>
                <a:latin typeface="Calibri" panose="020F0502020204030204"/>
                <a:ea typeface="+mn-ea"/>
                <a:cs typeface="+mn-cs"/>
              </a:rPr>
              <a:t>Be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present</a:t>
            </a:r>
            <a:r>
              <a:rPr lang="fi-FI" sz="1400" b="1" kern="1200" dirty="0">
                <a:solidFill>
                  <a:srgbClr val="C10000"/>
                </a:solidFill>
                <a:latin typeface="Calibri" panose="020F0502020204030204"/>
                <a:ea typeface="+mn-ea"/>
                <a:cs typeface="+mn-cs"/>
              </a:rPr>
              <a:t> and </a:t>
            </a:r>
            <a:r>
              <a:rPr lang="fi-FI" sz="1400" b="1" kern="1200" dirty="0" err="1">
                <a:solidFill>
                  <a:srgbClr val="C10000"/>
                </a:solidFill>
                <a:latin typeface="Calibri" panose="020F0502020204030204"/>
                <a:ea typeface="+mn-ea"/>
                <a:cs typeface="+mn-cs"/>
              </a:rPr>
              <a:t>kind</a:t>
            </a:r>
            <a:r>
              <a:rPr lang="fi-FI" sz="1400" b="1" kern="1200" dirty="0">
                <a:solidFill>
                  <a:srgbClr val="C10000"/>
                </a:solidFill>
                <a:latin typeface="Calibri" panose="020F0502020204030204"/>
                <a:ea typeface="+mn-ea"/>
                <a:cs typeface="+mn-cs"/>
              </a:rPr>
              <a:t> for </a:t>
            </a:r>
            <a:r>
              <a:rPr lang="fi-FI" sz="1400" b="1" kern="1200" dirty="0" err="1">
                <a:solidFill>
                  <a:srgbClr val="C10000"/>
                </a:solidFill>
                <a:latin typeface="Calibri" panose="020F0502020204030204"/>
                <a:ea typeface="+mn-ea"/>
                <a:cs typeface="+mn-cs"/>
              </a:rPr>
              <a:t>yourself</a:t>
            </a:r>
            <a:r>
              <a:rPr lang="fi-FI" sz="1400" b="1" kern="1200" dirty="0">
                <a:solidFill>
                  <a:srgbClr val="C10000"/>
                </a:solidFill>
                <a:latin typeface="Calibri" panose="020F0502020204030204"/>
                <a:ea typeface="+mn-ea"/>
                <a:cs typeface="+mn-cs"/>
              </a:rPr>
              <a:t>. Live </a:t>
            </a:r>
            <a:r>
              <a:rPr lang="fi-FI" sz="1400" b="1" kern="1200" dirty="0" err="1">
                <a:solidFill>
                  <a:srgbClr val="C10000"/>
                </a:solidFill>
                <a:latin typeface="Calibri" panose="020F0502020204030204"/>
                <a:ea typeface="+mn-ea"/>
                <a:cs typeface="+mn-cs"/>
              </a:rPr>
              <a:t>more</a:t>
            </a:r>
            <a:r>
              <a:rPr lang="fi-FI" sz="1400" b="1" kern="1200" dirty="0">
                <a:solidFill>
                  <a:srgbClr val="C10000"/>
                </a:solidFill>
                <a:latin typeface="Calibri" panose="020F0502020204030204"/>
                <a:ea typeface="+mn-ea"/>
                <a:cs typeface="+mn-cs"/>
              </a:rPr>
              <a:t> in </a:t>
            </a:r>
            <a:r>
              <a:rPr lang="fi-FI" sz="1400" b="1" kern="1200" dirty="0" err="1">
                <a:solidFill>
                  <a:srgbClr val="C10000"/>
                </a:solidFill>
                <a:latin typeface="Calibri" panose="020F0502020204030204"/>
                <a:ea typeface="+mn-ea"/>
                <a:cs typeface="+mn-cs"/>
              </a:rPr>
              <a:t>this</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moment</a:t>
            </a:r>
            <a:r>
              <a:rPr lang="fi-FI" sz="1400" b="1" kern="1200" dirty="0">
                <a:solidFill>
                  <a:srgbClr val="C10000"/>
                </a:solidFill>
                <a:latin typeface="Calibri" panose="020F0502020204030204"/>
                <a:ea typeface="+mn-ea"/>
                <a:cs typeface="+mn-cs"/>
              </a:rPr>
              <a:t> and </a:t>
            </a:r>
            <a:r>
              <a:rPr lang="fi-FI" sz="1400" b="1" kern="1200" dirty="0" err="1">
                <a:solidFill>
                  <a:srgbClr val="C10000"/>
                </a:solidFill>
                <a:latin typeface="Calibri" panose="020F0502020204030204"/>
                <a:ea typeface="+mn-ea"/>
                <a:cs typeface="+mn-cs"/>
              </a:rPr>
              <a:t>have</a:t>
            </a:r>
            <a:r>
              <a:rPr lang="fi-FI" sz="1400" b="1" kern="1200" dirty="0">
                <a:solidFill>
                  <a:srgbClr val="C10000"/>
                </a:solidFill>
                <a:latin typeface="Calibri" panose="020F0502020204030204"/>
                <a:ea typeface="+mn-ea"/>
                <a:cs typeface="+mn-cs"/>
              </a:rPr>
              <a:t> compassion for </a:t>
            </a:r>
            <a:r>
              <a:rPr lang="fi-FI" sz="1400" b="1" kern="1200" dirty="0" err="1">
                <a:solidFill>
                  <a:srgbClr val="C10000"/>
                </a:solidFill>
                <a:latin typeface="Calibri" panose="020F0502020204030204"/>
                <a:ea typeface="+mn-ea"/>
                <a:cs typeface="+mn-cs"/>
              </a:rPr>
              <a:t>yourself</a:t>
            </a:r>
            <a:r>
              <a:rPr lang="fi-FI" sz="1400" b="1" kern="1200" dirty="0">
                <a:solidFill>
                  <a:srgbClr val="C10000"/>
                </a:solidFill>
                <a:latin typeface="Calibri" panose="020F0502020204030204"/>
                <a:ea typeface="+mn-ea"/>
                <a:cs typeface="+mn-cs"/>
              </a:rPr>
              <a:t>.</a:t>
            </a:r>
            <a:endParaRPr lang="fi-FI" sz="1400" b="1" kern="1200" dirty="0">
              <a:solidFill>
                <a:prstClr val="black"/>
              </a:solidFill>
              <a:latin typeface="Calibri" panose="020F0502020204030204"/>
              <a:ea typeface="+mn-ea"/>
              <a:cs typeface="+mn-cs"/>
            </a:endParaRPr>
          </a:p>
        </p:txBody>
      </p:sp>
      <p:sp>
        <p:nvSpPr>
          <p:cNvPr id="4" name="Rectangle 3"/>
          <p:cNvSpPr/>
          <p:nvPr/>
        </p:nvSpPr>
        <p:spPr>
          <a:xfrm>
            <a:off x="5945147" y="1604898"/>
            <a:ext cx="1464646" cy="1169551"/>
          </a:xfrm>
          <a:prstGeom prst="rect">
            <a:avLst/>
          </a:prstGeom>
        </p:spPr>
        <p:txBody>
          <a:bodyPr wrap="square">
            <a:spAutoFit/>
          </a:bodyPr>
          <a:lstStyle/>
          <a:p>
            <a:pPr defTabSz="685800" hangingPunct="1"/>
            <a:r>
              <a:rPr lang="fi-FI" sz="1400" b="1" kern="1200" dirty="0" err="1">
                <a:solidFill>
                  <a:srgbClr val="C10000"/>
                </a:solidFill>
                <a:latin typeface="Calibri" panose="020F0502020204030204"/>
                <a:ea typeface="+mn-ea"/>
                <a:cs typeface="+mn-cs"/>
              </a:rPr>
              <a:t>Values</a:t>
            </a:r>
            <a:r>
              <a:rPr lang="fi-FI" sz="1400" b="1" kern="1200" dirty="0">
                <a:solidFill>
                  <a:srgbClr val="C10000"/>
                </a:solidFill>
                <a:latin typeface="Calibri" panose="020F0502020204030204"/>
                <a:ea typeface="+mn-ea"/>
                <a:cs typeface="+mn-cs"/>
              </a:rPr>
              <a:t>:</a:t>
            </a:r>
          </a:p>
          <a:p>
            <a:pPr defTabSz="685800" hangingPunct="1"/>
            <a:r>
              <a:rPr lang="fi-FI" sz="1400" b="1" kern="1200" dirty="0" err="1">
                <a:solidFill>
                  <a:srgbClr val="C10000"/>
                </a:solidFill>
                <a:latin typeface="Calibri" panose="020F0502020204030204"/>
                <a:ea typeface="+mn-ea"/>
                <a:cs typeface="+mn-cs"/>
              </a:rPr>
              <a:t>What</a:t>
            </a:r>
            <a:r>
              <a:rPr lang="fi-FI" sz="1400" b="1" kern="1200" dirty="0">
                <a:solidFill>
                  <a:srgbClr val="C10000"/>
                </a:solidFill>
                <a:latin typeface="Calibri" panose="020F0502020204030204"/>
                <a:ea typeface="+mn-ea"/>
                <a:cs typeface="+mn-cs"/>
              </a:rPr>
              <a:t> is </a:t>
            </a:r>
            <a:r>
              <a:rPr lang="fi-FI" sz="1400" b="1" kern="1200" dirty="0" err="1">
                <a:solidFill>
                  <a:srgbClr val="C10000"/>
                </a:solidFill>
                <a:latin typeface="Calibri" panose="020F0502020204030204"/>
                <a:ea typeface="+mn-ea"/>
                <a:cs typeface="+mn-cs"/>
              </a:rPr>
              <a:t>important</a:t>
            </a:r>
            <a:r>
              <a:rPr lang="fi-FI" sz="1400" b="1" kern="1200" dirty="0">
                <a:solidFill>
                  <a:srgbClr val="C10000"/>
                </a:solidFill>
                <a:latin typeface="Calibri" panose="020F0502020204030204"/>
                <a:ea typeface="+mn-ea"/>
                <a:cs typeface="+mn-cs"/>
              </a:rPr>
              <a:t> to </a:t>
            </a:r>
            <a:r>
              <a:rPr lang="fi-FI" sz="1400" b="1" kern="1200" dirty="0" err="1">
                <a:solidFill>
                  <a:srgbClr val="C10000"/>
                </a:solidFill>
                <a:latin typeface="Calibri" panose="020F0502020204030204"/>
                <a:ea typeface="+mn-ea"/>
                <a:cs typeface="+mn-cs"/>
              </a:rPr>
              <a:t>you</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Now</a:t>
            </a:r>
            <a:r>
              <a:rPr lang="fi-FI" sz="1400" b="1" kern="1200" dirty="0">
                <a:solidFill>
                  <a:srgbClr val="C10000"/>
                </a:solidFill>
                <a:latin typeface="Calibri" panose="020F0502020204030204"/>
                <a:ea typeface="+mn-ea"/>
                <a:cs typeface="+mn-cs"/>
              </a:rPr>
              <a:t> and in </a:t>
            </a:r>
            <a:r>
              <a:rPr lang="fi-FI" sz="1400" b="1" kern="1200" dirty="0" err="1">
                <a:solidFill>
                  <a:srgbClr val="C10000"/>
                </a:solidFill>
                <a:latin typeface="Calibri" panose="020F0502020204030204"/>
                <a:ea typeface="+mn-ea"/>
                <a:cs typeface="+mn-cs"/>
              </a:rPr>
              <a:t>the</a:t>
            </a:r>
            <a:r>
              <a:rPr lang="fi-FI" sz="1400" b="1" kern="1200" dirty="0">
                <a:solidFill>
                  <a:srgbClr val="C10000"/>
                </a:solidFill>
                <a:latin typeface="Calibri" panose="020F0502020204030204"/>
                <a:ea typeface="+mn-ea"/>
                <a:cs typeface="+mn-cs"/>
              </a:rPr>
              <a:t> long </a:t>
            </a:r>
            <a:r>
              <a:rPr lang="fi-FI" sz="1400" b="1" kern="1200" dirty="0" err="1">
                <a:solidFill>
                  <a:srgbClr val="C10000"/>
                </a:solidFill>
                <a:latin typeface="Calibri" panose="020F0502020204030204"/>
                <a:ea typeface="+mn-ea"/>
                <a:cs typeface="+mn-cs"/>
              </a:rPr>
              <a:t>run</a:t>
            </a:r>
            <a:r>
              <a:rPr lang="fi-FI" sz="1400" b="1" kern="1200" dirty="0">
                <a:solidFill>
                  <a:srgbClr val="C10000"/>
                </a:solidFill>
                <a:latin typeface="Calibri" panose="020F0502020204030204"/>
                <a:ea typeface="+mn-ea"/>
                <a:cs typeface="+mn-cs"/>
              </a:rPr>
              <a:t>?</a:t>
            </a:r>
            <a:endParaRPr lang="fi-FI" sz="1400" b="1" kern="1200" dirty="0">
              <a:solidFill>
                <a:prstClr val="black"/>
              </a:solidFill>
              <a:latin typeface="Calibri" panose="020F0502020204030204"/>
              <a:ea typeface="+mn-ea"/>
              <a:cs typeface="+mn-cs"/>
            </a:endParaRPr>
          </a:p>
        </p:txBody>
      </p:sp>
      <p:sp>
        <p:nvSpPr>
          <p:cNvPr id="5" name="Rectangle 4"/>
          <p:cNvSpPr/>
          <p:nvPr/>
        </p:nvSpPr>
        <p:spPr>
          <a:xfrm>
            <a:off x="5790660" y="3070990"/>
            <a:ext cx="1773620" cy="523220"/>
          </a:xfrm>
          <a:prstGeom prst="rect">
            <a:avLst/>
          </a:prstGeom>
        </p:spPr>
        <p:txBody>
          <a:bodyPr wrap="square">
            <a:spAutoFit/>
          </a:bodyPr>
          <a:lstStyle/>
          <a:p>
            <a:pPr defTabSz="685800" hangingPunct="1"/>
            <a:r>
              <a:rPr lang="fi-FI" sz="1400" b="1" kern="1200" dirty="0" err="1">
                <a:solidFill>
                  <a:srgbClr val="C10000"/>
                </a:solidFill>
                <a:latin typeface="Calibri" panose="020F0502020204030204"/>
                <a:ea typeface="+mn-ea"/>
                <a:cs typeface="+mn-cs"/>
              </a:rPr>
              <a:t>Acts</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that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are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based</a:t>
            </a:r>
            <a:r>
              <a:rPr lang="fi-FI" sz="1400" b="1" kern="1200" dirty="0">
                <a:solidFill>
                  <a:srgbClr val="C10000"/>
                </a:solidFill>
                <a:latin typeface="Calibri" panose="020F0502020204030204"/>
                <a:ea typeface="+mn-ea"/>
                <a:cs typeface="+mn-cs"/>
              </a:rPr>
              <a:t> on </a:t>
            </a:r>
            <a:r>
              <a:rPr lang="fi-FI" sz="1400" b="1" kern="1200" dirty="0" err="1">
                <a:solidFill>
                  <a:srgbClr val="C10000"/>
                </a:solidFill>
                <a:latin typeface="Calibri" panose="020F0502020204030204"/>
                <a:ea typeface="+mn-ea"/>
                <a:cs typeface="+mn-cs"/>
              </a:rPr>
              <a:t>your</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values</a:t>
            </a:r>
            <a:r>
              <a:rPr lang="fi-FI" sz="1400" b="1" kern="1200" dirty="0">
                <a:solidFill>
                  <a:srgbClr val="C10000"/>
                </a:solidFill>
                <a:latin typeface="Calibri" panose="020F0502020204030204"/>
                <a:ea typeface="+mn-ea"/>
                <a:cs typeface="+mn-cs"/>
              </a:rPr>
              <a:t>!</a:t>
            </a:r>
            <a:endParaRPr lang="fi-FI" sz="1400" b="1" kern="1200" dirty="0">
              <a:solidFill>
                <a:prstClr val="black"/>
              </a:solidFill>
              <a:latin typeface="Calibri" panose="020F0502020204030204"/>
              <a:ea typeface="+mn-ea"/>
              <a:cs typeface="+mn-cs"/>
            </a:endParaRPr>
          </a:p>
        </p:txBody>
      </p:sp>
      <p:sp>
        <p:nvSpPr>
          <p:cNvPr id="6" name="Rectangle 5"/>
          <p:cNvSpPr/>
          <p:nvPr/>
        </p:nvSpPr>
        <p:spPr>
          <a:xfrm>
            <a:off x="3693064" y="3880959"/>
            <a:ext cx="3409426" cy="738664"/>
          </a:xfrm>
          <a:prstGeom prst="rect">
            <a:avLst/>
          </a:prstGeom>
        </p:spPr>
        <p:txBody>
          <a:bodyPr wrap="square">
            <a:spAutoFit/>
          </a:bodyPr>
          <a:lstStyle/>
          <a:p>
            <a:pPr defTabSz="685800" hangingPunct="1"/>
            <a:r>
              <a:rPr lang="fi-FI" sz="1400" b="1" kern="1200" dirty="0" err="1">
                <a:solidFill>
                  <a:srgbClr val="C10000"/>
                </a:solidFill>
                <a:latin typeface="Calibri" panose="020F0502020204030204"/>
                <a:ea typeface="+mn-ea"/>
                <a:cs typeface="+mn-cs"/>
              </a:rPr>
              <a:t>Healthy</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self</a:t>
            </a:r>
            <a:r>
              <a:rPr lang="fi-FI" sz="1400" b="1" kern="1200" dirty="0">
                <a:solidFill>
                  <a:srgbClr val="C10000"/>
                </a:solidFill>
                <a:latin typeface="Calibri" panose="020F0502020204030204"/>
                <a:ea typeface="+mn-ea"/>
                <a:cs typeface="+mn-cs"/>
              </a:rPr>
              <a:t>-image:</a:t>
            </a:r>
          </a:p>
          <a:p>
            <a:pPr defTabSz="685800" hangingPunct="1"/>
            <a:r>
              <a:rPr lang="fi-FI" sz="1400" b="1" kern="1200" dirty="0" err="1">
                <a:solidFill>
                  <a:srgbClr val="C10000"/>
                </a:solidFill>
                <a:latin typeface="Calibri" panose="020F0502020204030204"/>
                <a:ea typeface="+mn-ea"/>
                <a:cs typeface="+mn-cs"/>
              </a:rPr>
              <a:t>Let</a:t>
            </a:r>
            <a:r>
              <a:rPr lang="fi-FI" sz="1400" b="1" kern="1200" dirty="0">
                <a:solidFill>
                  <a:srgbClr val="C10000"/>
                </a:solidFill>
                <a:latin typeface="Calibri" panose="020F0502020204030204"/>
                <a:ea typeface="+mn-ea"/>
                <a:cs typeface="+mn-cs"/>
              </a:rPr>
              <a:t> go of </a:t>
            </a:r>
            <a:r>
              <a:rPr lang="fi-FI" sz="1400" b="1" kern="1200" dirty="0" err="1">
                <a:solidFill>
                  <a:srgbClr val="C10000"/>
                </a:solidFill>
                <a:latin typeface="Calibri" panose="020F0502020204030204"/>
                <a:ea typeface="+mn-ea"/>
                <a:cs typeface="+mn-cs"/>
              </a:rPr>
              <a:t>negative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thoughs</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this</a:t>
            </a:r>
            <a:r>
              <a:rPr lang="fi-FI" sz="1400" b="1" kern="1200" dirty="0">
                <a:solidFill>
                  <a:srgbClr val="C10000"/>
                </a:solidFill>
                <a:latin typeface="Calibri" panose="020F0502020204030204"/>
                <a:ea typeface="+mn-ea"/>
                <a:cs typeface="+mn-cs"/>
              </a:rPr>
              <a:t> is </a:t>
            </a:r>
            <a:r>
              <a:rPr lang="fi-FI" sz="1400" b="1" kern="1200" dirty="0" err="1">
                <a:solidFill>
                  <a:srgbClr val="C10000"/>
                </a:solidFill>
                <a:latin typeface="Calibri" panose="020F0502020204030204"/>
                <a:ea typeface="+mn-ea"/>
                <a:cs typeface="+mn-cs"/>
              </a:rPr>
              <a:t>not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same</a:t>
            </a:r>
            <a:r>
              <a:rPr lang="fi-FI" sz="1400" b="1" kern="1200" dirty="0">
                <a:solidFill>
                  <a:srgbClr val="C10000"/>
                </a:solidFill>
                <a:latin typeface="Calibri" panose="020F0502020204030204"/>
                <a:ea typeface="+mn-ea"/>
                <a:cs typeface="+mn-cs"/>
              </a:rPr>
              <a:t> as </a:t>
            </a:r>
            <a:r>
              <a:rPr lang="fi-FI" sz="1400" b="1" kern="1200" dirty="0" err="1">
                <a:solidFill>
                  <a:srgbClr val="C10000"/>
                </a:solidFill>
                <a:latin typeface="Calibri" panose="020F0502020204030204"/>
                <a:ea typeface="+mn-ea"/>
                <a:cs typeface="+mn-cs"/>
              </a:rPr>
              <a:t>avoiding</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them</a:t>
            </a:r>
            <a:r>
              <a:rPr lang="fi-FI" sz="1400" b="1" kern="1200" dirty="0">
                <a:solidFill>
                  <a:srgbClr val="C10000"/>
                </a:solidFill>
                <a:latin typeface="Calibri" panose="020F0502020204030204"/>
                <a:ea typeface="+mn-ea"/>
                <a:cs typeface="+mn-cs"/>
              </a:rPr>
              <a:t>!)</a:t>
            </a:r>
            <a:endParaRPr lang="fi-FI" sz="1400" b="1" kern="1200" dirty="0">
              <a:solidFill>
                <a:prstClr val="black"/>
              </a:solidFill>
              <a:latin typeface="Calibri" panose="020F0502020204030204"/>
              <a:ea typeface="+mn-ea"/>
              <a:cs typeface="+mn-cs"/>
            </a:endParaRPr>
          </a:p>
        </p:txBody>
      </p:sp>
      <p:sp>
        <p:nvSpPr>
          <p:cNvPr id="7" name="Rectangle 6"/>
          <p:cNvSpPr/>
          <p:nvPr/>
        </p:nvSpPr>
        <p:spPr>
          <a:xfrm>
            <a:off x="1466193" y="2849162"/>
            <a:ext cx="2769816" cy="738664"/>
          </a:xfrm>
          <a:prstGeom prst="rect">
            <a:avLst/>
          </a:prstGeom>
        </p:spPr>
        <p:txBody>
          <a:bodyPr wrap="square">
            <a:spAutoFit/>
          </a:bodyPr>
          <a:lstStyle/>
          <a:p>
            <a:pPr defTabSz="685800" hangingPunct="1"/>
            <a:r>
              <a:rPr lang="fi-FI" sz="1400" b="1" kern="1200" dirty="0" err="1">
                <a:solidFill>
                  <a:srgbClr val="C10000"/>
                </a:solidFill>
                <a:latin typeface="Calibri" panose="020F0502020204030204"/>
                <a:ea typeface="+mn-ea"/>
                <a:cs typeface="+mn-cs"/>
              </a:rPr>
              <a:t>Don’t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let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your</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mind</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control</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you</a:t>
            </a:r>
            <a:r>
              <a:rPr lang="fi-FI" sz="1400" b="1" kern="1200" dirty="0">
                <a:solidFill>
                  <a:prstClr val="black"/>
                </a:solidFill>
                <a:latin typeface="Calibri" panose="020F0502020204030204"/>
                <a:ea typeface="+mn-ea"/>
                <a:cs typeface="+mn-cs"/>
              </a:rPr>
              <a:t>.</a:t>
            </a:r>
          </a:p>
          <a:p>
            <a:pPr defTabSz="685800" hangingPunct="1"/>
            <a:r>
              <a:rPr lang="fi-FI" sz="1400" b="1" kern="1200" dirty="0" err="1">
                <a:solidFill>
                  <a:srgbClr val="C00000"/>
                </a:solidFill>
                <a:latin typeface="Calibri" panose="020F0502020204030204"/>
                <a:ea typeface="+mn-ea"/>
                <a:cs typeface="+mn-cs"/>
              </a:rPr>
              <a:t>You</a:t>
            </a:r>
            <a:r>
              <a:rPr lang="fi-FI" sz="1400" b="1" kern="1200" dirty="0">
                <a:solidFill>
                  <a:srgbClr val="C00000"/>
                </a:solidFill>
                <a:latin typeface="Calibri" panose="020F0502020204030204"/>
                <a:ea typeface="+mn-ea"/>
                <a:cs typeface="+mn-cs"/>
              </a:rPr>
              <a:t> </a:t>
            </a:r>
            <a:r>
              <a:rPr lang="fi-FI" sz="1400" b="1" kern="1200" dirty="0" err="1">
                <a:solidFill>
                  <a:srgbClr val="C00000"/>
                </a:solidFill>
                <a:latin typeface="Calibri" panose="020F0502020204030204"/>
                <a:ea typeface="+mn-ea"/>
                <a:cs typeface="+mn-cs"/>
              </a:rPr>
              <a:t>are</a:t>
            </a:r>
            <a:r>
              <a:rPr lang="fi-FI" sz="1400" b="1" kern="1200" dirty="0">
                <a:solidFill>
                  <a:srgbClr val="C00000"/>
                </a:solidFill>
                <a:latin typeface="Calibri" panose="020F0502020204030204"/>
                <a:ea typeface="+mn-ea"/>
                <a:cs typeface="+mn-cs"/>
              </a:rPr>
              <a:t> </a:t>
            </a:r>
            <a:r>
              <a:rPr lang="fi-FI" sz="1400" b="1" kern="1200" dirty="0" err="1">
                <a:solidFill>
                  <a:srgbClr val="C00000"/>
                </a:solidFill>
                <a:latin typeface="Calibri" panose="020F0502020204030204"/>
                <a:ea typeface="+mn-ea"/>
                <a:cs typeface="+mn-cs"/>
              </a:rPr>
              <a:t>not</a:t>
            </a:r>
            <a:r>
              <a:rPr lang="fi-FI" sz="1400" b="1" kern="1200" dirty="0">
                <a:solidFill>
                  <a:srgbClr val="C00000"/>
                </a:solidFill>
                <a:latin typeface="Calibri" panose="020F0502020204030204"/>
                <a:ea typeface="+mn-ea"/>
                <a:cs typeface="+mn-cs"/>
              </a:rPr>
              <a:t> </a:t>
            </a:r>
            <a:r>
              <a:rPr lang="fi-FI" sz="1400" b="1" kern="1200" dirty="0" err="1">
                <a:solidFill>
                  <a:srgbClr val="C00000"/>
                </a:solidFill>
                <a:latin typeface="Calibri" panose="020F0502020204030204"/>
                <a:ea typeface="+mn-ea"/>
                <a:cs typeface="+mn-cs"/>
              </a:rPr>
              <a:t>the</a:t>
            </a:r>
            <a:r>
              <a:rPr lang="fi-FI" sz="1400" b="1" kern="1200" dirty="0">
                <a:solidFill>
                  <a:srgbClr val="C00000"/>
                </a:solidFill>
                <a:latin typeface="Calibri" panose="020F0502020204030204"/>
                <a:ea typeface="+mn-ea"/>
                <a:cs typeface="+mn-cs"/>
              </a:rPr>
              <a:t> </a:t>
            </a:r>
            <a:r>
              <a:rPr lang="fi-FI" sz="1400" b="1" kern="1200" dirty="0" err="1">
                <a:solidFill>
                  <a:srgbClr val="C00000"/>
                </a:solidFill>
                <a:latin typeface="Calibri" panose="020F0502020204030204"/>
                <a:ea typeface="+mn-ea"/>
                <a:cs typeface="+mn-cs"/>
              </a:rPr>
              <a:t>same</a:t>
            </a:r>
            <a:r>
              <a:rPr lang="fi-FI" sz="1400" b="1" kern="1200" dirty="0">
                <a:solidFill>
                  <a:srgbClr val="C00000"/>
                </a:solidFill>
                <a:latin typeface="Calibri" panose="020F0502020204030204"/>
                <a:ea typeface="+mn-ea"/>
                <a:cs typeface="+mn-cs"/>
              </a:rPr>
              <a:t> as </a:t>
            </a:r>
            <a:r>
              <a:rPr lang="fi-FI" sz="1400" b="1" kern="1200" dirty="0" err="1">
                <a:solidFill>
                  <a:srgbClr val="C00000"/>
                </a:solidFill>
                <a:latin typeface="Calibri" panose="020F0502020204030204"/>
                <a:ea typeface="+mn-ea"/>
                <a:cs typeface="+mn-cs"/>
              </a:rPr>
              <a:t>your</a:t>
            </a:r>
            <a:r>
              <a:rPr lang="fi-FI" sz="1400" b="1" kern="1200" dirty="0">
                <a:solidFill>
                  <a:srgbClr val="C00000"/>
                </a:solidFill>
                <a:latin typeface="Calibri" panose="020F0502020204030204"/>
                <a:ea typeface="+mn-ea"/>
                <a:cs typeface="+mn-cs"/>
              </a:rPr>
              <a:t> </a:t>
            </a:r>
            <a:r>
              <a:rPr lang="fi-FI" sz="1400" b="1" kern="1200" dirty="0" err="1">
                <a:solidFill>
                  <a:srgbClr val="C00000"/>
                </a:solidFill>
                <a:latin typeface="Calibri" panose="020F0502020204030204"/>
                <a:ea typeface="+mn-ea"/>
                <a:cs typeface="+mn-cs"/>
              </a:rPr>
              <a:t>thoughts</a:t>
            </a:r>
            <a:r>
              <a:rPr lang="fi-FI" sz="1400" b="1" kern="1200" dirty="0">
                <a:solidFill>
                  <a:srgbClr val="C00000"/>
                </a:solidFill>
                <a:latin typeface="Calibri" panose="020F0502020204030204"/>
                <a:ea typeface="+mn-ea"/>
                <a:cs typeface="+mn-cs"/>
              </a:rPr>
              <a:t> – </a:t>
            </a:r>
            <a:r>
              <a:rPr lang="fi-FI" sz="1400" b="1" kern="1200" dirty="0" err="1">
                <a:solidFill>
                  <a:srgbClr val="C00000"/>
                </a:solidFill>
                <a:latin typeface="Calibri" panose="020F0502020204030204"/>
                <a:ea typeface="+mn-ea"/>
                <a:cs typeface="+mn-cs"/>
              </a:rPr>
              <a:t>you</a:t>
            </a:r>
            <a:r>
              <a:rPr lang="fi-FI" sz="1400" b="1" kern="1200" dirty="0">
                <a:solidFill>
                  <a:srgbClr val="C00000"/>
                </a:solidFill>
                <a:latin typeface="Calibri" panose="020F0502020204030204"/>
                <a:ea typeface="+mn-ea"/>
                <a:cs typeface="+mn-cs"/>
              </a:rPr>
              <a:t> HAVE </a:t>
            </a:r>
            <a:r>
              <a:rPr lang="fi-FI" sz="1400" b="1" kern="1200" dirty="0" err="1">
                <a:solidFill>
                  <a:srgbClr val="C00000"/>
                </a:solidFill>
                <a:latin typeface="Calibri" panose="020F0502020204030204"/>
                <a:ea typeface="+mn-ea"/>
                <a:cs typeface="+mn-cs"/>
              </a:rPr>
              <a:t>thoughts</a:t>
            </a:r>
            <a:r>
              <a:rPr lang="fi-FI" sz="1400" b="1" kern="1200" dirty="0">
                <a:solidFill>
                  <a:srgbClr val="C00000"/>
                </a:solidFill>
                <a:latin typeface="Calibri" panose="020F0502020204030204"/>
                <a:ea typeface="+mn-ea"/>
                <a:cs typeface="+mn-cs"/>
              </a:rPr>
              <a:t>. </a:t>
            </a:r>
          </a:p>
        </p:txBody>
      </p:sp>
      <p:sp>
        <p:nvSpPr>
          <p:cNvPr id="8" name="Rectangle 7"/>
          <p:cNvSpPr/>
          <p:nvPr/>
        </p:nvSpPr>
        <p:spPr>
          <a:xfrm>
            <a:off x="978890" y="1122366"/>
            <a:ext cx="3051489" cy="1169551"/>
          </a:xfrm>
          <a:prstGeom prst="rect">
            <a:avLst/>
          </a:prstGeom>
        </p:spPr>
        <p:txBody>
          <a:bodyPr wrap="square">
            <a:spAutoFit/>
          </a:bodyPr>
          <a:lstStyle/>
          <a:p>
            <a:pPr defTabSz="685800" hangingPunct="1"/>
            <a:r>
              <a:rPr lang="fi-FI" sz="1400" b="1" kern="1200" dirty="0" err="1">
                <a:solidFill>
                  <a:srgbClr val="C10000"/>
                </a:solidFill>
                <a:latin typeface="Calibri" panose="020F0502020204030204"/>
                <a:ea typeface="+mn-ea"/>
                <a:cs typeface="+mn-cs"/>
              </a:rPr>
              <a:t>Acceptance</a:t>
            </a:r>
            <a:r>
              <a:rPr lang="fi-FI" sz="1400" b="1" kern="1200" dirty="0">
                <a:solidFill>
                  <a:srgbClr val="C10000"/>
                </a:solidFill>
                <a:latin typeface="Calibri" panose="020F0502020204030204"/>
                <a:ea typeface="+mn-ea"/>
                <a:cs typeface="+mn-cs"/>
              </a:rPr>
              <a:t>:</a:t>
            </a:r>
          </a:p>
          <a:p>
            <a:pPr defTabSz="685800" hangingPunct="1"/>
            <a:r>
              <a:rPr lang="fi-FI" sz="1400" b="1" kern="1200" dirty="0" err="1">
                <a:solidFill>
                  <a:srgbClr val="C10000"/>
                </a:solidFill>
                <a:latin typeface="Calibri" panose="020F0502020204030204"/>
                <a:ea typeface="+mn-ea"/>
                <a:cs typeface="+mn-cs"/>
              </a:rPr>
              <a:t>Accept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that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you</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have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thoughts</a:t>
            </a:r>
            <a:r>
              <a:rPr lang="fi-FI" sz="1400" b="1" kern="1200" dirty="0">
                <a:solidFill>
                  <a:srgbClr val="C10000"/>
                </a:solidFill>
                <a:latin typeface="Calibri" panose="020F0502020204030204"/>
                <a:ea typeface="+mn-ea"/>
                <a:cs typeface="+mn-cs"/>
              </a:rPr>
              <a:t> and </a:t>
            </a:r>
            <a:r>
              <a:rPr lang="fi-FI" sz="1400" b="1" kern="1200" dirty="0" err="1">
                <a:solidFill>
                  <a:srgbClr val="C10000"/>
                </a:solidFill>
                <a:latin typeface="Calibri" panose="020F0502020204030204"/>
                <a:ea typeface="+mn-ea"/>
                <a:cs typeface="+mn-cs"/>
              </a:rPr>
              <a:t>feelings</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you</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have</a:t>
            </a:r>
            <a:r>
              <a:rPr lang="fi-FI" sz="1400" b="1" kern="1200" dirty="0">
                <a:solidFill>
                  <a:srgbClr val="C10000"/>
                </a:solidFill>
                <a:latin typeface="Calibri" panose="020F0502020204030204"/>
                <a:ea typeface="+mn-ea"/>
                <a:cs typeface="+mn-cs"/>
              </a:rPr>
              <a:t> a </a:t>
            </a:r>
            <a:r>
              <a:rPr lang="fi-FI" sz="1400" b="1" kern="1200" dirty="0" err="1">
                <a:solidFill>
                  <a:srgbClr val="C10000"/>
                </a:solidFill>
                <a:latin typeface="Calibri" panose="020F0502020204030204"/>
                <a:ea typeface="+mn-ea"/>
                <a:cs typeface="+mn-cs"/>
              </a:rPr>
              <a:t>history</a:t>
            </a:r>
            <a:r>
              <a:rPr lang="fi-FI" sz="1400" b="1" kern="1200" dirty="0">
                <a:solidFill>
                  <a:srgbClr val="C10000"/>
                </a:solidFill>
                <a:latin typeface="Calibri" panose="020F0502020204030204"/>
                <a:ea typeface="+mn-ea"/>
                <a:cs typeface="+mn-cs"/>
              </a:rPr>
              <a:t> and </a:t>
            </a:r>
            <a:r>
              <a:rPr lang="fi-FI" sz="1400" b="1" kern="1200" dirty="0" err="1">
                <a:solidFill>
                  <a:srgbClr val="C10000"/>
                </a:solidFill>
                <a:latin typeface="Calibri" panose="020F0502020204030204"/>
                <a:ea typeface="+mn-ea"/>
                <a:cs typeface="+mn-cs"/>
              </a:rPr>
              <a:t>that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there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are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things</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you</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can’t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change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But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change</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what</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you</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can</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your</a:t>
            </a:r>
            <a:r>
              <a:rPr lang="fi-FI" sz="1400" b="1" kern="1200" dirty="0">
                <a:solidFill>
                  <a:srgbClr val="C10000"/>
                </a:solidFill>
                <a:latin typeface="Calibri" panose="020F0502020204030204"/>
                <a:ea typeface="+mn-ea"/>
                <a:cs typeface="+mn-cs"/>
              </a:rPr>
              <a:t> </a:t>
            </a:r>
            <a:r>
              <a:rPr lang="fi-FI" sz="1400" b="1" kern="1200" dirty="0" err="1">
                <a:solidFill>
                  <a:srgbClr val="C10000"/>
                </a:solidFill>
                <a:latin typeface="Calibri" panose="020F0502020204030204"/>
                <a:ea typeface="+mn-ea"/>
                <a:cs typeface="+mn-cs"/>
              </a:rPr>
              <a:t>actions</a:t>
            </a:r>
            <a:r>
              <a:rPr lang="fi-FI" sz="1400" b="1" kern="1200" dirty="0">
                <a:solidFill>
                  <a:srgbClr val="C10000"/>
                </a:solidFill>
                <a:latin typeface="Calibri" panose="020F0502020204030204"/>
                <a:ea typeface="+mn-ea"/>
                <a:cs typeface="+mn-cs"/>
              </a:rPr>
              <a:t>.</a:t>
            </a:r>
            <a:endParaRPr lang="fi-FI" sz="1400" b="1" kern="1200" dirty="0">
              <a:solidFill>
                <a:prstClr val="black"/>
              </a:solidFill>
              <a:latin typeface="Calibri" panose="020F0502020204030204"/>
              <a:ea typeface="+mn-ea"/>
              <a:cs typeface="+mn-cs"/>
            </a:endParaRPr>
          </a:p>
        </p:txBody>
      </p:sp>
      <p:sp>
        <p:nvSpPr>
          <p:cNvPr id="9" name="Rectangle 8"/>
          <p:cNvSpPr/>
          <p:nvPr/>
        </p:nvSpPr>
        <p:spPr>
          <a:xfrm>
            <a:off x="3850635" y="2484577"/>
            <a:ext cx="1639849" cy="507831"/>
          </a:xfrm>
          <a:prstGeom prst="rect">
            <a:avLst/>
          </a:prstGeom>
        </p:spPr>
        <p:txBody>
          <a:bodyPr wrap="square">
            <a:spAutoFit/>
          </a:bodyPr>
          <a:lstStyle/>
          <a:p>
            <a:pPr algn="ctr" defTabSz="685800" hangingPunct="1"/>
            <a:r>
              <a:rPr lang="fi-FI" sz="1350" b="1" kern="1200"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cs typeface="+mn-cs"/>
              </a:rPr>
              <a:t>Psychological</a:t>
            </a:r>
            <a:r>
              <a:rPr lang="fi-FI" sz="1350" b="1" kern="1200"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cs typeface="+mn-cs"/>
              </a:rPr>
              <a:t> </a:t>
            </a:r>
            <a:r>
              <a:rPr lang="fi-FI" sz="1350" b="1" kern="1200"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cs typeface="+mn-cs"/>
              </a:rPr>
              <a:t>flexibility</a:t>
            </a:r>
            <a:endParaRPr lang="fi-FI" sz="1350" b="1" kern="1200"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cs typeface="+mn-cs"/>
            </a:endParaRPr>
          </a:p>
        </p:txBody>
      </p:sp>
      <p:sp>
        <p:nvSpPr>
          <p:cNvPr id="10" name="Rectangle 9"/>
          <p:cNvSpPr/>
          <p:nvPr/>
        </p:nvSpPr>
        <p:spPr>
          <a:xfrm>
            <a:off x="2262428" y="4619623"/>
            <a:ext cx="1249060" cy="170175"/>
          </a:xfrm>
          <a:prstGeom prst="rect">
            <a:avLst/>
          </a:prstGeom>
        </p:spPr>
        <p:txBody>
          <a:bodyPr wrap="none">
            <a:spAutoFit/>
          </a:bodyPr>
          <a:lstStyle/>
          <a:p>
            <a:pPr defTabSz="685800" hangingPunct="1"/>
            <a:r>
              <a:rPr lang="fi-FI" sz="506" kern="1200" dirty="0">
                <a:solidFill>
                  <a:prstClr val="black"/>
                </a:solidFill>
                <a:latin typeface="Calibri" panose="020F0502020204030204"/>
                <a:ea typeface="+mn-ea"/>
                <a:cs typeface="+mn-cs"/>
              </a:rPr>
              <a:t>Lähde: ks. Esim. Lappalainen &amp; alt, 2009.</a:t>
            </a:r>
          </a:p>
        </p:txBody>
      </p:sp>
    </p:spTree>
    <p:extLst>
      <p:ext uri="{BB962C8B-B14F-4D97-AF65-F5344CB8AC3E}">
        <p14:creationId xmlns:p14="http://schemas.microsoft.com/office/powerpoint/2010/main" val="1711733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1555" y="484853"/>
            <a:ext cx="7805533" cy="4359992"/>
          </a:xfrm>
          <a:prstGeom prst="rect">
            <a:avLst/>
          </a:prstGeom>
        </p:spPr>
      </p:pic>
    </p:spTree>
    <p:extLst>
      <p:ext uri="{BB962C8B-B14F-4D97-AF65-F5344CB8AC3E}">
        <p14:creationId xmlns:p14="http://schemas.microsoft.com/office/powerpoint/2010/main" val="912451898"/>
      </p:ext>
    </p:extLst>
  </p:cSld>
  <p:clrMapOvr>
    <a:masterClrMapping/>
  </p:clrMapOvr>
  <p:transition spd="med"/>
</p:sld>
</file>

<file path=ppt/theme/theme1.xml><?xml version="1.0" encoding="utf-8"?>
<a:theme xmlns:a="http://schemas.openxmlformats.org/drawingml/2006/main" name="Aalto University">
  <a:themeElements>
    <a:clrScheme name="Aalto University">
      <a:dk1>
        <a:srgbClr val="000000"/>
      </a:dk1>
      <a:lt1>
        <a:srgbClr val="EF3340"/>
      </a:lt1>
      <a:dk2>
        <a:srgbClr val="A7A7A7"/>
      </a:dk2>
      <a:lt2>
        <a:srgbClr val="535353"/>
      </a:lt2>
      <a:accent1>
        <a:srgbClr val="FFCD00"/>
      </a:accent1>
      <a:accent2>
        <a:srgbClr val="EF3340"/>
      </a:accent2>
      <a:accent3>
        <a:srgbClr val="005EB8"/>
      </a:accent3>
      <a:accent4>
        <a:srgbClr val="8C857B"/>
      </a:accent4>
      <a:accent5>
        <a:srgbClr val="7D55C7"/>
      </a:accent5>
      <a:accent6>
        <a:srgbClr val="00965E"/>
      </a:accent6>
      <a:hlink>
        <a:srgbClr val="0000FF"/>
      </a:hlink>
      <a:folHlink>
        <a:srgbClr val="FF00FF"/>
      </a:folHlink>
    </a:clrScheme>
    <a:fontScheme name="Aalto University">
      <a:majorFont>
        <a:latin typeface="Helvetica"/>
        <a:ea typeface="Helvetica"/>
        <a:cs typeface="Helvetica"/>
      </a:majorFont>
      <a:minorFont>
        <a:latin typeface="Calibri"/>
        <a:ea typeface="Calibri"/>
        <a:cs typeface="Calibri"/>
      </a:minorFont>
    </a:fontScheme>
    <a:fmtScheme name="Aalto Univers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lto University">
  <a:themeElements>
    <a:clrScheme name="Aalto University">
      <a:dk1>
        <a:srgbClr val="000000"/>
      </a:dk1>
      <a:lt1>
        <a:srgbClr val="FFFFFF"/>
      </a:lt1>
      <a:dk2>
        <a:srgbClr val="A7A7A7"/>
      </a:dk2>
      <a:lt2>
        <a:srgbClr val="535353"/>
      </a:lt2>
      <a:accent1>
        <a:srgbClr val="FFCD00"/>
      </a:accent1>
      <a:accent2>
        <a:srgbClr val="EF3340"/>
      </a:accent2>
      <a:accent3>
        <a:srgbClr val="005EB8"/>
      </a:accent3>
      <a:accent4>
        <a:srgbClr val="8C857B"/>
      </a:accent4>
      <a:accent5>
        <a:srgbClr val="7D55C7"/>
      </a:accent5>
      <a:accent6>
        <a:srgbClr val="00965E"/>
      </a:accent6>
      <a:hlink>
        <a:srgbClr val="0000FF"/>
      </a:hlink>
      <a:folHlink>
        <a:srgbClr val="FF00FF"/>
      </a:folHlink>
    </a:clrScheme>
    <a:fontScheme name="Aalto University">
      <a:majorFont>
        <a:latin typeface="Helvetica"/>
        <a:ea typeface="Helvetica"/>
        <a:cs typeface="Helvetica"/>
      </a:majorFont>
      <a:minorFont>
        <a:latin typeface="Calibri"/>
        <a:ea typeface="Calibri"/>
        <a:cs typeface="Calibri"/>
      </a:minorFont>
    </a:fontScheme>
    <a:fmtScheme name="Aalto Univers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197</TotalTime>
  <Words>2172</Words>
  <Application>Microsoft Office PowerPoint</Application>
  <PresentationFormat>On-screen Show (16:10)</PresentationFormat>
  <Paragraphs>166</Paragraphs>
  <Slides>24</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Arial</vt:lpstr>
      <vt:lpstr>Calibri</vt:lpstr>
      <vt:lpstr>Calibri Light</vt:lpstr>
      <vt:lpstr>Georgia</vt:lpstr>
      <vt:lpstr>Symbol</vt:lpstr>
      <vt:lpstr>Aalto University</vt:lpstr>
      <vt:lpstr>Office Theme</vt:lpstr>
      <vt:lpstr>Stress and Time management – Tips from Study Psychologists</vt:lpstr>
      <vt:lpstr>Agenda for today</vt:lpstr>
      <vt:lpstr>Getting to know each other</vt:lpstr>
      <vt:lpstr>PowerPoint Presentation</vt:lpstr>
      <vt:lpstr>Beginners’ guide to stressing yourself out…</vt:lpstr>
      <vt:lpstr>PowerPoint Presentation</vt:lpstr>
      <vt:lpstr>PowerPoint Presentation</vt:lpstr>
      <vt:lpstr>PowerPoint Presentation</vt:lpstr>
      <vt:lpstr>PowerPoint Presentation</vt:lpstr>
      <vt:lpstr>Many things can stress</vt:lpstr>
      <vt:lpstr>ABC- the time management exercise </vt:lpstr>
      <vt:lpstr>Stress</vt:lpstr>
      <vt:lpstr>Yerkes–Dodson law </vt:lpstr>
      <vt:lpstr>Stress is just an experience?</vt:lpstr>
      <vt:lpstr>Points to consider</vt:lpstr>
      <vt:lpstr>Points to consider</vt:lpstr>
      <vt:lpstr>Supporting your study ability in learning remotely  Four elements to successful remote  studying    </vt:lpstr>
      <vt:lpstr>PowerPoint Presentation</vt:lpstr>
      <vt:lpstr>Manage Your Energy!</vt:lpstr>
      <vt:lpstr>Manage Your Energy!</vt:lpstr>
      <vt:lpstr>In groups, share ideas about following questions:</vt:lpstr>
      <vt:lpstr>More information?</vt:lpstr>
      <vt:lpstr>Wondering how your career plans fit in all this?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pohja</dc:title>
  <dc:creator>Saarimäki Sanni</dc:creator>
  <cp:lastModifiedBy>Saarimäki Sanni</cp:lastModifiedBy>
  <cp:revision>24</cp:revision>
  <dcterms:modified xsi:type="dcterms:W3CDTF">2020-10-07T07:41:00Z</dcterms:modified>
</cp:coreProperties>
</file>