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90" r:id="rId3"/>
    <p:sldMasterId id="2147483699" r:id="rId4"/>
    <p:sldMasterId id="2147483707" r:id="rId5"/>
    <p:sldMasterId id="2147483739" r:id="rId6"/>
    <p:sldMasterId id="2147483747" r:id="rId7"/>
    <p:sldMasterId id="2147483756" r:id="rId8"/>
    <p:sldMasterId id="2147483788" r:id="rId9"/>
  </p:sldMasterIdLst>
  <p:notesMasterIdLst>
    <p:notesMasterId r:id="rId50"/>
  </p:notesMasterIdLst>
  <p:sldIdLst>
    <p:sldId id="433" r:id="rId10"/>
    <p:sldId id="276" r:id="rId11"/>
    <p:sldId id="262" r:id="rId12"/>
    <p:sldId id="257" r:id="rId13"/>
    <p:sldId id="258" r:id="rId14"/>
    <p:sldId id="294" r:id="rId15"/>
    <p:sldId id="427" r:id="rId16"/>
    <p:sldId id="442" r:id="rId17"/>
    <p:sldId id="428" r:id="rId18"/>
    <p:sldId id="430" r:id="rId19"/>
    <p:sldId id="436" r:id="rId20"/>
    <p:sldId id="437" r:id="rId21"/>
    <p:sldId id="482" r:id="rId22"/>
    <p:sldId id="439" r:id="rId23"/>
    <p:sldId id="452" r:id="rId24"/>
    <p:sldId id="453" r:id="rId25"/>
    <p:sldId id="443" r:id="rId26"/>
    <p:sldId id="484" r:id="rId27"/>
    <p:sldId id="407" r:id="rId28"/>
    <p:sldId id="486" r:id="rId29"/>
    <p:sldId id="487" r:id="rId30"/>
    <p:sldId id="488" r:id="rId31"/>
    <p:sldId id="263" r:id="rId32"/>
    <p:sldId id="489" r:id="rId33"/>
    <p:sldId id="297" r:id="rId34"/>
    <p:sldId id="501" r:id="rId35"/>
    <p:sldId id="503" r:id="rId36"/>
    <p:sldId id="504" r:id="rId37"/>
    <p:sldId id="505" r:id="rId38"/>
    <p:sldId id="506" r:id="rId39"/>
    <p:sldId id="513" r:id="rId40"/>
    <p:sldId id="481" r:id="rId41"/>
    <p:sldId id="507" r:id="rId42"/>
    <p:sldId id="508" r:id="rId43"/>
    <p:sldId id="509" r:id="rId44"/>
    <p:sldId id="510" r:id="rId45"/>
    <p:sldId id="511" r:id="rId46"/>
    <p:sldId id="512" r:id="rId47"/>
    <p:sldId id="469" r:id="rId48"/>
    <p:sldId id="47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75"/>
    <p:restoredTop sz="92650" autoAdjust="0"/>
  </p:normalViewPr>
  <p:slideViewPr>
    <p:cSldViewPr snapToGrid="0" snapToObjects="1">
      <p:cViewPr varScale="1">
        <p:scale>
          <a:sx n="131" d="100"/>
          <a:sy n="131" d="100"/>
        </p:scale>
        <p:origin x="9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notesViewPr>
    <p:cSldViewPr snapToGrid="0" snapToObjects="1">
      <p:cViewPr varScale="1">
        <p:scale>
          <a:sx n="75" d="100"/>
          <a:sy n="75" d="100"/>
        </p:scale>
        <p:origin x="-32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32F94-A199-BA43-994C-49B452EB5760}" type="datetimeFigureOut">
              <a:t>07/10/2020</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A87C9-09FB-1440-9709-679134179B9F}" type="slidenum">
              <a:t>‹#›</a:t>
            </a:fld>
            <a:endParaRPr lang="fi-FI"/>
          </a:p>
        </p:txBody>
      </p:sp>
    </p:spTree>
    <p:extLst>
      <p:ext uri="{BB962C8B-B14F-4D97-AF65-F5344CB8AC3E}">
        <p14:creationId xmlns:p14="http://schemas.microsoft.com/office/powerpoint/2010/main" val="145258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AB5415-19B2-4E24-9144-8E58C47607AD}" type="slidenum">
              <a:rPr lang="en-GB" smtClean="0"/>
              <a:pPr/>
              <a:t>4</a:t>
            </a:fld>
            <a:endParaRPr lang="en-GB"/>
          </a:p>
        </p:txBody>
      </p:sp>
    </p:spTree>
    <p:extLst>
      <p:ext uri="{BB962C8B-B14F-4D97-AF65-F5344CB8AC3E}">
        <p14:creationId xmlns:p14="http://schemas.microsoft.com/office/powerpoint/2010/main" val="3284633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67538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39052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07/10/2020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07/10/2020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07/10/2020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57958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2216702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07/10/2020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07/10/2020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34EC8D82-2964-1544-BECA-E6D4836DD847}" type="datetimeFigureOut">
              <a:t>07/10/2020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27020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733158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84739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1714719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87855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112326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07/10/2020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492654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07/10/2020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2489048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07/10/2020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07/10/2020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053214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135215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663106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0663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3281793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07/10/2020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57842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07/10/2020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1420750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07/10/2020</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07/10/2020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1"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47125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07/10/2020</a:t>
            </a:fld>
            <a:endParaRPr lang="fi-FI"/>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10/7/20</a:t>
            </a:fld>
            <a:endParaRPr lang="en-US"/>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10/7/20</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781655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10/7/20</a:t>
            </a:fld>
            <a:endParaRPr lang="en-US"/>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extLst>
      <p:ext uri="{BB962C8B-B14F-4D97-AF65-F5344CB8AC3E}">
        <p14:creationId xmlns:p14="http://schemas.microsoft.com/office/powerpoint/2010/main" val="3812870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10/7/20</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07/10/2020</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07/10/2020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07/10/2020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97" r:id="rId7"/>
    <p:sldLayoutId id="2147483667" r:id="rId8"/>
    <p:sldLayoutId id="2147483668" r:id="rId9"/>
    <p:sldLayoutId id="2147483798" r:id="rId10"/>
    <p:sldLayoutId id="214748380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07/10/2020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99" r:id="rId9"/>
    <p:sldLayoutId id="2147483801" r:id="rId10"/>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07/10/2020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07/10/2020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07/10/2020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07/10/2020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07/10/2020</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10/7/20</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10/7/20</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www.princeton.edu/~reddings/papers/CEPR-DP13564.pdf"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www.princeton.edu/~reddings/papers/CEPR-DP13564.pdf"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tinyco.re/1712601"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hyperlink" Target="http://tinyco.re/3958172" TargetMode="Externa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www.igmchicago.org/surveys/china-us-trade-war"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8A27B9-1314-A442-8D1C-55D4F9566C69}"/>
              </a:ext>
            </a:extLst>
          </p:cNvPr>
          <p:cNvSpPr>
            <a:spLocks noGrp="1"/>
          </p:cNvSpPr>
          <p:nvPr>
            <p:ph type="subTitle" idx="1"/>
          </p:nvPr>
        </p:nvSpPr>
        <p:spPr/>
        <p:txBody>
          <a:bodyPr/>
          <a:lstStyle/>
          <a:p>
            <a:r>
              <a:rPr lang="fi-FI" dirty="0"/>
              <a:t>Juuso Välimäki</a:t>
            </a:r>
          </a:p>
          <a:p>
            <a:r>
              <a:rPr lang="fi-FI" dirty="0"/>
              <a:t>October 8, 2020</a:t>
            </a:r>
          </a:p>
        </p:txBody>
      </p:sp>
      <p:sp>
        <p:nvSpPr>
          <p:cNvPr id="3" name="Title 2">
            <a:extLst>
              <a:ext uri="{FF2B5EF4-FFF2-40B4-BE49-F238E27FC236}">
                <a16:creationId xmlns:a16="http://schemas.microsoft.com/office/drawing/2014/main" id="{A01EAF52-B3E3-BB41-A472-F9DED1FBE18A}"/>
              </a:ext>
            </a:extLst>
          </p:cNvPr>
          <p:cNvSpPr>
            <a:spLocks noGrp="1"/>
          </p:cNvSpPr>
          <p:nvPr>
            <p:ph type="ctrTitle"/>
          </p:nvPr>
        </p:nvSpPr>
        <p:spPr>
          <a:xfrm>
            <a:off x="584307" y="1766300"/>
            <a:ext cx="7975385" cy="2636000"/>
          </a:xfrm>
        </p:spPr>
        <p:txBody>
          <a:bodyPr/>
          <a:lstStyle/>
          <a:p>
            <a:r>
              <a:rPr lang="fi-FI" sz="3600" dirty="0" err="1"/>
              <a:t>Lecture</a:t>
            </a:r>
            <a:r>
              <a:rPr lang="fi-FI" sz="3600" dirty="0"/>
              <a:t> 10: </a:t>
            </a:r>
            <a:r>
              <a:rPr lang="fi-FI" sz="3600" dirty="0" err="1"/>
              <a:t>Interventions</a:t>
            </a:r>
            <a:r>
              <a:rPr lang="fi-FI" sz="3600" dirty="0"/>
              <a:t> in </a:t>
            </a:r>
            <a:r>
              <a:rPr lang="fi-FI" sz="3600" dirty="0" err="1"/>
              <a:t>the</a:t>
            </a:r>
            <a:r>
              <a:rPr lang="fi-FI" sz="3600" dirty="0"/>
              <a:t> market, long-</a:t>
            </a:r>
            <a:r>
              <a:rPr lang="fi-FI" sz="3600" dirty="0" err="1"/>
              <a:t>run</a:t>
            </a:r>
            <a:r>
              <a:rPr lang="fi-FI" sz="3600" dirty="0"/>
              <a:t> </a:t>
            </a:r>
            <a:r>
              <a:rPr lang="fi-FI" sz="3600" dirty="0" err="1"/>
              <a:t>equilibria</a:t>
            </a:r>
            <a:r>
              <a:rPr lang="fi-FI" sz="3600" dirty="0"/>
              <a:t> and </a:t>
            </a:r>
            <a:r>
              <a:rPr lang="fi-FI" sz="3600" dirty="0" err="1"/>
              <a:t>rent-seeking</a:t>
            </a:r>
            <a:r>
              <a:rPr lang="fi-FI" sz="3600" dirty="0"/>
              <a:t> </a:t>
            </a:r>
            <a:r>
              <a:rPr lang="fi-FI" sz="3600" dirty="0" err="1"/>
              <a:t>behavior</a:t>
            </a:r>
            <a:br>
              <a:rPr lang="fi-FI" sz="3600" dirty="0"/>
            </a:br>
            <a:br>
              <a:rPr lang="fi-FI" sz="3600" dirty="0"/>
            </a:br>
            <a:endParaRPr lang="fi-FI" sz="3600" dirty="0"/>
          </a:p>
        </p:txBody>
      </p:sp>
    </p:spTree>
    <p:extLst>
      <p:ext uri="{BB962C8B-B14F-4D97-AF65-F5344CB8AC3E}">
        <p14:creationId xmlns:p14="http://schemas.microsoft.com/office/powerpoint/2010/main" val="224334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Text Box 57"/>
          <p:cNvSpPr txBox="1">
            <a:spLocks noChangeArrowheads="1"/>
          </p:cNvSpPr>
          <p:nvPr/>
        </p:nvSpPr>
        <p:spPr bwMode="auto">
          <a:xfrm>
            <a:off x="2018202" y="4366963"/>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321538" name="Rectangle 2"/>
          <p:cNvSpPr>
            <a:spLocks noGrp="1" noChangeArrowheads="1"/>
          </p:cNvSpPr>
          <p:nvPr>
            <p:ph type="ctrTitle"/>
          </p:nvPr>
        </p:nvSpPr>
        <p:spPr/>
        <p:txBody>
          <a:bodyPr/>
          <a:lstStyle/>
          <a:p>
            <a:r>
              <a:rPr lang="en-GB" sz="4000" dirty="0">
                <a:latin typeface="+mn-lt"/>
                <a:cs typeface="Arial (body)"/>
              </a:rPr>
              <a:t>Equilibrium with two countries:</a:t>
            </a:r>
            <a:endParaRPr lang="en-GB" sz="3800" dirty="0">
              <a:latin typeface="+mn-lt"/>
              <a:cs typeface="Arial (body)"/>
            </a:endParaRPr>
          </a:p>
        </p:txBody>
      </p:sp>
      <p:sp>
        <p:nvSpPr>
          <p:cNvPr id="321553" name="Freeform 17"/>
          <p:cNvSpPr>
            <a:spLocks/>
          </p:cNvSpPr>
          <p:nvPr/>
        </p:nvSpPr>
        <p:spPr bwMode="auto">
          <a:xfrm>
            <a:off x="996950" y="40052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21584" name="Freeform 48"/>
          <p:cNvSpPr>
            <a:spLocks/>
          </p:cNvSpPr>
          <p:nvPr/>
        </p:nvSpPr>
        <p:spPr bwMode="auto">
          <a:xfrm>
            <a:off x="2700338" y="4005263"/>
            <a:ext cx="4762" cy="1423987"/>
          </a:xfrm>
          <a:custGeom>
            <a:avLst/>
            <a:gdLst>
              <a:gd name="T0" fmla="*/ 0 w 3"/>
              <a:gd name="T1" fmla="*/ 0 h 897"/>
              <a:gd name="T2" fmla="*/ 3 w 3"/>
              <a:gd name="T3" fmla="*/ 897 h 897"/>
            </a:gdLst>
            <a:ahLst/>
            <a:cxnLst>
              <a:cxn ang="0">
                <a:pos x="T0" y="T1"/>
              </a:cxn>
              <a:cxn ang="0">
                <a:pos x="T2" y="T3"/>
              </a:cxn>
            </a:cxnLst>
            <a:rect l="0" t="0" r="r" b="b"/>
            <a:pathLst>
              <a:path w="3" h="897">
                <a:moveTo>
                  <a:pt x="0" y="0"/>
                </a:moveTo>
                <a:lnTo>
                  <a:pt x="3" y="89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5" name="Freeform 49"/>
          <p:cNvSpPr>
            <a:spLocks/>
          </p:cNvSpPr>
          <p:nvPr/>
        </p:nvSpPr>
        <p:spPr bwMode="auto">
          <a:xfrm>
            <a:off x="2057400" y="4005263"/>
            <a:ext cx="6350" cy="1443037"/>
          </a:xfrm>
          <a:custGeom>
            <a:avLst/>
            <a:gdLst>
              <a:gd name="T0" fmla="*/ 4 w 4"/>
              <a:gd name="T1" fmla="*/ 0 h 909"/>
              <a:gd name="T2" fmla="*/ 0 w 4"/>
              <a:gd name="T3" fmla="*/ 909 h 909"/>
            </a:gdLst>
            <a:ahLst/>
            <a:cxnLst>
              <a:cxn ang="0">
                <a:pos x="T0" y="T1"/>
              </a:cxn>
              <a:cxn ang="0">
                <a:pos x="T2" y="T3"/>
              </a:cxn>
            </a:cxnLst>
            <a:rect l="0" t="0" r="r" b="b"/>
            <a:pathLst>
              <a:path w="4" h="909">
                <a:moveTo>
                  <a:pt x="4" y="0"/>
                </a:moveTo>
                <a:lnTo>
                  <a:pt x="0" y="909"/>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6" name="Freeform 50"/>
          <p:cNvSpPr>
            <a:spLocks/>
          </p:cNvSpPr>
          <p:nvPr/>
        </p:nvSpPr>
        <p:spPr bwMode="auto">
          <a:xfrm>
            <a:off x="8026400" y="4017963"/>
            <a:ext cx="1588" cy="1411287"/>
          </a:xfrm>
          <a:custGeom>
            <a:avLst/>
            <a:gdLst>
              <a:gd name="T0" fmla="*/ 0 w 1"/>
              <a:gd name="T1" fmla="*/ 0 h 889"/>
              <a:gd name="T2" fmla="*/ 0 w 1"/>
              <a:gd name="T3" fmla="*/ 889 h 889"/>
            </a:gdLst>
            <a:ahLst/>
            <a:cxnLst>
              <a:cxn ang="0">
                <a:pos x="T0" y="T1"/>
              </a:cxn>
              <a:cxn ang="0">
                <a:pos x="T2" y="T3"/>
              </a:cxn>
            </a:cxnLst>
            <a:rect l="0" t="0" r="r" b="b"/>
            <a:pathLst>
              <a:path w="1" h="889">
                <a:moveTo>
                  <a:pt x="0" y="0"/>
                </a:moveTo>
                <a:lnTo>
                  <a:pt x="0" y="889"/>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7" name="Freeform 51"/>
          <p:cNvSpPr>
            <a:spLocks/>
          </p:cNvSpPr>
          <p:nvPr/>
        </p:nvSpPr>
        <p:spPr bwMode="auto">
          <a:xfrm>
            <a:off x="5657850" y="4019550"/>
            <a:ext cx="1588" cy="1419225"/>
          </a:xfrm>
          <a:custGeom>
            <a:avLst/>
            <a:gdLst>
              <a:gd name="T0" fmla="*/ 0 w 1"/>
              <a:gd name="T1" fmla="*/ 0 h 894"/>
              <a:gd name="T2" fmla="*/ 0 w 1"/>
              <a:gd name="T3" fmla="*/ 894 h 894"/>
            </a:gdLst>
            <a:ahLst/>
            <a:cxnLst>
              <a:cxn ang="0">
                <a:pos x="T0" y="T1"/>
              </a:cxn>
              <a:cxn ang="0">
                <a:pos x="T2" y="T3"/>
              </a:cxn>
            </a:cxnLst>
            <a:rect l="0" t="0" r="r" b="b"/>
            <a:pathLst>
              <a:path w="1" h="894">
                <a:moveTo>
                  <a:pt x="0" y="0"/>
                </a:moveTo>
                <a:lnTo>
                  <a:pt x="0" y="89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025352"/>
            <a:ext cx="8544626" cy="738664"/>
          </a:xfrm>
          <a:prstGeom prst="rect">
            <a:avLst/>
          </a:prstGeom>
          <a:noFill/>
        </p:spPr>
        <p:txBody>
          <a:bodyPr wrap="square" lIns="0" tIns="0" rIns="0" bIns="0" rtlCol="0">
            <a:spAutoFit/>
          </a:bodyPr>
          <a:lstStyle/>
          <a:p>
            <a:r>
              <a:rPr lang="fi-FI" sz="1600" dirty="0"/>
              <a:t>How to </a:t>
            </a:r>
            <a:r>
              <a:rPr lang="fi-FI" sz="1600" dirty="0" err="1"/>
              <a:t>determine</a:t>
            </a:r>
            <a:r>
              <a:rPr lang="fi-FI" sz="1600" dirty="0"/>
              <a:t> </a:t>
            </a:r>
            <a:r>
              <a:rPr lang="fi-FI" sz="1600" dirty="0" err="1"/>
              <a:t>equilibrium</a:t>
            </a:r>
            <a:r>
              <a:rPr lang="fi-FI" sz="1600" dirty="0"/>
              <a:t> </a:t>
            </a:r>
            <a:r>
              <a:rPr lang="fi-FI" sz="1600" dirty="0" err="1"/>
              <a:t>price</a:t>
            </a:r>
            <a:r>
              <a:rPr lang="fi-FI" sz="1600" dirty="0"/>
              <a:t>? (In </a:t>
            </a:r>
            <a:r>
              <a:rPr lang="fi-FI" sz="1600" dirty="0" err="1"/>
              <a:t>principle</a:t>
            </a:r>
            <a:r>
              <a:rPr lang="fi-FI" sz="1600" dirty="0"/>
              <a:t>, </a:t>
            </a:r>
            <a:r>
              <a:rPr lang="fi-FI" sz="1600" dirty="0" err="1"/>
              <a:t>we</a:t>
            </a:r>
            <a:r>
              <a:rPr lang="fi-FI" sz="1600" dirty="0"/>
              <a:t> </a:t>
            </a:r>
            <a:r>
              <a:rPr lang="fi-FI" sz="1600" dirty="0" err="1"/>
              <a:t>could</a:t>
            </a:r>
            <a:r>
              <a:rPr lang="fi-FI" sz="1600" dirty="0"/>
              <a:t> </a:t>
            </a:r>
            <a:r>
              <a:rPr lang="fi-FI" sz="1600" dirty="0" err="1"/>
              <a:t>add</a:t>
            </a:r>
            <a:r>
              <a:rPr lang="fi-FI" sz="1600" dirty="0"/>
              <a:t> </a:t>
            </a:r>
            <a:r>
              <a:rPr lang="fi-FI" sz="1600" dirty="0" err="1"/>
              <a:t>together</a:t>
            </a:r>
            <a:r>
              <a:rPr lang="fi-FI" sz="1600" dirty="0"/>
              <a:t> </a:t>
            </a:r>
            <a:r>
              <a:rPr lang="fi-FI" sz="1600" dirty="0" err="1"/>
              <a:t>all</a:t>
            </a:r>
            <a:r>
              <a:rPr lang="fi-FI" sz="1600" dirty="0"/>
              <a:t> </a:t>
            </a:r>
            <a:r>
              <a:rPr lang="fi-FI" sz="1600" dirty="0" err="1"/>
              <a:t>supplies</a:t>
            </a:r>
            <a:r>
              <a:rPr lang="fi-FI" sz="1600" dirty="0"/>
              <a:t> and </a:t>
            </a:r>
            <a:r>
              <a:rPr lang="fi-FI" sz="1600" dirty="0" err="1"/>
              <a:t>demands</a:t>
            </a:r>
            <a:r>
              <a:rPr lang="fi-FI" sz="1600" dirty="0"/>
              <a:t> and </a:t>
            </a:r>
            <a:r>
              <a:rPr lang="fi-FI" sz="1600" dirty="0" err="1"/>
              <a:t>find</a:t>
            </a:r>
            <a:r>
              <a:rPr lang="fi-FI" sz="1600" dirty="0"/>
              <a:t> </a:t>
            </a:r>
            <a:r>
              <a:rPr lang="fi-FI" sz="1600" dirty="0" err="1"/>
              <a:t>equilibrium</a:t>
            </a:r>
            <a:r>
              <a:rPr lang="fi-FI" sz="1600" dirty="0"/>
              <a:t> </a:t>
            </a:r>
            <a:r>
              <a:rPr lang="fi-FI" sz="1600" dirty="0" err="1"/>
              <a:t>price</a:t>
            </a:r>
            <a:r>
              <a:rPr lang="fi-FI" sz="1600" dirty="0"/>
              <a:t> as </a:t>
            </a:r>
            <a:r>
              <a:rPr lang="fi-FI" sz="1600" dirty="0" err="1"/>
              <a:t>before</a:t>
            </a:r>
            <a:r>
              <a:rPr lang="fi-FI" sz="1600" dirty="0"/>
              <a:t>, </a:t>
            </a:r>
            <a:r>
              <a:rPr lang="fi-FI" sz="1600" dirty="0" err="1"/>
              <a:t>but</a:t>
            </a:r>
            <a:r>
              <a:rPr lang="fi-FI" sz="1600" dirty="0"/>
              <a:t> to </a:t>
            </a:r>
            <a:r>
              <a:rPr lang="fi-FI" sz="1600" dirty="0" err="1"/>
              <a:t>make</a:t>
            </a:r>
            <a:r>
              <a:rPr lang="fi-FI" sz="1600" dirty="0"/>
              <a:t> </a:t>
            </a:r>
            <a:r>
              <a:rPr lang="fi-FI" sz="1600" dirty="0" err="1"/>
              <a:t>the</a:t>
            </a:r>
            <a:r>
              <a:rPr lang="fi-FI" sz="1600" dirty="0"/>
              <a:t> </a:t>
            </a:r>
            <a:r>
              <a:rPr lang="fi-FI" sz="1600" dirty="0" err="1"/>
              <a:t>effect</a:t>
            </a:r>
            <a:r>
              <a:rPr lang="fi-FI" sz="1600" dirty="0"/>
              <a:t> of </a:t>
            </a:r>
            <a:r>
              <a:rPr lang="fi-FI" sz="1600" dirty="0" err="1"/>
              <a:t>tariffs</a:t>
            </a:r>
            <a:r>
              <a:rPr lang="fi-FI" sz="1600" dirty="0"/>
              <a:t> </a:t>
            </a:r>
            <a:r>
              <a:rPr lang="fi-FI" sz="1600" dirty="0" err="1"/>
              <a:t>clear</a:t>
            </a:r>
            <a:r>
              <a:rPr lang="fi-FI" sz="1600" dirty="0"/>
              <a:t>, </a:t>
            </a:r>
            <a:r>
              <a:rPr lang="fi-FI" sz="1600" dirty="0" err="1"/>
              <a:t>keep</a:t>
            </a:r>
            <a:r>
              <a:rPr lang="fi-FI" sz="1600" dirty="0"/>
              <a:t> </a:t>
            </a:r>
            <a:r>
              <a:rPr lang="fi-FI" sz="1600" dirty="0" err="1"/>
              <a:t>the</a:t>
            </a:r>
            <a:r>
              <a:rPr lang="fi-FI" sz="1600" dirty="0"/>
              <a:t> </a:t>
            </a:r>
            <a:r>
              <a:rPr lang="fi-FI" sz="1600" dirty="0" err="1"/>
              <a:t>markets</a:t>
            </a:r>
            <a:r>
              <a:rPr lang="fi-FI" sz="1600" dirty="0"/>
              <a:t> </a:t>
            </a:r>
            <a:r>
              <a:rPr lang="fi-FI" sz="1600" dirty="0" err="1"/>
              <a:t>separate</a:t>
            </a:r>
            <a:r>
              <a:rPr lang="fi-FI" sz="1600" dirty="0"/>
              <a:t> in </a:t>
            </a:r>
            <a:r>
              <a:rPr lang="fi-FI" sz="1600" dirty="0" err="1"/>
              <a:t>the</a:t>
            </a:r>
            <a:r>
              <a:rPr lang="fi-FI" sz="1600" dirty="0"/>
              <a:t> </a:t>
            </a:r>
            <a:r>
              <a:rPr lang="fi-FI" sz="1600" dirty="0" err="1"/>
              <a:t>picture</a:t>
            </a:r>
            <a:r>
              <a:rPr lang="fi-FI" sz="1600" dirty="0"/>
              <a:t>)</a:t>
            </a:r>
            <a:endParaRPr lang="fi-FI" sz="1600" b="1" dirty="0"/>
          </a:p>
        </p:txBody>
      </p:sp>
      <p:sp>
        <p:nvSpPr>
          <p:cNvPr id="70" name="TextBox 69">
            <a:extLst>
              <a:ext uri="{FF2B5EF4-FFF2-40B4-BE49-F238E27FC236}">
                <a16:creationId xmlns:a16="http://schemas.microsoft.com/office/drawing/2014/main" id="{4F063644-D10F-5E49-837E-07357E6EACE5}"/>
              </a:ext>
            </a:extLst>
          </p:cNvPr>
          <p:cNvSpPr txBox="1"/>
          <p:nvPr/>
        </p:nvSpPr>
        <p:spPr>
          <a:xfrm>
            <a:off x="3120724" y="3613182"/>
            <a:ext cx="1755304" cy="184666"/>
          </a:xfrm>
          <a:prstGeom prst="rect">
            <a:avLst/>
          </a:prstGeom>
          <a:noFill/>
        </p:spPr>
        <p:txBody>
          <a:bodyPr wrap="square" lIns="0" tIns="0" rIns="0" bIns="0" rtlCol="0">
            <a:spAutoFit/>
          </a:bodyPr>
          <a:lstStyle/>
          <a:p>
            <a:r>
              <a:rPr lang="fi-FI" sz="1200" dirty="0" err="1"/>
              <a:t>Too</a:t>
            </a:r>
            <a:r>
              <a:rPr lang="fi-FI" sz="1200" dirty="0"/>
              <a:t> </a:t>
            </a:r>
            <a:r>
              <a:rPr lang="fi-FI" sz="1200" dirty="0" err="1"/>
              <a:t>high</a:t>
            </a:r>
            <a:r>
              <a:rPr lang="fi-FI" sz="1200" dirty="0"/>
              <a:t> </a:t>
            </a:r>
            <a:r>
              <a:rPr lang="fi-FI" sz="1200" dirty="0" err="1"/>
              <a:t>price</a:t>
            </a:r>
            <a:r>
              <a:rPr lang="fi-FI" sz="1200" dirty="0"/>
              <a:t> (</a:t>
            </a:r>
            <a:r>
              <a:rPr lang="fi-FI" sz="1200" dirty="0" err="1"/>
              <a:t>why</a:t>
            </a:r>
            <a:r>
              <a:rPr lang="fi-FI" sz="1200" dirty="0"/>
              <a:t>?)</a:t>
            </a:r>
            <a:endParaRPr lang="fi-FI" sz="1200" b="1" dirty="0"/>
          </a:p>
        </p:txBody>
      </p:sp>
      <p:sp>
        <p:nvSpPr>
          <p:cNvPr id="71" name="AutoShape 56"/>
          <p:cNvSpPr>
            <a:spLocks/>
          </p:cNvSpPr>
          <p:nvPr/>
        </p:nvSpPr>
        <p:spPr bwMode="auto">
          <a:xfrm rot="16200000" flipV="1">
            <a:off x="2334168" y="4101388"/>
            <a:ext cx="94548" cy="567276"/>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73" name="Text Box 57"/>
          <p:cNvSpPr txBox="1">
            <a:spLocks noChangeArrowheads="1"/>
          </p:cNvSpPr>
          <p:nvPr/>
        </p:nvSpPr>
        <p:spPr bwMode="auto">
          <a:xfrm>
            <a:off x="6437804" y="3268413"/>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74" name="AutoShape 56"/>
          <p:cNvSpPr>
            <a:spLocks/>
          </p:cNvSpPr>
          <p:nvPr/>
        </p:nvSpPr>
        <p:spPr bwMode="auto">
          <a:xfrm rot="16200000" flipH="1" flipV="1">
            <a:off x="6759575" y="2447925"/>
            <a:ext cx="127000" cy="2292350"/>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Tree>
    <p:extLst>
      <p:ext uri="{BB962C8B-B14F-4D97-AF65-F5344CB8AC3E}">
        <p14:creationId xmlns:p14="http://schemas.microsoft.com/office/powerpoint/2010/main" val="945709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15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15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15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15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321553" grpId="0" animBg="1"/>
      <p:bldP spid="321584" grpId="0" animBg="1"/>
      <p:bldP spid="321585" grpId="0" animBg="1"/>
      <p:bldP spid="321586" grpId="0" animBg="1"/>
      <p:bldP spid="321587" grpId="0" animBg="1"/>
      <p:bldP spid="70" grpId="0"/>
      <p:bldP spid="71" grpId="0" animBg="1"/>
      <p:bldP spid="73" grpId="0"/>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p:txBody>
          <a:bodyPr/>
          <a:lstStyle/>
          <a:p>
            <a:r>
              <a:rPr lang="en-GB" sz="4000" dirty="0">
                <a:latin typeface="+mn-lt"/>
                <a:cs typeface="Arial (body)"/>
              </a:rPr>
              <a:t>Two countries: equilibrium</a:t>
            </a:r>
            <a:endParaRPr lang="en-GB" sz="3800" dirty="0">
              <a:latin typeface="+mn-lt"/>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125235"/>
            <a:ext cx="8544626" cy="246221"/>
          </a:xfrm>
          <a:prstGeom prst="rect">
            <a:avLst/>
          </a:prstGeom>
          <a:noFill/>
        </p:spPr>
        <p:txBody>
          <a:bodyPr wrap="square" lIns="0" tIns="0" rIns="0" bIns="0" rtlCol="0">
            <a:spAutoFit/>
          </a:bodyPr>
          <a:lstStyle/>
          <a:p>
            <a:r>
              <a:rPr lang="fi-FI" sz="1600" dirty="0"/>
              <a:t>Total </a:t>
            </a:r>
            <a:r>
              <a:rPr lang="fi-FI" sz="1600" dirty="0" err="1"/>
              <a:t>supply</a:t>
            </a:r>
            <a:r>
              <a:rPr lang="fi-FI" sz="1600" dirty="0"/>
              <a:t> = </a:t>
            </a:r>
            <a:r>
              <a:rPr lang="fi-FI" sz="1600" dirty="0" err="1"/>
              <a:t>total</a:t>
            </a:r>
            <a:r>
              <a:rPr lang="fi-FI" sz="1600" dirty="0"/>
              <a:t> </a:t>
            </a:r>
            <a:r>
              <a:rPr lang="fi-FI" sz="1600" dirty="0" err="1"/>
              <a:t>demand</a:t>
            </a:r>
            <a:r>
              <a:rPr lang="fi-FI" sz="1600" dirty="0"/>
              <a:t>. </a:t>
            </a:r>
            <a:r>
              <a:rPr lang="fi-FI" sz="1600" dirty="0" err="1"/>
              <a:t>Therefore</a:t>
            </a:r>
            <a:r>
              <a:rPr lang="fi-FI" sz="1600" dirty="0"/>
              <a:t> </a:t>
            </a:r>
            <a:r>
              <a:rPr lang="fi-FI" sz="1600" dirty="0" err="1"/>
              <a:t>imports</a:t>
            </a:r>
            <a:r>
              <a:rPr lang="fi-FI" sz="1600" dirty="0"/>
              <a:t> = </a:t>
            </a:r>
            <a:r>
              <a:rPr lang="fi-FI" sz="1600" dirty="0" err="1"/>
              <a:t>exports</a:t>
            </a:r>
            <a:r>
              <a:rPr lang="fi-FI" sz="1600" dirty="0"/>
              <a:t> at </a:t>
            </a:r>
            <a:r>
              <a:rPr lang="fi-FI" sz="1600" dirty="0" err="1"/>
              <a:t>equilibrium</a:t>
            </a:r>
            <a:r>
              <a:rPr lang="fi-FI" sz="1600" dirty="0"/>
              <a:t> </a:t>
            </a:r>
            <a:r>
              <a:rPr lang="fi-FI" sz="1600" dirty="0" err="1"/>
              <a:t>prices</a:t>
            </a:r>
            <a:r>
              <a:rPr lang="fi-FI" sz="1600" dirty="0"/>
              <a:t>.</a:t>
            </a:r>
            <a:endParaRPr lang="fi-FI" sz="1600" b="1" dirty="0"/>
          </a:p>
        </p:txBody>
      </p:sp>
      <p:sp>
        <p:nvSpPr>
          <p:cNvPr id="29" name="Freeform 17"/>
          <p:cNvSpPr>
            <a:spLocks/>
          </p:cNvSpPr>
          <p:nvPr/>
        </p:nvSpPr>
        <p:spPr bwMode="auto">
          <a:xfrm>
            <a:off x="996950" y="44243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0" name="Freeform 24"/>
          <p:cNvSpPr>
            <a:spLocks/>
          </p:cNvSpPr>
          <p:nvPr/>
        </p:nvSpPr>
        <p:spPr bwMode="auto">
          <a:xfrm>
            <a:off x="3203575" y="4437063"/>
            <a:ext cx="4763" cy="1006475"/>
          </a:xfrm>
          <a:custGeom>
            <a:avLst/>
            <a:gdLst>
              <a:gd name="T0" fmla="*/ 0 w 3"/>
              <a:gd name="T1" fmla="*/ 0 h 634"/>
              <a:gd name="T2" fmla="*/ 3 w 3"/>
              <a:gd name="T3" fmla="*/ 634 h 634"/>
            </a:gdLst>
            <a:ahLst/>
            <a:cxnLst>
              <a:cxn ang="0">
                <a:pos x="T0" y="T1"/>
              </a:cxn>
              <a:cxn ang="0">
                <a:pos x="T2" y="T3"/>
              </a:cxn>
            </a:cxnLst>
            <a:rect l="0" t="0" r="r" b="b"/>
            <a:pathLst>
              <a:path w="3" h="634">
                <a:moveTo>
                  <a:pt x="0" y="0"/>
                </a:moveTo>
                <a:lnTo>
                  <a:pt x="3" y="63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1" name="Freeform 25"/>
          <p:cNvSpPr>
            <a:spLocks/>
          </p:cNvSpPr>
          <p:nvPr/>
        </p:nvSpPr>
        <p:spPr bwMode="auto">
          <a:xfrm>
            <a:off x="1751013" y="4437063"/>
            <a:ext cx="12700" cy="989012"/>
          </a:xfrm>
          <a:custGeom>
            <a:avLst/>
            <a:gdLst>
              <a:gd name="T0" fmla="*/ 8 w 8"/>
              <a:gd name="T1" fmla="*/ 0 h 623"/>
              <a:gd name="T2" fmla="*/ 0 w 8"/>
              <a:gd name="T3" fmla="*/ 623 h 623"/>
            </a:gdLst>
            <a:ahLst/>
            <a:cxnLst>
              <a:cxn ang="0">
                <a:pos x="T0" y="T1"/>
              </a:cxn>
              <a:cxn ang="0">
                <a:pos x="T2" y="T3"/>
              </a:cxn>
            </a:cxnLst>
            <a:rect l="0" t="0" r="r" b="b"/>
            <a:pathLst>
              <a:path w="8" h="623">
                <a:moveTo>
                  <a:pt x="8" y="0"/>
                </a:moveTo>
                <a:lnTo>
                  <a:pt x="0" y="623"/>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 name="Freeform 26"/>
          <p:cNvSpPr>
            <a:spLocks/>
          </p:cNvSpPr>
          <p:nvPr/>
        </p:nvSpPr>
        <p:spPr bwMode="auto">
          <a:xfrm>
            <a:off x="7524750" y="4437063"/>
            <a:ext cx="6350" cy="954087"/>
          </a:xfrm>
          <a:custGeom>
            <a:avLst/>
            <a:gdLst>
              <a:gd name="T0" fmla="*/ 0 w 4"/>
              <a:gd name="T1" fmla="*/ 0 h 601"/>
              <a:gd name="T2" fmla="*/ 4 w 4"/>
              <a:gd name="T3" fmla="*/ 601 h 601"/>
            </a:gdLst>
            <a:ahLst/>
            <a:cxnLst>
              <a:cxn ang="0">
                <a:pos x="T0" y="T1"/>
              </a:cxn>
              <a:cxn ang="0">
                <a:pos x="T2" y="T3"/>
              </a:cxn>
            </a:cxnLst>
            <a:rect l="0" t="0" r="r" b="b"/>
            <a:pathLst>
              <a:path w="4" h="601">
                <a:moveTo>
                  <a:pt x="0" y="0"/>
                </a:moveTo>
                <a:lnTo>
                  <a:pt x="4" y="601"/>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3" name="Freeform 27"/>
          <p:cNvSpPr>
            <a:spLocks/>
          </p:cNvSpPr>
          <p:nvPr/>
        </p:nvSpPr>
        <p:spPr bwMode="auto">
          <a:xfrm>
            <a:off x="6081713" y="4437063"/>
            <a:ext cx="3175" cy="963612"/>
          </a:xfrm>
          <a:custGeom>
            <a:avLst/>
            <a:gdLst>
              <a:gd name="T0" fmla="*/ 2 w 2"/>
              <a:gd name="T1" fmla="*/ 0 h 607"/>
              <a:gd name="T2" fmla="*/ 0 w 2"/>
              <a:gd name="T3" fmla="*/ 607 h 607"/>
            </a:gdLst>
            <a:ahLst/>
            <a:cxnLst>
              <a:cxn ang="0">
                <a:pos x="T0" y="T1"/>
              </a:cxn>
              <a:cxn ang="0">
                <a:pos x="T2" y="T3"/>
              </a:cxn>
            </a:cxnLst>
            <a:rect l="0" t="0" r="r" b="b"/>
            <a:pathLst>
              <a:path w="2" h="607">
                <a:moveTo>
                  <a:pt x="2" y="0"/>
                </a:moveTo>
                <a:lnTo>
                  <a:pt x="0" y="60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4" name="TextBox 33">
            <a:extLst>
              <a:ext uri="{FF2B5EF4-FFF2-40B4-BE49-F238E27FC236}">
                <a16:creationId xmlns:a16="http://schemas.microsoft.com/office/drawing/2014/main" id="{4F063644-D10F-5E49-837E-07357E6EACE5}"/>
              </a:ext>
            </a:extLst>
          </p:cNvPr>
          <p:cNvSpPr txBox="1"/>
          <p:nvPr/>
        </p:nvSpPr>
        <p:spPr>
          <a:xfrm>
            <a:off x="3424986" y="4188498"/>
            <a:ext cx="1512706" cy="184666"/>
          </a:xfrm>
          <a:prstGeom prst="rect">
            <a:avLst/>
          </a:prstGeom>
          <a:noFill/>
        </p:spPr>
        <p:txBody>
          <a:bodyPr wrap="square" lIns="0" tIns="0" rIns="0" bIns="0" rtlCol="0">
            <a:spAutoFit/>
          </a:bodyPr>
          <a:lstStyle/>
          <a:p>
            <a:pPr algn="ctr"/>
            <a:r>
              <a:rPr lang="fi-FI" sz="1200" dirty="0" err="1">
                <a:solidFill>
                  <a:schemeClr val="bg2"/>
                </a:solidFill>
              </a:rPr>
              <a:t>equilibrim</a:t>
            </a:r>
            <a:r>
              <a:rPr lang="fi-FI" sz="1200" dirty="0">
                <a:solidFill>
                  <a:schemeClr val="bg2"/>
                </a:solidFill>
              </a:rPr>
              <a:t> </a:t>
            </a:r>
            <a:r>
              <a:rPr lang="fi-FI" sz="1200" dirty="0" err="1">
                <a:solidFill>
                  <a:schemeClr val="bg2"/>
                </a:solidFill>
              </a:rPr>
              <a:t>price</a:t>
            </a:r>
            <a:endParaRPr lang="fi-FI" sz="1200" b="1" dirty="0">
              <a:solidFill>
                <a:schemeClr val="bg2"/>
              </a:solidFill>
            </a:endParaRPr>
          </a:p>
        </p:txBody>
      </p:sp>
      <p:sp>
        <p:nvSpPr>
          <p:cNvPr id="35" name="Text Box 57"/>
          <p:cNvSpPr txBox="1">
            <a:spLocks noChangeArrowheads="1"/>
          </p:cNvSpPr>
          <p:nvPr/>
        </p:nvSpPr>
        <p:spPr bwMode="auto">
          <a:xfrm>
            <a:off x="2118097" y="4538189"/>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37" name="Text Box 57"/>
          <p:cNvSpPr txBox="1">
            <a:spLocks noChangeArrowheads="1"/>
          </p:cNvSpPr>
          <p:nvPr/>
        </p:nvSpPr>
        <p:spPr bwMode="auto">
          <a:xfrm>
            <a:off x="6423533" y="3881977"/>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38" name="AutoShape 56"/>
          <p:cNvSpPr>
            <a:spLocks/>
          </p:cNvSpPr>
          <p:nvPr/>
        </p:nvSpPr>
        <p:spPr bwMode="auto">
          <a:xfrm rot="16200000" flipH="1" flipV="1">
            <a:off x="6753171" y="3513149"/>
            <a:ext cx="107978" cy="1455619"/>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39" name="AutoShape 56"/>
          <p:cNvSpPr>
            <a:spLocks/>
          </p:cNvSpPr>
          <p:nvPr/>
        </p:nvSpPr>
        <p:spPr bwMode="auto">
          <a:xfrm rot="16200000" flipV="1">
            <a:off x="2418901" y="3845384"/>
            <a:ext cx="85615" cy="138426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Tree>
    <p:extLst>
      <p:ext uri="{BB962C8B-B14F-4D97-AF65-F5344CB8AC3E}">
        <p14:creationId xmlns:p14="http://schemas.microsoft.com/office/powerpoint/2010/main" val="217053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p:txBody>
          <a:bodyPr/>
          <a:lstStyle/>
          <a:p>
            <a:r>
              <a:rPr lang="en-GB" sz="4000" dirty="0">
                <a:latin typeface="+mn-lt"/>
                <a:cs typeface="Arial (body)"/>
              </a:rPr>
              <a:t>Two countries: import tariffs</a:t>
            </a:r>
            <a:endParaRPr lang="en-GB" sz="3800" dirty="0">
              <a:latin typeface="+mn-lt"/>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125235"/>
            <a:ext cx="8544626" cy="492443"/>
          </a:xfrm>
          <a:prstGeom prst="rect">
            <a:avLst/>
          </a:prstGeom>
          <a:noFill/>
        </p:spPr>
        <p:txBody>
          <a:bodyPr wrap="square" lIns="0" tIns="0" rIns="0" bIns="0" rtlCol="0">
            <a:spAutoFit/>
          </a:bodyPr>
          <a:lstStyle/>
          <a:p>
            <a:r>
              <a:rPr lang="fi-FI" sz="1600" dirty="0"/>
              <a:t>If </a:t>
            </a:r>
            <a:r>
              <a:rPr lang="fi-FI" sz="1600" dirty="0" err="1"/>
              <a:t>domestic</a:t>
            </a:r>
            <a:r>
              <a:rPr lang="fi-FI" sz="1600" dirty="0"/>
              <a:t> country </a:t>
            </a:r>
            <a:r>
              <a:rPr lang="fi-FI" sz="1600" dirty="0" err="1"/>
              <a:t>sets</a:t>
            </a:r>
            <a:r>
              <a:rPr lang="fi-FI" sz="1600" dirty="0"/>
              <a:t> an import </a:t>
            </a:r>
            <a:r>
              <a:rPr lang="fi-FI" sz="1600" dirty="0" err="1"/>
              <a:t>tariff</a:t>
            </a:r>
            <a:r>
              <a:rPr lang="fi-FI" sz="1600" dirty="0"/>
              <a:t>, </a:t>
            </a:r>
            <a:r>
              <a:rPr lang="fi-FI" sz="1600" dirty="0" err="1"/>
              <a:t>imports</a:t>
            </a:r>
            <a:r>
              <a:rPr lang="fi-FI" sz="1600" dirty="0"/>
              <a:t> </a:t>
            </a:r>
            <a:r>
              <a:rPr lang="fi-FI" sz="1600" dirty="0" err="1"/>
              <a:t>fall</a:t>
            </a:r>
            <a:r>
              <a:rPr lang="fi-FI" sz="1600" dirty="0"/>
              <a:t> and as a </a:t>
            </a:r>
            <a:r>
              <a:rPr lang="fi-FI" sz="1600" dirty="0" err="1"/>
              <a:t>result</a:t>
            </a:r>
            <a:r>
              <a:rPr lang="fi-FI" sz="1600" dirty="0"/>
              <a:t>, at </a:t>
            </a:r>
            <a:r>
              <a:rPr lang="fi-FI" sz="1600" dirty="0" err="1"/>
              <a:t>old</a:t>
            </a:r>
            <a:r>
              <a:rPr lang="fi-FI" sz="1600" dirty="0"/>
              <a:t> </a:t>
            </a:r>
            <a:r>
              <a:rPr lang="fi-FI" sz="1600" dirty="0" err="1"/>
              <a:t>prices</a:t>
            </a:r>
            <a:r>
              <a:rPr lang="fi-FI" sz="1600" dirty="0"/>
              <a:t>, </a:t>
            </a:r>
            <a:r>
              <a:rPr lang="fi-FI" sz="1600" dirty="0" err="1"/>
              <a:t>there</a:t>
            </a:r>
            <a:r>
              <a:rPr lang="fi-FI" sz="1600" dirty="0"/>
              <a:t> is </a:t>
            </a:r>
            <a:r>
              <a:rPr lang="fi-FI" sz="1600" dirty="0" err="1"/>
              <a:t>excess</a:t>
            </a:r>
            <a:r>
              <a:rPr lang="fi-FI" sz="1600" dirty="0"/>
              <a:t> </a:t>
            </a:r>
            <a:r>
              <a:rPr lang="fi-FI" sz="1600" dirty="0" err="1"/>
              <a:t>supply</a:t>
            </a:r>
            <a:r>
              <a:rPr lang="fi-FI" sz="1600" dirty="0"/>
              <a:t>. </a:t>
            </a:r>
            <a:r>
              <a:rPr lang="fi-FI" sz="1600" dirty="0" err="1"/>
              <a:t>Competitive</a:t>
            </a:r>
            <a:r>
              <a:rPr lang="fi-FI" sz="1600" dirty="0"/>
              <a:t> </a:t>
            </a:r>
            <a:r>
              <a:rPr lang="fi-FI" sz="1600" dirty="0" err="1"/>
              <a:t>process</a:t>
            </a:r>
            <a:r>
              <a:rPr lang="fi-FI" sz="1600" dirty="0"/>
              <a:t> </a:t>
            </a:r>
            <a:r>
              <a:rPr lang="fi-FI" sz="1600" dirty="0" err="1"/>
              <a:t>causes</a:t>
            </a:r>
            <a:r>
              <a:rPr lang="fi-FI" sz="1600" dirty="0"/>
              <a:t> a </a:t>
            </a:r>
            <a:r>
              <a:rPr lang="fi-FI" sz="1600" dirty="0" err="1"/>
              <a:t>fall</a:t>
            </a:r>
            <a:r>
              <a:rPr lang="fi-FI" sz="1600" dirty="0"/>
              <a:t> in </a:t>
            </a:r>
            <a:r>
              <a:rPr lang="fi-FI" sz="1600" dirty="0" err="1"/>
              <a:t>the</a:t>
            </a:r>
            <a:r>
              <a:rPr lang="fi-FI" sz="1600" dirty="0"/>
              <a:t> </a:t>
            </a:r>
            <a:r>
              <a:rPr lang="fi-FI" sz="1600" dirty="0" err="1"/>
              <a:t>equilibrium</a:t>
            </a:r>
            <a:r>
              <a:rPr lang="fi-FI" sz="1600" dirty="0"/>
              <a:t> </a:t>
            </a:r>
            <a:r>
              <a:rPr lang="fi-FI" sz="1600" dirty="0" err="1"/>
              <a:t>price</a:t>
            </a:r>
            <a:endParaRPr lang="fi-FI" sz="1600" b="1" dirty="0"/>
          </a:p>
        </p:txBody>
      </p:sp>
      <p:sp>
        <p:nvSpPr>
          <p:cNvPr id="29" name="Freeform 17"/>
          <p:cNvSpPr>
            <a:spLocks/>
          </p:cNvSpPr>
          <p:nvPr/>
        </p:nvSpPr>
        <p:spPr bwMode="auto">
          <a:xfrm>
            <a:off x="996950" y="44243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0" name="Freeform 24"/>
          <p:cNvSpPr>
            <a:spLocks/>
          </p:cNvSpPr>
          <p:nvPr/>
        </p:nvSpPr>
        <p:spPr bwMode="auto">
          <a:xfrm>
            <a:off x="3203575" y="4437063"/>
            <a:ext cx="4763" cy="1006475"/>
          </a:xfrm>
          <a:custGeom>
            <a:avLst/>
            <a:gdLst>
              <a:gd name="T0" fmla="*/ 0 w 3"/>
              <a:gd name="T1" fmla="*/ 0 h 634"/>
              <a:gd name="T2" fmla="*/ 3 w 3"/>
              <a:gd name="T3" fmla="*/ 634 h 634"/>
            </a:gdLst>
            <a:ahLst/>
            <a:cxnLst>
              <a:cxn ang="0">
                <a:pos x="T0" y="T1"/>
              </a:cxn>
              <a:cxn ang="0">
                <a:pos x="T2" y="T3"/>
              </a:cxn>
            </a:cxnLst>
            <a:rect l="0" t="0" r="r" b="b"/>
            <a:pathLst>
              <a:path w="3" h="634">
                <a:moveTo>
                  <a:pt x="0" y="0"/>
                </a:moveTo>
                <a:lnTo>
                  <a:pt x="3" y="63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1" name="Freeform 25"/>
          <p:cNvSpPr>
            <a:spLocks/>
          </p:cNvSpPr>
          <p:nvPr/>
        </p:nvSpPr>
        <p:spPr bwMode="auto">
          <a:xfrm>
            <a:off x="1751013" y="4437063"/>
            <a:ext cx="12700" cy="989012"/>
          </a:xfrm>
          <a:custGeom>
            <a:avLst/>
            <a:gdLst>
              <a:gd name="T0" fmla="*/ 8 w 8"/>
              <a:gd name="T1" fmla="*/ 0 h 623"/>
              <a:gd name="T2" fmla="*/ 0 w 8"/>
              <a:gd name="T3" fmla="*/ 623 h 623"/>
            </a:gdLst>
            <a:ahLst/>
            <a:cxnLst>
              <a:cxn ang="0">
                <a:pos x="T0" y="T1"/>
              </a:cxn>
              <a:cxn ang="0">
                <a:pos x="T2" y="T3"/>
              </a:cxn>
            </a:cxnLst>
            <a:rect l="0" t="0" r="r" b="b"/>
            <a:pathLst>
              <a:path w="8" h="623">
                <a:moveTo>
                  <a:pt x="8" y="0"/>
                </a:moveTo>
                <a:lnTo>
                  <a:pt x="0" y="623"/>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 name="Freeform 26"/>
          <p:cNvSpPr>
            <a:spLocks/>
          </p:cNvSpPr>
          <p:nvPr/>
        </p:nvSpPr>
        <p:spPr bwMode="auto">
          <a:xfrm>
            <a:off x="7524750" y="4437063"/>
            <a:ext cx="6350" cy="954087"/>
          </a:xfrm>
          <a:custGeom>
            <a:avLst/>
            <a:gdLst>
              <a:gd name="T0" fmla="*/ 0 w 4"/>
              <a:gd name="T1" fmla="*/ 0 h 601"/>
              <a:gd name="T2" fmla="*/ 4 w 4"/>
              <a:gd name="T3" fmla="*/ 601 h 601"/>
            </a:gdLst>
            <a:ahLst/>
            <a:cxnLst>
              <a:cxn ang="0">
                <a:pos x="T0" y="T1"/>
              </a:cxn>
              <a:cxn ang="0">
                <a:pos x="T2" y="T3"/>
              </a:cxn>
            </a:cxnLst>
            <a:rect l="0" t="0" r="r" b="b"/>
            <a:pathLst>
              <a:path w="4" h="601">
                <a:moveTo>
                  <a:pt x="0" y="0"/>
                </a:moveTo>
                <a:lnTo>
                  <a:pt x="4" y="601"/>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3" name="Freeform 27"/>
          <p:cNvSpPr>
            <a:spLocks/>
          </p:cNvSpPr>
          <p:nvPr/>
        </p:nvSpPr>
        <p:spPr bwMode="auto">
          <a:xfrm>
            <a:off x="6081713" y="4437063"/>
            <a:ext cx="3175" cy="963612"/>
          </a:xfrm>
          <a:custGeom>
            <a:avLst/>
            <a:gdLst>
              <a:gd name="T0" fmla="*/ 2 w 2"/>
              <a:gd name="T1" fmla="*/ 0 h 607"/>
              <a:gd name="T2" fmla="*/ 0 w 2"/>
              <a:gd name="T3" fmla="*/ 607 h 607"/>
            </a:gdLst>
            <a:ahLst/>
            <a:cxnLst>
              <a:cxn ang="0">
                <a:pos x="T0" y="T1"/>
              </a:cxn>
              <a:cxn ang="0">
                <a:pos x="T2" y="T3"/>
              </a:cxn>
            </a:cxnLst>
            <a:rect l="0" t="0" r="r" b="b"/>
            <a:pathLst>
              <a:path w="2" h="607">
                <a:moveTo>
                  <a:pt x="2" y="0"/>
                </a:moveTo>
                <a:lnTo>
                  <a:pt x="0" y="60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28" name="Freeform 19"/>
          <p:cNvSpPr>
            <a:spLocks/>
          </p:cNvSpPr>
          <p:nvPr/>
        </p:nvSpPr>
        <p:spPr bwMode="auto">
          <a:xfrm flipV="1">
            <a:off x="1042988" y="4076700"/>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000000"/>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solidFill>
                <a:schemeClr val="accent5"/>
              </a:solidFill>
            </a:endParaRPr>
          </a:p>
        </p:txBody>
      </p:sp>
      <p:sp>
        <p:nvSpPr>
          <p:cNvPr id="34" name="Text Box 22"/>
          <p:cNvSpPr txBox="1">
            <a:spLocks noChangeArrowheads="1"/>
          </p:cNvSpPr>
          <p:nvPr/>
        </p:nvSpPr>
        <p:spPr bwMode="auto">
          <a:xfrm>
            <a:off x="4311617" y="4076608"/>
            <a:ext cx="792163" cy="336550"/>
          </a:xfrm>
          <a:prstGeom prst="rect">
            <a:avLst/>
          </a:prstGeom>
          <a:noFill/>
          <a:ln w="9525">
            <a:noFill/>
            <a:miter lim="800000"/>
            <a:headEnd/>
            <a:tailEn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dirty="0">
                <a:solidFill>
                  <a:srgbClr val="000000"/>
                </a:solidFill>
              </a:rPr>
              <a:t>tariff</a:t>
            </a:r>
          </a:p>
        </p:txBody>
      </p:sp>
      <p:sp>
        <p:nvSpPr>
          <p:cNvPr id="35" name="Freeform 34"/>
          <p:cNvSpPr>
            <a:spLocks/>
          </p:cNvSpPr>
          <p:nvPr/>
        </p:nvSpPr>
        <p:spPr bwMode="auto">
          <a:xfrm>
            <a:off x="2895600" y="4157663"/>
            <a:ext cx="1588" cy="1285875"/>
          </a:xfrm>
          <a:custGeom>
            <a:avLst/>
            <a:gdLst>
              <a:gd name="T0" fmla="*/ 0 w 1"/>
              <a:gd name="T1" fmla="*/ 0 h 810"/>
              <a:gd name="T2" fmla="*/ 0 w 1"/>
              <a:gd name="T3" fmla="*/ 810 h 810"/>
            </a:gdLst>
            <a:ahLst/>
            <a:cxnLst>
              <a:cxn ang="0">
                <a:pos x="T0" y="T1"/>
              </a:cxn>
              <a:cxn ang="0">
                <a:pos x="T2" y="T3"/>
              </a:cxn>
            </a:cxnLst>
            <a:rect l="0" t="0" r="r" b="b"/>
            <a:pathLst>
              <a:path w="1" h="810">
                <a:moveTo>
                  <a:pt x="0" y="0"/>
                </a:moveTo>
                <a:lnTo>
                  <a:pt x="0" y="810"/>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solidFill>
                <a:schemeClr val="accent5"/>
              </a:solidFill>
            </a:endParaRPr>
          </a:p>
        </p:txBody>
      </p:sp>
      <p:sp>
        <p:nvSpPr>
          <p:cNvPr id="36" name="Freeform 35"/>
          <p:cNvSpPr>
            <a:spLocks/>
          </p:cNvSpPr>
          <p:nvPr/>
        </p:nvSpPr>
        <p:spPr bwMode="auto">
          <a:xfrm>
            <a:off x="1981200" y="4148138"/>
            <a:ext cx="11113" cy="1295400"/>
          </a:xfrm>
          <a:custGeom>
            <a:avLst/>
            <a:gdLst>
              <a:gd name="T0" fmla="*/ 7 w 7"/>
              <a:gd name="T1" fmla="*/ 0 h 816"/>
              <a:gd name="T2" fmla="*/ 0 w 7"/>
              <a:gd name="T3" fmla="*/ 816 h 816"/>
            </a:gdLst>
            <a:ahLst/>
            <a:cxnLst>
              <a:cxn ang="0">
                <a:pos x="T0" y="T1"/>
              </a:cxn>
              <a:cxn ang="0">
                <a:pos x="T2" y="T3"/>
              </a:cxn>
            </a:cxnLst>
            <a:rect l="0" t="0" r="r" b="b"/>
            <a:pathLst>
              <a:path w="7" h="816">
                <a:moveTo>
                  <a:pt x="7" y="0"/>
                </a:moveTo>
                <a:lnTo>
                  <a:pt x="0" y="816"/>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solidFill>
                <a:schemeClr val="accent5"/>
              </a:solidFill>
            </a:endParaRPr>
          </a:p>
        </p:txBody>
      </p:sp>
      <p:sp>
        <p:nvSpPr>
          <p:cNvPr id="37" name="AutoShape 21"/>
          <p:cNvSpPr>
            <a:spLocks/>
          </p:cNvSpPr>
          <p:nvPr/>
        </p:nvSpPr>
        <p:spPr bwMode="auto">
          <a:xfrm>
            <a:off x="4211638" y="4149725"/>
            <a:ext cx="144462" cy="287338"/>
          </a:xfrm>
          <a:prstGeom prst="rightBrace">
            <a:avLst>
              <a:gd name="adj1" fmla="val 16575"/>
              <a:gd name="adj2" fmla="val 50000"/>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chemeClr val="accent5"/>
              </a:solidFill>
            </a:endParaRPr>
          </a:p>
        </p:txBody>
      </p:sp>
      <p:sp>
        <p:nvSpPr>
          <p:cNvPr id="39" name="Text Box 57"/>
          <p:cNvSpPr txBox="1">
            <a:spLocks noChangeArrowheads="1"/>
          </p:cNvSpPr>
          <p:nvPr/>
        </p:nvSpPr>
        <p:spPr bwMode="auto">
          <a:xfrm>
            <a:off x="2118097" y="4538189"/>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44" name="AutoShape 56"/>
          <p:cNvSpPr>
            <a:spLocks/>
          </p:cNvSpPr>
          <p:nvPr/>
        </p:nvSpPr>
        <p:spPr bwMode="auto">
          <a:xfrm rot="16200000" flipV="1">
            <a:off x="2418901" y="3845384"/>
            <a:ext cx="85615" cy="138426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45" name="Text Box 57"/>
          <p:cNvSpPr txBox="1">
            <a:spLocks noChangeArrowheads="1"/>
          </p:cNvSpPr>
          <p:nvPr/>
        </p:nvSpPr>
        <p:spPr bwMode="auto">
          <a:xfrm>
            <a:off x="6423533" y="3881977"/>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47" name="AutoShape 56"/>
          <p:cNvSpPr>
            <a:spLocks/>
          </p:cNvSpPr>
          <p:nvPr/>
        </p:nvSpPr>
        <p:spPr bwMode="auto">
          <a:xfrm rot="16200000" flipH="1" flipV="1">
            <a:off x="6753171" y="3513149"/>
            <a:ext cx="107978" cy="1455619"/>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1" name="AutoShape 56"/>
          <p:cNvSpPr>
            <a:spLocks/>
          </p:cNvSpPr>
          <p:nvPr/>
        </p:nvSpPr>
        <p:spPr bwMode="auto">
          <a:xfrm rot="16200000" flipV="1">
            <a:off x="2410306" y="4060570"/>
            <a:ext cx="45719" cy="870518"/>
          </a:xfrm>
          <a:prstGeom prst="leftBrace">
            <a:avLst>
              <a:gd name="adj1" fmla="val 120422"/>
              <a:gd name="adj2" fmla="val 50000"/>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chemeClr val="accent5"/>
              </a:solidFill>
              <a:cs typeface="Arial (body)"/>
            </a:endParaRPr>
          </a:p>
        </p:txBody>
      </p:sp>
    </p:spTree>
    <p:extLst>
      <p:ext uri="{BB962C8B-B14F-4D97-AF65-F5344CB8AC3E}">
        <p14:creationId xmlns:p14="http://schemas.microsoft.com/office/powerpoint/2010/main" val="37085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9" presetClass="exit" presetSubtype="0" fill="hold" grpId="0" nodeType="withEffect">
                                  <p:stCondLst>
                                    <p:cond delay="0"/>
                                  </p:stCondLst>
                                  <p:childTnLst>
                                    <p:animEffect transition="out" filter="dissolv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35" grpId="0" animBg="1"/>
      <p:bldP spid="36" grpId="0" animBg="1"/>
      <p:bldP spid="37" grpId="0" animBg="1"/>
      <p:bldP spid="44"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24" name="Freeform 20"/>
          <p:cNvSpPr>
            <a:spLocks/>
          </p:cNvSpPr>
          <p:nvPr/>
        </p:nvSpPr>
        <p:spPr bwMode="auto">
          <a:xfrm>
            <a:off x="971550" y="35734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8" name="Text Box 24"/>
          <p:cNvSpPr txBox="1">
            <a:spLocks noChangeArrowheads="1"/>
          </p:cNvSpPr>
          <p:nvPr/>
        </p:nvSpPr>
        <p:spPr bwMode="auto">
          <a:xfrm>
            <a:off x="4254451" y="3381733"/>
            <a:ext cx="698749" cy="338554"/>
          </a:xfrm>
          <a:prstGeom prst="rect">
            <a:avLst/>
          </a:prstGeom>
          <a:solidFill>
            <a:schemeClr val="bg1"/>
          </a:solidFill>
          <a:ln>
            <a:noFill/>
          </a:ln>
          <a:effectLst/>
        </p:spPr>
        <p:txBody>
          <a:bodyPr wrap="square">
            <a:spAutoFit/>
          </a:bodyPr>
          <a:lstStyle/>
          <a:p>
            <a:pPr algn="ctr"/>
            <a:r>
              <a:rPr lang="en-GB" sz="1600" b="1" dirty="0">
                <a:solidFill>
                  <a:srgbClr val="000000"/>
                </a:solidFill>
              </a:rPr>
              <a:t>tariff</a:t>
            </a:r>
          </a:p>
        </p:txBody>
      </p:sp>
      <p:sp>
        <p:nvSpPr>
          <p:cNvPr id="107" name="Freeform 4"/>
          <p:cNvSpPr>
            <a:spLocks/>
          </p:cNvSpPr>
          <p:nvPr/>
        </p:nvSpPr>
        <p:spPr bwMode="auto">
          <a:xfrm>
            <a:off x="2116878" y="3069493"/>
            <a:ext cx="649287" cy="504825"/>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lstStyle/>
          <a:p>
            <a:endParaRPr lang="fi-FI"/>
          </a:p>
        </p:txBody>
      </p:sp>
      <p:sp>
        <p:nvSpPr>
          <p:cNvPr id="354309" name="Rectangle 5"/>
          <p:cNvSpPr>
            <a:spLocks noGrp="1" noChangeArrowheads="1"/>
          </p:cNvSpPr>
          <p:nvPr>
            <p:ph type="ctrTitle"/>
          </p:nvPr>
        </p:nvSpPr>
        <p:spPr>
          <a:xfrm>
            <a:off x="540002" y="381000"/>
            <a:ext cx="8085599" cy="915282"/>
          </a:xfrm>
        </p:spPr>
        <p:txBody>
          <a:bodyPr/>
          <a:lstStyle/>
          <a:p>
            <a:r>
              <a:rPr lang="en-GB" dirty="0">
                <a:latin typeface="+mn-lt"/>
              </a:rPr>
              <a:t>The effect of a domestic import tariff with two countries</a:t>
            </a:r>
          </a:p>
        </p:txBody>
      </p:sp>
      <p:sp>
        <p:nvSpPr>
          <p:cNvPr id="354306" name="Freeform 2"/>
          <p:cNvSpPr>
            <a:spLocks/>
          </p:cNvSpPr>
          <p:nvPr/>
        </p:nvSpPr>
        <p:spPr bwMode="auto">
          <a:xfrm>
            <a:off x="2751138" y="3070225"/>
            <a:ext cx="609600" cy="511175"/>
          </a:xfrm>
          <a:custGeom>
            <a:avLst/>
            <a:gdLst>
              <a:gd name="T0" fmla="*/ 0 w 384"/>
              <a:gd name="T1" fmla="*/ 0 h 322"/>
              <a:gd name="T2" fmla="*/ 384 w 384"/>
              <a:gd name="T3" fmla="*/ 322 h 322"/>
              <a:gd name="T4" fmla="*/ 9 w 384"/>
              <a:gd name="T5" fmla="*/ 308 h 322"/>
              <a:gd name="T6" fmla="*/ 0 w 384"/>
              <a:gd name="T7" fmla="*/ 0 h 322"/>
            </a:gdLst>
            <a:ahLst/>
            <a:cxnLst>
              <a:cxn ang="0">
                <a:pos x="T0" y="T1"/>
              </a:cxn>
              <a:cxn ang="0">
                <a:pos x="T2" y="T3"/>
              </a:cxn>
              <a:cxn ang="0">
                <a:pos x="T4" y="T5"/>
              </a:cxn>
              <a:cxn ang="0">
                <a:pos x="T6" y="T7"/>
              </a:cxn>
            </a:cxnLst>
            <a:rect l="0" t="0" r="r" b="b"/>
            <a:pathLst>
              <a:path w="384" h="322">
                <a:moveTo>
                  <a:pt x="0" y="0"/>
                </a:moveTo>
                <a:lnTo>
                  <a:pt x="384" y="322"/>
                </a:lnTo>
                <a:lnTo>
                  <a:pt x="9" y="308"/>
                </a:lnTo>
                <a:lnTo>
                  <a:pt x="0"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07" name="Freeform 3"/>
          <p:cNvSpPr>
            <a:spLocks/>
          </p:cNvSpPr>
          <p:nvPr/>
        </p:nvSpPr>
        <p:spPr bwMode="auto">
          <a:xfrm>
            <a:off x="1619250" y="3048000"/>
            <a:ext cx="504825" cy="525463"/>
          </a:xfrm>
          <a:custGeom>
            <a:avLst/>
            <a:gdLst>
              <a:gd name="T0" fmla="*/ 310 w 318"/>
              <a:gd name="T1" fmla="*/ 0 h 331"/>
              <a:gd name="T2" fmla="*/ 318 w 318"/>
              <a:gd name="T3" fmla="*/ 331 h 331"/>
              <a:gd name="T4" fmla="*/ 0 w 318"/>
              <a:gd name="T5" fmla="*/ 331 h 331"/>
              <a:gd name="T6" fmla="*/ 310 w 318"/>
              <a:gd name="T7" fmla="*/ 0 h 331"/>
            </a:gdLst>
            <a:ahLst/>
            <a:cxnLst>
              <a:cxn ang="0">
                <a:pos x="T0" y="T1"/>
              </a:cxn>
              <a:cxn ang="0">
                <a:pos x="T2" y="T3"/>
              </a:cxn>
              <a:cxn ang="0">
                <a:pos x="T4" y="T5"/>
              </a:cxn>
              <a:cxn ang="0">
                <a:pos x="T6" y="T7"/>
              </a:cxn>
            </a:cxnLst>
            <a:rect l="0" t="0" r="r" b="b"/>
            <a:pathLst>
              <a:path w="318" h="331">
                <a:moveTo>
                  <a:pt x="310" y="0"/>
                </a:moveTo>
                <a:lnTo>
                  <a:pt x="318" y="331"/>
                </a:lnTo>
                <a:lnTo>
                  <a:pt x="0" y="331"/>
                </a:lnTo>
                <a:lnTo>
                  <a:pt x="310"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08" name="Freeform 4"/>
          <p:cNvSpPr>
            <a:spLocks/>
          </p:cNvSpPr>
          <p:nvPr/>
        </p:nvSpPr>
        <p:spPr bwMode="auto">
          <a:xfrm>
            <a:off x="6659563" y="3573463"/>
            <a:ext cx="649287" cy="504825"/>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lstStyle/>
          <a:p>
            <a:endParaRPr lang="fi-FI"/>
          </a:p>
        </p:txBody>
      </p:sp>
      <p:sp>
        <p:nvSpPr>
          <p:cNvPr id="354325" name="Freeform 21"/>
          <p:cNvSpPr>
            <a:spLocks/>
          </p:cNvSpPr>
          <p:nvPr/>
        </p:nvSpPr>
        <p:spPr bwMode="auto">
          <a:xfrm flipV="1">
            <a:off x="971550" y="2997200"/>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6" name="Freeform 22"/>
          <p:cNvSpPr>
            <a:spLocks/>
          </p:cNvSpPr>
          <p:nvPr/>
        </p:nvSpPr>
        <p:spPr bwMode="auto">
          <a:xfrm flipV="1">
            <a:off x="4211638" y="4005263"/>
            <a:ext cx="3743325" cy="7143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7" name="AutoShape 23"/>
          <p:cNvSpPr>
            <a:spLocks/>
          </p:cNvSpPr>
          <p:nvPr/>
        </p:nvSpPr>
        <p:spPr bwMode="auto">
          <a:xfrm>
            <a:off x="4211555" y="3068638"/>
            <a:ext cx="144463" cy="1008062"/>
          </a:xfrm>
          <a:prstGeom prst="rightBrace">
            <a:avLst>
              <a:gd name="adj1" fmla="val 58150"/>
              <a:gd name="adj2" fmla="val 50000"/>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rgbClr val="000000"/>
              </a:solidFill>
            </a:endParaRPr>
          </a:p>
        </p:txBody>
      </p:sp>
      <p:sp>
        <p:nvSpPr>
          <p:cNvPr id="354329" name="Text Box 25"/>
          <p:cNvSpPr txBox="1">
            <a:spLocks noChangeArrowheads="1"/>
          </p:cNvSpPr>
          <p:nvPr/>
        </p:nvSpPr>
        <p:spPr bwMode="auto">
          <a:xfrm>
            <a:off x="574675" y="3440113"/>
            <a:ext cx="41549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P</a:t>
            </a:r>
            <a:r>
              <a:rPr lang="en-US" sz="1200" baseline="30000" dirty="0"/>
              <a:t>FT</a:t>
            </a:r>
          </a:p>
        </p:txBody>
      </p:sp>
      <p:sp>
        <p:nvSpPr>
          <p:cNvPr id="354330" name="Text Box 26"/>
          <p:cNvSpPr txBox="1">
            <a:spLocks noChangeArrowheads="1"/>
          </p:cNvSpPr>
          <p:nvPr/>
        </p:nvSpPr>
        <p:spPr bwMode="auto">
          <a:xfrm>
            <a:off x="684213" y="3008313"/>
            <a:ext cx="3449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P</a:t>
            </a:r>
            <a:r>
              <a:rPr lang="en-US" sz="1200" baseline="30000" dirty="0"/>
              <a:t>d</a:t>
            </a:r>
          </a:p>
        </p:txBody>
      </p:sp>
      <p:sp>
        <p:nvSpPr>
          <p:cNvPr id="354331" name="Text Box 27"/>
          <p:cNvSpPr txBox="1">
            <a:spLocks noChangeArrowheads="1"/>
          </p:cNvSpPr>
          <p:nvPr/>
        </p:nvSpPr>
        <p:spPr bwMode="auto">
          <a:xfrm>
            <a:off x="4643438" y="4087813"/>
            <a:ext cx="31611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err="1"/>
              <a:t>P</a:t>
            </a:r>
            <a:r>
              <a:rPr lang="en-US" sz="1200" baseline="30000" dirty="0" err="1"/>
              <a:t>f</a:t>
            </a:r>
            <a:endParaRPr lang="en-US" sz="1200" baseline="30000" dirty="0"/>
          </a:p>
        </p:txBody>
      </p:sp>
      <p:sp>
        <p:nvSpPr>
          <p:cNvPr id="354336" name="Freeform 32"/>
          <p:cNvSpPr>
            <a:spLocks/>
          </p:cNvSpPr>
          <p:nvPr/>
        </p:nvSpPr>
        <p:spPr bwMode="auto">
          <a:xfrm>
            <a:off x="1619250"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7" name="Freeform 33"/>
          <p:cNvSpPr>
            <a:spLocks/>
          </p:cNvSpPr>
          <p:nvPr/>
        </p:nvSpPr>
        <p:spPr bwMode="auto">
          <a:xfrm>
            <a:off x="7950200"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8" name="Freeform 34"/>
          <p:cNvSpPr>
            <a:spLocks/>
          </p:cNvSpPr>
          <p:nvPr/>
        </p:nvSpPr>
        <p:spPr bwMode="auto">
          <a:xfrm>
            <a:off x="6156325"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9" name="Freeform 35"/>
          <p:cNvSpPr>
            <a:spLocks/>
          </p:cNvSpPr>
          <p:nvPr/>
        </p:nvSpPr>
        <p:spPr bwMode="auto">
          <a:xfrm>
            <a:off x="3348038"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2" name="Freeform 38"/>
          <p:cNvSpPr>
            <a:spLocks/>
          </p:cNvSpPr>
          <p:nvPr/>
        </p:nvSpPr>
        <p:spPr bwMode="auto">
          <a:xfrm>
            <a:off x="2117725" y="3068638"/>
            <a:ext cx="6350" cy="2003425"/>
          </a:xfrm>
          <a:custGeom>
            <a:avLst/>
            <a:gdLst>
              <a:gd name="T0" fmla="*/ 4 w 4"/>
              <a:gd name="T1" fmla="*/ 0 h 1262"/>
              <a:gd name="T2" fmla="*/ 0 w 4"/>
              <a:gd name="T3" fmla="*/ 1262 h 1262"/>
            </a:gdLst>
            <a:ahLst/>
            <a:cxnLst>
              <a:cxn ang="0">
                <a:pos x="T0" y="T1"/>
              </a:cxn>
              <a:cxn ang="0">
                <a:pos x="T2" y="T3"/>
              </a:cxn>
            </a:cxnLst>
            <a:rect l="0" t="0" r="r" b="b"/>
            <a:pathLst>
              <a:path w="4" h="1262">
                <a:moveTo>
                  <a:pt x="4" y="0"/>
                </a:moveTo>
                <a:lnTo>
                  <a:pt x="0" y="1262"/>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3" name="Freeform 39"/>
          <p:cNvSpPr>
            <a:spLocks/>
          </p:cNvSpPr>
          <p:nvPr/>
        </p:nvSpPr>
        <p:spPr bwMode="auto">
          <a:xfrm>
            <a:off x="2759075" y="3076575"/>
            <a:ext cx="12700" cy="2008188"/>
          </a:xfrm>
          <a:custGeom>
            <a:avLst/>
            <a:gdLst>
              <a:gd name="T0" fmla="*/ 0 w 8"/>
              <a:gd name="T1" fmla="*/ 0 h 1265"/>
              <a:gd name="T2" fmla="*/ 8 w 8"/>
              <a:gd name="T3" fmla="*/ 1265 h 1265"/>
            </a:gdLst>
            <a:ahLst/>
            <a:cxnLst>
              <a:cxn ang="0">
                <a:pos x="T0" y="T1"/>
              </a:cxn>
              <a:cxn ang="0">
                <a:pos x="T2" y="T3"/>
              </a:cxn>
            </a:cxnLst>
            <a:rect l="0" t="0" r="r" b="b"/>
            <a:pathLst>
              <a:path w="8" h="1265">
                <a:moveTo>
                  <a:pt x="0" y="0"/>
                </a:moveTo>
                <a:lnTo>
                  <a:pt x="8" y="1265"/>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4" name="Text Box 40"/>
          <p:cNvSpPr txBox="1">
            <a:spLocks noChangeArrowheads="1"/>
          </p:cNvSpPr>
          <p:nvPr/>
        </p:nvSpPr>
        <p:spPr bwMode="auto">
          <a:xfrm>
            <a:off x="1833410" y="32258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a</a:t>
            </a:r>
          </a:p>
        </p:txBody>
      </p:sp>
      <p:sp>
        <p:nvSpPr>
          <p:cNvPr id="354345" name="Text Box 41"/>
          <p:cNvSpPr txBox="1">
            <a:spLocks noChangeArrowheads="1"/>
          </p:cNvSpPr>
          <p:nvPr/>
        </p:nvSpPr>
        <p:spPr bwMode="auto">
          <a:xfrm>
            <a:off x="2770035" y="32258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b</a:t>
            </a:r>
          </a:p>
        </p:txBody>
      </p:sp>
      <p:sp>
        <p:nvSpPr>
          <p:cNvPr id="354346" name="Text Box 42"/>
          <p:cNvSpPr txBox="1">
            <a:spLocks noChangeArrowheads="1"/>
          </p:cNvSpPr>
          <p:nvPr/>
        </p:nvSpPr>
        <p:spPr bwMode="auto">
          <a:xfrm>
            <a:off x="6732588" y="3638550"/>
            <a:ext cx="431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chemeClr val="bg1"/>
                </a:solidFill>
              </a:rPr>
              <a:t>C</a:t>
            </a:r>
          </a:p>
        </p:txBody>
      </p:sp>
      <p:sp>
        <p:nvSpPr>
          <p:cNvPr id="354347" name="AutoShape 43"/>
          <p:cNvSpPr>
            <a:spLocks/>
          </p:cNvSpPr>
          <p:nvPr/>
        </p:nvSpPr>
        <p:spPr bwMode="auto">
          <a:xfrm>
            <a:off x="8027988" y="3573463"/>
            <a:ext cx="71437" cy="503237"/>
          </a:xfrm>
          <a:prstGeom prst="rightBrace">
            <a:avLst>
              <a:gd name="adj1" fmla="val 58704"/>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54348" name="Text Box 44"/>
          <p:cNvSpPr txBox="1">
            <a:spLocks noChangeArrowheads="1"/>
          </p:cNvSpPr>
          <p:nvPr/>
        </p:nvSpPr>
        <p:spPr bwMode="auto">
          <a:xfrm>
            <a:off x="8099343" y="3557514"/>
            <a:ext cx="1152525"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dirty="0"/>
              <a:t>price drop</a:t>
            </a:r>
          </a:p>
          <a:p>
            <a:r>
              <a:rPr lang="en-GB" sz="1400" dirty="0"/>
              <a:t>In foreign price</a:t>
            </a:r>
          </a:p>
        </p:txBody>
      </p:sp>
      <p:sp>
        <p:nvSpPr>
          <p:cNvPr id="354349" name="Text Box 45"/>
          <p:cNvSpPr txBox="1">
            <a:spLocks noChangeArrowheads="1"/>
          </p:cNvSpPr>
          <p:nvPr/>
        </p:nvSpPr>
        <p:spPr bwMode="auto">
          <a:xfrm>
            <a:off x="2266950" y="3219450"/>
            <a:ext cx="3603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D</a:t>
            </a:r>
          </a:p>
        </p:txBody>
      </p:sp>
      <p:sp>
        <p:nvSpPr>
          <p:cNvPr id="354350" name="Freeform 46"/>
          <p:cNvSpPr>
            <a:spLocks/>
          </p:cNvSpPr>
          <p:nvPr/>
        </p:nvSpPr>
        <p:spPr bwMode="auto">
          <a:xfrm>
            <a:off x="6653213" y="3563938"/>
            <a:ext cx="1587" cy="1571625"/>
          </a:xfrm>
          <a:custGeom>
            <a:avLst/>
            <a:gdLst>
              <a:gd name="T0" fmla="*/ 0 w 1"/>
              <a:gd name="T1" fmla="*/ 0 h 990"/>
              <a:gd name="T2" fmla="*/ 1 w 1"/>
              <a:gd name="T3" fmla="*/ 990 h 990"/>
            </a:gdLst>
            <a:ahLst/>
            <a:cxnLst>
              <a:cxn ang="0">
                <a:pos x="T0" y="T1"/>
              </a:cxn>
              <a:cxn ang="0">
                <a:pos x="T2" y="T3"/>
              </a:cxn>
            </a:cxnLst>
            <a:rect l="0" t="0" r="r" b="b"/>
            <a:pathLst>
              <a:path w="1" h="990">
                <a:moveTo>
                  <a:pt x="0" y="0"/>
                </a:moveTo>
                <a:lnTo>
                  <a:pt x="1" y="99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51" name="Freeform 47"/>
          <p:cNvSpPr>
            <a:spLocks/>
          </p:cNvSpPr>
          <p:nvPr/>
        </p:nvSpPr>
        <p:spPr bwMode="auto">
          <a:xfrm>
            <a:off x="7296150" y="3568700"/>
            <a:ext cx="12700" cy="1579563"/>
          </a:xfrm>
          <a:custGeom>
            <a:avLst/>
            <a:gdLst>
              <a:gd name="T0" fmla="*/ 0 w 8"/>
              <a:gd name="T1" fmla="*/ 0 h 995"/>
              <a:gd name="T2" fmla="*/ 8 w 8"/>
              <a:gd name="T3" fmla="*/ 995 h 995"/>
            </a:gdLst>
            <a:ahLst/>
            <a:cxnLst>
              <a:cxn ang="0">
                <a:pos x="T0" y="T1"/>
              </a:cxn>
              <a:cxn ang="0">
                <a:pos x="T2" y="T3"/>
              </a:cxn>
            </a:cxnLst>
            <a:rect l="0" t="0" r="r" b="b"/>
            <a:pathLst>
              <a:path w="8" h="995">
                <a:moveTo>
                  <a:pt x="0" y="0"/>
                </a:moveTo>
                <a:lnTo>
                  <a:pt x="8" y="995"/>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52" name="Text Box 48"/>
          <p:cNvSpPr txBox="1">
            <a:spLocks noChangeArrowheads="1"/>
          </p:cNvSpPr>
          <p:nvPr/>
        </p:nvSpPr>
        <p:spPr bwMode="auto">
          <a:xfrm>
            <a:off x="1115066" y="321945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e</a:t>
            </a:r>
          </a:p>
        </p:txBody>
      </p:sp>
      <p:sp>
        <p:nvSpPr>
          <p:cNvPr id="354353" name="Text Box 49"/>
          <p:cNvSpPr txBox="1">
            <a:spLocks noChangeArrowheads="1"/>
          </p:cNvSpPr>
          <p:nvPr/>
        </p:nvSpPr>
        <p:spPr bwMode="auto">
          <a:xfrm>
            <a:off x="544348" y="5474447"/>
            <a:ext cx="834072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dirty="0"/>
              <a:t>How do you evaluate the domestic effects of the tariff in terms of this picture?</a:t>
            </a:r>
          </a:p>
          <a:p>
            <a:r>
              <a:rPr lang="en-GB" sz="1600" dirty="0"/>
              <a:t>What about global effects?</a:t>
            </a:r>
          </a:p>
        </p:txBody>
      </p:sp>
      <p:sp>
        <p:nvSpPr>
          <p:cNvPr id="77" name="Text Box 15"/>
          <p:cNvSpPr txBox="1">
            <a:spLocks noChangeArrowheads="1"/>
          </p:cNvSpPr>
          <p:nvPr/>
        </p:nvSpPr>
        <p:spPr bwMode="auto">
          <a:xfrm>
            <a:off x="1962101" y="1751233"/>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78" name="Text Box 16"/>
          <p:cNvSpPr txBox="1">
            <a:spLocks noChangeArrowheads="1"/>
          </p:cNvSpPr>
          <p:nvPr/>
        </p:nvSpPr>
        <p:spPr bwMode="auto">
          <a:xfrm>
            <a:off x="6156326" y="1786028"/>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80" name="Freeform 42"/>
          <p:cNvSpPr>
            <a:spLocks/>
          </p:cNvSpPr>
          <p:nvPr/>
        </p:nvSpPr>
        <p:spPr bwMode="auto">
          <a:xfrm>
            <a:off x="995153" y="5070347"/>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81" name="Freeform 43"/>
          <p:cNvSpPr>
            <a:spLocks/>
          </p:cNvSpPr>
          <p:nvPr/>
        </p:nvSpPr>
        <p:spPr bwMode="auto">
          <a:xfrm>
            <a:off x="998472" y="1614359"/>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82" name="Text Box 45"/>
          <p:cNvSpPr txBox="1">
            <a:spLocks noChangeArrowheads="1"/>
          </p:cNvSpPr>
          <p:nvPr/>
        </p:nvSpPr>
        <p:spPr bwMode="auto">
          <a:xfrm rot="16200000">
            <a:off x="519869" y="1765172"/>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83" name="Text Box 47"/>
          <p:cNvSpPr txBox="1">
            <a:spLocks noChangeArrowheads="1"/>
          </p:cNvSpPr>
          <p:nvPr/>
        </p:nvSpPr>
        <p:spPr bwMode="auto">
          <a:xfrm>
            <a:off x="3806510" y="5107876"/>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92" name="Freeform 42"/>
          <p:cNvSpPr>
            <a:spLocks/>
          </p:cNvSpPr>
          <p:nvPr/>
        </p:nvSpPr>
        <p:spPr bwMode="auto">
          <a:xfrm>
            <a:off x="5014934" y="5108596"/>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93" name="Freeform 43"/>
          <p:cNvSpPr>
            <a:spLocks/>
          </p:cNvSpPr>
          <p:nvPr/>
        </p:nvSpPr>
        <p:spPr bwMode="auto">
          <a:xfrm>
            <a:off x="5018253" y="1652608"/>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95" name="Text Box 47"/>
          <p:cNvSpPr txBox="1">
            <a:spLocks noChangeArrowheads="1"/>
          </p:cNvSpPr>
          <p:nvPr/>
        </p:nvSpPr>
        <p:spPr bwMode="auto">
          <a:xfrm>
            <a:off x="7826291" y="5146125"/>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102" name="Freeform 58"/>
          <p:cNvSpPr>
            <a:spLocks/>
          </p:cNvSpPr>
          <p:nvPr/>
        </p:nvSpPr>
        <p:spPr bwMode="auto">
          <a:xfrm>
            <a:off x="1612598" y="2111800"/>
            <a:ext cx="2240512" cy="186922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3" name="Freeform 102"/>
          <p:cNvSpPr>
            <a:spLocks/>
          </p:cNvSpPr>
          <p:nvPr/>
        </p:nvSpPr>
        <p:spPr bwMode="auto">
          <a:xfrm>
            <a:off x="1127391" y="2097530"/>
            <a:ext cx="1898014" cy="1997645"/>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4" name="Text Box 45"/>
          <p:cNvSpPr txBox="1">
            <a:spLocks noChangeArrowheads="1"/>
          </p:cNvSpPr>
          <p:nvPr/>
        </p:nvSpPr>
        <p:spPr bwMode="auto">
          <a:xfrm rot="16200000">
            <a:off x="4539650" y="1803421"/>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105" name="Freeform 11"/>
          <p:cNvSpPr>
            <a:spLocks/>
          </p:cNvSpPr>
          <p:nvPr/>
        </p:nvSpPr>
        <p:spPr bwMode="auto">
          <a:xfrm>
            <a:off x="5565603" y="2967936"/>
            <a:ext cx="1983638" cy="19833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6" name="Freeform 16"/>
          <p:cNvSpPr>
            <a:spLocks/>
          </p:cNvSpPr>
          <p:nvPr/>
        </p:nvSpPr>
        <p:spPr bwMode="auto">
          <a:xfrm>
            <a:off x="6179246" y="3181969"/>
            <a:ext cx="2197700" cy="1769346"/>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8" name="Text Box 41"/>
          <p:cNvSpPr txBox="1">
            <a:spLocks noChangeArrowheads="1"/>
          </p:cNvSpPr>
          <p:nvPr/>
        </p:nvSpPr>
        <p:spPr bwMode="auto">
          <a:xfrm>
            <a:off x="6358866" y="3520889"/>
            <a:ext cx="261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f</a:t>
            </a:r>
          </a:p>
        </p:txBody>
      </p:sp>
      <p:sp>
        <p:nvSpPr>
          <p:cNvPr id="109" name="Text Box 41"/>
          <p:cNvSpPr txBox="1">
            <a:spLocks noChangeArrowheads="1"/>
          </p:cNvSpPr>
          <p:nvPr/>
        </p:nvSpPr>
        <p:spPr bwMode="auto">
          <a:xfrm>
            <a:off x="7327524" y="3473523"/>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g</a:t>
            </a:r>
          </a:p>
        </p:txBody>
      </p:sp>
    </p:spTree>
    <p:extLst>
      <p:ext uri="{BB962C8B-B14F-4D97-AF65-F5344CB8AC3E}">
        <p14:creationId xmlns:p14="http://schemas.microsoft.com/office/powerpoint/2010/main" val="326046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9" name="Rectangle 5"/>
          <p:cNvSpPr>
            <a:spLocks noGrp="1" noChangeArrowheads="1"/>
          </p:cNvSpPr>
          <p:nvPr>
            <p:ph type="ctrTitle"/>
          </p:nvPr>
        </p:nvSpPr>
        <p:spPr>
          <a:xfrm>
            <a:off x="540002" y="381000"/>
            <a:ext cx="8085599" cy="447547"/>
          </a:xfrm>
        </p:spPr>
        <p:txBody>
          <a:bodyPr/>
          <a:lstStyle/>
          <a:p>
            <a:r>
              <a:rPr lang="en-GB" dirty="0">
                <a:latin typeface="+mn-lt"/>
              </a:rPr>
              <a:t>Consider different elasticities</a:t>
            </a:r>
          </a:p>
        </p:txBody>
      </p:sp>
      <p:sp>
        <p:nvSpPr>
          <p:cNvPr id="323586" name="Freeform 2"/>
          <p:cNvSpPr>
            <a:spLocks/>
          </p:cNvSpPr>
          <p:nvPr/>
        </p:nvSpPr>
        <p:spPr bwMode="auto">
          <a:xfrm>
            <a:off x="2627313" y="3214688"/>
            <a:ext cx="414337" cy="785812"/>
          </a:xfrm>
          <a:custGeom>
            <a:avLst/>
            <a:gdLst>
              <a:gd name="T0" fmla="*/ 3 w 261"/>
              <a:gd name="T1" fmla="*/ 0 h 495"/>
              <a:gd name="T2" fmla="*/ 261 w 261"/>
              <a:gd name="T3" fmla="*/ 492 h 495"/>
              <a:gd name="T4" fmla="*/ 0 w 261"/>
              <a:gd name="T5" fmla="*/ 495 h 495"/>
              <a:gd name="T6" fmla="*/ 3 w 261"/>
              <a:gd name="T7" fmla="*/ 0 h 495"/>
            </a:gdLst>
            <a:ahLst/>
            <a:cxnLst>
              <a:cxn ang="0">
                <a:pos x="T0" y="T1"/>
              </a:cxn>
              <a:cxn ang="0">
                <a:pos x="T2" y="T3"/>
              </a:cxn>
              <a:cxn ang="0">
                <a:pos x="T4" y="T5"/>
              </a:cxn>
              <a:cxn ang="0">
                <a:pos x="T6" y="T7"/>
              </a:cxn>
            </a:cxnLst>
            <a:rect l="0" t="0" r="r" b="b"/>
            <a:pathLst>
              <a:path w="261" h="495">
                <a:moveTo>
                  <a:pt x="3" y="0"/>
                </a:moveTo>
                <a:lnTo>
                  <a:pt x="261" y="492"/>
                </a:lnTo>
                <a:lnTo>
                  <a:pt x="0" y="495"/>
                </a:lnTo>
                <a:lnTo>
                  <a:pt x="3"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587" name="Freeform 3"/>
          <p:cNvSpPr>
            <a:spLocks/>
          </p:cNvSpPr>
          <p:nvPr/>
        </p:nvSpPr>
        <p:spPr bwMode="auto">
          <a:xfrm>
            <a:off x="1893888" y="3221038"/>
            <a:ext cx="314325" cy="782637"/>
          </a:xfrm>
          <a:custGeom>
            <a:avLst/>
            <a:gdLst>
              <a:gd name="T0" fmla="*/ 198 w 198"/>
              <a:gd name="T1" fmla="*/ 0 h 493"/>
              <a:gd name="T2" fmla="*/ 192 w 198"/>
              <a:gd name="T3" fmla="*/ 493 h 493"/>
              <a:gd name="T4" fmla="*/ 0 w 198"/>
              <a:gd name="T5" fmla="*/ 491 h 493"/>
              <a:gd name="T6" fmla="*/ 198 w 198"/>
              <a:gd name="T7" fmla="*/ 0 h 493"/>
            </a:gdLst>
            <a:ahLst/>
            <a:cxnLst>
              <a:cxn ang="0">
                <a:pos x="T0" y="T1"/>
              </a:cxn>
              <a:cxn ang="0">
                <a:pos x="T2" y="T3"/>
              </a:cxn>
              <a:cxn ang="0">
                <a:pos x="T4" y="T5"/>
              </a:cxn>
              <a:cxn ang="0">
                <a:pos x="T6" y="T7"/>
              </a:cxn>
            </a:cxnLst>
            <a:rect l="0" t="0" r="r" b="b"/>
            <a:pathLst>
              <a:path w="198" h="493">
                <a:moveTo>
                  <a:pt x="198" y="0"/>
                </a:moveTo>
                <a:lnTo>
                  <a:pt x="192" y="493"/>
                </a:lnTo>
                <a:lnTo>
                  <a:pt x="0" y="491"/>
                </a:lnTo>
                <a:lnTo>
                  <a:pt x="198"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588" name="Freeform 4"/>
          <p:cNvSpPr>
            <a:spLocks/>
          </p:cNvSpPr>
          <p:nvPr/>
        </p:nvSpPr>
        <p:spPr bwMode="auto">
          <a:xfrm>
            <a:off x="6510338" y="4000500"/>
            <a:ext cx="447675" cy="228600"/>
          </a:xfrm>
          <a:custGeom>
            <a:avLst/>
            <a:gdLst>
              <a:gd name="T0" fmla="*/ 3 w 282"/>
              <a:gd name="T1" fmla="*/ 3 h 144"/>
              <a:gd name="T2" fmla="*/ 0 w 282"/>
              <a:gd name="T3" fmla="*/ 144 h 144"/>
              <a:gd name="T4" fmla="*/ 282 w 282"/>
              <a:gd name="T5" fmla="*/ 138 h 144"/>
              <a:gd name="T6" fmla="*/ 279 w 282"/>
              <a:gd name="T7" fmla="*/ 0 h 144"/>
              <a:gd name="T8" fmla="*/ 3 w 282"/>
              <a:gd name="T9" fmla="*/ 3 h 144"/>
            </a:gdLst>
            <a:ahLst/>
            <a:cxnLst>
              <a:cxn ang="0">
                <a:pos x="T0" y="T1"/>
              </a:cxn>
              <a:cxn ang="0">
                <a:pos x="T2" y="T3"/>
              </a:cxn>
              <a:cxn ang="0">
                <a:pos x="T4" y="T5"/>
              </a:cxn>
              <a:cxn ang="0">
                <a:pos x="T6" y="T7"/>
              </a:cxn>
              <a:cxn ang="0">
                <a:pos x="T8" y="T9"/>
              </a:cxn>
            </a:cxnLst>
            <a:rect l="0" t="0" r="r" b="b"/>
            <a:pathLst>
              <a:path w="282" h="144">
                <a:moveTo>
                  <a:pt x="3" y="3"/>
                </a:moveTo>
                <a:lnTo>
                  <a:pt x="0" y="144"/>
                </a:lnTo>
                <a:lnTo>
                  <a:pt x="282" y="138"/>
                </a:lnTo>
                <a:lnTo>
                  <a:pt x="279" y="0"/>
                </a:lnTo>
                <a:lnTo>
                  <a:pt x="3" y="3"/>
                </a:lnTo>
                <a:close/>
              </a:path>
            </a:pathLst>
          </a:custGeom>
          <a:solidFill>
            <a:schemeClr val="accent2"/>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04" name="Freeform 20"/>
          <p:cNvSpPr>
            <a:spLocks/>
          </p:cNvSpPr>
          <p:nvPr/>
        </p:nvSpPr>
        <p:spPr bwMode="auto">
          <a:xfrm>
            <a:off x="900113" y="4005263"/>
            <a:ext cx="7104062"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5" name="Freeform 21"/>
          <p:cNvSpPr>
            <a:spLocks/>
          </p:cNvSpPr>
          <p:nvPr/>
        </p:nvSpPr>
        <p:spPr bwMode="auto">
          <a:xfrm flipV="1">
            <a:off x="971550" y="3141663"/>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9525" cap="flat">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6" name="Freeform 22"/>
          <p:cNvSpPr>
            <a:spLocks/>
          </p:cNvSpPr>
          <p:nvPr/>
        </p:nvSpPr>
        <p:spPr bwMode="auto">
          <a:xfrm flipV="1">
            <a:off x="4140200" y="4149725"/>
            <a:ext cx="3743325" cy="71438"/>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9525" cap="flat">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7" name="AutoShape 23"/>
          <p:cNvSpPr>
            <a:spLocks/>
          </p:cNvSpPr>
          <p:nvPr/>
        </p:nvSpPr>
        <p:spPr bwMode="auto">
          <a:xfrm>
            <a:off x="4140200" y="3284538"/>
            <a:ext cx="144463" cy="865187"/>
          </a:xfrm>
          <a:prstGeom prst="rightBrace">
            <a:avLst>
              <a:gd name="adj1" fmla="val 49908"/>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23610" name="Text Box 26"/>
          <p:cNvSpPr txBox="1">
            <a:spLocks noChangeArrowheads="1"/>
          </p:cNvSpPr>
          <p:nvPr/>
        </p:nvSpPr>
        <p:spPr bwMode="auto">
          <a:xfrm>
            <a:off x="684213" y="3008313"/>
            <a:ext cx="36420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A</a:t>
            </a:r>
          </a:p>
        </p:txBody>
      </p:sp>
      <p:sp>
        <p:nvSpPr>
          <p:cNvPr id="323616" name="Freeform 32"/>
          <p:cNvSpPr>
            <a:spLocks/>
          </p:cNvSpPr>
          <p:nvPr/>
        </p:nvSpPr>
        <p:spPr bwMode="auto">
          <a:xfrm>
            <a:off x="1908175" y="3998913"/>
            <a:ext cx="6350" cy="1079500"/>
          </a:xfrm>
          <a:custGeom>
            <a:avLst/>
            <a:gdLst>
              <a:gd name="T0" fmla="*/ 0 w 4"/>
              <a:gd name="T1" fmla="*/ 0 h 680"/>
              <a:gd name="T2" fmla="*/ 4 w 4"/>
              <a:gd name="T3" fmla="*/ 680 h 680"/>
            </a:gdLst>
            <a:ahLst/>
            <a:cxnLst>
              <a:cxn ang="0">
                <a:pos x="T0" y="T1"/>
              </a:cxn>
              <a:cxn ang="0">
                <a:pos x="T2" y="T3"/>
              </a:cxn>
            </a:cxnLst>
            <a:rect l="0" t="0" r="r" b="b"/>
            <a:pathLst>
              <a:path w="4" h="680">
                <a:moveTo>
                  <a:pt x="0" y="0"/>
                </a:moveTo>
                <a:lnTo>
                  <a:pt x="4" y="680"/>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7" name="Freeform 33"/>
          <p:cNvSpPr>
            <a:spLocks/>
          </p:cNvSpPr>
          <p:nvPr/>
        </p:nvSpPr>
        <p:spPr bwMode="auto">
          <a:xfrm>
            <a:off x="7305675" y="4000500"/>
            <a:ext cx="9525" cy="1077913"/>
          </a:xfrm>
          <a:custGeom>
            <a:avLst/>
            <a:gdLst>
              <a:gd name="T0" fmla="*/ 0 w 6"/>
              <a:gd name="T1" fmla="*/ 0 h 679"/>
              <a:gd name="T2" fmla="*/ 6 w 6"/>
              <a:gd name="T3" fmla="*/ 679 h 679"/>
            </a:gdLst>
            <a:ahLst/>
            <a:cxnLst>
              <a:cxn ang="0">
                <a:pos x="T0" y="T1"/>
              </a:cxn>
              <a:cxn ang="0">
                <a:pos x="T2" y="T3"/>
              </a:cxn>
            </a:cxnLst>
            <a:rect l="0" t="0" r="r" b="b"/>
            <a:pathLst>
              <a:path w="6" h="679">
                <a:moveTo>
                  <a:pt x="0" y="0"/>
                </a:moveTo>
                <a:lnTo>
                  <a:pt x="6" y="679"/>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8" name="Freeform 34"/>
          <p:cNvSpPr>
            <a:spLocks/>
          </p:cNvSpPr>
          <p:nvPr/>
        </p:nvSpPr>
        <p:spPr bwMode="auto">
          <a:xfrm>
            <a:off x="6219825" y="4005263"/>
            <a:ext cx="14288" cy="1073150"/>
          </a:xfrm>
          <a:custGeom>
            <a:avLst/>
            <a:gdLst>
              <a:gd name="T0" fmla="*/ 0 w 9"/>
              <a:gd name="T1" fmla="*/ 0 h 676"/>
              <a:gd name="T2" fmla="*/ 9 w 9"/>
              <a:gd name="T3" fmla="*/ 676 h 676"/>
            </a:gdLst>
            <a:ahLst/>
            <a:cxnLst>
              <a:cxn ang="0">
                <a:pos x="T0" y="T1"/>
              </a:cxn>
              <a:cxn ang="0">
                <a:pos x="T2" y="T3"/>
              </a:cxn>
            </a:cxnLst>
            <a:rect l="0" t="0" r="r" b="b"/>
            <a:pathLst>
              <a:path w="9" h="676">
                <a:moveTo>
                  <a:pt x="0" y="0"/>
                </a:moveTo>
                <a:lnTo>
                  <a:pt x="9" y="676"/>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9" name="Freeform 35"/>
          <p:cNvSpPr>
            <a:spLocks/>
          </p:cNvSpPr>
          <p:nvPr/>
        </p:nvSpPr>
        <p:spPr bwMode="auto">
          <a:xfrm>
            <a:off x="3052763" y="4000500"/>
            <a:ext cx="12700" cy="1077913"/>
          </a:xfrm>
          <a:custGeom>
            <a:avLst/>
            <a:gdLst>
              <a:gd name="T0" fmla="*/ 0 w 8"/>
              <a:gd name="T1" fmla="*/ 0 h 679"/>
              <a:gd name="T2" fmla="*/ 8 w 8"/>
              <a:gd name="T3" fmla="*/ 679 h 679"/>
            </a:gdLst>
            <a:ahLst/>
            <a:cxnLst>
              <a:cxn ang="0">
                <a:pos x="T0" y="T1"/>
              </a:cxn>
              <a:cxn ang="0">
                <a:pos x="T2" y="T3"/>
              </a:cxn>
            </a:cxnLst>
            <a:rect l="0" t="0" r="r" b="b"/>
            <a:pathLst>
              <a:path w="8" h="679">
                <a:moveTo>
                  <a:pt x="0" y="0"/>
                </a:moveTo>
                <a:lnTo>
                  <a:pt x="8" y="679"/>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2" name="Freeform 38"/>
          <p:cNvSpPr>
            <a:spLocks/>
          </p:cNvSpPr>
          <p:nvPr/>
        </p:nvSpPr>
        <p:spPr bwMode="auto">
          <a:xfrm>
            <a:off x="2193925" y="3357563"/>
            <a:ext cx="7938" cy="1706562"/>
          </a:xfrm>
          <a:custGeom>
            <a:avLst/>
            <a:gdLst>
              <a:gd name="T0" fmla="*/ 5 w 5"/>
              <a:gd name="T1" fmla="*/ 0 h 1075"/>
              <a:gd name="T2" fmla="*/ 0 w 5"/>
              <a:gd name="T3" fmla="*/ 1075 h 1075"/>
            </a:gdLst>
            <a:ahLst/>
            <a:cxnLst>
              <a:cxn ang="0">
                <a:pos x="T0" y="T1"/>
              </a:cxn>
              <a:cxn ang="0">
                <a:pos x="T2" y="T3"/>
              </a:cxn>
            </a:cxnLst>
            <a:rect l="0" t="0" r="r" b="b"/>
            <a:pathLst>
              <a:path w="5" h="1075">
                <a:moveTo>
                  <a:pt x="5" y="0"/>
                </a:moveTo>
                <a:lnTo>
                  <a:pt x="0" y="1075"/>
                </a:lnTo>
              </a:path>
            </a:pathLst>
          </a:custGeom>
          <a:noFill/>
          <a:ln w="9525" cap="flat" cmpd="sng">
            <a:solidFill>
              <a:schemeClr val="tx1"/>
            </a:solidFill>
            <a:prstDash val="dashDot"/>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3" name="Freeform 39"/>
          <p:cNvSpPr>
            <a:spLocks/>
          </p:cNvSpPr>
          <p:nvPr/>
        </p:nvSpPr>
        <p:spPr bwMode="auto">
          <a:xfrm>
            <a:off x="2627313" y="3213100"/>
            <a:ext cx="3175" cy="1851025"/>
          </a:xfrm>
          <a:custGeom>
            <a:avLst/>
            <a:gdLst>
              <a:gd name="T0" fmla="*/ 0 w 2"/>
              <a:gd name="T1" fmla="*/ 0 h 1166"/>
              <a:gd name="T2" fmla="*/ 2 w 2"/>
              <a:gd name="T3" fmla="*/ 1166 h 1166"/>
            </a:gdLst>
            <a:ahLst/>
            <a:cxnLst>
              <a:cxn ang="0">
                <a:pos x="T0" y="T1"/>
              </a:cxn>
              <a:cxn ang="0">
                <a:pos x="T2" y="T3"/>
              </a:cxn>
            </a:cxnLst>
            <a:rect l="0" t="0" r="r" b="b"/>
            <a:pathLst>
              <a:path w="2" h="1166">
                <a:moveTo>
                  <a:pt x="0" y="0"/>
                </a:moveTo>
                <a:lnTo>
                  <a:pt x="2" y="1166"/>
                </a:lnTo>
              </a:path>
            </a:pathLst>
          </a:custGeom>
          <a:noFill/>
          <a:ln w="9525" cap="flat" cmpd="sng">
            <a:solidFill>
              <a:schemeClr val="tx1"/>
            </a:solidFill>
            <a:prstDash val="dashDot"/>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4" name="Text Box 40"/>
          <p:cNvSpPr txBox="1">
            <a:spLocks noChangeArrowheads="1"/>
          </p:cNvSpPr>
          <p:nvPr/>
        </p:nvSpPr>
        <p:spPr bwMode="auto">
          <a:xfrm>
            <a:off x="1955647" y="36576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a</a:t>
            </a:r>
          </a:p>
        </p:txBody>
      </p:sp>
      <p:sp>
        <p:nvSpPr>
          <p:cNvPr id="323625" name="Text Box 41"/>
          <p:cNvSpPr txBox="1">
            <a:spLocks noChangeArrowheads="1"/>
          </p:cNvSpPr>
          <p:nvPr/>
        </p:nvSpPr>
        <p:spPr bwMode="auto">
          <a:xfrm>
            <a:off x="2603347" y="36576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b</a:t>
            </a:r>
          </a:p>
        </p:txBody>
      </p:sp>
      <p:sp>
        <p:nvSpPr>
          <p:cNvPr id="323626" name="Text Box 42"/>
          <p:cNvSpPr txBox="1">
            <a:spLocks noChangeArrowheads="1"/>
          </p:cNvSpPr>
          <p:nvPr/>
        </p:nvSpPr>
        <p:spPr bwMode="auto">
          <a:xfrm>
            <a:off x="6516688" y="3933825"/>
            <a:ext cx="431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rgbClr val="FFFFFF"/>
                </a:solidFill>
              </a:rPr>
              <a:t>C</a:t>
            </a:r>
          </a:p>
        </p:txBody>
      </p:sp>
      <p:sp>
        <p:nvSpPr>
          <p:cNvPr id="323627" name="AutoShape 43"/>
          <p:cNvSpPr>
            <a:spLocks/>
          </p:cNvSpPr>
          <p:nvPr/>
        </p:nvSpPr>
        <p:spPr bwMode="auto">
          <a:xfrm>
            <a:off x="7937500" y="4000500"/>
            <a:ext cx="90488" cy="220663"/>
          </a:xfrm>
          <a:prstGeom prst="rightBrace">
            <a:avLst>
              <a:gd name="adj1" fmla="val 1685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23630" name="Freeform 46"/>
          <p:cNvSpPr>
            <a:spLocks/>
          </p:cNvSpPr>
          <p:nvPr/>
        </p:nvSpPr>
        <p:spPr bwMode="auto">
          <a:xfrm>
            <a:off x="6515100" y="4000500"/>
            <a:ext cx="3175" cy="1071563"/>
          </a:xfrm>
          <a:custGeom>
            <a:avLst/>
            <a:gdLst>
              <a:gd name="T0" fmla="*/ 0 w 2"/>
              <a:gd name="T1" fmla="*/ 0 h 675"/>
              <a:gd name="T2" fmla="*/ 2 w 2"/>
              <a:gd name="T3" fmla="*/ 675 h 675"/>
            </a:gdLst>
            <a:ahLst/>
            <a:cxnLst>
              <a:cxn ang="0">
                <a:pos x="T0" y="T1"/>
              </a:cxn>
              <a:cxn ang="0">
                <a:pos x="T2" y="T3"/>
              </a:cxn>
            </a:cxnLst>
            <a:rect l="0" t="0" r="r" b="b"/>
            <a:pathLst>
              <a:path w="2" h="675">
                <a:moveTo>
                  <a:pt x="0" y="0"/>
                </a:moveTo>
                <a:lnTo>
                  <a:pt x="2" y="675"/>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31" name="Freeform 47"/>
          <p:cNvSpPr>
            <a:spLocks/>
          </p:cNvSpPr>
          <p:nvPr/>
        </p:nvSpPr>
        <p:spPr bwMode="auto">
          <a:xfrm>
            <a:off x="6953250" y="4005263"/>
            <a:ext cx="7938" cy="1074737"/>
          </a:xfrm>
          <a:custGeom>
            <a:avLst/>
            <a:gdLst>
              <a:gd name="T0" fmla="*/ 0 w 5"/>
              <a:gd name="T1" fmla="*/ 0 h 677"/>
              <a:gd name="T2" fmla="*/ 5 w 5"/>
              <a:gd name="T3" fmla="*/ 677 h 677"/>
            </a:gdLst>
            <a:ahLst/>
            <a:cxnLst>
              <a:cxn ang="0">
                <a:pos x="T0" y="T1"/>
              </a:cxn>
              <a:cxn ang="0">
                <a:pos x="T2" y="T3"/>
              </a:cxn>
            </a:cxnLst>
            <a:rect l="0" t="0" r="r" b="b"/>
            <a:pathLst>
              <a:path w="5" h="677">
                <a:moveTo>
                  <a:pt x="0" y="0"/>
                </a:moveTo>
                <a:lnTo>
                  <a:pt x="5" y="677"/>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32" name="Text Box 48"/>
          <p:cNvSpPr txBox="1">
            <a:spLocks noChangeArrowheads="1"/>
          </p:cNvSpPr>
          <p:nvPr/>
        </p:nvSpPr>
        <p:spPr bwMode="auto">
          <a:xfrm>
            <a:off x="1186503" y="3586163"/>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e</a:t>
            </a:r>
          </a:p>
        </p:txBody>
      </p:sp>
      <p:sp>
        <p:nvSpPr>
          <p:cNvPr id="184" name="Text Box 24"/>
          <p:cNvSpPr txBox="1">
            <a:spLocks noChangeArrowheads="1"/>
          </p:cNvSpPr>
          <p:nvPr/>
        </p:nvSpPr>
        <p:spPr bwMode="auto">
          <a:xfrm>
            <a:off x="4268722" y="3524423"/>
            <a:ext cx="701575" cy="338554"/>
          </a:xfrm>
          <a:prstGeom prst="rect">
            <a:avLst/>
          </a:prstGeom>
          <a:solidFill>
            <a:schemeClr val="bg1"/>
          </a:solidFill>
          <a:ln>
            <a:noFill/>
          </a:ln>
          <a:effectLst/>
        </p:spPr>
        <p:txBody>
          <a:bodyPr wrap="square">
            <a:spAutoFit/>
          </a:bodyPr>
          <a:lstStyle/>
          <a:p>
            <a:pPr algn="ctr"/>
            <a:r>
              <a:rPr lang="en-GB" sz="1600" b="1" dirty="0">
                <a:solidFill>
                  <a:srgbClr val="000000"/>
                </a:solidFill>
              </a:rPr>
              <a:t>tariff</a:t>
            </a:r>
          </a:p>
        </p:txBody>
      </p:sp>
      <p:sp>
        <p:nvSpPr>
          <p:cNvPr id="185" name="Freeform 4"/>
          <p:cNvSpPr>
            <a:spLocks/>
          </p:cNvSpPr>
          <p:nvPr/>
        </p:nvSpPr>
        <p:spPr bwMode="auto">
          <a:xfrm>
            <a:off x="2188232" y="3196238"/>
            <a:ext cx="451862" cy="813329"/>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nchor="b"/>
          <a:lstStyle/>
          <a:p>
            <a:pPr algn="ctr"/>
            <a:r>
              <a:rPr lang="fi-FI">
                <a:solidFill>
                  <a:schemeClr val="bg1"/>
                </a:solidFill>
              </a:rPr>
              <a:t>D</a:t>
            </a:r>
          </a:p>
        </p:txBody>
      </p:sp>
      <p:sp>
        <p:nvSpPr>
          <p:cNvPr id="192" name="Text Box 25"/>
          <p:cNvSpPr txBox="1">
            <a:spLocks noChangeArrowheads="1"/>
          </p:cNvSpPr>
          <p:nvPr/>
        </p:nvSpPr>
        <p:spPr bwMode="auto">
          <a:xfrm>
            <a:off x="560404" y="3896718"/>
            <a:ext cx="41549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FT</a:t>
            </a:r>
          </a:p>
        </p:txBody>
      </p:sp>
      <p:sp>
        <p:nvSpPr>
          <p:cNvPr id="193" name="Text Box 26"/>
          <p:cNvSpPr txBox="1">
            <a:spLocks noChangeArrowheads="1"/>
          </p:cNvSpPr>
          <p:nvPr/>
        </p:nvSpPr>
        <p:spPr bwMode="auto">
          <a:xfrm>
            <a:off x="684213" y="3008313"/>
            <a:ext cx="36420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A</a:t>
            </a:r>
          </a:p>
        </p:txBody>
      </p:sp>
      <p:sp>
        <p:nvSpPr>
          <p:cNvPr id="205" name="Text Box 44"/>
          <p:cNvSpPr txBox="1">
            <a:spLocks noChangeArrowheads="1"/>
          </p:cNvSpPr>
          <p:nvPr/>
        </p:nvSpPr>
        <p:spPr bwMode="auto">
          <a:xfrm>
            <a:off x="7977204" y="3885700"/>
            <a:ext cx="115252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dirty="0"/>
              <a:t>price drop</a:t>
            </a:r>
          </a:p>
          <a:p>
            <a:r>
              <a:rPr lang="en-GB" sz="1400" dirty="0"/>
              <a:t>In foreign</a:t>
            </a:r>
          </a:p>
        </p:txBody>
      </p:sp>
      <p:sp>
        <p:nvSpPr>
          <p:cNvPr id="210" name="Text Box 15"/>
          <p:cNvSpPr txBox="1">
            <a:spLocks noChangeArrowheads="1"/>
          </p:cNvSpPr>
          <p:nvPr/>
        </p:nvSpPr>
        <p:spPr bwMode="auto">
          <a:xfrm>
            <a:off x="1962101" y="1751233"/>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211" name="Text Box 16"/>
          <p:cNvSpPr txBox="1">
            <a:spLocks noChangeArrowheads="1"/>
          </p:cNvSpPr>
          <p:nvPr/>
        </p:nvSpPr>
        <p:spPr bwMode="auto">
          <a:xfrm>
            <a:off x="6156326" y="1786028"/>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213" name="Freeform 42"/>
          <p:cNvSpPr>
            <a:spLocks/>
          </p:cNvSpPr>
          <p:nvPr/>
        </p:nvSpPr>
        <p:spPr bwMode="auto">
          <a:xfrm>
            <a:off x="995153" y="5070347"/>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14" name="Freeform 43"/>
          <p:cNvSpPr>
            <a:spLocks/>
          </p:cNvSpPr>
          <p:nvPr/>
        </p:nvSpPr>
        <p:spPr bwMode="auto">
          <a:xfrm>
            <a:off x="998472" y="1614359"/>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15" name="Text Box 45"/>
          <p:cNvSpPr txBox="1">
            <a:spLocks noChangeArrowheads="1"/>
          </p:cNvSpPr>
          <p:nvPr/>
        </p:nvSpPr>
        <p:spPr bwMode="auto">
          <a:xfrm rot="16200000">
            <a:off x="519869" y="1765172"/>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16" name="Text Box 47"/>
          <p:cNvSpPr txBox="1">
            <a:spLocks noChangeArrowheads="1"/>
          </p:cNvSpPr>
          <p:nvPr/>
        </p:nvSpPr>
        <p:spPr bwMode="auto">
          <a:xfrm>
            <a:off x="3806510" y="5107876"/>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17" name="Freeform 42"/>
          <p:cNvSpPr>
            <a:spLocks/>
          </p:cNvSpPr>
          <p:nvPr/>
        </p:nvSpPr>
        <p:spPr bwMode="auto">
          <a:xfrm>
            <a:off x="5014934" y="5108596"/>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18" name="Freeform 43"/>
          <p:cNvSpPr>
            <a:spLocks/>
          </p:cNvSpPr>
          <p:nvPr/>
        </p:nvSpPr>
        <p:spPr bwMode="auto">
          <a:xfrm>
            <a:off x="5018253" y="1652608"/>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19" name="Text Box 47"/>
          <p:cNvSpPr txBox="1">
            <a:spLocks noChangeArrowheads="1"/>
          </p:cNvSpPr>
          <p:nvPr/>
        </p:nvSpPr>
        <p:spPr bwMode="auto">
          <a:xfrm>
            <a:off x="7826291" y="5146125"/>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22" name="Text Box 45"/>
          <p:cNvSpPr txBox="1">
            <a:spLocks noChangeArrowheads="1"/>
          </p:cNvSpPr>
          <p:nvPr/>
        </p:nvSpPr>
        <p:spPr bwMode="auto">
          <a:xfrm rot="16200000">
            <a:off x="4539650" y="1803421"/>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27" name="Freeform 226"/>
          <p:cNvSpPr>
            <a:spLocks/>
          </p:cNvSpPr>
          <p:nvPr/>
        </p:nvSpPr>
        <p:spPr bwMode="auto">
          <a:xfrm>
            <a:off x="1769575" y="2126068"/>
            <a:ext cx="870519" cy="2154607"/>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28" name="Freeform 58"/>
          <p:cNvSpPr>
            <a:spLocks/>
          </p:cNvSpPr>
          <p:nvPr/>
        </p:nvSpPr>
        <p:spPr bwMode="auto">
          <a:xfrm>
            <a:off x="2054992" y="2126069"/>
            <a:ext cx="1184474" cy="2168876"/>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29" name="Freeform 11"/>
          <p:cNvSpPr>
            <a:spLocks/>
          </p:cNvSpPr>
          <p:nvPr/>
        </p:nvSpPr>
        <p:spPr bwMode="auto">
          <a:xfrm>
            <a:off x="5166021" y="3310390"/>
            <a:ext cx="2383220" cy="1640925"/>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30" name="Freeform 16"/>
          <p:cNvSpPr>
            <a:spLocks/>
          </p:cNvSpPr>
          <p:nvPr/>
        </p:nvSpPr>
        <p:spPr bwMode="auto">
          <a:xfrm>
            <a:off x="5722581" y="3239044"/>
            <a:ext cx="2797073" cy="1726539"/>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 name="TextBox 2">
            <a:extLst>
              <a:ext uri="{FF2B5EF4-FFF2-40B4-BE49-F238E27FC236}">
                <a16:creationId xmlns:a16="http://schemas.microsoft.com/office/drawing/2014/main" id="{0837D794-1B54-8941-B755-815F86774D7B}"/>
              </a:ext>
            </a:extLst>
          </p:cNvPr>
          <p:cNvSpPr txBox="1"/>
          <p:nvPr/>
        </p:nvSpPr>
        <p:spPr>
          <a:xfrm>
            <a:off x="561846" y="943152"/>
            <a:ext cx="7021538" cy="307777"/>
          </a:xfrm>
          <a:prstGeom prst="rect">
            <a:avLst/>
          </a:prstGeom>
          <a:noFill/>
        </p:spPr>
        <p:txBody>
          <a:bodyPr wrap="none" lIns="0" tIns="0" rIns="0" bIns="0" rtlCol="0">
            <a:spAutoFit/>
          </a:bodyPr>
          <a:lstStyle/>
          <a:p>
            <a:r>
              <a:rPr lang="fi-FI" sz="2000" dirty="0" err="1"/>
              <a:t>Discuss</a:t>
            </a:r>
            <a:r>
              <a:rPr lang="fi-FI" sz="2000" dirty="0"/>
              <a:t> </a:t>
            </a:r>
            <a:r>
              <a:rPr lang="fi-FI" sz="2000" dirty="0" err="1"/>
              <a:t>the</a:t>
            </a:r>
            <a:r>
              <a:rPr lang="fi-FI" sz="2000" dirty="0"/>
              <a:t> </a:t>
            </a:r>
            <a:r>
              <a:rPr lang="fi-FI" sz="2000" dirty="0" err="1"/>
              <a:t>effect</a:t>
            </a:r>
            <a:r>
              <a:rPr lang="fi-FI" sz="2000" dirty="0"/>
              <a:t> of </a:t>
            </a:r>
            <a:r>
              <a:rPr lang="fi-FI" sz="2000" dirty="0" err="1"/>
              <a:t>elasticities</a:t>
            </a:r>
            <a:r>
              <a:rPr lang="fi-FI" sz="2000" dirty="0"/>
              <a:t> on </a:t>
            </a:r>
            <a:r>
              <a:rPr lang="fi-FI" sz="2000" dirty="0" err="1"/>
              <a:t>the</a:t>
            </a:r>
            <a:r>
              <a:rPr lang="fi-FI" sz="2000" dirty="0"/>
              <a:t> </a:t>
            </a:r>
            <a:r>
              <a:rPr lang="fi-FI" sz="2000" dirty="0" err="1"/>
              <a:t>economic</a:t>
            </a:r>
            <a:r>
              <a:rPr lang="fi-FI" sz="2000" dirty="0"/>
              <a:t> </a:t>
            </a:r>
            <a:r>
              <a:rPr lang="fi-FI" sz="2000" dirty="0" err="1"/>
              <a:t>cost</a:t>
            </a:r>
            <a:r>
              <a:rPr lang="fi-FI" sz="2000" dirty="0"/>
              <a:t> of </a:t>
            </a:r>
            <a:r>
              <a:rPr lang="fi-FI" sz="2000" dirty="0" err="1"/>
              <a:t>tariffs</a:t>
            </a:r>
            <a:endParaRPr lang="fi-FI" sz="2000" dirty="0"/>
          </a:p>
        </p:txBody>
      </p:sp>
    </p:spTree>
    <p:extLst>
      <p:ext uri="{BB962C8B-B14F-4D97-AF65-F5344CB8AC3E}">
        <p14:creationId xmlns:p14="http://schemas.microsoft.com/office/powerpoint/2010/main" val="421787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58013"/>
          </a:xfrm>
        </p:spPr>
        <p:txBody>
          <a:bodyPr/>
          <a:lstStyle/>
          <a:p>
            <a:r>
              <a:rPr lang="fi-FI" dirty="0" err="1"/>
              <a:t>Who</a:t>
            </a:r>
            <a:r>
              <a:rPr lang="fi-FI" dirty="0"/>
              <a:t> </a:t>
            </a:r>
            <a:r>
              <a:rPr lang="fi-FI" dirty="0" err="1"/>
              <a:t>pays</a:t>
            </a:r>
            <a:r>
              <a:rPr lang="fi-FI" dirty="0"/>
              <a:t> for </a:t>
            </a:r>
            <a:r>
              <a:rPr lang="fi-FI" dirty="0" err="1"/>
              <a:t>Trump</a:t>
            </a:r>
            <a:r>
              <a:rPr lang="fi-FI" dirty="0"/>
              <a:t> </a:t>
            </a:r>
            <a:r>
              <a:rPr lang="fi-FI" dirty="0" err="1"/>
              <a:t>trade</a:t>
            </a:r>
            <a:r>
              <a:rPr lang="fi-FI" dirty="0"/>
              <a:t> </a:t>
            </a:r>
            <a:r>
              <a:rPr lang="fi-FI" dirty="0" err="1"/>
              <a:t>wars</a:t>
            </a:r>
            <a:r>
              <a:rPr lang="fi-FI" dirty="0"/>
              <a:t>?</a:t>
            </a:r>
          </a:p>
        </p:txBody>
      </p:sp>
      <p:sp>
        <p:nvSpPr>
          <p:cNvPr id="3" name="Content Placeholder 2"/>
          <p:cNvSpPr>
            <a:spLocks noGrp="1"/>
          </p:cNvSpPr>
          <p:nvPr>
            <p:ph sz="quarter" idx="14"/>
          </p:nvPr>
        </p:nvSpPr>
        <p:spPr>
          <a:xfrm>
            <a:off x="280802" y="944171"/>
            <a:ext cx="8603998" cy="3831557"/>
          </a:xfrm>
        </p:spPr>
        <p:txBody>
          <a:bodyPr/>
          <a:lstStyle/>
          <a:p>
            <a:r>
              <a:rPr lang="fi-FI" dirty="0"/>
              <a:t>US is </a:t>
            </a:r>
            <a:r>
              <a:rPr lang="fi-FI" dirty="0" err="1"/>
              <a:t>large</a:t>
            </a:r>
            <a:r>
              <a:rPr lang="fi-FI" dirty="0"/>
              <a:t> </a:t>
            </a:r>
            <a:r>
              <a:rPr lang="fi-FI" dirty="0" err="1"/>
              <a:t>so</a:t>
            </a:r>
            <a:r>
              <a:rPr lang="fi-FI" dirty="0"/>
              <a:t> </a:t>
            </a:r>
            <a:r>
              <a:rPr lang="fi-FI" dirty="0" err="1"/>
              <a:t>its</a:t>
            </a:r>
            <a:r>
              <a:rPr lang="fi-FI" dirty="0"/>
              <a:t> </a:t>
            </a:r>
            <a:r>
              <a:rPr lang="fi-FI" dirty="0" err="1"/>
              <a:t>tariffs</a:t>
            </a:r>
            <a:r>
              <a:rPr lang="fi-FI" dirty="0"/>
              <a:t> </a:t>
            </a:r>
            <a:r>
              <a:rPr lang="fi-FI" dirty="0" err="1"/>
              <a:t>may</a:t>
            </a:r>
            <a:r>
              <a:rPr lang="fi-FI" dirty="0"/>
              <a:t> </a:t>
            </a:r>
            <a:r>
              <a:rPr lang="fi-FI" dirty="0" err="1"/>
              <a:t>have</a:t>
            </a:r>
            <a:r>
              <a:rPr lang="fi-FI" dirty="0"/>
              <a:t> an </a:t>
            </a:r>
            <a:r>
              <a:rPr lang="fi-FI" dirty="0" err="1"/>
              <a:t>impact</a:t>
            </a:r>
            <a:r>
              <a:rPr lang="fi-FI" dirty="0"/>
              <a:t> on </a:t>
            </a:r>
            <a:r>
              <a:rPr lang="fi-FI" dirty="0" err="1"/>
              <a:t>world</a:t>
            </a:r>
            <a:r>
              <a:rPr lang="fi-FI" dirty="0"/>
              <a:t> market </a:t>
            </a:r>
            <a:r>
              <a:rPr lang="fi-FI" dirty="0" err="1"/>
              <a:t>prices</a:t>
            </a:r>
            <a:endParaRPr lang="fi-FI" dirty="0"/>
          </a:p>
          <a:p>
            <a:pPr marL="580500" lvl="1" indent="-342900"/>
            <a:r>
              <a:rPr lang="fi-FI" dirty="0" err="1"/>
              <a:t>Maybe</a:t>
            </a:r>
            <a:r>
              <a:rPr lang="fi-FI" dirty="0"/>
              <a:t> </a:t>
            </a:r>
            <a:r>
              <a:rPr lang="fi-FI" dirty="0" err="1"/>
              <a:t>the</a:t>
            </a:r>
            <a:r>
              <a:rPr lang="fi-FI" dirty="0"/>
              <a:t> </a:t>
            </a:r>
            <a:r>
              <a:rPr lang="fi-FI" dirty="0" err="1"/>
              <a:t>Chinese</a:t>
            </a:r>
            <a:r>
              <a:rPr lang="fi-FI" dirty="0"/>
              <a:t> </a:t>
            </a:r>
            <a:r>
              <a:rPr lang="fi-FI" dirty="0" err="1"/>
              <a:t>end</a:t>
            </a:r>
            <a:r>
              <a:rPr lang="fi-FI" dirty="0"/>
              <a:t> </a:t>
            </a:r>
            <a:r>
              <a:rPr lang="fi-FI" dirty="0" err="1"/>
              <a:t>up</a:t>
            </a:r>
            <a:r>
              <a:rPr lang="fi-FI" dirty="0"/>
              <a:t> </a:t>
            </a:r>
            <a:r>
              <a:rPr lang="fi-FI" dirty="0" err="1"/>
              <a:t>paying</a:t>
            </a:r>
            <a:r>
              <a:rPr lang="fi-FI" dirty="0"/>
              <a:t>?</a:t>
            </a:r>
          </a:p>
          <a:p>
            <a:pPr marL="580500" lvl="1" indent="-342900"/>
            <a:r>
              <a:rPr lang="fi-FI" dirty="0" err="1"/>
              <a:t>This</a:t>
            </a:r>
            <a:r>
              <a:rPr lang="fi-FI" dirty="0"/>
              <a:t> </a:t>
            </a:r>
            <a:r>
              <a:rPr lang="fi-FI" dirty="0" err="1"/>
              <a:t>depends</a:t>
            </a:r>
            <a:r>
              <a:rPr lang="fi-FI" dirty="0"/>
              <a:t> on </a:t>
            </a:r>
            <a:r>
              <a:rPr lang="fi-FI" dirty="0" err="1"/>
              <a:t>the</a:t>
            </a:r>
            <a:r>
              <a:rPr lang="fi-FI" dirty="0"/>
              <a:t> </a:t>
            </a:r>
            <a:r>
              <a:rPr lang="fi-FI" dirty="0" err="1"/>
              <a:t>elasticities</a:t>
            </a:r>
            <a:r>
              <a:rPr lang="fi-FI" dirty="0"/>
              <a:t> in </a:t>
            </a:r>
            <a:r>
              <a:rPr lang="fi-FI" dirty="0" err="1"/>
              <a:t>the</a:t>
            </a:r>
            <a:r>
              <a:rPr lang="fi-FI" dirty="0"/>
              <a:t> </a:t>
            </a:r>
            <a:r>
              <a:rPr lang="fi-FI" dirty="0" err="1"/>
              <a:t>markets</a:t>
            </a:r>
            <a:r>
              <a:rPr lang="fi-FI" dirty="0"/>
              <a:t> </a:t>
            </a:r>
            <a:r>
              <a:rPr lang="fi-FI" dirty="0" err="1"/>
              <a:t>affected</a:t>
            </a:r>
            <a:endParaRPr lang="fi-FI" dirty="0"/>
          </a:p>
          <a:p>
            <a:pPr marL="342900" indent="-342900"/>
            <a:r>
              <a:rPr lang="fi-FI" dirty="0" err="1"/>
              <a:t>The</a:t>
            </a:r>
            <a:r>
              <a:rPr lang="fi-FI" dirty="0"/>
              <a:t> </a:t>
            </a:r>
            <a:r>
              <a:rPr lang="fi-FI" dirty="0" err="1"/>
              <a:t>best</a:t>
            </a:r>
            <a:r>
              <a:rPr lang="fi-FI" dirty="0"/>
              <a:t> </a:t>
            </a:r>
            <a:r>
              <a:rPr lang="fi-FI" dirty="0" err="1"/>
              <a:t>guess</a:t>
            </a:r>
            <a:r>
              <a:rPr lang="fi-FI" dirty="0"/>
              <a:t> </a:t>
            </a:r>
            <a:r>
              <a:rPr lang="fi-FI" dirty="0" err="1"/>
              <a:t>based</a:t>
            </a:r>
            <a:r>
              <a:rPr lang="fi-FI" dirty="0"/>
              <a:t> on </a:t>
            </a:r>
            <a:r>
              <a:rPr lang="fi-FI" dirty="0" err="1"/>
              <a:t>evidence</a:t>
            </a:r>
            <a:r>
              <a:rPr lang="fi-FI" dirty="0"/>
              <a:t> </a:t>
            </a:r>
            <a:r>
              <a:rPr lang="fi-FI" dirty="0" err="1"/>
              <a:t>thus</a:t>
            </a:r>
            <a:r>
              <a:rPr lang="fi-FI" dirty="0"/>
              <a:t> </a:t>
            </a:r>
            <a:r>
              <a:rPr lang="fi-FI" dirty="0" err="1"/>
              <a:t>far</a:t>
            </a:r>
            <a:r>
              <a:rPr lang="fi-FI" dirty="0"/>
              <a:t>:</a:t>
            </a:r>
          </a:p>
          <a:p>
            <a:pPr marL="580500" lvl="1" indent="-342900"/>
            <a:r>
              <a:rPr lang="fi-FI" dirty="0"/>
              <a:t>”</a:t>
            </a:r>
            <a:r>
              <a:rPr lang="fi-FI" i="1" dirty="0"/>
              <a:t>in </a:t>
            </a:r>
            <a:r>
              <a:rPr lang="fi-FI" i="1" dirty="0" err="1"/>
              <a:t>principle</a:t>
            </a:r>
            <a:r>
              <a:rPr lang="fi-FI" i="1" dirty="0"/>
              <a:t> </a:t>
            </a:r>
            <a:r>
              <a:rPr lang="fi-FI" i="1" dirty="0" err="1"/>
              <a:t>the</a:t>
            </a:r>
            <a:r>
              <a:rPr lang="fi-FI" i="1" dirty="0"/>
              <a:t> </a:t>
            </a:r>
            <a:r>
              <a:rPr lang="fi-FI" i="1" dirty="0" err="1"/>
              <a:t>effect</a:t>
            </a:r>
            <a:r>
              <a:rPr lang="fi-FI" i="1" dirty="0"/>
              <a:t> of </a:t>
            </a:r>
            <a:r>
              <a:rPr lang="fi-FI" i="1" dirty="0" err="1"/>
              <a:t>higher</a:t>
            </a:r>
            <a:r>
              <a:rPr lang="fi-FI" i="1" dirty="0"/>
              <a:t> </a:t>
            </a:r>
            <a:r>
              <a:rPr lang="fi-FI" i="1" dirty="0" err="1"/>
              <a:t>tariffs</a:t>
            </a:r>
            <a:r>
              <a:rPr lang="fi-FI" i="1" dirty="0"/>
              <a:t> on </a:t>
            </a:r>
            <a:r>
              <a:rPr lang="fi-FI" i="1" dirty="0" err="1"/>
              <a:t>domestic</a:t>
            </a:r>
            <a:r>
              <a:rPr lang="fi-FI" i="1" dirty="0"/>
              <a:t> </a:t>
            </a:r>
            <a:r>
              <a:rPr lang="fi-FI" i="1" dirty="0" err="1"/>
              <a:t>prices</a:t>
            </a:r>
            <a:r>
              <a:rPr lang="fi-FI" i="1" dirty="0"/>
              <a:t> </a:t>
            </a:r>
            <a:r>
              <a:rPr lang="fi-FI" i="1" dirty="0" err="1"/>
              <a:t>could</a:t>
            </a:r>
            <a:r>
              <a:rPr lang="fi-FI" i="1" dirty="0"/>
              <a:t> </a:t>
            </a:r>
            <a:r>
              <a:rPr lang="fi-FI" i="1" dirty="0" err="1"/>
              <a:t>be</a:t>
            </a:r>
            <a:r>
              <a:rPr lang="fi-FI" i="1" dirty="0"/>
              <a:t> offset </a:t>
            </a:r>
            <a:r>
              <a:rPr lang="fi-FI" i="1" dirty="0" err="1"/>
              <a:t>by</a:t>
            </a:r>
            <a:r>
              <a:rPr lang="fi-FI" i="1" dirty="0"/>
              <a:t> </a:t>
            </a:r>
            <a:r>
              <a:rPr lang="fi-FI" i="1" dirty="0" err="1"/>
              <a:t>foreign</a:t>
            </a:r>
            <a:r>
              <a:rPr lang="fi-FI" i="1" dirty="0"/>
              <a:t> </a:t>
            </a:r>
            <a:r>
              <a:rPr lang="fi-FI" i="1" dirty="0" err="1"/>
              <a:t>exporters</a:t>
            </a:r>
            <a:r>
              <a:rPr lang="fi-FI" i="1" dirty="0"/>
              <a:t> </a:t>
            </a:r>
            <a:r>
              <a:rPr lang="fi-FI" i="1" dirty="0" err="1"/>
              <a:t>lowering</a:t>
            </a:r>
            <a:r>
              <a:rPr lang="fi-FI" i="1" dirty="0"/>
              <a:t> </a:t>
            </a:r>
            <a:r>
              <a:rPr lang="fi-FI" i="1" dirty="0" err="1"/>
              <a:t>the</a:t>
            </a:r>
            <a:r>
              <a:rPr lang="fi-FI" i="1" dirty="0"/>
              <a:t> </a:t>
            </a:r>
            <a:r>
              <a:rPr lang="fi-FI" i="1" dirty="0" err="1"/>
              <a:t>pre-tariff</a:t>
            </a:r>
            <a:r>
              <a:rPr lang="fi-FI" i="1" dirty="0"/>
              <a:t> </a:t>
            </a:r>
            <a:r>
              <a:rPr lang="fi-FI" i="1" dirty="0" err="1"/>
              <a:t>prices</a:t>
            </a:r>
            <a:r>
              <a:rPr lang="fi-FI" i="1" dirty="0"/>
              <a:t>”</a:t>
            </a:r>
          </a:p>
          <a:p>
            <a:pPr marL="580500" lvl="1" indent="-342900"/>
            <a:r>
              <a:rPr lang="fi-FI" i="1" dirty="0"/>
              <a:t>”</a:t>
            </a:r>
            <a:r>
              <a:rPr lang="fi-FI" i="1" dirty="0" err="1"/>
              <a:t>we</a:t>
            </a:r>
            <a:r>
              <a:rPr lang="fi-FI" i="1" dirty="0"/>
              <a:t> </a:t>
            </a:r>
            <a:r>
              <a:rPr lang="fi-FI" i="1" dirty="0" err="1"/>
              <a:t>find</a:t>
            </a:r>
            <a:r>
              <a:rPr lang="fi-FI" i="1" dirty="0"/>
              <a:t> </a:t>
            </a:r>
            <a:r>
              <a:rPr lang="fi-FI" i="1" dirty="0" err="1"/>
              <a:t>little</a:t>
            </a:r>
            <a:r>
              <a:rPr lang="fi-FI" i="1" dirty="0"/>
              <a:t> </a:t>
            </a:r>
            <a:r>
              <a:rPr lang="fi-FI" i="1" dirty="0" err="1"/>
              <a:t>evidence</a:t>
            </a:r>
            <a:r>
              <a:rPr lang="fi-FI" i="1" dirty="0"/>
              <a:t> of </a:t>
            </a:r>
            <a:r>
              <a:rPr lang="fi-FI" i="1" dirty="0" err="1"/>
              <a:t>such</a:t>
            </a:r>
            <a:r>
              <a:rPr lang="fi-FI" i="1" dirty="0"/>
              <a:t> an </a:t>
            </a:r>
            <a:r>
              <a:rPr lang="fi-FI" i="1" dirty="0" err="1"/>
              <a:t>improvement</a:t>
            </a:r>
            <a:r>
              <a:rPr lang="fi-FI" i="1" dirty="0"/>
              <a:t> [</a:t>
            </a:r>
            <a:r>
              <a:rPr lang="mr-IN" i="1" dirty="0"/>
              <a:t>…</a:t>
            </a:r>
            <a:r>
              <a:rPr lang="fi-FI" i="1" dirty="0"/>
              <a:t>] </a:t>
            </a:r>
            <a:r>
              <a:rPr lang="fi-FI" i="1" dirty="0" err="1"/>
              <a:t>implies</a:t>
            </a:r>
            <a:r>
              <a:rPr lang="fi-FI" i="1" dirty="0"/>
              <a:t> </a:t>
            </a:r>
            <a:r>
              <a:rPr lang="fi-FI" i="1" dirty="0" err="1"/>
              <a:t>that</a:t>
            </a:r>
            <a:r>
              <a:rPr lang="fi-FI" i="1" dirty="0"/>
              <a:t> </a:t>
            </a:r>
            <a:r>
              <a:rPr lang="fi-FI" i="1" dirty="0" err="1"/>
              <a:t>the</a:t>
            </a:r>
            <a:r>
              <a:rPr lang="fi-FI" i="1" dirty="0"/>
              <a:t> </a:t>
            </a:r>
            <a:r>
              <a:rPr lang="fi-FI" i="1" dirty="0" err="1"/>
              <a:t>full</a:t>
            </a:r>
            <a:r>
              <a:rPr lang="fi-FI" i="1" dirty="0"/>
              <a:t> </a:t>
            </a:r>
            <a:r>
              <a:rPr lang="fi-FI" i="1" dirty="0" err="1"/>
              <a:t>incidence</a:t>
            </a:r>
            <a:r>
              <a:rPr lang="fi-FI" i="1" dirty="0"/>
              <a:t> of </a:t>
            </a:r>
            <a:r>
              <a:rPr lang="fi-FI" i="1" dirty="0" err="1"/>
              <a:t>the</a:t>
            </a:r>
            <a:r>
              <a:rPr lang="fi-FI" i="1" dirty="0"/>
              <a:t> </a:t>
            </a:r>
            <a:r>
              <a:rPr lang="fi-FI" i="1" dirty="0" err="1"/>
              <a:t>tariff</a:t>
            </a:r>
            <a:r>
              <a:rPr lang="fi-FI" i="1" dirty="0"/>
              <a:t> </a:t>
            </a:r>
            <a:r>
              <a:rPr lang="fi-FI" i="1" dirty="0" err="1"/>
              <a:t>has</a:t>
            </a:r>
            <a:r>
              <a:rPr lang="fi-FI" i="1" dirty="0"/>
              <a:t> </a:t>
            </a:r>
            <a:r>
              <a:rPr lang="fi-FI" i="1" dirty="0" err="1"/>
              <a:t>fallen</a:t>
            </a:r>
            <a:r>
              <a:rPr lang="fi-FI" i="1" dirty="0"/>
              <a:t> on </a:t>
            </a:r>
            <a:r>
              <a:rPr lang="fi-FI" i="1" dirty="0" err="1"/>
              <a:t>domestic</a:t>
            </a:r>
            <a:r>
              <a:rPr lang="fi-FI" i="1" dirty="0"/>
              <a:t> </a:t>
            </a:r>
            <a:r>
              <a:rPr lang="fi-FI" i="1" dirty="0" err="1"/>
              <a:t>consumers</a:t>
            </a:r>
            <a:r>
              <a:rPr lang="fi-FI" i="1" dirty="0"/>
              <a:t> </a:t>
            </a:r>
            <a:r>
              <a:rPr lang="fi-FI" i="1" dirty="0" err="1"/>
              <a:t>so</a:t>
            </a:r>
            <a:r>
              <a:rPr lang="fi-FI" i="1" dirty="0"/>
              <a:t> </a:t>
            </a:r>
            <a:r>
              <a:rPr lang="fi-FI" i="1" dirty="0" err="1"/>
              <a:t>far</a:t>
            </a:r>
            <a:r>
              <a:rPr lang="fi-FI" i="1" dirty="0"/>
              <a:t> [</a:t>
            </a:r>
            <a:r>
              <a:rPr lang="mr-IN" i="1" dirty="0"/>
              <a:t>…</a:t>
            </a:r>
            <a:r>
              <a:rPr lang="fi-FI" i="1" dirty="0"/>
              <a:t>] </a:t>
            </a:r>
            <a:r>
              <a:rPr lang="fi-FI" i="1" dirty="0" err="1"/>
              <a:t>tariff</a:t>
            </a:r>
            <a:r>
              <a:rPr lang="fi-FI" i="1" dirty="0"/>
              <a:t> </a:t>
            </a:r>
            <a:r>
              <a:rPr lang="fi-FI" i="1" dirty="0" err="1"/>
              <a:t>revenue</a:t>
            </a:r>
            <a:r>
              <a:rPr lang="fi-FI" i="1" dirty="0"/>
              <a:t> </a:t>
            </a:r>
            <a:r>
              <a:rPr lang="fi-FI" i="1" dirty="0" err="1"/>
              <a:t>the</a:t>
            </a:r>
            <a:r>
              <a:rPr lang="fi-FI" i="1" dirty="0"/>
              <a:t> U.S. is </a:t>
            </a:r>
            <a:r>
              <a:rPr lang="fi-FI" i="1" dirty="0" err="1"/>
              <a:t>now</a:t>
            </a:r>
            <a:r>
              <a:rPr lang="fi-FI" i="1" dirty="0"/>
              <a:t> </a:t>
            </a:r>
            <a:r>
              <a:rPr lang="fi-FI" i="1" dirty="0" err="1"/>
              <a:t>collecting</a:t>
            </a:r>
            <a:r>
              <a:rPr lang="fi-FI" i="1" dirty="0"/>
              <a:t> is </a:t>
            </a:r>
            <a:r>
              <a:rPr lang="fi-FI" i="1" dirty="0" err="1"/>
              <a:t>insufficient</a:t>
            </a:r>
            <a:r>
              <a:rPr lang="fi-FI" i="1" dirty="0"/>
              <a:t> to </a:t>
            </a:r>
            <a:r>
              <a:rPr lang="fi-FI" i="1" dirty="0" err="1"/>
              <a:t>compensate</a:t>
            </a:r>
            <a:r>
              <a:rPr lang="fi-FI" i="1" dirty="0"/>
              <a:t> </a:t>
            </a:r>
            <a:r>
              <a:rPr lang="fi-FI" i="1" dirty="0" err="1"/>
              <a:t>the</a:t>
            </a:r>
            <a:r>
              <a:rPr lang="fi-FI" i="1" dirty="0"/>
              <a:t> </a:t>
            </a:r>
            <a:r>
              <a:rPr lang="fi-FI" i="1" dirty="0" err="1"/>
              <a:t>losses</a:t>
            </a:r>
            <a:r>
              <a:rPr lang="fi-FI" i="1" dirty="0"/>
              <a:t> </a:t>
            </a:r>
            <a:r>
              <a:rPr lang="fi-FI" i="1" dirty="0" err="1"/>
              <a:t>being</a:t>
            </a:r>
            <a:r>
              <a:rPr lang="fi-FI" i="1" dirty="0"/>
              <a:t> </a:t>
            </a:r>
            <a:r>
              <a:rPr lang="fi-FI" i="1" dirty="0" err="1"/>
              <a:t>born</a:t>
            </a:r>
            <a:r>
              <a:rPr lang="fi-FI" i="1" dirty="0"/>
              <a:t> </a:t>
            </a:r>
            <a:r>
              <a:rPr lang="fi-FI" i="1" dirty="0" err="1"/>
              <a:t>by</a:t>
            </a:r>
            <a:r>
              <a:rPr lang="fi-FI" i="1" dirty="0"/>
              <a:t> </a:t>
            </a:r>
            <a:r>
              <a:rPr lang="fi-FI" i="1" dirty="0" err="1"/>
              <a:t>the</a:t>
            </a:r>
            <a:r>
              <a:rPr lang="fi-FI" i="1" dirty="0"/>
              <a:t> </a:t>
            </a:r>
            <a:r>
              <a:rPr lang="fi-FI" i="1" dirty="0" err="1"/>
              <a:t>consumers</a:t>
            </a:r>
            <a:r>
              <a:rPr lang="fi-FI" i="1" dirty="0"/>
              <a:t> of </a:t>
            </a:r>
            <a:r>
              <a:rPr lang="fi-FI" i="1" dirty="0" err="1"/>
              <a:t>imports</a:t>
            </a:r>
            <a:r>
              <a:rPr lang="fi-FI" i="1" dirty="0"/>
              <a:t>.</a:t>
            </a:r>
            <a:r>
              <a:rPr lang="fi-FI" dirty="0"/>
              <a:t>”</a:t>
            </a:r>
          </a:p>
          <a:p>
            <a:pPr marL="580500" lvl="1" indent="-342900"/>
            <a:endParaRPr lang="fi-FI" dirty="0"/>
          </a:p>
        </p:txBody>
      </p:sp>
      <p:sp>
        <p:nvSpPr>
          <p:cNvPr id="4" name="TextBox 3"/>
          <p:cNvSpPr txBox="1"/>
          <p:nvPr/>
        </p:nvSpPr>
        <p:spPr>
          <a:xfrm>
            <a:off x="3648413" y="6030434"/>
            <a:ext cx="5236387" cy="553998"/>
          </a:xfrm>
          <a:prstGeom prst="rect">
            <a:avLst/>
          </a:prstGeom>
          <a:noFill/>
        </p:spPr>
        <p:txBody>
          <a:bodyPr wrap="square" lIns="0" tIns="0" rIns="0" bIns="0" rtlCol="0">
            <a:spAutoFit/>
          </a:bodyPr>
          <a:lstStyle/>
          <a:p>
            <a:r>
              <a:rPr lang="fi-FI" sz="1200" dirty="0" err="1"/>
              <a:t>Source</a:t>
            </a:r>
            <a:r>
              <a:rPr lang="fi-FI" sz="1200" dirty="0"/>
              <a:t>: </a:t>
            </a:r>
            <a:r>
              <a:rPr lang="fi-FI" sz="1200" dirty="0" err="1"/>
              <a:t>Amiti</a:t>
            </a:r>
            <a:r>
              <a:rPr lang="fi-FI" sz="1200" dirty="0"/>
              <a:t>, </a:t>
            </a:r>
            <a:r>
              <a:rPr lang="fi-FI" sz="1200" dirty="0" err="1"/>
              <a:t>Redding</a:t>
            </a:r>
            <a:r>
              <a:rPr lang="fi-FI" sz="1200" dirty="0"/>
              <a:t>, </a:t>
            </a:r>
            <a:r>
              <a:rPr lang="fi-FI" sz="1200" dirty="0" err="1"/>
              <a:t>Weinstein</a:t>
            </a:r>
            <a:r>
              <a:rPr lang="fi-FI" sz="1200" dirty="0"/>
              <a:t> (2019). </a:t>
            </a:r>
            <a:r>
              <a:rPr lang="fi-FI" sz="1200" dirty="0" err="1"/>
              <a:t>The</a:t>
            </a:r>
            <a:r>
              <a:rPr lang="fi-FI" sz="1200" dirty="0"/>
              <a:t> </a:t>
            </a:r>
            <a:r>
              <a:rPr lang="fi-FI" sz="1200" dirty="0" err="1"/>
              <a:t>Impact</a:t>
            </a:r>
            <a:r>
              <a:rPr lang="fi-FI" sz="1200" dirty="0"/>
              <a:t> of </a:t>
            </a:r>
            <a:r>
              <a:rPr lang="fi-FI" sz="1200" dirty="0" err="1"/>
              <a:t>the</a:t>
            </a:r>
            <a:r>
              <a:rPr lang="fi-FI" sz="1200" dirty="0"/>
              <a:t> 2018 Trade </a:t>
            </a:r>
            <a:r>
              <a:rPr lang="fi-FI" sz="1200" dirty="0" err="1"/>
              <a:t>War</a:t>
            </a:r>
            <a:r>
              <a:rPr lang="fi-FI" sz="1200" dirty="0"/>
              <a:t> on U.S. </a:t>
            </a:r>
            <a:r>
              <a:rPr lang="fi-FI" sz="1200" dirty="0" err="1"/>
              <a:t>Prices</a:t>
            </a:r>
            <a:r>
              <a:rPr lang="fi-FI" sz="1200" dirty="0"/>
              <a:t> and </a:t>
            </a:r>
            <a:r>
              <a:rPr lang="fi-FI" sz="1200" dirty="0" err="1"/>
              <a:t>Welfare</a:t>
            </a:r>
            <a:r>
              <a:rPr lang="fi-FI" sz="1200" dirty="0"/>
              <a:t>. </a:t>
            </a:r>
            <a:r>
              <a:rPr lang="fi-FI" sz="1200" i="1" dirty="0"/>
              <a:t>Journal of </a:t>
            </a:r>
            <a:r>
              <a:rPr lang="fi-FI" sz="1200" i="1" dirty="0" err="1"/>
              <a:t>Economic</a:t>
            </a:r>
            <a:r>
              <a:rPr lang="fi-FI" sz="1200" i="1" dirty="0"/>
              <a:t> </a:t>
            </a:r>
            <a:r>
              <a:rPr lang="fi-FI" sz="1200" i="1" dirty="0" err="1"/>
              <a:t>Perspectives</a:t>
            </a:r>
            <a:r>
              <a:rPr lang="fi-FI" sz="1200" dirty="0"/>
              <a:t>, taitossa.</a:t>
            </a:r>
          </a:p>
          <a:p>
            <a:r>
              <a:rPr lang="fi-FI" sz="1200" dirty="0">
                <a:hlinkClick r:id="rId2"/>
              </a:rPr>
              <a:t>http://www.princeton.edu/~reddings/papers/CEPR-DP13564.pdf</a:t>
            </a:r>
            <a:r>
              <a:rPr lang="fi-FI" sz="1200" dirty="0"/>
              <a:t> </a:t>
            </a:r>
          </a:p>
        </p:txBody>
      </p:sp>
    </p:spTree>
    <p:extLst>
      <p:ext uri="{BB962C8B-B14F-4D97-AF65-F5344CB8AC3E}">
        <p14:creationId xmlns:p14="http://schemas.microsoft.com/office/powerpoint/2010/main" val="12645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38664"/>
          </a:xfrm>
        </p:spPr>
        <p:txBody>
          <a:bodyPr/>
          <a:lstStyle/>
          <a:p>
            <a:r>
              <a:rPr lang="fi-FI" sz="2800" dirty="0" err="1"/>
              <a:t>Example</a:t>
            </a:r>
            <a:r>
              <a:rPr lang="fi-FI" sz="2800" dirty="0"/>
              <a:t>: </a:t>
            </a:r>
            <a:r>
              <a:rPr lang="fi-FI" sz="2800" dirty="0" err="1"/>
              <a:t>prices</a:t>
            </a:r>
            <a:r>
              <a:rPr lang="fi-FI" sz="2800" dirty="0"/>
              <a:t> of </a:t>
            </a:r>
            <a:r>
              <a:rPr lang="fi-FI" sz="2800" dirty="0" err="1"/>
              <a:t>large</a:t>
            </a:r>
            <a:r>
              <a:rPr lang="fi-FI" sz="2800" dirty="0"/>
              <a:t> </a:t>
            </a:r>
            <a:r>
              <a:rPr lang="fi-FI" sz="2800" dirty="0" err="1"/>
              <a:t>appliances</a:t>
            </a:r>
            <a:r>
              <a:rPr lang="fi-FI" sz="2800" dirty="0"/>
              <a:t> </a:t>
            </a:r>
            <a:r>
              <a:rPr lang="fi-FI" sz="2800" dirty="0" err="1"/>
              <a:t>after</a:t>
            </a:r>
            <a:r>
              <a:rPr lang="fi-FI" sz="2800" dirty="0"/>
              <a:t> </a:t>
            </a:r>
            <a:r>
              <a:rPr lang="fi-FI" sz="2800" dirty="0" err="1"/>
              <a:t>imposing</a:t>
            </a:r>
            <a:r>
              <a:rPr lang="fi-FI" sz="2800" dirty="0"/>
              <a:t> a 20% </a:t>
            </a:r>
            <a:r>
              <a:rPr lang="fi-FI" sz="2800" dirty="0" err="1"/>
              <a:t>tariff</a:t>
            </a:r>
            <a:r>
              <a:rPr lang="fi-FI" sz="2800" dirty="0"/>
              <a:t> on </a:t>
            </a:r>
            <a:r>
              <a:rPr lang="fi-FI" sz="2800" dirty="0" err="1"/>
              <a:t>washing</a:t>
            </a:r>
            <a:r>
              <a:rPr lang="fi-FI" sz="2800" dirty="0"/>
              <a:t> </a:t>
            </a:r>
            <a:r>
              <a:rPr lang="fi-FI" sz="2800" dirty="0" err="1"/>
              <a:t>machines</a:t>
            </a:r>
            <a:endParaRPr lang="fi-FI" sz="2800" dirty="0"/>
          </a:p>
        </p:txBody>
      </p:sp>
      <p:sp>
        <p:nvSpPr>
          <p:cNvPr id="5" name="TextBox 4"/>
          <p:cNvSpPr txBox="1"/>
          <p:nvPr/>
        </p:nvSpPr>
        <p:spPr>
          <a:xfrm>
            <a:off x="3907613" y="6263898"/>
            <a:ext cx="5236387" cy="553998"/>
          </a:xfrm>
          <a:prstGeom prst="rect">
            <a:avLst/>
          </a:prstGeom>
          <a:noFill/>
        </p:spPr>
        <p:txBody>
          <a:bodyPr wrap="square" lIns="0" tIns="0" rIns="0" bIns="0" rtlCol="0">
            <a:spAutoFit/>
          </a:bodyPr>
          <a:lstStyle/>
          <a:p>
            <a:r>
              <a:rPr lang="fi-FI" sz="1200"/>
              <a:t>Lähde: Amiti, Redding, Weinstein (2019). The Impact of the 2018 Trade War on U.S. Prices and Welfare. </a:t>
            </a:r>
            <a:r>
              <a:rPr lang="fi-FI" sz="1200" i="1"/>
              <a:t>Journal of Economic Perspectives</a:t>
            </a:r>
            <a:r>
              <a:rPr lang="fi-FI" sz="1200"/>
              <a:t>, taitossa.</a:t>
            </a:r>
          </a:p>
          <a:p>
            <a:r>
              <a:rPr lang="fi-FI" sz="1200">
                <a:hlinkClick r:id="rId2"/>
              </a:rPr>
              <a:t>http://www.princeton.edu/~reddings/papers/CEPR-DP13564.pdf</a:t>
            </a:r>
            <a:r>
              <a:rPr lang="fi-FI" sz="1200"/>
              <a:t> </a:t>
            </a:r>
          </a:p>
        </p:txBody>
      </p:sp>
      <p:pic>
        <p:nvPicPr>
          <p:cNvPr id="6" name="Picture 5"/>
          <p:cNvPicPr>
            <a:picLocks noChangeAspect="1"/>
          </p:cNvPicPr>
          <p:nvPr/>
        </p:nvPicPr>
        <p:blipFill>
          <a:blip r:embed="rId3"/>
          <a:stretch>
            <a:fillRect/>
          </a:stretch>
        </p:blipFill>
        <p:spPr>
          <a:xfrm>
            <a:off x="540002" y="1472617"/>
            <a:ext cx="5636358" cy="4207042"/>
          </a:xfrm>
          <a:prstGeom prst="rect">
            <a:avLst/>
          </a:prstGeom>
        </p:spPr>
      </p:pic>
      <p:sp>
        <p:nvSpPr>
          <p:cNvPr id="8" name="TextBox 7">
            <a:extLst>
              <a:ext uri="{FF2B5EF4-FFF2-40B4-BE49-F238E27FC236}">
                <a16:creationId xmlns:a16="http://schemas.microsoft.com/office/drawing/2014/main" id="{4F063644-D10F-5E49-837E-07357E6EACE5}"/>
              </a:ext>
            </a:extLst>
          </p:cNvPr>
          <p:cNvSpPr txBox="1"/>
          <p:nvPr/>
        </p:nvSpPr>
        <p:spPr>
          <a:xfrm>
            <a:off x="1002631" y="4400498"/>
            <a:ext cx="2753895" cy="492443"/>
          </a:xfrm>
          <a:prstGeom prst="rect">
            <a:avLst/>
          </a:prstGeom>
          <a:noFill/>
        </p:spPr>
        <p:txBody>
          <a:bodyPr wrap="square" lIns="0" tIns="0" rIns="0" bIns="0" rtlCol="0">
            <a:spAutoFit/>
          </a:bodyPr>
          <a:lstStyle/>
          <a:p>
            <a:r>
              <a:rPr lang="fi-FI" sz="1600" dirty="0" err="1"/>
              <a:t>Steady</a:t>
            </a:r>
            <a:r>
              <a:rPr lang="fi-FI" sz="1600" dirty="0"/>
              <a:t> </a:t>
            </a:r>
            <a:r>
              <a:rPr lang="fi-FI" sz="1600" dirty="0" err="1"/>
              <a:t>decline</a:t>
            </a:r>
            <a:r>
              <a:rPr lang="fi-FI" sz="1600" dirty="0"/>
              <a:t> of 30% </a:t>
            </a:r>
            <a:r>
              <a:rPr lang="fi-FI" sz="1600" dirty="0" err="1"/>
              <a:t>during</a:t>
            </a:r>
            <a:r>
              <a:rPr lang="fi-FI" sz="1600" dirty="0"/>
              <a:t> 2013</a:t>
            </a:r>
            <a:r>
              <a:rPr lang="mr-IN" sz="1600" dirty="0"/>
              <a:t>–</a:t>
            </a:r>
            <a:r>
              <a:rPr lang="fi-FI" sz="1600" dirty="0"/>
              <a:t>2017.</a:t>
            </a:r>
            <a:endParaRPr lang="fi-FI" sz="1600" b="1" dirty="0"/>
          </a:p>
        </p:txBody>
      </p:sp>
      <p:sp>
        <p:nvSpPr>
          <p:cNvPr id="3" name="TextBox 2">
            <a:extLst>
              <a:ext uri="{FF2B5EF4-FFF2-40B4-BE49-F238E27FC236}">
                <a16:creationId xmlns:a16="http://schemas.microsoft.com/office/drawing/2014/main" id="{38987A26-5A34-6940-9242-AC5CE94FD015}"/>
              </a:ext>
            </a:extLst>
          </p:cNvPr>
          <p:cNvSpPr txBox="1"/>
          <p:nvPr/>
        </p:nvSpPr>
        <p:spPr>
          <a:xfrm>
            <a:off x="6750927" y="2334638"/>
            <a:ext cx="2151230" cy="1231106"/>
          </a:xfrm>
          <a:prstGeom prst="rect">
            <a:avLst/>
          </a:prstGeom>
          <a:noFill/>
        </p:spPr>
        <p:txBody>
          <a:bodyPr wrap="none" lIns="0" tIns="0" rIns="0" bIns="0" rtlCol="0">
            <a:spAutoFit/>
          </a:bodyPr>
          <a:lstStyle/>
          <a:p>
            <a:r>
              <a:rPr lang="fi-FI" sz="2000" dirty="0"/>
              <a:t>No </a:t>
            </a:r>
            <a:r>
              <a:rPr lang="fi-FI" sz="2000" dirty="0" err="1"/>
              <a:t>evidence</a:t>
            </a:r>
            <a:r>
              <a:rPr lang="fi-FI" sz="2000" dirty="0"/>
              <a:t> on</a:t>
            </a:r>
          </a:p>
          <a:p>
            <a:r>
              <a:rPr lang="fi-FI" sz="2000" dirty="0" err="1"/>
              <a:t>lower</a:t>
            </a:r>
            <a:r>
              <a:rPr lang="fi-FI" sz="2000" dirty="0"/>
              <a:t> </a:t>
            </a:r>
            <a:r>
              <a:rPr lang="fi-FI" sz="2000" dirty="0" err="1"/>
              <a:t>export</a:t>
            </a:r>
            <a:r>
              <a:rPr lang="fi-FI" sz="2000" dirty="0"/>
              <a:t> </a:t>
            </a:r>
            <a:r>
              <a:rPr lang="fi-FI" sz="2000" dirty="0" err="1"/>
              <a:t>prices</a:t>
            </a:r>
            <a:endParaRPr lang="fi-FI" sz="2000" dirty="0"/>
          </a:p>
          <a:p>
            <a:r>
              <a:rPr lang="fi-FI" sz="2000" dirty="0"/>
              <a:t>for </a:t>
            </a:r>
            <a:r>
              <a:rPr lang="fi-FI" sz="2000" dirty="0" err="1"/>
              <a:t>Chinese</a:t>
            </a:r>
            <a:r>
              <a:rPr lang="fi-FI" sz="2000" dirty="0"/>
              <a:t> </a:t>
            </a:r>
          </a:p>
          <a:p>
            <a:r>
              <a:rPr lang="fi-FI" sz="2000" dirty="0" err="1"/>
              <a:t>producers</a:t>
            </a:r>
            <a:r>
              <a:rPr lang="fi-FI" sz="2000" dirty="0"/>
              <a:t>. </a:t>
            </a:r>
          </a:p>
        </p:txBody>
      </p:sp>
    </p:spTree>
    <p:extLst>
      <p:ext uri="{BB962C8B-B14F-4D97-AF65-F5344CB8AC3E}">
        <p14:creationId xmlns:p14="http://schemas.microsoft.com/office/powerpoint/2010/main" val="47402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Tariffs</a:t>
            </a:r>
            <a:r>
              <a:rPr lang="fi-FI" dirty="0"/>
              <a:t>: </a:t>
            </a:r>
            <a:r>
              <a:rPr lang="fi-FI" dirty="0" err="1"/>
              <a:t>summary</a:t>
            </a:r>
            <a:endParaRPr lang="fi-FI" dirty="0"/>
          </a:p>
        </p:txBody>
      </p:sp>
      <p:sp>
        <p:nvSpPr>
          <p:cNvPr id="4" name="Content Placeholder 3"/>
          <p:cNvSpPr>
            <a:spLocks noGrp="1"/>
          </p:cNvSpPr>
          <p:nvPr>
            <p:ph sz="quarter" idx="14"/>
          </p:nvPr>
        </p:nvSpPr>
        <p:spPr>
          <a:xfrm>
            <a:off x="518399" y="963038"/>
            <a:ext cx="8085599" cy="4124528"/>
          </a:xfrm>
        </p:spPr>
        <p:txBody>
          <a:bodyPr/>
          <a:lstStyle/>
          <a:p>
            <a:r>
              <a:rPr lang="fi-FI" dirty="0" err="1"/>
              <a:t>Tariff</a:t>
            </a:r>
            <a:r>
              <a:rPr lang="fi-FI" dirty="0"/>
              <a:t> is a </a:t>
            </a:r>
            <a:r>
              <a:rPr lang="fi-FI" dirty="0" err="1"/>
              <a:t>tax</a:t>
            </a:r>
            <a:r>
              <a:rPr lang="fi-FI" dirty="0"/>
              <a:t> on </a:t>
            </a:r>
            <a:r>
              <a:rPr lang="fi-FI" dirty="0" err="1"/>
              <a:t>foreign</a:t>
            </a:r>
            <a:r>
              <a:rPr lang="fi-FI" dirty="0"/>
              <a:t> </a:t>
            </a:r>
            <a:r>
              <a:rPr lang="fi-FI" dirty="0" err="1"/>
              <a:t>production</a:t>
            </a:r>
            <a:endParaRPr lang="fi-FI" dirty="0"/>
          </a:p>
          <a:p>
            <a:pPr marL="580500" lvl="1" indent="-342900"/>
            <a:r>
              <a:rPr lang="fi-FI" dirty="0" err="1"/>
              <a:t>Transfer</a:t>
            </a:r>
            <a:r>
              <a:rPr lang="fi-FI" dirty="0"/>
              <a:t> of </a:t>
            </a:r>
            <a:r>
              <a:rPr lang="fi-FI" dirty="0" err="1"/>
              <a:t>surplus</a:t>
            </a:r>
            <a:r>
              <a:rPr lang="fi-FI" dirty="0"/>
              <a:t> </a:t>
            </a:r>
            <a:r>
              <a:rPr lang="fi-FI" dirty="0" err="1"/>
              <a:t>from</a:t>
            </a:r>
            <a:r>
              <a:rPr lang="fi-FI" dirty="0"/>
              <a:t> </a:t>
            </a:r>
            <a:r>
              <a:rPr lang="fi-FI" dirty="0" err="1"/>
              <a:t>domestic</a:t>
            </a:r>
            <a:r>
              <a:rPr lang="fi-FI" dirty="0"/>
              <a:t> </a:t>
            </a:r>
            <a:r>
              <a:rPr lang="fi-FI" dirty="0" err="1"/>
              <a:t>consumers</a:t>
            </a:r>
            <a:r>
              <a:rPr lang="fi-FI" dirty="0"/>
              <a:t> to </a:t>
            </a:r>
            <a:r>
              <a:rPr lang="fi-FI" dirty="0" err="1"/>
              <a:t>the</a:t>
            </a:r>
            <a:r>
              <a:rPr lang="fi-FI" dirty="0"/>
              <a:t> </a:t>
            </a:r>
            <a:r>
              <a:rPr lang="fi-FI" dirty="0" err="1"/>
              <a:t>government</a:t>
            </a:r>
            <a:r>
              <a:rPr lang="fi-FI" dirty="0"/>
              <a:t> and </a:t>
            </a:r>
            <a:r>
              <a:rPr lang="fi-FI" dirty="0" err="1"/>
              <a:t>domestic</a:t>
            </a:r>
            <a:r>
              <a:rPr lang="fi-FI" dirty="0"/>
              <a:t> </a:t>
            </a:r>
            <a:r>
              <a:rPr lang="fi-FI" dirty="0" err="1"/>
              <a:t>producers</a:t>
            </a:r>
            <a:endParaRPr lang="fi-FI" dirty="0"/>
          </a:p>
          <a:p>
            <a:pPr marL="803700" lvl="2" indent="-342900"/>
            <a:r>
              <a:rPr lang="fi-FI" dirty="0"/>
              <a:t>For </a:t>
            </a:r>
            <a:r>
              <a:rPr lang="fi-FI" dirty="0" err="1"/>
              <a:t>small</a:t>
            </a:r>
            <a:r>
              <a:rPr lang="fi-FI" dirty="0"/>
              <a:t> </a:t>
            </a:r>
            <a:r>
              <a:rPr lang="fi-FI" dirty="0" err="1"/>
              <a:t>economies</a:t>
            </a:r>
            <a:r>
              <a:rPr lang="fi-FI" dirty="0"/>
              <a:t> </a:t>
            </a:r>
            <a:r>
              <a:rPr lang="fi-FI" dirty="0" err="1"/>
              <a:t>consumer</a:t>
            </a:r>
            <a:r>
              <a:rPr lang="fi-FI" dirty="0"/>
              <a:t> </a:t>
            </a:r>
            <a:r>
              <a:rPr lang="fi-FI" dirty="0" err="1"/>
              <a:t>losses</a:t>
            </a:r>
            <a:r>
              <a:rPr lang="fi-FI" dirty="0"/>
              <a:t> </a:t>
            </a:r>
            <a:r>
              <a:rPr lang="fi-FI" dirty="0" err="1"/>
              <a:t>are</a:t>
            </a:r>
            <a:r>
              <a:rPr lang="fi-FI" dirty="0"/>
              <a:t> </a:t>
            </a:r>
            <a:r>
              <a:rPr lang="fi-FI" dirty="0" err="1"/>
              <a:t>higher</a:t>
            </a:r>
            <a:r>
              <a:rPr lang="fi-FI" dirty="0"/>
              <a:t> </a:t>
            </a:r>
            <a:r>
              <a:rPr lang="fi-FI" dirty="0" err="1"/>
              <a:t>than</a:t>
            </a:r>
            <a:r>
              <a:rPr lang="fi-FI" dirty="0"/>
              <a:t> </a:t>
            </a:r>
            <a:r>
              <a:rPr lang="fi-FI" dirty="0" err="1"/>
              <a:t>the</a:t>
            </a:r>
            <a:r>
              <a:rPr lang="fi-FI" dirty="0"/>
              <a:t> </a:t>
            </a:r>
            <a:r>
              <a:rPr lang="fi-FI" dirty="0" err="1"/>
              <a:t>gains</a:t>
            </a:r>
            <a:r>
              <a:rPr lang="fi-FI" dirty="0"/>
              <a:t> for </a:t>
            </a:r>
            <a:r>
              <a:rPr lang="fi-FI" dirty="0" err="1"/>
              <a:t>domestic</a:t>
            </a:r>
            <a:r>
              <a:rPr lang="fi-FI" dirty="0"/>
              <a:t> </a:t>
            </a:r>
            <a:r>
              <a:rPr lang="fi-FI" dirty="0" err="1"/>
              <a:t>producers</a:t>
            </a:r>
            <a:r>
              <a:rPr lang="fi-FI" dirty="0"/>
              <a:t> and </a:t>
            </a:r>
            <a:r>
              <a:rPr lang="fi-FI" dirty="0" err="1"/>
              <a:t>the</a:t>
            </a:r>
            <a:r>
              <a:rPr lang="fi-FI" dirty="0"/>
              <a:t> </a:t>
            </a:r>
            <a:r>
              <a:rPr lang="fi-FI" dirty="0" err="1"/>
              <a:t>government</a:t>
            </a:r>
            <a:endParaRPr lang="fi-FI" dirty="0"/>
          </a:p>
          <a:p>
            <a:pPr marL="342900" indent="-342900"/>
            <a:r>
              <a:rPr lang="fi-FI" dirty="0" err="1"/>
              <a:t>Tariffs</a:t>
            </a:r>
            <a:r>
              <a:rPr lang="fi-FI" dirty="0"/>
              <a:t> in a </a:t>
            </a:r>
            <a:r>
              <a:rPr lang="fi-FI" dirty="0" err="1"/>
              <a:t>large</a:t>
            </a:r>
            <a:r>
              <a:rPr lang="fi-FI" dirty="0"/>
              <a:t> country </a:t>
            </a:r>
            <a:r>
              <a:rPr lang="fi-FI" dirty="0" err="1"/>
              <a:t>may</a:t>
            </a:r>
            <a:r>
              <a:rPr lang="fi-FI" dirty="0"/>
              <a:t> </a:t>
            </a:r>
            <a:r>
              <a:rPr lang="fi-FI" dirty="0" err="1"/>
              <a:t>affect</a:t>
            </a:r>
            <a:r>
              <a:rPr lang="fi-FI" dirty="0"/>
              <a:t> </a:t>
            </a:r>
            <a:r>
              <a:rPr lang="fi-FI" dirty="0" err="1"/>
              <a:t>world</a:t>
            </a:r>
            <a:r>
              <a:rPr lang="fi-FI" dirty="0"/>
              <a:t> market </a:t>
            </a:r>
            <a:r>
              <a:rPr lang="fi-FI" dirty="0" err="1"/>
              <a:t>prices</a:t>
            </a:r>
            <a:endParaRPr lang="fi-FI" dirty="0"/>
          </a:p>
          <a:p>
            <a:pPr marL="580500" lvl="1" indent="-342900"/>
            <a:r>
              <a:rPr lang="fi-FI" dirty="0"/>
              <a:t> </a:t>
            </a:r>
            <a:r>
              <a:rPr lang="fi-FI" dirty="0" err="1"/>
              <a:t>part</a:t>
            </a:r>
            <a:r>
              <a:rPr lang="fi-FI" dirty="0"/>
              <a:t> of </a:t>
            </a:r>
            <a:r>
              <a:rPr lang="fi-FI" dirty="0" err="1"/>
              <a:t>the</a:t>
            </a:r>
            <a:r>
              <a:rPr lang="fi-FI" dirty="0"/>
              <a:t> </a:t>
            </a:r>
            <a:r>
              <a:rPr lang="fi-FI" dirty="0" err="1"/>
              <a:t>cost</a:t>
            </a:r>
            <a:r>
              <a:rPr lang="fi-FI" dirty="0"/>
              <a:t> </a:t>
            </a:r>
            <a:r>
              <a:rPr lang="fi-FI" dirty="0" err="1"/>
              <a:t>falls</a:t>
            </a:r>
            <a:r>
              <a:rPr lang="fi-FI" dirty="0"/>
              <a:t> on </a:t>
            </a:r>
            <a:r>
              <a:rPr lang="fi-FI" dirty="0" err="1"/>
              <a:t>foreign</a:t>
            </a:r>
            <a:r>
              <a:rPr lang="fi-FI" dirty="0"/>
              <a:t> </a:t>
            </a:r>
            <a:r>
              <a:rPr lang="fi-FI" dirty="0" err="1"/>
              <a:t>producers</a:t>
            </a:r>
            <a:endParaRPr lang="fi-FI" dirty="0"/>
          </a:p>
          <a:p>
            <a:pPr marL="803700" lvl="2" indent="-342900"/>
            <a:r>
              <a:rPr lang="fi-FI" dirty="0"/>
              <a:t> </a:t>
            </a:r>
            <a:r>
              <a:rPr lang="fi-FI" dirty="0" err="1"/>
              <a:t>incidence</a:t>
            </a:r>
            <a:r>
              <a:rPr lang="fi-FI" dirty="0"/>
              <a:t> of </a:t>
            </a:r>
            <a:r>
              <a:rPr lang="fi-FI" dirty="0" err="1"/>
              <a:t>the</a:t>
            </a:r>
            <a:r>
              <a:rPr lang="fi-FI" dirty="0"/>
              <a:t> </a:t>
            </a:r>
            <a:r>
              <a:rPr lang="fi-FI" dirty="0" err="1"/>
              <a:t>losses</a:t>
            </a:r>
            <a:r>
              <a:rPr lang="fi-FI" dirty="0"/>
              <a:t> </a:t>
            </a:r>
            <a:r>
              <a:rPr lang="fi-FI" dirty="0" err="1"/>
              <a:t>depends</a:t>
            </a:r>
            <a:r>
              <a:rPr lang="fi-FI" dirty="0"/>
              <a:t> on </a:t>
            </a:r>
            <a:r>
              <a:rPr lang="fi-FI" dirty="0" err="1"/>
              <a:t>the</a:t>
            </a:r>
            <a:r>
              <a:rPr lang="fi-FI" dirty="0"/>
              <a:t> </a:t>
            </a:r>
            <a:r>
              <a:rPr lang="fi-FI" dirty="0" err="1"/>
              <a:t>domestic</a:t>
            </a:r>
            <a:r>
              <a:rPr lang="fi-FI" dirty="0"/>
              <a:t> and </a:t>
            </a:r>
            <a:r>
              <a:rPr lang="fi-FI" dirty="0" err="1"/>
              <a:t>foreign</a:t>
            </a:r>
            <a:r>
              <a:rPr lang="fi-FI" dirty="0"/>
              <a:t> </a:t>
            </a:r>
            <a:r>
              <a:rPr lang="fi-FI" dirty="0" err="1"/>
              <a:t>elasticities</a:t>
            </a:r>
            <a:r>
              <a:rPr lang="fi-FI" dirty="0"/>
              <a:t> </a:t>
            </a:r>
          </a:p>
          <a:p>
            <a:pPr marL="580500" lvl="1" indent="-342900"/>
            <a:r>
              <a:rPr lang="fi-FI" dirty="0"/>
              <a:t> in </a:t>
            </a:r>
            <a:r>
              <a:rPr lang="fi-FI" dirty="0" err="1"/>
              <a:t>any</a:t>
            </a:r>
            <a:r>
              <a:rPr lang="fi-FI" dirty="0"/>
              <a:t> case, a </a:t>
            </a:r>
            <a:r>
              <a:rPr lang="fi-FI" dirty="0" err="1"/>
              <a:t>domestic</a:t>
            </a:r>
            <a:r>
              <a:rPr lang="fi-FI" dirty="0"/>
              <a:t> </a:t>
            </a:r>
            <a:r>
              <a:rPr lang="fi-FI" dirty="0" err="1"/>
              <a:t>transfer</a:t>
            </a:r>
            <a:r>
              <a:rPr lang="fi-FI" dirty="0"/>
              <a:t> </a:t>
            </a:r>
            <a:r>
              <a:rPr lang="fi-FI" dirty="0" err="1"/>
              <a:t>from</a:t>
            </a:r>
            <a:r>
              <a:rPr lang="fi-FI" dirty="0"/>
              <a:t> </a:t>
            </a:r>
            <a:r>
              <a:rPr lang="fi-FI" dirty="0" err="1"/>
              <a:t>consumers</a:t>
            </a:r>
            <a:r>
              <a:rPr lang="fi-FI" dirty="0"/>
              <a:t> to </a:t>
            </a:r>
            <a:r>
              <a:rPr lang="fi-FI" dirty="0" err="1"/>
              <a:t>producers</a:t>
            </a:r>
            <a:r>
              <a:rPr lang="fi-FI" dirty="0"/>
              <a:t> and </a:t>
            </a:r>
            <a:r>
              <a:rPr lang="fi-FI" dirty="0" err="1"/>
              <a:t>government</a:t>
            </a:r>
            <a:endParaRPr lang="fi-FI" dirty="0"/>
          </a:p>
          <a:p>
            <a:pPr marL="803700" lvl="2" indent="-342900"/>
            <a:r>
              <a:rPr lang="fi-FI" dirty="0"/>
              <a:t> in </a:t>
            </a:r>
            <a:r>
              <a:rPr lang="fi-FI" dirty="0" err="1"/>
              <a:t>foreign</a:t>
            </a:r>
            <a:r>
              <a:rPr lang="fi-FI" dirty="0"/>
              <a:t> country, a </a:t>
            </a:r>
            <a:r>
              <a:rPr lang="fi-FI" dirty="0" err="1"/>
              <a:t>transfer</a:t>
            </a:r>
            <a:r>
              <a:rPr lang="fi-FI" dirty="0"/>
              <a:t> to </a:t>
            </a:r>
            <a:r>
              <a:rPr lang="fi-FI" dirty="0" err="1"/>
              <a:t>consumers</a:t>
            </a:r>
            <a:r>
              <a:rPr lang="fi-FI" dirty="0"/>
              <a:t> (</a:t>
            </a:r>
            <a:r>
              <a:rPr lang="fi-FI" dirty="0" err="1"/>
              <a:t>due</a:t>
            </a:r>
            <a:r>
              <a:rPr lang="fi-FI" dirty="0"/>
              <a:t> to </a:t>
            </a:r>
            <a:r>
              <a:rPr lang="fi-FI" dirty="0" err="1"/>
              <a:t>falling</a:t>
            </a:r>
            <a:r>
              <a:rPr lang="fi-FI" dirty="0"/>
              <a:t> market </a:t>
            </a:r>
            <a:r>
              <a:rPr lang="fi-FI" dirty="0" err="1"/>
              <a:t>price</a:t>
            </a:r>
            <a:r>
              <a:rPr lang="fi-FI" dirty="0"/>
              <a:t>)</a:t>
            </a:r>
          </a:p>
          <a:p>
            <a:pPr marL="580500" lvl="1" indent="-342900"/>
            <a:r>
              <a:rPr lang="fi-FI" dirty="0"/>
              <a:t>... A </a:t>
            </a:r>
            <a:r>
              <a:rPr lang="fi-FI" dirty="0" err="1"/>
              <a:t>deadweight</a:t>
            </a:r>
            <a:r>
              <a:rPr lang="fi-FI" dirty="0"/>
              <a:t> </a:t>
            </a:r>
            <a:r>
              <a:rPr lang="fi-FI" dirty="0" err="1"/>
              <a:t>loss</a:t>
            </a:r>
            <a:r>
              <a:rPr lang="fi-FI" dirty="0"/>
              <a:t> in </a:t>
            </a:r>
            <a:r>
              <a:rPr lang="fi-FI" dirty="0" err="1"/>
              <a:t>both</a:t>
            </a:r>
            <a:r>
              <a:rPr lang="fi-FI" dirty="0"/>
              <a:t> </a:t>
            </a:r>
            <a:r>
              <a:rPr lang="fi-FI" dirty="0" err="1"/>
              <a:t>countries</a:t>
            </a:r>
            <a:endParaRPr lang="fi-FI" dirty="0"/>
          </a:p>
        </p:txBody>
      </p:sp>
    </p:spTree>
    <p:extLst>
      <p:ext uri="{BB962C8B-B14F-4D97-AF65-F5344CB8AC3E}">
        <p14:creationId xmlns:p14="http://schemas.microsoft.com/office/powerpoint/2010/main" val="45128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54113"/>
          </a:xfrm>
        </p:spPr>
        <p:txBody>
          <a:bodyPr>
            <a:normAutofit/>
          </a:bodyPr>
          <a:lstStyle/>
          <a:p>
            <a:pPr algn="ctr"/>
            <a:r>
              <a:rPr lang="en-GB" sz="4800" dirty="0">
                <a:latin typeface="+mn-lt"/>
              </a:rPr>
              <a:t>Rent controls and housing subsidies</a:t>
            </a:r>
          </a:p>
        </p:txBody>
      </p:sp>
    </p:spTree>
    <p:extLst>
      <p:ext uri="{BB962C8B-B14F-4D97-AF65-F5344CB8AC3E}">
        <p14:creationId xmlns:p14="http://schemas.microsoft.com/office/powerpoint/2010/main" val="350770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40002" y="381000"/>
            <a:ext cx="8085599" cy="666965"/>
          </a:xfrm>
        </p:spPr>
        <p:txBody>
          <a:bodyPr/>
          <a:lstStyle/>
          <a:p>
            <a:r>
              <a:rPr lang="fi-FI" dirty="0" err="1"/>
              <a:t>Housing</a:t>
            </a:r>
            <a:r>
              <a:rPr lang="fi-FI" dirty="0"/>
              <a:t> market </a:t>
            </a:r>
            <a:r>
              <a:rPr lang="fi-FI" dirty="0" err="1"/>
              <a:t>with</a:t>
            </a:r>
            <a:r>
              <a:rPr lang="fi-FI" dirty="0"/>
              <a:t> </a:t>
            </a:r>
            <a:r>
              <a:rPr lang="fi-FI" dirty="0" err="1"/>
              <a:t>rent</a:t>
            </a:r>
            <a:r>
              <a:rPr lang="fi-FI" dirty="0"/>
              <a:t> </a:t>
            </a:r>
            <a:r>
              <a:rPr lang="fi-FI" dirty="0" err="1"/>
              <a:t>control</a:t>
            </a:r>
            <a:endParaRPr lang="fi-FI" dirty="0"/>
          </a:p>
        </p:txBody>
      </p:sp>
      <p:sp>
        <p:nvSpPr>
          <p:cNvPr id="21" name="Text Box 40">
            <a:extLst>
              <a:ext uri="{FF2B5EF4-FFF2-40B4-BE49-F238E27FC236}">
                <a16:creationId xmlns:a16="http://schemas.microsoft.com/office/drawing/2014/main" id="{4552899F-B9B3-2E44-B88F-681E8A9F9864}"/>
              </a:ext>
            </a:extLst>
          </p:cNvPr>
          <p:cNvSpPr txBox="1">
            <a:spLocks noChangeArrowheads="1"/>
          </p:cNvSpPr>
          <p:nvPr/>
        </p:nvSpPr>
        <p:spPr bwMode="auto">
          <a:xfrm>
            <a:off x="2427640" y="4870741"/>
            <a:ext cx="22794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 </a:t>
            </a:r>
          </a:p>
        </p:txBody>
      </p:sp>
      <p:sp>
        <p:nvSpPr>
          <p:cNvPr id="24" name="Freeform 42">
            <a:extLst>
              <a:ext uri="{FF2B5EF4-FFF2-40B4-BE49-F238E27FC236}">
                <a16:creationId xmlns:a16="http://schemas.microsoft.com/office/drawing/2014/main" id="{11140F93-603D-014C-956B-ECB902DEFDB5}"/>
              </a:ext>
            </a:extLst>
          </p:cNvPr>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5" name="Freeform 43">
            <a:extLst>
              <a:ext uri="{FF2B5EF4-FFF2-40B4-BE49-F238E27FC236}">
                <a16:creationId xmlns:a16="http://schemas.microsoft.com/office/drawing/2014/main" id="{A893087E-F277-5A40-9113-0FF9DAFE8B8E}"/>
              </a:ext>
            </a:extLst>
          </p:cNvPr>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6" name="Freeform 44">
            <a:extLst>
              <a:ext uri="{FF2B5EF4-FFF2-40B4-BE49-F238E27FC236}">
                <a16:creationId xmlns:a16="http://schemas.microsoft.com/office/drawing/2014/main" id="{39C97925-47E1-CF47-8DB1-96A26C787559}"/>
              </a:ext>
            </a:extLst>
          </p:cNvPr>
          <p:cNvSpPr>
            <a:spLocks/>
          </p:cNvSpPr>
          <p:nvPr/>
        </p:nvSpPr>
        <p:spPr bwMode="auto">
          <a:xfrm>
            <a:off x="1646238" y="4037217"/>
            <a:ext cx="1587"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8" name="Text Box 45">
            <a:extLst>
              <a:ext uri="{FF2B5EF4-FFF2-40B4-BE49-F238E27FC236}">
                <a16:creationId xmlns:a16="http://schemas.microsoft.com/office/drawing/2014/main" id="{AC6C10E0-1282-7D43-A507-2EA9B42958AF}"/>
              </a:ext>
            </a:extLst>
          </p:cNvPr>
          <p:cNvSpPr txBox="1">
            <a:spLocks noChangeArrowheads="1"/>
          </p:cNvSpPr>
          <p:nvPr/>
        </p:nvSpPr>
        <p:spPr bwMode="auto">
          <a:xfrm rot="16200000">
            <a:off x="-324969" y="2931622"/>
            <a:ext cx="114005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Rental price</a:t>
            </a:r>
          </a:p>
        </p:txBody>
      </p:sp>
      <p:sp>
        <p:nvSpPr>
          <p:cNvPr id="29" name="Text Box 47">
            <a:extLst>
              <a:ext uri="{FF2B5EF4-FFF2-40B4-BE49-F238E27FC236}">
                <a16:creationId xmlns:a16="http://schemas.microsoft.com/office/drawing/2014/main" id="{46830485-9854-3044-A8AD-FFA9357506A6}"/>
              </a:ext>
            </a:extLst>
          </p:cNvPr>
          <p:cNvSpPr txBox="1">
            <a:spLocks noChangeArrowheads="1"/>
          </p:cNvSpPr>
          <p:nvPr/>
        </p:nvSpPr>
        <p:spPr bwMode="auto">
          <a:xfrm>
            <a:off x="3190556" y="4504103"/>
            <a:ext cx="1726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 of housing</a:t>
            </a:r>
          </a:p>
        </p:txBody>
      </p:sp>
      <p:sp>
        <p:nvSpPr>
          <p:cNvPr id="30" name="Freeform 48">
            <a:extLst>
              <a:ext uri="{FF2B5EF4-FFF2-40B4-BE49-F238E27FC236}">
                <a16:creationId xmlns:a16="http://schemas.microsoft.com/office/drawing/2014/main" id="{6334A180-AA83-D249-93B6-7E676EFFB83D}"/>
              </a:ext>
            </a:extLst>
          </p:cNvPr>
          <p:cNvSpPr>
            <a:spLocks/>
          </p:cNvSpPr>
          <p:nvPr/>
        </p:nvSpPr>
        <p:spPr bwMode="auto">
          <a:xfrm>
            <a:off x="927100" y="4037217"/>
            <a:ext cx="3455988"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 name="Freeform 52">
            <a:extLst>
              <a:ext uri="{FF2B5EF4-FFF2-40B4-BE49-F238E27FC236}">
                <a16:creationId xmlns:a16="http://schemas.microsoft.com/office/drawing/2014/main" id="{79348710-1331-DE42-A043-D2089140E36B}"/>
              </a:ext>
            </a:extLst>
          </p:cNvPr>
          <p:cNvSpPr>
            <a:spLocks/>
          </p:cNvSpPr>
          <p:nvPr/>
        </p:nvSpPr>
        <p:spPr bwMode="auto">
          <a:xfrm>
            <a:off x="927100" y="3088211"/>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8" name="Freeform 55">
            <a:extLst>
              <a:ext uri="{FF2B5EF4-FFF2-40B4-BE49-F238E27FC236}">
                <a16:creationId xmlns:a16="http://schemas.microsoft.com/office/drawing/2014/main" id="{075AB6D7-FF4B-004C-BDEE-D9957F5D1D81}"/>
              </a:ext>
            </a:extLst>
          </p:cNvPr>
          <p:cNvSpPr>
            <a:spLocks/>
          </p:cNvSpPr>
          <p:nvPr/>
        </p:nvSpPr>
        <p:spPr bwMode="auto">
          <a:xfrm>
            <a:off x="3727450" y="4037217"/>
            <a:ext cx="7938"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9" name="AutoShape 56">
            <a:extLst>
              <a:ext uri="{FF2B5EF4-FFF2-40B4-BE49-F238E27FC236}">
                <a16:creationId xmlns:a16="http://schemas.microsoft.com/office/drawing/2014/main" id="{C4C331F6-FFDB-8545-A4A0-FE4FB1BBFEFD}"/>
              </a:ext>
            </a:extLst>
          </p:cNvPr>
          <p:cNvSpPr>
            <a:spLocks/>
          </p:cNvSpPr>
          <p:nvPr/>
        </p:nvSpPr>
        <p:spPr bwMode="auto">
          <a:xfrm rot="16200000" flipV="1">
            <a:off x="2642417" y="4066204"/>
            <a:ext cx="98379" cy="2087563"/>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40" name="Text Box 57">
            <a:extLst>
              <a:ext uri="{FF2B5EF4-FFF2-40B4-BE49-F238E27FC236}">
                <a16:creationId xmlns:a16="http://schemas.microsoft.com/office/drawing/2014/main" id="{29FA4EFC-A2CF-8D42-B275-C0DFC2F39A41}"/>
              </a:ext>
            </a:extLst>
          </p:cNvPr>
          <p:cNvSpPr txBox="1">
            <a:spLocks noChangeArrowheads="1"/>
          </p:cNvSpPr>
          <p:nvPr/>
        </p:nvSpPr>
        <p:spPr bwMode="auto">
          <a:xfrm>
            <a:off x="2106225" y="5329277"/>
            <a:ext cx="127631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Excess demand</a:t>
            </a:r>
          </a:p>
        </p:txBody>
      </p:sp>
      <p:sp>
        <p:nvSpPr>
          <p:cNvPr id="41" name="Freeform 58">
            <a:extLst>
              <a:ext uri="{FF2B5EF4-FFF2-40B4-BE49-F238E27FC236}">
                <a16:creationId xmlns:a16="http://schemas.microsoft.com/office/drawing/2014/main" id="{50EDA912-675B-7340-8EBC-3EDA54B1F99E}"/>
              </a:ext>
            </a:extLst>
          </p:cNvPr>
          <p:cNvSpPr>
            <a:spLocks/>
          </p:cNvSpPr>
          <p:nvPr/>
        </p:nvSpPr>
        <p:spPr bwMode="auto">
          <a:xfrm>
            <a:off x="1016000"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2" name="Freeform 59">
            <a:extLst>
              <a:ext uri="{FF2B5EF4-FFF2-40B4-BE49-F238E27FC236}">
                <a16:creationId xmlns:a16="http://schemas.microsoft.com/office/drawing/2014/main" id="{DB023D47-46C6-5A47-9EBF-47698F9863CC}"/>
              </a:ext>
            </a:extLst>
          </p:cNvPr>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4" name="Text Box 61">
            <a:extLst>
              <a:ext uri="{FF2B5EF4-FFF2-40B4-BE49-F238E27FC236}">
                <a16:creationId xmlns:a16="http://schemas.microsoft.com/office/drawing/2014/main" id="{49C75F24-8043-5449-BC47-82EC52F39A05}"/>
              </a:ext>
            </a:extLst>
          </p:cNvPr>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46" name="Text Box 40">
            <a:extLst>
              <a:ext uri="{FF2B5EF4-FFF2-40B4-BE49-F238E27FC236}">
                <a16:creationId xmlns:a16="http://schemas.microsoft.com/office/drawing/2014/main" id="{D391AA34-2126-8C43-A299-BDC2596145E9}"/>
              </a:ext>
            </a:extLst>
          </p:cNvPr>
          <p:cNvSpPr txBox="1">
            <a:spLocks noChangeArrowheads="1"/>
          </p:cNvSpPr>
          <p:nvPr/>
        </p:nvSpPr>
        <p:spPr bwMode="auto">
          <a:xfrm>
            <a:off x="3911187" y="2990649"/>
            <a:ext cx="1000029" cy="430887"/>
          </a:xfrm>
          <a:prstGeom prst="rect">
            <a:avLst/>
          </a:prstGeom>
          <a:solidFill>
            <a:srgbClr val="FFFFFF"/>
          </a:solidFill>
          <a:ln>
            <a:noFill/>
          </a:ln>
          <a:effectLst/>
        </p:spPr>
        <p:txBody>
          <a:bodyPr wrap="square">
            <a:spAutoFit/>
          </a:bodyPr>
          <a:lstStyle/>
          <a:p>
            <a:r>
              <a:rPr lang="en-GB" sz="1100" dirty="0">
                <a:solidFill>
                  <a:schemeClr val="bg2"/>
                </a:solidFill>
                <a:cs typeface="Arial (body)"/>
              </a:rPr>
              <a:t>Equilibrium rent</a:t>
            </a:r>
          </a:p>
        </p:txBody>
      </p:sp>
      <p:sp>
        <p:nvSpPr>
          <p:cNvPr id="48" name="Text Box 40">
            <a:extLst>
              <a:ext uri="{FF2B5EF4-FFF2-40B4-BE49-F238E27FC236}">
                <a16:creationId xmlns:a16="http://schemas.microsoft.com/office/drawing/2014/main" id="{169C2CD7-3989-7747-8034-47AAC0563FE1}"/>
              </a:ext>
            </a:extLst>
          </p:cNvPr>
          <p:cNvSpPr txBox="1">
            <a:spLocks noChangeArrowheads="1"/>
          </p:cNvSpPr>
          <p:nvPr/>
        </p:nvSpPr>
        <p:spPr bwMode="auto">
          <a:xfrm>
            <a:off x="4072760" y="3756611"/>
            <a:ext cx="1109599" cy="261610"/>
          </a:xfrm>
          <a:prstGeom prst="rect">
            <a:avLst/>
          </a:prstGeom>
          <a:solidFill>
            <a:schemeClr val="bg1"/>
          </a:solidFill>
          <a:ln>
            <a:noFill/>
          </a:ln>
          <a:effectLst/>
        </p:spPr>
        <p:txBody>
          <a:bodyPr wrap="none">
            <a:spAutoFit/>
          </a:bodyPr>
          <a:lstStyle/>
          <a:p>
            <a:r>
              <a:rPr lang="en-GB" sz="1100" dirty="0">
                <a:solidFill>
                  <a:schemeClr val="bg2"/>
                </a:solidFill>
                <a:cs typeface="Arial (body)"/>
              </a:rPr>
              <a:t>Controlled rent</a:t>
            </a:r>
          </a:p>
        </p:txBody>
      </p:sp>
      <p:sp>
        <p:nvSpPr>
          <p:cNvPr id="49" name="TextBox 48">
            <a:extLst>
              <a:ext uri="{FF2B5EF4-FFF2-40B4-BE49-F238E27FC236}">
                <a16:creationId xmlns:a16="http://schemas.microsoft.com/office/drawing/2014/main" id="{7760A234-76BB-6D43-87FF-6BDEED757174}"/>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rental supply</a:t>
            </a:r>
          </a:p>
        </p:txBody>
      </p:sp>
      <p:sp>
        <p:nvSpPr>
          <p:cNvPr id="50" name="TextBox 49">
            <a:extLst>
              <a:ext uri="{FF2B5EF4-FFF2-40B4-BE49-F238E27FC236}">
                <a16:creationId xmlns:a16="http://schemas.microsoft.com/office/drawing/2014/main" id="{CE936D49-BE53-CF43-8089-F3CA88205511}"/>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rental demand</a:t>
            </a:r>
          </a:p>
        </p:txBody>
      </p:sp>
    </p:spTree>
    <p:extLst>
      <p:ext uri="{BB962C8B-B14F-4D97-AF65-F5344CB8AC3E}">
        <p14:creationId xmlns:p14="http://schemas.microsoft.com/office/powerpoint/2010/main" val="15102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P spid="44" grpId="0"/>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A337-4F60-4F4A-BA39-BF6BA6180ABD}"/>
              </a:ext>
            </a:extLst>
          </p:cNvPr>
          <p:cNvSpPr>
            <a:spLocks noGrp="1"/>
          </p:cNvSpPr>
          <p:nvPr>
            <p:ph type="ctrTitle"/>
          </p:nvPr>
        </p:nvSpPr>
        <p:spPr/>
        <p:txBody>
          <a:bodyPr/>
          <a:lstStyle/>
          <a:p>
            <a:r>
              <a:rPr lang="fi-FI" dirty="0" err="1"/>
              <a:t>Outline</a:t>
            </a:r>
            <a:endParaRPr lang="fi-FI" dirty="0"/>
          </a:p>
        </p:txBody>
      </p:sp>
      <p:sp>
        <p:nvSpPr>
          <p:cNvPr id="3" name="Content Placeholder 2"/>
          <p:cNvSpPr>
            <a:spLocks noGrp="1"/>
          </p:cNvSpPr>
          <p:nvPr>
            <p:ph sz="quarter" idx="14"/>
          </p:nvPr>
        </p:nvSpPr>
        <p:spPr/>
        <p:txBody>
          <a:bodyPr>
            <a:normAutofit/>
          </a:bodyPr>
          <a:lstStyle/>
          <a:p>
            <a:pPr marL="385763" indent="-385763">
              <a:buAutoNum type="alphaUcPeriod"/>
            </a:pPr>
            <a:r>
              <a:rPr lang="en-GB" sz="3000" dirty="0"/>
              <a:t>Introduction</a:t>
            </a:r>
          </a:p>
          <a:p>
            <a:pPr marL="385763" indent="-385763">
              <a:buFont typeface="Arial" charset="0"/>
              <a:buAutoNum type="alphaUcPeriod"/>
            </a:pPr>
            <a:r>
              <a:rPr lang="en-GB" sz="3000" dirty="0"/>
              <a:t>Interventions in the market mechanism: tariffs and rent controls</a:t>
            </a:r>
          </a:p>
          <a:p>
            <a:pPr marL="385763" indent="-385763">
              <a:buAutoNum type="alphaUcPeriod"/>
            </a:pPr>
            <a:r>
              <a:rPr lang="en-GB" sz="3000" dirty="0"/>
              <a:t>Free entry and long-run supply</a:t>
            </a:r>
          </a:p>
          <a:p>
            <a:pPr marL="385763" indent="-385763">
              <a:buAutoNum type="alphaUcPeriod"/>
            </a:pPr>
            <a:r>
              <a:rPr lang="en-GB" sz="3000" dirty="0"/>
              <a:t>Competition and rent-seeking</a:t>
            </a:r>
          </a:p>
          <a:p>
            <a:endParaRPr lang="en-GB" sz="3000" dirty="0"/>
          </a:p>
          <a:p>
            <a:pPr marL="385763" indent="-385763">
              <a:buAutoNum type="alphaUcPeriod"/>
            </a:pPr>
            <a:endParaRPr lang="en-GB" sz="3000" dirty="0"/>
          </a:p>
        </p:txBody>
      </p:sp>
    </p:spTree>
    <p:extLst>
      <p:ext uri="{BB962C8B-B14F-4D97-AF65-F5344CB8AC3E}">
        <p14:creationId xmlns:p14="http://schemas.microsoft.com/office/powerpoint/2010/main" val="295696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Rental</a:t>
            </a:r>
            <a:r>
              <a:rPr lang="fi-FI" dirty="0"/>
              <a:t> market </a:t>
            </a:r>
            <a:r>
              <a:rPr lang="fi-FI" dirty="0" err="1"/>
              <a:t>interventions</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Who</a:t>
            </a:r>
            <a:r>
              <a:rPr lang="fi-FI" dirty="0"/>
              <a:t> </a:t>
            </a:r>
            <a:r>
              <a:rPr lang="fi-FI" dirty="0" err="1"/>
              <a:t>gets</a:t>
            </a:r>
            <a:r>
              <a:rPr lang="fi-FI" dirty="0"/>
              <a:t> to </a:t>
            </a:r>
            <a:r>
              <a:rPr lang="fi-FI" dirty="0" err="1"/>
              <a:t>buy</a:t>
            </a:r>
            <a:r>
              <a:rPr lang="fi-FI" dirty="0"/>
              <a:t> at </a:t>
            </a:r>
            <a:r>
              <a:rPr lang="fi-FI" dirty="0" err="1"/>
              <a:t>controlled</a:t>
            </a:r>
            <a:r>
              <a:rPr lang="fi-FI" dirty="0"/>
              <a:t> </a:t>
            </a:r>
            <a:r>
              <a:rPr lang="fi-FI" dirty="0" err="1"/>
              <a:t>price</a:t>
            </a:r>
            <a:endParaRPr lang="fi-FI" dirty="0"/>
          </a:p>
          <a:p>
            <a:pPr marL="580500" lvl="1" indent="-342900"/>
            <a:r>
              <a:rPr lang="fi-FI" dirty="0" err="1"/>
              <a:t>Many</a:t>
            </a:r>
            <a:r>
              <a:rPr lang="fi-FI" dirty="0"/>
              <a:t> </a:t>
            </a:r>
            <a:r>
              <a:rPr lang="fi-FI" dirty="0" err="1"/>
              <a:t>buyers</a:t>
            </a:r>
            <a:r>
              <a:rPr lang="fi-FI" dirty="0"/>
              <a:t> </a:t>
            </a:r>
            <a:r>
              <a:rPr lang="fi-FI" dirty="0" err="1"/>
              <a:t>willing</a:t>
            </a:r>
            <a:r>
              <a:rPr lang="fi-FI" dirty="0"/>
              <a:t> to </a:t>
            </a:r>
            <a:r>
              <a:rPr lang="fi-FI" dirty="0" err="1"/>
              <a:t>pay</a:t>
            </a:r>
            <a:r>
              <a:rPr lang="fi-FI" dirty="0"/>
              <a:t> </a:t>
            </a:r>
            <a:r>
              <a:rPr lang="fi-FI" dirty="0" err="1"/>
              <a:t>much</a:t>
            </a:r>
            <a:r>
              <a:rPr lang="fi-FI" dirty="0"/>
              <a:t> </a:t>
            </a:r>
            <a:r>
              <a:rPr lang="fi-FI" dirty="0" err="1"/>
              <a:t>more</a:t>
            </a:r>
            <a:r>
              <a:rPr lang="fi-FI" dirty="0"/>
              <a:t> </a:t>
            </a:r>
            <a:r>
              <a:rPr lang="fi-FI" dirty="0" err="1"/>
              <a:t>than</a:t>
            </a:r>
            <a:r>
              <a:rPr lang="fi-FI" dirty="0"/>
              <a:t> </a:t>
            </a:r>
            <a:r>
              <a:rPr lang="fi-FI" dirty="0" err="1"/>
              <a:t>the</a:t>
            </a:r>
            <a:r>
              <a:rPr lang="fi-FI" dirty="0"/>
              <a:t> </a:t>
            </a:r>
            <a:r>
              <a:rPr lang="fi-FI" dirty="0" err="1"/>
              <a:t>controlled</a:t>
            </a:r>
            <a:r>
              <a:rPr lang="fi-FI" dirty="0"/>
              <a:t> </a:t>
            </a:r>
            <a:r>
              <a:rPr lang="fi-FI" dirty="0" err="1"/>
              <a:t>rent</a:t>
            </a:r>
            <a:endParaRPr lang="fi-FI" dirty="0"/>
          </a:p>
          <a:p>
            <a:pPr marL="803700" lvl="2" indent="-342900"/>
            <a:r>
              <a:rPr lang="fi-FI" dirty="0"/>
              <a:t>How </a:t>
            </a:r>
            <a:r>
              <a:rPr lang="fi-FI" dirty="0" err="1"/>
              <a:t>can</a:t>
            </a:r>
            <a:r>
              <a:rPr lang="fi-FI" dirty="0"/>
              <a:t> </a:t>
            </a:r>
            <a:r>
              <a:rPr lang="fi-FI" dirty="0" err="1"/>
              <a:t>we</a:t>
            </a:r>
            <a:r>
              <a:rPr lang="fi-FI" dirty="0"/>
              <a:t> </a:t>
            </a:r>
            <a:r>
              <a:rPr lang="fi-FI" dirty="0" err="1"/>
              <a:t>make</a:t>
            </a:r>
            <a:r>
              <a:rPr lang="fi-FI" dirty="0"/>
              <a:t> sure </a:t>
            </a:r>
            <a:r>
              <a:rPr lang="fi-FI" dirty="0" err="1"/>
              <a:t>that</a:t>
            </a:r>
            <a:r>
              <a:rPr lang="fi-FI" dirty="0"/>
              <a:t> </a:t>
            </a:r>
            <a:r>
              <a:rPr lang="fi-FI" dirty="0" err="1"/>
              <a:t>those</a:t>
            </a:r>
            <a:r>
              <a:rPr lang="fi-FI" dirty="0"/>
              <a:t> </a:t>
            </a:r>
            <a:r>
              <a:rPr lang="fi-FI" dirty="0" err="1"/>
              <a:t>with</a:t>
            </a:r>
            <a:r>
              <a:rPr lang="fi-FI" dirty="0"/>
              <a:t> </a:t>
            </a:r>
            <a:r>
              <a:rPr lang="fi-FI" dirty="0" err="1"/>
              <a:t>the</a:t>
            </a:r>
            <a:r>
              <a:rPr lang="fi-FI" dirty="0"/>
              <a:t> </a:t>
            </a:r>
            <a:r>
              <a:rPr lang="fi-FI" dirty="0" err="1"/>
              <a:t>highest</a:t>
            </a:r>
            <a:r>
              <a:rPr lang="fi-FI" dirty="0"/>
              <a:t> </a:t>
            </a:r>
            <a:r>
              <a:rPr lang="fi-FI" dirty="0" err="1"/>
              <a:t>willingness</a:t>
            </a:r>
            <a:r>
              <a:rPr lang="fi-FI" dirty="0"/>
              <a:t> to </a:t>
            </a:r>
            <a:r>
              <a:rPr lang="fi-FI" dirty="0" err="1"/>
              <a:t>pay</a:t>
            </a:r>
            <a:r>
              <a:rPr lang="fi-FI" dirty="0"/>
              <a:t> for </a:t>
            </a:r>
            <a:r>
              <a:rPr lang="fi-FI" dirty="0" err="1"/>
              <a:t>the</a:t>
            </a:r>
            <a:r>
              <a:rPr lang="fi-FI" dirty="0"/>
              <a:t> </a:t>
            </a:r>
            <a:r>
              <a:rPr lang="fi-FI" dirty="0" err="1"/>
              <a:t>rental</a:t>
            </a:r>
            <a:r>
              <a:rPr lang="fi-FI" dirty="0"/>
              <a:t> </a:t>
            </a:r>
            <a:r>
              <a:rPr lang="fi-FI" dirty="0" err="1"/>
              <a:t>houses</a:t>
            </a:r>
            <a:r>
              <a:rPr lang="fi-FI" dirty="0"/>
              <a:t> </a:t>
            </a:r>
            <a:r>
              <a:rPr lang="fi-FI" dirty="0" err="1"/>
              <a:t>get</a:t>
            </a:r>
            <a:r>
              <a:rPr lang="fi-FI" dirty="0"/>
              <a:t> </a:t>
            </a:r>
            <a:r>
              <a:rPr lang="fi-FI" dirty="0" err="1"/>
              <a:t>them</a:t>
            </a:r>
            <a:r>
              <a:rPr lang="fi-FI" dirty="0"/>
              <a:t>?</a:t>
            </a:r>
          </a:p>
          <a:p>
            <a:pPr marL="803700" lvl="2" indent="-342900"/>
            <a:r>
              <a:rPr lang="fi-FI" dirty="0" err="1"/>
              <a:t>Big</a:t>
            </a:r>
            <a:r>
              <a:rPr lang="fi-FI" dirty="0"/>
              <a:t> </a:t>
            </a:r>
            <a:r>
              <a:rPr lang="fi-FI" dirty="0" err="1"/>
              <a:t>deadweight</a:t>
            </a:r>
            <a:r>
              <a:rPr lang="fi-FI" dirty="0"/>
              <a:t> </a:t>
            </a:r>
            <a:r>
              <a:rPr lang="fi-FI" dirty="0" err="1"/>
              <a:t>loss</a:t>
            </a:r>
            <a:r>
              <a:rPr lang="fi-FI" dirty="0"/>
              <a:t> </a:t>
            </a:r>
            <a:r>
              <a:rPr lang="fi-FI" dirty="0" err="1"/>
              <a:t>from</a:t>
            </a:r>
            <a:r>
              <a:rPr lang="fi-FI" dirty="0"/>
              <a:t> </a:t>
            </a:r>
            <a:r>
              <a:rPr lang="fi-FI" dirty="0" err="1"/>
              <a:t>reduced</a:t>
            </a:r>
            <a:r>
              <a:rPr lang="fi-FI" dirty="0"/>
              <a:t> </a:t>
            </a:r>
            <a:r>
              <a:rPr lang="fi-FI" dirty="0" err="1"/>
              <a:t>supply</a:t>
            </a:r>
            <a:endParaRPr lang="fi-FI" dirty="0"/>
          </a:p>
          <a:p>
            <a:pPr marL="803700" lvl="2" indent="-342900"/>
            <a:r>
              <a:rPr lang="fi-FI" dirty="0" err="1"/>
              <a:t>Some</a:t>
            </a:r>
            <a:r>
              <a:rPr lang="fi-FI" dirty="0"/>
              <a:t> </a:t>
            </a:r>
            <a:r>
              <a:rPr lang="fi-FI" dirty="0" err="1"/>
              <a:t>lucky</a:t>
            </a:r>
            <a:r>
              <a:rPr lang="fi-FI" dirty="0"/>
              <a:t> </a:t>
            </a:r>
            <a:r>
              <a:rPr lang="fi-FI" dirty="0" err="1"/>
              <a:t>winners</a:t>
            </a:r>
            <a:r>
              <a:rPr lang="fi-FI" dirty="0"/>
              <a:t> on </a:t>
            </a:r>
            <a:r>
              <a:rPr lang="fi-FI" dirty="0" err="1"/>
              <a:t>the</a:t>
            </a:r>
            <a:r>
              <a:rPr lang="fi-FI" dirty="0"/>
              <a:t> </a:t>
            </a:r>
            <a:r>
              <a:rPr lang="fi-FI" dirty="0" err="1"/>
              <a:t>consumer</a:t>
            </a:r>
            <a:r>
              <a:rPr lang="fi-FI" dirty="0"/>
              <a:t> side, </a:t>
            </a:r>
            <a:r>
              <a:rPr lang="fi-FI" dirty="0" err="1"/>
              <a:t>sellers</a:t>
            </a:r>
            <a:r>
              <a:rPr lang="fi-FI" dirty="0"/>
              <a:t> </a:t>
            </a:r>
            <a:r>
              <a:rPr lang="fi-FI" dirty="0" err="1"/>
              <a:t>lose</a:t>
            </a:r>
            <a:endParaRPr lang="fi-FI" dirty="0"/>
          </a:p>
          <a:p>
            <a:pPr marL="803700" lvl="2" indent="-342900"/>
            <a:r>
              <a:rPr lang="fi-FI" dirty="0" err="1"/>
              <a:t>What</a:t>
            </a:r>
            <a:r>
              <a:rPr lang="fi-FI" dirty="0"/>
              <a:t> </a:t>
            </a:r>
            <a:r>
              <a:rPr lang="fi-FI" dirty="0" err="1"/>
              <a:t>about</a:t>
            </a:r>
            <a:r>
              <a:rPr lang="fi-FI" dirty="0"/>
              <a:t> </a:t>
            </a:r>
            <a:r>
              <a:rPr lang="fi-FI" dirty="0" err="1"/>
              <a:t>the</a:t>
            </a:r>
            <a:r>
              <a:rPr lang="fi-FI" dirty="0"/>
              <a:t> </a:t>
            </a:r>
            <a:r>
              <a:rPr lang="fi-FI" dirty="0" err="1"/>
              <a:t>welfare</a:t>
            </a:r>
            <a:r>
              <a:rPr lang="fi-FI" dirty="0"/>
              <a:t> of </a:t>
            </a:r>
            <a:r>
              <a:rPr lang="fi-FI" dirty="0" err="1"/>
              <a:t>those</a:t>
            </a:r>
            <a:r>
              <a:rPr lang="fi-FI" dirty="0"/>
              <a:t> </a:t>
            </a:r>
            <a:r>
              <a:rPr lang="fi-FI" dirty="0" err="1"/>
              <a:t>that</a:t>
            </a:r>
            <a:r>
              <a:rPr lang="fi-FI" dirty="0"/>
              <a:t> </a:t>
            </a:r>
            <a:r>
              <a:rPr lang="fi-FI" dirty="0" err="1"/>
              <a:t>did</a:t>
            </a:r>
            <a:r>
              <a:rPr lang="fi-FI" dirty="0"/>
              <a:t> </a:t>
            </a:r>
            <a:r>
              <a:rPr lang="fi-FI" dirty="0" err="1"/>
              <a:t>not</a:t>
            </a:r>
            <a:r>
              <a:rPr lang="fi-FI" dirty="0"/>
              <a:t> </a:t>
            </a:r>
            <a:r>
              <a:rPr lang="fi-FI" dirty="0" err="1"/>
              <a:t>get</a:t>
            </a:r>
            <a:r>
              <a:rPr lang="fi-FI" dirty="0"/>
              <a:t> a </a:t>
            </a:r>
            <a:r>
              <a:rPr lang="fi-FI" dirty="0" err="1"/>
              <a:t>house</a:t>
            </a:r>
            <a:r>
              <a:rPr lang="fi-FI" dirty="0"/>
              <a:t> at </a:t>
            </a:r>
            <a:r>
              <a:rPr lang="fi-FI" dirty="0" err="1"/>
              <a:t>controlled</a:t>
            </a:r>
            <a:r>
              <a:rPr lang="fi-FI" dirty="0"/>
              <a:t> </a:t>
            </a:r>
            <a:r>
              <a:rPr lang="fi-FI" dirty="0" err="1"/>
              <a:t>rent</a:t>
            </a:r>
            <a:r>
              <a:rPr lang="fi-FI" dirty="0"/>
              <a:t>?</a:t>
            </a:r>
          </a:p>
          <a:p>
            <a:pPr marL="342900" indent="-342900"/>
            <a:r>
              <a:rPr lang="fi-FI" dirty="0" err="1"/>
              <a:t>Are</a:t>
            </a:r>
            <a:r>
              <a:rPr lang="fi-FI" dirty="0"/>
              <a:t> </a:t>
            </a:r>
            <a:r>
              <a:rPr lang="fi-FI" dirty="0" err="1"/>
              <a:t>there</a:t>
            </a:r>
            <a:r>
              <a:rPr lang="fi-FI" dirty="0"/>
              <a:t> </a:t>
            </a:r>
            <a:r>
              <a:rPr lang="fi-FI" dirty="0" err="1"/>
              <a:t>alternatives</a:t>
            </a:r>
            <a:r>
              <a:rPr lang="fi-FI" dirty="0"/>
              <a:t> to </a:t>
            </a:r>
            <a:r>
              <a:rPr lang="fi-FI" dirty="0" err="1"/>
              <a:t>rent</a:t>
            </a:r>
            <a:r>
              <a:rPr lang="fi-FI" dirty="0"/>
              <a:t> </a:t>
            </a:r>
            <a:r>
              <a:rPr lang="fi-FI" dirty="0" err="1"/>
              <a:t>controls</a:t>
            </a:r>
            <a:endParaRPr lang="fi-FI" dirty="0"/>
          </a:p>
          <a:p>
            <a:pPr marL="580500" lvl="1" indent="-342900"/>
            <a:r>
              <a:rPr lang="fi-FI" dirty="0"/>
              <a:t> </a:t>
            </a:r>
            <a:r>
              <a:rPr lang="fi-FI" dirty="0" err="1"/>
              <a:t>presumably</a:t>
            </a:r>
            <a:r>
              <a:rPr lang="fi-FI" dirty="0"/>
              <a:t> </a:t>
            </a:r>
            <a:r>
              <a:rPr lang="fi-FI" dirty="0" err="1"/>
              <a:t>the</a:t>
            </a:r>
            <a:r>
              <a:rPr lang="fi-FI" dirty="0"/>
              <a:t> </a:t>
            </a:r>
            <a:r>
              <a:rPr lang="fi-FI" dirty="0" err="1"/>
              <a:t>motivation</a:t>
            </a:r>
            <a:r>
              <a:rPr lang="fi-FI" dirty="0"/>
              <a:t> for </a:t>
            </a:r>
            <a:r>
              <a:rPr lang="fi-FI" dirty="0" err="1"/>
              <a:t>controls</a:t>
            </a:r>
            <a:r>
              <a:rPr lang="fi-FI" dirty="0"/>
              <a:t> is </a:t>
            </a:r>
            <a:r>
              <a:rPr lang="fi-FI" dirty="0" err="1"/>
              <a:t>the</a:t>
            </a:r>
            <a:r>
              <a:rPr lang="fi-FI" dirty="0"/>
              <a:t> </a:t>
            </a:r>
            <a:r>
              <a:rPr lang="fi-FI" dirty="0" err="1"/>
              <a:t>high</a:t>
            </a:r>
            <a:r>
              <a:rPr lang="fi-FI" dirty="0"/>
              <a:t> </a:t>
            </a:r>
            <a:r>
              <a:rPr lang="fi-FI" dirty="0" err="1"/>
              <a:t>cost</a:t>
            </a:r>
            <a:r>
              <a:rPr lang="fi-FI" dirty="0"/>
              <a:t> of </a:t>
            </a:r>
            <a:r>
              <a:rPr lang="fi-FI" dirty="0" err="1"/>
              <a:t>living</a:t>
            </a:r>
            <a:endParaRPr lang="fi-FI" dirty="0"/>
          </a:p>
          <a:p>
            <a:pPr marL="803700" lvl="2" indent="-342900"/>
            <a:r>
              <a:rPr lang="fi-FI" dirty="0" err="1"/>
              <a:t>Are</a:t>
            </a:r>
            <a:r>
              <a:rPr lang="fi-FI" dirty="0"/>
              <a:t> </a:t>
            </a:r>
            <a:r>
              <a:rPr lang="fi-FI" dirty="0" err="1"/>
              <a:t>there</a:t>
            </a:r>
            <a:r>
              <a:rPr lang="fi-FI" dirty="0"/>
              <a:t> </a:t>
            </a:r>
            <a:r>
              <a:rPr lang="fi-FI" dirty="0" err="1"/>
              <a:t>other</a:t>
            </a:r>
            <a:r>
              <a:rPr lang="fi-FI" dirty="0"/>
              <a:t> </a:t>
            </a:r>
            <a:r>
              <a:rPr lang="fi-FI" dirty="0" err="1"/>
              <a:t>policies</a:t>
            </a:r>
            <a:r>
              <a:rPr lang="fi-FI" dirty="0"/>
              <a:t> </a:t>
            </a:r>
            <a:r>
              <a:rPr lang="fi-FI" dirty="0" err="1"/>
              <a:t>that</a:t>
            </a:r>
            <a:r>
              <a:rPr lang="fi-FI" dirty="0"/>
              <a:t> </a:t>
            </a:r>
            <a:r>
              <a:rPr lang="fi-FI" dirty="0" err="1"/>
              <a:t>can</a:t>
            </a:r>
            <a:r>
              <a:rPr lang="fi-FI" dirty="0"/>
              <a:t> </a:t>
            </a:r>
            <a:r>
              <a:rPr lang="fi-FI" dirty="0" err="1"/>
              <a:t>make</a:t>
            </a:r>
            <a:r>
              <a:rPr lang="fi-FI" dirty="0"/>
              <a:t> </a:t>
            </a:r>
            <a:r>
              <a:rPr lang="fi-FI" dirty="0" err="1"/>
              <a:t>housing</a:t>
            </a:r>
            <a:r>
              <a:rPr lang="fi-FI" dirty="0"/>
              <a:t> </a:t>
            </a:r>
            <a:r>
              <a:rPr lang="fi-FI" dirty="0" err="1"/>
              <a:t>more</a:t>
            </a:r>
            <a:r>
              <a:rPr lang="fi-FI" dirty="0"/>
              <a:t> </a:t>
            </a:r>
            <a:r>
              <a:rPr lang="fi-FI" dirty="0" err="1"/>
              <a:t>affordable</a:t>
            </a:r>
            <a:endParaRPr lang="fi-FI" dirty="0"/>
          </a:p>
          <a:p>
            <a:pPr marL="803700" lvl="2" indent="-342900"/>
            <a:r>
              <a:rPr lang="fi-FI" dirty="0" err="1"/>
              <a:t>Housing</a:t>
            </a:r>
            <a:r>
              <a:rPr lang="fi-FI" dirty="0"/>
              <a:t> </a:t>
            </a:r>
            <a:r>
              <a:rPr lang="fi-FI" dirty="0" err="1"/>
              <a:t>subsidies</a:t>
            </a:r>
            <a:r>
              <a:rPr lang="fi-FI" dirty="0"/>
              <a:t>?</a:t>
            </a:r>
          </a:p>
        </p:txBody>
      </p:sp>
    </p:spTree>
    <p:extLst>
      <p:ext uri="{BB962C8B-B14F-4D97-AF65-F5344CB8AC3E}">
        <p14:creationId xmlns:p14="http://schemas.microsoft.com/office/powerpoint/2010/main" val="235065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Subsidized</a:t>
            </a:r>
            <a:r>
              <a:rPr lang="fi-FI" dirty="0"/>
              <a:t> </a:t>
            </a:r>
            <a:r>
              <a:rPr lang="fi-FI" dirty="0" err="1"/>
              <a:t>housing</a:t>
            </a:r>
            <a:r>
              <a:rPr lang="fi-FI" dirty="0"/>
              <a:t> market</a:t>
            </a:r>
          </a:p>
        </p:txBody>
      </p:sp>
      <p:sp>
        <p:nvSpPr>
          <p:cNvPr id="21" name="Text Box 40">
            <a:extLst>
              <a:ext uri="{FF2B5EF4-FFF2-40B4-BE49-F238E27FC236}">
                <a16:creationId xmlns:a16="http://schemas.microsoft.com/office/drawing/2014/main" id="{4552899F-B9B3-2E44-B88F-681E8A9F9864}"/>
              </a:ext>
            </a:extLst>
          </p:cNvPr>
          <p:cNvSpPr txBox="1">
            <a:spLocks noChangeArrowheads="1"/>
          </p:cNvSpPr>
          <p:nvPr/>
        </p:nvSpPr>
        <p:spPr bwMode="auto">
          <a:xfrm>
            <a:off x="2427640" y="4870741"/>
            <a:ext cx="22794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 </a:t>
            </a:r>
          </a:p>
        </p:txBody>
      </p:sp>
      <p:sp>
        <p:nvSpPr>
          <p:cNvPr id="24" name="Freeform 42">
            <a:extLst>
              <a:ext uri="{FF2B5EF4-FFF2-40B4-BE49-F238E27FC236}">
                <a16:creationId xmlns:a16="http://schemas.microsoft.com/office/drawing/2014/main" id="{11140F93-603D-014C-956B-ECB902DEFDB5}"/>
              </a:ext>
            </a:extLst>
          </p:cNvPr>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5" name="Freeform 43">
            <a:extLst>
              <a:ext uri="{FF2B5EF4-FFF2-40B4-BE49-F238E27FC236}">
                <a16:creationId xmlns:a16="http://schemas.microsoft.com/office/drawing/2014/main" id="{A893087E-F277-5A40-9113-0FF9DAFE8B8E}"/>
              </a:ext>
            </a:extLst>
          </p:cNvPr>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8" name="Text Box 45">
            <a:extLst>
              <a:ext uri="{FF2B5EF4-FFF2-40B4-BE49-F238E27FC236}">
                <a16:creationId xmlns:a16="http://schemas.microsoft.com/office/drawing/2014/main" id="{AC6C10E0-1282-7D43-A507-2EA9B42958AF}"/>
              </a:ext>
            </a:extLst>
          </p:cNvPr>
          <p:cNvSpPr txBox="1">
            <a:spLocks noChangeArrowheads="1"/>
          </p:cNvSpPr>
          <p:nvPr/>
        </p:nvSpPr>
        <p:spPr bwMode="auto">
          <a:xfrm rot="16200000">
            <a:off x="-324969" y="2931622"/>
            <a:ext cx="114005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Rental price</a:t>
            </a:r>
          </a:p>
        </p:txBody>
      </p:sp>
      <p:sp>
        <p:nvSpPr>
          <p:cNvPr id="29" name="Text Box 47">
            <a:extLst>
              <a:ext uri="{FF2B5EF4-FFF2-40B4-BE49-F238E27FC236}">
                <a16:creationId xmlns:a16="http://schemas.microsoft.com/office/drawing/2014/main" id="{46830485-9854-3044-A8AD-FFA9357506A6}"/>
              </a:ext>
            </a:extLst>
          </p:cNvPr>
          <p:cNvSpPr txBox="1">
            <a:spLocks noChangeArrowheads="1"/>
          </p:cNvSpPr>
          <p:nvPr/>
        </p:nvSpPr>
        <p:spPr bwMode="auto">
          <a:xfrm>
            <a:off x="3190556" y="4504103"/>
            <a:ext cx="1726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 of housing</a:t>
            </a:r>
          </a:p>
        </p:txBody>
      </p:sp>
      <p:sp>
        <p:nvSpPr>
          <p:cNvPr id="32" name="Freeform 52">
            <a:extLst>
              <a:ext uri="{FF2B5EF4-FFF2-40B4-BE49-F238E27FC236}">
                <a16:creationId xmlns:a16="http://schemas.microsoft.com/office/drawing/2014/main" id="{79348710-1331-DE42-A043-D2089140E36B}"/>
              </a:ext>
            </a:extLst>
          </p:cNvPr>
          <p:cNvSpPr>
            <a:spLocks/>
          </p:cNvSpPr>
          <p:nvPr/>
        </p:nvSpPr>
        <p:spPr bwMode="auto">
          <a:xfrm>
            <a:off x="927594" y="2606907"/>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40" name="Text Box 57">
            <a:extLst>
              <a:ext uri="{FF2B5EF4-FFF2-40B4-BE49-F238E27FC236}">
                <a16:creationId xmlns:a16="http://schemas.microsoft.com/office/drawing/2014/main" id="{29FA4EFC-A2CF-8D42-B275-C0DFC2F39A41}"/>
              </a:ext>
            </a:extLst>
          </p:cNvPr>
          <p:cNvSpPr txBox="1">
            <a:spLocks noChangeArrowheads="1"/>
          </p:cNvSpPr>
          <p:nvPr/>
        </p:nvSpPr>
        <p:spPr bwMode="auto">
          <a:xfrm>
            <a:off x="2106225" y="5329277"/>
            <a:ext cx="127631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Excess demand</a:t>
            </a:r>
          </a:p>
        </p:txBody>
      </p:sp>
      <p:sp>
        <p:nvSpPr>
          <p:cNvPr id="41" name="Freeform 58">
            <a:extLst>
              <a:ext uri="{FF2B5EF4-FFF2-40B4-BE49-F238E27FC236}">
                <a16:creationId xmlns:a16="http://schemas.microsoft.com/office/drawing/2014/main" id="{50EDA912-675B-7340-8EBC-3EDA54B1F99E}"/>
              </a:ext>
            </a:extLst>
          </p:cNvPr>
          <p:cNvSpPr>
            <a:spLocks/>
          </p:cNvSpPr>
          <p:nvPr/>
        </p:nvSpPr>
        <p:spPr bwMode="auto">
          <a:xfrm>
            <a:off x="978817" y="1636202"/>
            <a:ext cx="3040422" cy="261477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2" name="Freeform 59">
            <a:extLst>
              <a:ext uri="{FF2B5EF4-FFF2-40B4-BE49-F238E27FC236}">
                <a16:creationId xmlns:a16="http://schemas.microsoft.com/office/drawing/2014/main" id="{DB023D47-46C6-5A47-9EBF-47698F9863CC}"/>
              </a:ext>
            </a:extLst>
          </p:cNvPr>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4" name="Text Box 61">
            <a:extLst>
              <a:ext uri="{FF2B5EF4-FFF2-40B4-BE49-F238E27FC236}">
                <a16:creationId xmlns:a16="http://schemas.microsoft.com/office/drawing/2014/main" id="{49C75F24-8043-5449-BC47-82EC52F39A05}"/>
              </a:ext>
            </a:extLst>
          </p:cNvPr>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46" name="Text Box 40">
            <a:extLst>
              <a:ext uri="{FF2B5EF4-FFF2-40B4-BE49-F238E27FC236}">
                <a16:creationId xmlns:a16="http://schemas.microsoft.com/office/drawing/2014/main" id="{D391AA34-2126-8C43-A299-BDC2596145E9}"/>
              </a:ext>
            </a:extLst>
          </p:cNvPr>
          <p:cNvSpPr txBox="1">
            <a:spLocks noChangeArrowheads="1"/>
          </p:cNvSpPr>
          <p:nvPr/>
        </p:nvSpPr>
        <p:spPr bwMode="auto">
          <a:xfrm>
            <a:off x="1179003" y="2990806"/>
            <a:ext cx="1000029" cy="430887"/>
          </a:xfrm>
          <a:prstGeom prst="rect">
            <a:avLst/>
          </a:prstGeom>
          <a:solidFill>
            <a:srgbClr val="FFFFFF"/>
          </a:solidFill>
          <a:ln>
            <a:noFill/>
          </a:ln>
          <a:effectLst/>
        </p:spPr>
        <p:txBody>
          <a:bodyPr wrap="square">
            <a:spAutoFit/>
          </a:bodyPr>
          <a:lstStyle/>
          <a:p>
            <a:r>
              <a:rPr lang="en-GB" sz="1100" dirty="0">
                <a:solidFill>
                  <a:schemeClr val="bg2"/>
                </a:solidFill>
                <a:cs typeface="Arial (body)"/>
              </a:rPr>
              <a:t>equilibrium rent</a:t>
            </a:r>
          </a:p>
        </p:txBody>
      </p:sp>
      <p:sp>
        <p:nvSpPr>
          <p:cNvPr id="49" name="TextBox 48">
            <a:extLst>
              <a:ext uri="{FF2B5EF4-FFF2-40B4-BE49-F238E27FC236}">
                <a16:creationId xmlns:a16="http://schemas.microsoft.com/office/drawing/2014/main" id="{7760A234-76BB-6D43-87FF-6BDEED757174}"/>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rental supply</a:t>
            </a:r>
          </a:p>
        </p:txBody>
      </p:sp>
      <p:sp>
        <p:nvSpPr>
          <p:cNvPr id="50" name="TextBox 49">
            <a:extLst>
              <a:ext uri="{FF2B5EF4-FFF2-40B4-BE49-F238E27FC236}">
                <a16:creationId xmlns:a16="http://schemas.microsoft.com/office/drawing/2014/main" id="{CE936D49-BE53-CF43-8089-F3CA88205511}"/>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rental demand</a:t>
            </a:r>
          </a:p>
        </p:txBody>
      </p:sp>
      <p:cxnSp>
        <p:nvCxnSpPr>
          <p:cNvPr id="4" name="Straight Connector 3">
            <a:extLst>
              <a:ext uri="{FF2B5EF4-FFF2-40B4-BE49-F238E27FC236}">
                <a16:creationId xmlns:a16="http://schemas.microsoft.com/office/drawing/2014/main" id="{C20A053E-F9BC-7541-B7AF-40E8D43086DC}"/>
              </a:ext>
            </a:extLst>
          </p:cNvPr>
          <p:cNvCxnSpPr>
            <a:cxnSpLocks/>
          </p:cNvCxnSpPr>
          <p:nvPr/>
        </p:nvCxnSpPr>
        <p:spPr>
          <a:xfrm>
            <a:off x="1957269" y="1576798"/>
            <a:ext cx="2767131" cy="237413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7" name="Freeform 58">
            <a:extLst>
              <a:ext uri="{FF2B5EF4-FFF2-40B4-BE49-F238E27FC236}">
                <a16:creationId xmlns:a16="http://schemas.microsoft.com/office/drawing/2014/main" id="{E0A93D68-0E73-E846-B059-81BF6805C1BA}"/>
              </a:ext>
            </a:extLst>
          </p:cNvPr>
          <p:cNvSpPr>
            <a:spLocks/>
          </p:cNvSpPr>
          <p:nvPr/>
        </p:nvSpPr>
        <p:spPr bwMode="auto">
          <a:xfrm>
            <a:off x="999583" y="1659896"/>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1" name="TextBox 30">
            <a:extLst>
              <a:ext uri="{FF2B5EF4-FFF2-40B4-BE49-F238E27FC236}">
                <a16:creationId xmlns:a16="http://schemas.microsoft.com/office/drawing/2014/main" id="{813BE72B-0CE5-AC49-B806-EFD7E2D0F2AE}"/>
              </a:ext>
            </a:extLst>
          </p:cNvPr>
          <p:cNvSpPr txBox="1"/>
          <p:nvPr/>
        </p:nvSpPr>
        <p:spPr>
          <a:xfrm rot="2520000">
            <a:off x="1737319" y="1839301"/>
            <a:ext cx="2368131" cy="523220"/>
          </a:xfrm>
          <a:prstGeom prst="rect">
            <a:avLst/>
          </a:prstGeom>
          <a:noFill/>
        </p:spPr>
        <p:txBody>
          <a:bodyPr wrap="square" rtlCol="0">
            <a:spAutoFit/>
          </a:bodyPr>
          <a:lstStyle/>
          <a:p>
            <a:r>
              <a:rPr lang="en-US" sz="1400" dirty="0">
                <a:solidFill>
                  <a:schemeClr val="accent1"/>
                </a:solidFill>
              </a:rPr>
              <a:t>subsidized</a:t>
            </a:r>
          </a:p>
          <a:p>
            <a:r>
              <a:rPr lang="en-US" sz="1400" dirty="0">
                <a:solidFill>
                  <a:schemeClr val="accent1"/>
                </a:solidFill>
              </a:rPr>
              <a:t>rental demand</a:t>
            </a:r>
          </a:p>
        </p:txBody>
      </p:sp>
      <p:sp>
        <p:nvSpPr>
          <p:cNvPr id="33" name="Freeform 52">
            <a:extLst>
              <a:ext uri="{FF2B5EF4-FFF2-40B4-BE49-F238E27FC236}">
                <a16:creationId xmlns:a16="http://schemas.microsoft.com/office/drawing/2014/main" id="{9B39E7F6-6E9B-D940-A57E-F3FC82D378C7}"/>
              </a:ext>
            </a:extLst>
          </p:cNvPr>
          <p:cNvSpPr>
            <a:spLocks/>
          </p:cNvSpPr>
          <p:nvPr/>
        </p:nvSpPr>
        <p:spPr bwMode="auto">
          <a:xfrm>
            <a:off x="1038606" y="3129923"/>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4" name="Text Box 40">
            <a:extLst>
              <a:ext uri="{FF2B5EF4-FFF2-40B4-BE49-F238E27FC236}">
                <a16:creationId xmlns:a16="http://schemas.microsoft.com/office/drawing/2014/main" id="{03BF4EE3-8DC0-5B44-9DDF-B578F8290DFE}"/>
              </a:ext>
            </a:extLst>
          </p:cNvPr>
          <p:cNvSpPr txBox="1">
            <a:spLocks noChangeArrowheads="1"/>
          </p:cNvSpPr>
          <p:nvPr/>
        </p:nvSpPr>
        <p:spPr bwMode="auto">
          <a:xfrm>
            <a:off x="4071985" y="2328241"/>
            <a:ext cx="1000029" cy="600164"/>
          </a:xfrm>
          <a:prstGeom prst="rect">
            <a:avLst/>
          </a:prstGeom>
          <a:solidFill>
            <a:srgbClr val="FFFFFF"/>
          </a:solidFill>
          <a:ln>
            <a:noFill/>
          </a:ln>
          <a:effectLst/>
        </p:spPr>
        <p:txBody>
          <a:bodyPr wrap="square">
            <a:spAutoFit/>
          </a:bodyPr>
          <a:lstStyle/>
          <a:p>
            <a:r>
              <a:rPr lang="en-GB" sz="1100" dirty="0">
                <a:solidFill>
                  <a:schemeClr val="bg2"/>
                </a:solidFill>
                <a:cs typeface="Arial (body)"/>
              </a:rPr>
              <a:t>Subsidized equilibrium rent</a:t>
            </a:r>
          </a:p>
        </p:txBody>
      </p:sp>
    </p:spTree>
    <p:extLst>
      <p:ext uri="{BB962C8B-B14F-4D97-AF65-F5344CB8AC3E}">
        <p14:creationId xmlns:p14="http://schemas.microsoft.com/office/powerpoint/2010/main" val="3547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P spid="44" grpId="0"/>
      <p:bldP spid="46"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Rental</a:t>
            </a:r>
            <a:r>
              <a:rPr lang="fi-FI" dirty="0"/>
              <a:t> market </a:t>
            </a:r>
            <a:r>
              <a:rPr lang="fi-FI" dirty="0" err="1"/>
              <a:t>interventions</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Welfare</a:t>
            </a:r>
            <a:r>
              <a:rPr lang="fi-FI" dirty="0"/>
              <a:t> </a:t>
            </a:r>
            <a:r>
              <a:rPr lang="fi-FI" dirty="0" err="1"/>
              <a:t>analysis</a:t>
            </a:r>
            <a:endParaRPr lang="fi-FI" dirty="0"/>
          </a:p>
          <a:p>
            <a:pPr marL="580500" lvl="1" indent="-342900"/>
            <a:r>
              <a:rPr lang="fi-FI" dirty="0" err="1"/>
              <a:t>Who</a:t>
            </a:r>
            <a:r>
              <a:rPr lang="fi-FI" dirty="0"/>
              <a:t> is </a:t>
            </a:r>
            <a:r>
              <a:rPr lang="fi-FI" dirty="0" err="1"/>
              <a:t>really</a:t>
            </a:r>
            <a:r>
              <a:rPr lang="fi-FI" dirty="0"/>
              <a:t> </a:t>
            </a:r>
            <a:r>
              <a:rPr lang="fi-FI" dirty="0" err="1"/>
              <a:t>hurt</a:t>
            </a:r>
            <a:r>
              <a:rPr lang="fi-FI" dirty="0"/>
              <a:t> </a:t>
            </a:r>
            <a:r>
              <a:rPr lang="fi-FI" dirty="0" err="1"/>
              <a:t>by</a:t>
            </a:r>
            <a:r>
              <a:rPr lang="fi-FI" dirty="0"/>
              <a:t> </a:t>
            </a:r>
            <a:r>
              <a:rPr lang="fi-FI" dirty="0" err="1"/>
              <a:t>rent</a:t>
            </a:r>
            <a:r>
              <a:rPr lang="fi-FI" dirty="0"/>
              <a:t> </a:t>
            </a:r>
            <a:r>
              <a:rPr lang="fi-FI" dirty="0" err="1"/>
              <a:t>control</a:t>
            </a:r>
            <a:r>
              <a:rPr lang="fi-FI" dirty="0"/>
              <a:t>?</a:t>
            </a:r>
          </a:p>
          <a:p>
            <a:pPr marL="803700" lvl="2" indent="-342900"/>
            <a:r>
              <a:rPr lang="fi-FI" dirty="0" err="1"/>
              <a:t>Think</a:t>
            </a:r>
            <a:r>
              <a:rPr lang="fi-FI" dirty="0"/>
              <a:t> </a:t>
            </a:r>
            <a:r>
              <a:rPr lang="fi-FI" dirty="0" err="1"/>
              <a:t>this</a:t>
            </a:r>
            <a:r>
              <a:rPr lang="fi-FI" dirty="0"/>
              <a:t> </a:t>
            </a:r>
            <a:r>
              <a:rPr lang="fi-FI" dirty="0" err="1"/>
              <a:t>through</a:t>
            </a:r>
            <a:r>
              <a:rPr lang="fi-FI" dirty="0"/>
              <a:t> in </a:t>
            </a:r>
            <a:r>
              <a:rPr lang="fi-FI" dirty="0" err="1"/>
              <a:t>terms</a:t>
            </a:r>
            <a:r>
              <a:rPr lang="fi-FI" dirty="0"/>
              <a:t> of </a:t>
            </a:r>
            <a:r>
              <a:rPr lang="fi-FI" dirty="0" err="1"/>
              <a:t>the</a:t>
            </a:r>
            <a:r>
              <a:rPr lang="fi-FI" dirty="0"/>
              <a:t> </a:t>
            </a:r>
            <a:r>
              <a:rPr lang="fi-FI" dirty="0" err="1"/>
              <a:t>elasticities</a:t>
            </a:r>
            <a:endParaRPr lang="fi-FI" dirty="0"/>
          </a:p>
          <a:p>
            <a:pPr marL="803700" lvl="2" indent="-342900"/>
            <a:r>
              <a:rPr lang="fi-FI" dirty="0" err="1"/>
              <a:t>When</a:t>
            </a:r>
            <a:r>
              <a:rPr lang="fi-FI" dirty="0"/>
              <a:t> </a:t>
            </a:r>
            <a:r>
              <a:rPr lang="fi-FI" dirty="0" err="1"/>
              <a:t>are</a:t>
            </a:r>
            <a:r>
              <a:rPr lang="fi-FI" dirty="0"/>
              <a:t> </a:t>
            </a:r>
            <a:r>
              <a:rPr lang="fi-FI" dirty="0" err="1"/>
              <a:t>the</a:t>
            </a:r>
            <a:r>
              <a:rPr lang="fi-FI" dirty="0"/>
              <a:t> </a:t>
            </a:r>
            <a:r>
              <a:rPr lang="fi-FI" dirty="0" err="1"/>
              <a:t>deadweight</a:t>
            </a:r>
            <a:r>
              <a:rPr lang="fi-FI" dirty="0"/>
              <a:t> </a:t>
            </a:r>
            <a:r>
              <a:rPr lang="fi-FI" dirty="0" err="1"/>
              <a:t>losses</a:t>
            </a:r>
            <a:r>
              <a:rPr lang="fi-FI" dirty="0"/>
              <a:t> </a:t>
            </a:r>
            <a:r>
              <a:rPr lang="fi-FI" dirty="0" err="1"/>
              <a:t>big</a:t>
            </a:r>
            <a:r>
              <a:rPr lang="fi-FI" dirty="0"/>
              <a:t>?</a:t>
            </a:r>
          </a:p>
          <a:p>
            <a:pPr marL="803700" lvl="2" indent="-342900"/>
            <a:r>
              <a:rPr lang="fi-FI" dirty="0"/>
              <a:t>Is it </a:t>
            </a:r>
            <a:r>
              <a:rPr lang="fi-FI" dirty="0" err="1"/>
              <a:t>likely</a:t>
            </a:r>
            <a:r>
              <a:rPr lang="fi-FI" dirty="0"/>
              <a:t> </a:t>
            </a:r>
            <a:r>
              <a:rPr lang="fi-FI" dirty="0" err="1"/>
              <a:t>that</a:t>
            </a:r>
            <a:r>
              <a:rPr lang="fi-FI" dirty="0"/>
              <a:t> </a:t>
            </a:r>
            <a:r>
              <a:rPr lang="fi-FI" dirty="0" err="1"/>
              <a:t>there</a:t>
            </a:r>
            <a:r>
              <a:rPr lang="fi-FI" dirty="0"/>
              <a:t> </a:t>
            </a:r>
            <a:r>
              <a:rPr lang="fi-FI" dirty="0" err="1"/>
              <a:t>will</a:t>
            </a:r>
            <a:r>
              <a:rPr lang="fi-FI" dirty="0"/>
              <a:t> </a:t>
            </a:r>
            <a:r>
              <a:rPr lang="fi-FI" dirty="0" err="1"/>
              <a:t>be</a:t>
            </a:r>
            <a:r>
              <a:rPr lang="fi-FI" dirty="0"/>
              <a:t> a </a:t>
            </a:r>
            <a:r>
              <a:rPr lang="fi-FI" dirty="0" err="1"/>
              <a:t>secondary</a:t>
            </a:r>
            <a:r>
              <a:rPr lang="fi-FI" dirty="0"/>
              <a:t> market of </a:t>
            </a:r>
            <a:r>
              <a:rPr lang="fi-FI" dirty="0" err="1"/>
              <a:t>housing</a:t>
            </a:r>
            <a:r>
              <a:rPr lang="fi-FI" dirty="0"/>
              <a:t> in </a:t>
            </a:r>
            <a:r>
              <a:rPr lang="fi-FI" dirty="0" err="1"/>
              <a:t>rent</a:t>
            </a:r>
            <a:r>
              <a:rPr lang="fi-FI" dirty="0"/>
              <a:t> </a:t>
            </a:r>
            <a:r>
              <a:rPr lang="fi-FI" dirty="0" err="1"/>
              <a:t>controlled</a:t>
            </a:r>
            <a:r>
              <a:rPr lang="fi-FI" dirty="0"/>
              <a:t> </a:t>
            </a:r>
            <a:r>
              <a:rPr lang="fi-FI" dirty="0" err="1"/>
              <a:t>cities</a:t>
            </a:r>
            <a:r>
              <a:rPr lang="fi-FI" dirty="0"/>
              <a:t> (a </a:t>
            </a:r>
            <a:r>
              <a:rPr lang="fi-FI" dirty="0" err="1"/>
              <a:t>lot</a:t>
            </a:r>
            <a:r>
              <a:rPr lang="fi-FI" dirty="0"/>
              <a:t> of </a:t>
            </a:r>
            <a:r>
              <a:rPr lang="fi-FI" dirty="0" err="1"/>
              <a:t>evidence</a:t>
            </a:r>
            <a:r>
              <a:rPr lang="fi-FI" dirty="0"/>
              <a:t> of </a:t>
            </a:r>
            <a:r>
              <a:rPr lang="fi-FI" dirty="0" err="1"/>
              <a:t>this</a:t>
            </a:r>
            <a:r>
              <a:rPr lang="fi-FI" dirty="0"/>
              <a:t> in NYC, Stockholm and </a:t>
            </a:r>
            <a:r>
              <a:rPr lang="fi-FI" dirty="0" err="1"/>
              <a:t>also</a:t>
            </a:r>
            <a:r>
              <a:rPr lang="fi-FI" dirty="0"/>
              <a:t> </a:t>
            </a:r>
            <a:r>
              <a:rPr lang="fi-FI" dirty="0" err="1"/>
              <a:t>some</a:t>
            </a:r>
            <a:r>
              <a:rPr lang="fi-FI" dirty="0"/>
              <a:t> </a:t>
            </a:r>
            <a:r>
              <a:rPr lang="fi-FI" dirty="0" err="1"/>
              <a:t>evidence</a:t>
            </a:r>
            <a:r>
              <a:rPr lang="fi-FI" dirty="0"/>
              <a:t> </a:t>
            </a:r>
            <a:r>
              <a:rPr lang="fi-FI" dirty="0" err="1"/>
              <a:t>with</a:t>
            </a:r>
            <a:r>
              <a:rPr lang="fi-FI" dirty="0"/>
              <a:t> Hitas)</a:t>
            </a:r>
          </a:p>
          <a:p>
            <a:pPr marL="580500" lvl="1" indent="-342900"/>
            <a:r>
              <a:rPr lang="fi-FI" dirty="0" err="1"/>
              <a:t>Who</a:t>
            </a:r>
            <a:r>
              <a:rPr lang="fi-FI" dirty="0"/>
              <a:t> is </a:t>
            </a:r>
            <a:r>
              <a:rPr lang="fi-FI" dirty="0" err="1"/>
              <a:t>hurt</a:t>
            </a:r>
            <a:r>
              <a:rPr lang="fi-FI" dirty="0"/>
              <a:t> </a:t>
            </a:r>
            <a:r>
              <a:rPr lang="fi-FI" dirty="0" err="1"/>
              <a:t>with</a:t>
            </a:r>
            <a:r>
              <a:rPr lang="fi-FI" dirty="0"/>
              <a:t> </a:t>
            </a:r>
            <a:r>
              <a:rPr lang="fi-FI" dirty="0" err="1"/>
              <a:t>subsidies</a:t>
            </a:r>
            <a:r>
              <a:rPr lang="fi-FI" dirty="0"/>
              <a:t>?</a:t>
            </a:r>
          </a:p>
          <a:p>
            <a:pPr marL="803700" lvl="2" indent="-342900"/>
            <a:r>
              <a:rPr lang="fi-FI" dirty="0" err="1"/>
              <a:t>Taxpayer</a:t>
            </a:r>
            <a:r>
              <a:rPr lang="fi-FI" dirty="0"/>
              <a:t> </a:t>
            </a:r>
            <a:r>
              <a:rPr lang="fi-FI" dirty="0" err="1"/>
              <a:t>picks</a:t>
            </a:r>
            <a:r>
              <a:rPr lang="fi-FI" dirty="0"/>
              <a:t> </a:t>
            </a:r>
            <a:r>
              <a:rPr lang="fi-FI" dirty="0" err="1"/>
              <a:t>up</a:t>
            </a:r>
            <a:r>
              <a:rPr lang="fi-FI" dirty="0"/>
              <a:t> </a:t>
            </a:r>
            <a:r>
              <a:rPr lang="fi-FI" dirty="0" err="1"/>
              <a:t>the</a:t>
            </a:r>
            <a:r>
              <a:rPr lang="fi-FI" dirty="0"/>
              <a:t> </a:t>
            </a:r>
            <a:r>
              <a:rPr lang="fi-FI" dirty="0" err="1"/>
              <a:t>tab</a:t>
            </a:r>
            <a:endParaRPr lang="fi-FI" dirty="0"/>
          </a:p>
          <a:p>
            <a:pPr marL="803700" lvl="2" indent="-342900"/>
            <a:r>
              <a:rPr lang="fi-FI" dirty="0" err="1"/>
              <a:t>What</a:t>
            </a:r>
            <a:r>
              <a:rPr lang="fi-FI" dirty="0"/>
              <a:t> </a:t>
            </a:r>
            <a:r>
              <a:rPr lang="fi-FI" dirty="0" err="1"/>
              <a:t>about</a:t>
            </a:r>
            <a:r>
              <a:rPr lang="fi-FI" dirty="0"/>
              <a:t> </a:t>
            </a:r>
            <a:r>
              <a:rPr lang="fi-FI" dirty="0" err="1"/>
              <a:t>the</a:t>
            </a:r>
            <a:r>
              <a:rPr lang="fi-FI" dirty="0"/>
              <a:t> </a:t>
            </a:r>
            <a:r>
              <a:rPr lang="fi-FI" dirty="0" err="1"/>
              <a:t>landlords</a:t>
            </a:r>
            <a:r>
              <a:rPr lang="fi-FI" dirty="0"/>
              <a:t> and </a:t>
            </a:r>
            <a:r>
              <a:rPr lang="fi-FI" dirty="0" err="1"/>
              <a:t>tenants</a:t>
            </a:r>
            <a:endParaRPr lang="fi-FI" dirty="0"/>
          </a:p>
          <a:p>
            <a:pPr marL="803700" lvl="2" indent="-342900"/>
            <a:r>
              <a:rPr lang="fi-FI" dirty="0" err="1"/>
              <a:t>Notice</a:t>
            </a:r>
            <a:r>
              <a:rPr lang="fi-FI" dirty="0"/>
              <a:t> </a:t>
            </a:r>
            <a:r>
              <a:rPr lang="fi-FI" dirty="0" err="1"/>
              <a:t>that</a:t>
            </a:r>
            <a:r>
              <a:rPr lang="fi-FI" dirty="0"/>
              <a:t> </a:t>
            </a:r>
            <a:r>
              <a:rPr lang="fi-FI" dirty="0" err="1"/>
              <a:t>the</a:t>
            </a:r>
            <a:r>
              <a:rPr lang="fi-FI" dirty="0"/>
              <a:t> </a:t>
            </a:r>
            <a:r>
              <a:rPr lang="fi-FI" dirty="0" err="1"/>
              <a:t>inefficiency</a:t>
            </a:r>
            <a:r>
              <a:rPr lang="fi-FI" dirty="0"/>
              <a:t> is </a:t>
            </a:r>
            <a:r>
              <a:rPr lang="fi-FI" dirty="0" err="1"/>
              <a:t>now</a:t>
            </a:r>
            <a:r>
              <a:rPr lang="fi-FI" dirty="0"/>
              <a:t> </a:t>
            </a:r>
            <a:r>
              <a:rPr lang="fi-FI" dirty="0" err="1"/>
              <a:t>that</a:t>
            </a:r>
            <a:r>
              <a:rPr lang="fi-FI" dirty="0"/>
              <a:t> </a:t>
            </a:r>
            <a:r>
              <a:rPr lang="fi-FI" dirty="0" err="1"/>
              <a:t>too</a:t>
            </a:r>
            <a:r>
              <a:rPr lang="fi-FI" dirty="0"/>
              <a:t> </a:t>
            </a:r>
            <a:r>
              <a:rPr lang="fi-FI" dirty="0" err="1"/>
              <a:t>much</a:t>
            </a:r>
            <a:r>
              <a:rPr lang="fi-FI" dirty="0"/>
              <a:t> </a:t>
            </a:r>
            <a:r>
              <a:rPr lang="fi-FI" dirty="0" err="1"/>
              <a:t>traded</a:t>
            </a:r>
            <a:r>
              <a:rPr lang="fi-FI" dirty="0"/>
              <a:t> in </a:t>
            </a:r>
            <a:r>
              <a:rPr lang="fi-FI" dirty="0" err="1"/>
              <a:t>the</a:t>
            </a:r>
            <a:r>
              <a:rPr lang="fi-FI" dirty="0"/>
              <a:t> market</a:t>
            </a:r>
          </a:p>
          <a:p>
            <a:pPr marL="803700" lvl="2" indent="-342900"/>
            <a:r>
              <a:rPr lang="fi-FI" dirty="0"/>
              <a:t>Is </a:t>
            </a:r>
            <a:r>
              <a:rPr lang="fi-FI" dirty="0" err="1"/>
              <a:t>this</a:t>
            </a:r>
            <a:r>
              <a:rPr lang="fi-FI" dirty="0"/>
              <a:t> </a:t>
            </a:r>
            <a:r>
              <a:rPr lang="fi-FI" dirty="0" err="1"/>
              <a:t>still</a:t>
            </a:r>
            <a:r>
              <a:rPr lang="fi-FI" dirty="0"/>
              <a:t> </a:t>
            </a:r>
            <a:r>
              <a:rPr lang="fi-FI" dirty="0" err="1"/>
              <a:t>better</a:t>
            </a:r>
            <a:r>
              <a:rPr lang="fi-FI" dirty="0"/>
              <a:t> </a:t>
            </a:r>
            <a:r>
              <a:rPr lang="fi-FI" dirty="0" err="1"/>
              <a:t>than</a:t>
            </a:r>
            <a:r>
              <a:rPr lang="fi-FI" dirty="0"/>
              <a:t> </a:t>
            </a:r>
            <a:r>
              <a:rPr lang="fi-FI" dirty="0" err="1"/>
              <a:t>rent</a:t>
            </a:r>
            <a:r>
              <a:rPr lang="fi-FI" dirty="0"/>
              <a:t> </a:t>
            </a:r>
            <a:r>
              <a:rPr lang="fi-FI" dirty="0" err="1"/>
              <a:t>controls</a:t>
            </a:r>
            <a:r>
              <a:rPr lang="fi-FI" dirty="0"/>
              <a:t>? As </a:t>
            </a:r>
            <a:r>
              <a:rPr lang="fi-FI" dirty="0" err="1"/>
              <a:t>often</a:t>
            </a:r>
            <a:r>
              <a:rPr lang="fi-FI" dirty="0"/>
              <a:t> in </a:t>
            </a:r>
            <a:r>
              <a:rPr lang="fi-FI" dirty="0" err="1"/>
              <a:t>economics</a:t>
            </a:r>
            <a:r>
              <a:rPr lang="fi-FI" dirty="0"/>
              <a:t>, no </a:t>
            </a:r>
            <a:r>
              <a:rPr lang="fi-FI" dirty="0" err="1"/>
              <a:t>absolute</a:t>
            </a:r>
            <a:r>
              <a:rPr lang="fi-FI" dirty="0"/>
              <a:t> </a:t>
            </a:r>
            <a:r>
              <a:rPr lang="fi-FI" dirty="0" err="1"/>
              <a:t>answers</a:t>
            </a:r>
            <a:r>
              <a:rPr lang="fi-FI" dirty="0"/>
              <a:t>, </a:t>
            </a:r>
            <a:r>
              <a:rPr lang="fi-FI" dirty="0" err="1"/>
              <a:t>but</a:t>
            </a:r>
            <a:r>
              <a:rPr lang="fi-FI" dirty="0"/>
              <a:t> </a:t>
            </a:r>
            <a:r>
              <a:rPr lang="fi-FI" dirty="0" err="1"/>
              <a:t>if</a:t>
            </a:r>
            <a:r>
              <a:rPr lang="fi-FI" dirty="0"/>
              <a:t> </a:t>
            </a:r>
            <a:r>
              <a:rPr lang="fi-FI" dirty="0" err="1"/>
              <a:t>the</a:t>
            </a:r>
            <a:r>
              <a:rPr lang="fi-FI" dirty="0"/>
              <a:t> </a:t>
            </a:r>
            <a:r>
              <a:rPr lang="fi-FI" dirty="0" err="1"/>
              <a:t>reason</a:t>
            </a:r>
            <a:r>
              <a:rPr lang="fi-FI" dirty="0"/>
              <a:t> for </a:t>
            </a:r>
            <a:r>
              <a:rPr lang="fi-FI" dirty="0" err="1"/>
              <a:t>interventions</a:t>
            </a:r>
            <a:r>
              <a:rPr lang="fi-FI" dirty="0"/>
              <a:t> is </a:t>
            </a:r>
            <a:r>
              <a:rPr lang="fi-FI" dirty="0" err="1"/>
              <a:t>limited</a:t>
            </a:r>
            <a:r>
              <a:rPr lang="fi-FI" dirty="0"/>
              <a:t> </a:t>
            </a:r>
            <a:r>
              <a:rPr lang="fi-FI" dirty="0" err="1"/>
              <a:t>housing</a:t>
            </a:r>
            <a:r>
              <a:rPr lang="fi-FI" dirty="0"/>
              <a:t> </a:t>
            </a:r>
            <a:r>
              <a:rPr lang="fi-FI" dirty="0" err="1"/>
              <a:t>opportunities</a:t>
            </a:r>
            <a:r>
              <a:rPr lang="fi-FI" dirty="0"/>
              <a:t>, </a:t>
            </a:r>
            <a:r>
              <a:rPr lang="fi-FI" dirty="0" err="1"/>
              <a:t>subsidies</a:t>
            </a:r>
            <a:r>
              <a:rPr lang="fi-FI" dirty="0"/>
              <a:t> at </a:t>
            </a:r>
            <a:r>
              <a:rPr lang="fi-FI" dirty="0" err="1"/>
              <a:t>least</a:t>
            </a:r>
            <a:r>
              <a:rPr lang="fi-FI" dirty="0"/>
              <a:t> </a:t>
            </a:r>
            <a:r>
              <a:rPr lang="fi-FI" dirty="0" err="1"/>
              <a:t>increase</a:t>
            </a:r>
            <a:r>
              <a:rPr lang="fi-FI" dirty="0"/>
              <a:t> </a:t>
            </a:r>
            <a:r>
              <a:rPr lang="fi-FI" dirty="0" err="1"/>
              <a:t>access</a:t>
            </a:r>
            <a:r>
              <a:rPr lang="fi-FI" dirty="0"/>
              <a:t> to </a:t>
            </a:r>
            <a:r>
              <a:rPr lang="fi-FI" dirty="0" err="1"/>
              <a:t>housing</a:t>
            </a:r>
            <a:endParaRPr lang="fi-FI" dirty="0"/>
          </a:p>
        </p:txBody>
      </p:sp>
    </p:spTree>
    <p:extLst>
      <p:ext uri="{BB962C8B-B14F-4D97-AF65-F5344CB8AC3E}">
        <p14:creationId xmlns:p14="http://schemas.microsoft.com/office/powerpoint/2010/main" val="2949443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06035"/>
          </a:xfrm>
        </p:spPr>
        <p:txBody>
          <a:bodyPr/>
          <a:lstStyle/>
          <a:p>
            <a:pPr algn="ctr"/>
            <a:r>
              <a:rPr lang="en-GB" sz="5400" dirty="0">
                <a:latin typeface="+mn-lt"/>
              </a:rPr>
              <a:t>Free entry and long-run supply</a:t>
            </a:r>
          </a:p>
        </p:txBody>
      </p:sp>
    </p:spTree>
    <p:extLst>
      <p:ext uri="{BB962C8B-B14F-4D97-AF65-F5344CB8AC3E}">
        <p14:creationId xmlns:p14="http://schemas.microsoft.com/office/powerpoint/2010/main" val="144332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a:t>Perfect </a:t>
            </a:r>
            <a:r>
              <a:rPr lang="fi-FI" dirty="0" err="1"/>
              <a:t>competition</a:t>
            </a:r>
            <a:r>
              <a:rPr lang="fi-FI" dirty="0"/>
              <a:t> </a:t>
            </a:r>
            <a:r>
              <a:rPr lang="fi-FI" dirty="0" err="1"/>
              <a:t>with</a:t>
            </a:r>
            <a:r>
              <a:rPr lang="fi-FI" dirty="0"/>
              <a:t> </a:t>
            </a:r>
            <a:r>
              <a:rPr lang="fi-FI" dirty="0" err="1"/>
              <a:t>free</a:t>
            </a:r>
            <a:r>
              <a:rPr lang="fi-FI" dirty="0"/>
              <a:t> </a:t>
            </a:r>
            <a:r>
              <a:rPr lang="fi-FI" dirty="0" err="1"/>
              <a:t>entry</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Up</a:t>
            </a:r>
            <a:r>
              <a:rPr lang="fi-FI" dirty="0"/>
              <a:t> to </a:t>
            </a:r>
            <a:r>
              <a:rPr lang="fi-FI" dirty="0" err="1"/>
              <a:t>now</a:t>
            </a:r>
            <a:r>
              <a:rPr lang="fi-FI" dirty="0"/>
              <a:t> </a:t>
            </a:r>
            <a:r>
              <a:rPr lang="fi-FI" dirty="0" err="1"/>
              <a:t>the</a:t>
            </a:r>
            <a:r>
              <a:rPr lang="fi-FI" dirty="0"/>
              <a:t> </a:t>
            </a:r>
            <a:r>
              <a:rPr lang="fi-FI" dirty="0" err="1"/>
              <a:t>number</a:t>
            </a:r>
            <a:r>
              <a:rPr lang="fi-FI" dirty="0"/>
              <a:t> of </a:t>
            </a:r>
            <a:r>
              <a:rPr lang="fi-FI" dirty="0" err="1"/>
              <a:t>firms</a:t>
            </a:r>
            <a:r>
              <a:rPr lang="fi-FI" dirty="0"/>
              <a:t> is </a:t>
            </a:r>
            <a:r>
              <a:rPr lang="fi-FI" dirty="0" err="1"/>
              <a:t>fixed</a:t>
            </a:r>
            <a:endParaRPr lang="fi-FI" dirty="0"/>
          </a:p>
          <a:p>
            <a:pPr marL="580500" lvl="1" indent="-342900"/>
            <a:r>
              <a:rPr lang="fi-FI" dirty="0" err="1"/>
              <a:t>Individual</a:t>
            </a:r>
            <a:r>
              <a:rPr lang="fi-FI" dirty="0"/>
              <a:t> </a:t>
            </a:r>
            <a:r>
              <a:rPr lang="fi-FI" dirty="0" err="1"/>
              <a:t>supply</a:t>
            </a:r>
            <a:r>
              <a:rPr lang="fi-FI" dirty="0"/>
              <a:t> </a:t>
            </a:r>
            <a:r>
              <a:rPr lang="fi-FI" dirty="0" err="1"/>
              <a:t>decisions</a:t>
            </a:r>
            <a:r>
              <a:rPr lang="fi-FI" dirty="0"/>
              <a:t> </a:t>
            </a:r>
            <a:r>
              <a:rPr lang="fi-FI" dirty="0" err="1"/>
              <a:t>add</a:t>
            </a:r>
            <a:r>
              <a:rPr lang="fi-FI" dirty="0"/>
              <a:t> </a:t>
            </a:r>
            <a:r>
              <a:rPr lang="fi-FI" dirty="0" err="1"/>
              <a:t>up</a:t>
            </a:r>
            <a:r>
              <a:rPr lang="fi-FI" dirty="0"/>
              <a:t> to market </a:t>
            </a:r>
            <a:r>
              <a:rPr lang="fi-FI" dirty="0" err="1"/>
              <a:t>supply</a:t>
            </a:r>
            <a:endParaRPr lang="fi-FI" dirty="0"/>
          </a:p>
          <a:p>
            <a:pPr marL="580500" lvl="1" indent="-342900"/>
            <a:r>
              <a:rPr lang="fi-FI" dirty="0"/>
              <a:t>If </a:t>
            </a:r>
            <a:r>
              <a:rPr lang="fi-FI" dirty="0" err="1"/>
              <a:t>marginal</a:t>
            </a:r>
            <a:r>
              <a:rPr lang="fi-FI" dirty="0"/>
              <a:t> </a:t>
            </a:r>
            <a:r>
              <a:rPr lang="fi-FI" dirty="0" err="1"/>
              <a:t>costs</a:t>
            </a:r>
            <a:r>
              <a:rPr lang="fi-FI" dirty="0"/>
              <a:t> </a:t>
            </a:r>
            <a:r>
              <a:rPr lang="fi-FI" dirty="0" err="1"/>
              <a:t>are</a:t>
            </a:r>
            <a:r>
              <a:rPr lang="fi-FI" dirty="0"/>
              <a:t> </a:t>
            </a:r>
            <a:r>
              <a:rPr lang="fi-FI" dirty="0" err="1"/>
              <a:t>inreasing</a:t>
            </a:r>
            <a:r>
              <a:rPr lang="fi-FI" dirty="0"/>
              <a:t>, </a:t>
            </a:r>
            <a:r>
              <a:rPr lang="fi-FI" dirty="0" err="1"/>
              <a:t>firms</a:t>
            </a:r>
            <a:r>
              <a:rPr lang="fi-FI" dirty="0"/>
              <a:t> </a:t>
            </a:r>
            <a:r>
              <a:rPr lang="fi-FI" dirty="0" err="1"/>
              <a:t>revenues</a:t>
            </a:r>
            <a:r>
              <a:rPr lang="fi-FI" dirty="0"/>
              <a:t> </a:t>
            </a:r>
            <a:r>
              <a:rPr lang="fi-FI" dirty="0" err="1"/>
              <a:t>exceed</a:t>
            </a:r>
            <a:r>
              <a:rPr lang="fi-FI" dirty="0"/>
              <a:t> </a:t>
            </a:r>
            <a:r>
              <a:rPr lang="fi-FI" dirty="0" err="1"/>
              <a:t>variable</a:t>
            </a:r>
            <a:r>
              <a:rPr lang="fi-FI" dirty="0"/>
              <a:t> </a:t>
            </a:r>
            <a:r>
              <a:rPr lang="fi-FI" dirty="0" err="1"/>
              <a:t>costs</a:t>
            </a:r>
            <a:endParaRPr lang="fi-FI" dirty="0"/>
          </a:p>
          <a:p>
            <a:pPr marL="803700" lvl="2" indent="-342900"/>
            <a:r>
              <a:rPr lang="fi-FI" dirty="0"/>
              <a:t>Total </a:t>
            </a:r>
            <a:r>
              <a:rPr lang="fi-FI" dirty="0" err="1"/>
              <a:t>profit</a:t>
            </a:r>
            <a:r>
              <a:rPr lang="fi-FI" dirty="0"/>
              <a:t> of </a:t>
            </a:r>
            <a:r>
              <a:rPr lang="fi-FI" dirty="0" err="1"/>
              <a:t>the</a:t>
            </a:r>
            <a:r>
              <a:rPr lang="fi-FI" dirty="0"/>
              <a:t> </a:t>
            </a:r>
            <a:r>
              <a:rPr lang="fi-FI" dirty="0" err="1"/>
              <a:t>firms</a:t>
            </a:r>
            <a:r>
              <a:rPr lang="fi-FI" dirty="0"/>
              <a:t> </a:t>
            </a:r>
            <a:r>
              <a:rPr lang="fi-FI" dirty="0" err="1"/>
              <a:t>depends</a:t>
            </a:r>
            <a:r>
              <a:rPr lang="fi-FI" dirty="0"/>
              <a:t> on </a:t>
            </a:r>
            <a:r>
              <a:rPr lang="fi-FI" dirty="0" err="1"/>
              <a:t>fixed</a:t>
            </a:r>
            <a:r>
              <a:rPr lang="fi-FI" dirty="0"/>
              <a:t> </a:t>
            </a:r>
            <a:r>
              <a:rPr lang="fi-FI" dirty="0" err="1"/>
              <a:t>cost</a:t>
            </a:r>
            <a:endParaRPr lang="fi-FI" dirty="0"/>
          </a:p>
          <a:p>
            <a:pPr marL="803700" lvl="2" indent="-342900"/>
            <a:r>
              <a:rPr lang="fi-FI" dirty="0"/>
              <a:t>For a </a:t>
            </a:r>
            <a:r>
              <a:rPr lang="fi-FI" dirty="0" err="1"/>
              <a:t>fixed</a:t>
            </a:r>
            <a:r>
              <a:rPr lang="fi-FI" dirty="0"/>
              <a:t> </a:t>
            </a:r>
            <a:r>
              <a:rPr lang="fi-FI" dirty="0" err="1"/>
              <a:t>number</a:t>
            </a:r>
            <a:r>
              <a:rPr lang="fi-FI" dirty="0"/>
              <a:t> of </a:t>
            </a:r>
            <a:r>
              <a:rPr lang="fi-FI" dirty="0" err="1"/>
              <a:t>firms</a:t>
            </a:r>
            <a:r>
              <a:rPr lang="fi-FI" dirty="0"/>
              <a:t>, </a:t>
            </a:r>
            <a:r>
              <a:rPr lang="fi-FI" dirty="0" err="1"/>
              <a:t>they</a:t>
            </a:r>
            <a:r>
              <a:rPr lang="fi-FI" dirty="0"/>
              <a:t> </a:t>
            </a:r>
            <a:r>
              <a:rPr lang="fi-FI" dirty="0" err="1"/>
              <a:t>may</a:t>
            </a:r>
            <a:r>
              <a:rPr lang="fi-FI" dirty="0"/>
              <a:t> </a:t>
            </a:r>
            <a:r>
              <a:rPr lang="fi-FI" dirty="0" err="1"/>
              <a:t>earn</a:t>
            </a:r>
            <a:r>
              <a:rPr lang="fi-FI" dirty="0"/>
              <a:t> </a:t>
            </a:r>
            <a:r>
              <a:rPr lang="fi-FI" dirty="0" err="1"/>
              <a:t>economic</a:t>
            </a:r>
            <a:r>
              <a:rPr lang="fi-FI" dirty="0"/>
              <a:t> </a:t>
            </a:r>
            <a:r>
              <a:rPr lang="fi-FI" dirty="0" err="1"/>
              <a:t>rent</a:t>
            </a:r>
            <a:r>
              <a:rPr lang="fi-FI" dirty="0"/>
              <a:t> (</a:t>
            </a:r>
            <a:r>
              <a:rPr lang="fi-FI" dirty="0" err="1"/>
              <a:t>if</a:t>
            </a:r>
            <a:r>
              <a:rPr lang="fi-FI" dirty="0"/>
              <a:t> </a:t>
            </a:r>
            <a:r>
              <a:rPr lang="fi-FI" dirty="0" err="1"/>
              <a:t>revenue</a:t>
            </a:r>
            <a:r>
              <a:rPr lang="fi-FI" dirty="0"/>
              <a:t> </a:t>
            </a:r>
            <a:r>
              <a:rPr lang="fi-FI" dirty="0" err="1"/>
              <a:t>exceeds</a:t>
            </a:r>
            <a:r>
              <a:rPr lang="fi-FI" dirty="0"/>
              <a:t> </a:t>
            </a:r>
            <a:r>
              <a:rPr lang="fi-FI" dirty="0" err="1"/>
              <a:t>the</a:t>
            </a:r>
            <a:r>
              <a:rPr lang="fi-FI" dirty="0"/>
              <a:t> </a:t>
            </a:r>
            <a:r>
              <a:rPr lang="fi-FI" dirty="0" err="1"/>
              <a:t>sum</a:t>
            </a:r>
            <a:r>
              <a:rPr lang="fi-FI" dirty="0"/>
              <a:t> of </a:t>
            </a:r>
            <a:r>
              <a:rPr lang="fi-FI" dirty="0" err="1"/>
              <a:t>fixed</a:t>
            </a:r>
            <a:r>
              <a:rPr lang="fi-FI" dirty="0"/>
              <a:t> and </a:t>
            </a:r>
            <a:r>
              <a:rPr lang="fi-FI" dirty="0" err="1"/>
              <a:t>variable</a:t>
            </a:r>
            <a:r>
              <a:rPr lang="fi-FI" dirty="0"/>
              <a:t> </a:t>
            </a:r>
            <a:r>
              <a:rPr lang="fi-FI" dirty="0" err="1"/>
              <a:t>costs</a:t>
            </a:r>
            <a:r>
              <a:rPr lang="fi-FI" dirty="0"/>
              <a:t>)</a:t>
            </a:r>
          </a:p>
          <a:p>
            <a:pPr marL="342900" indent="-342900"/>
            <a:r>
              <a:rPr lang="fi-FI" dirty="0" err="1"/>
              <a:t>Free</a:t>
            </a:r>
            <a:r>
              <a:rPr lang="fi-FI" dirty="0"/>
              <a:t> </a:t>
            </a:r>
            <a:r>
              <a:rPr lang="fi-FI" dirty="0" err="1"/>
              <a:t>entry</a:t>
            </a:r>
            <a:endParaRPr lang="fi-FI" dirty="0"/>
          </a:p>
          <a:p>
            <a:pPr marL="580500" lvl="1" indent="-342900">
              <a:buFont typeface="Arial" panose="020B0604020202020204" pitchFamily="34" charset="0"/>
              <a:buChar char="•"/>
            </a:pPr>
            <a:r>
              <a:rPr lang="fi-FI" dirty="0"/>
              <a:t>If </a:t>
            </a:r>
            <a:r>
              <a:rPr lang="fi-FI" dirty="0" err="1"/>
              <a:t>all</a:t>
            </a:r>
            <a:r>
              <a:rPr lang="fi-FI" dirty="0"/>
              <a:t> </a:t>
            </a:r>
            <a:r>
              <a:rPr lang="fi-FI" dirty="0" err="1"/>
              <a:t>technologies</a:t>
            </a:r>
            <a:r>
              <a:rPr lang="fi-FI" dirty="0"/>
              <a:t> </a:t>
            </a:r>
            <a:r>
              <a:rPr lang="fi-FI" dirty="0" err="1"/>
              <a:t>are</a:t>
            </a:r>
            <a:r>
              <a:rPr lang="fi-FI" dirty="0"/>
              <a:t> </a:t>
            </a:r>
            <a:r>
              <a:rPr lang="fi-FI" dirty="0" err="1"/>
              <a:t>available</a:t>
            </a:r>
            <a:r>
              <a:rPr lang="fi-FI" dirty="0"/>
              <a:t> to </a:t>
            </a:r>
            <a:r>
              <a:rPr lang="fi-FI" dirty="0" err="1"/>
              <a:t>all</a:t>
            </a:r>
            <a:r>
              <a:rPr lang="fi-FI" dirty="0"/>
              <a:t> </a:t>
            </a:r>
            <a:r>
              <a:rPr lang="fi-FI" dirty="0" err="1"/>
              <a:t>potential</a:t>
            </a:r>
            <a:r>
              <a:rPr lang="fi-FI" dirty="0"/>
              <a:t> </a:t>
            </a:r>
            <a:r>
              <a:rPr lang="fi-FI" dirty="0" err="1"/>
              <a:t>entrants</a:t>
            </a:r>
            <a:r>
              <a:rPr lang="fi-FI" dirty="0"/>
              <a:t> into </a:t>
            </a:r>
            <a:r>
              <a:rPr lang="fi-FI" dirty="0" err="1"/>
              <a:t>the</a:t>
            </a:r>
            <a:r>
              <a:rPr lang="fi-FI" dirty="0"/>
              <a:t> market, </a:t>
            </a:r>
            <a:r>
              <a:rPr lang="fi-FI" dirty="0" err="1"/>
              <a:t>rents</a:t>
            </a:r>
            <a:r>
              <a:rPr lang="fi-FI" dirty="0"/>
              <a:t> </a:t>
            </a:r>
            <a:r>
              <a:rPr lang="fi-FI" dirty="0" err="1"/>
              <a:t>will</a:t>
            </a:r>
            <a:r>
              <a:rPr lang="fi-FI" dirty="0"/>
              <a:t> </a:t>
            </a:r>
            <a:r>
              <a:rPr lang="fi-FI" dirty="0" err="1"/>
              <a:t>be</a:t>
            </a:r>
            <a:r>
              <a:rPr lang="fi-FI" dirty="0"/>
              <a:t> </a:t>
            </a:r>
            <a:r>
              <a:rPr lang="fi-FI" dirty="0" err="1"/>
              <a:t>competed</a:t>
            </a:r>
            <a:r>
              <a:rPr lang="fi-FI" dirty="0"/>
              <a:t> </a:t>
            </a:r>
            <a:r>
              <a:rPr lang="fi-FI" dirty="0" err="1"/>
              <a:t>away</a:t>
            </a:r>
            <a:endParaRPr lang="fi-FI" dirty="0"/>
          </a:p>
          <a:p>
            <a:pPr marL="803700" lvl="2" indent="-342900"/>
            <a:r>
              <a:rPr lang="fi-FI" dirty="0" err="1"/>
              <a:t>Entry</a:t>
            </a:r>
            <a:r>
              <a:rPr lang="fi-FI" dirty="0"/>
              <a:t> </a:t>
            </a:r>
            <a:r>
              <a:rPr lang="fi-FI" dirty="0" err="1"/>
              <a:t>by</a:t>
            </a:r>
            <a:r>
              <a:rPr lang="fi-FI" dirty="0"/>
              <a:t> a single </a:t>
            </a:r>
            <a:r>
              <a:rPr lang="fi-FI" dirty="0" err="1"/>
              <a:t>firmdoes</a:t>
            </a:r>
            <a:r>
              <a:rPr lang="fi-FI" dirty="0"/>
              <a:t> </a:t>
            </a:r>
            <a:r>
              <a:rPr lang="fi-FI" dirty="0" err="1"/>
              <a:t>not</a:t>
            </a:r>
            <a:r>
              <a:rPr lang="fi-FI" dirty="0"/>
              <a:t> </a:t>
            </a:r>
            <a:r>
              <a:rPr lang="fi-FI" dirty="0" err="1"/>
              <a:t>have</a:t>
            </a:r>
            <a:r>
              <a:rPr lang="fi-FI" dirty="0"/>
              <a:t> </a:t>
            </a:r>
            <a:r>
              <a:rPr lang="fi-FI" dirty="0" err="1"/>
              <a:t>much</a:t>
            </a:r>
            <a:r>
              <a:rPr lang="fi-FI" dirty="0"/>
              <a:t> </a:t>
            </a:r>
            <a:r>
              <a:rPr lang="fi-FI" dirty="0" err="1"/>
              <a:t>effect</a:t>
            </a:r>
            <a:r>
              <a:rPr lang="fi-FI" dirty="0"/>
              <a:t> on </a:t>
            </a:r>
            <a:r>
              <a:rPr lang="fi-FI" dirty="0" err="1"/>
              <a:t>the</a:t>
            </a:r>
            <a:r>
              <a:rPr lang="fi-FI" dirty="0"/>
              <a:t> market </a:t>
            </a:r>
            <a:r>
              <a:rPr lang="fi-FI" dirty="0" err="1"/>
              <a:t>price</a:t>
            </a:r>
            <a:r>
              <a:rPr lang="fi-FI" dirty="0"/>
              <a:t>. </a:t>
            </a:r>
            <a:r>
              <a:rPr lang="fi-FI" dirty="0" err="1"/>
              <a:t>The</a:t>
            </a:r>
            <a:r>
              <a:rPr lang="fi-FI" dirty="0"/>
              <a:t> </a:t>
            </a:r>
            <a:r>
              <a:rPr lang="fi-FI" dirty="0" err="1"/>
              <a:t>number</a:t>
            </a:r>
            <a:r>
              <a:rPr lang="fi-FI" dirty="0"/>
              <a:t> of </a:t>
            </a:r>
            <a:r>
              <a:rPr lang="fi-FI" dirty="0" err="1"/>
              <a:t>entering</a:t>
            </a:r>
            <a:r>
              <a:rPr lang="fi-FI" dirty="0"/>
              <a:t> </a:t>
            </a:r>
            <a:r>
              <a:rPr lang="fi-FI" dirty="0" err="1"/>
              <a:t>firms</a:t>
            </a:r>
            <a:r>
              <a:rPr lang="fi-FI" dirty="0"/>
              <a:t> is </a:t>
            </a:r>
            <a:r>
              <a:rPr lang="fi-FI" dirty="0" err="1"/>
              <a:t>determined</a:t>
            </a:r>
            <a:r>
              <a:rPr lang="fi-FI" dirty="0"/>
              <a:t> </a:t>
            </a:r>
            <a:r>
              <a:rPr lang="fi-FI" dirty="0" err="1"/>
              <a:t>from</a:t>
            </a:r>
            <a:r>
              <a:rPr lang="fi-FI" dirty="0"/>
              <a:t> </a:t>
            </a:r>
            <a:r>
              <a:rPr lang="fi-FI" dirty="0" err="1"/>
              <a:t>the</a:t>
            </a:r>
            <a:r>
              <a:rPr lang="fi-FI" dirty="0"/>
              <a:t> </a:t>
            </a:r>
            <a:r>
              <a:rPr lang="fi-FI" dirty="0" err="1"/>
              <a:t>requirement</a:t>
            </a:r>
            <a:r>
              <a:rPr lang="fi-FI" dirty="0"/>
              <a:t> </a:t>
            </a:r>
            <a:r>
              <a:rPr lang="fi-FI" dirty="0" err="1"/>
              <a:t>that</a:t>
            </a:r>
            <a:r>
              <a:rPr lang="fi-FI" dirty="0"/>
              <a:t> </a:t>
            </a:r>
            <a:r>
              <a:rPr lang="fi-FI" dirty="0" err="1"/>
              <a:t>any</a:t>
            </a:r>
            <a:r>
              <a:rPr lang="fi-FI" dirty="0"/>
              <a:t> </a:t>
            </a:r>
            <a:r>
              <a:rPr lang="fi-FI" dirty="0" err="1"/>
              <a:t>additional</a:t>
            </a:r>
            <a:r>
              <a:rPr lang="fi-FI" dirty="0"/>
              <a:t> </a:t>
            </a:r>
            <a:r>
              <a:rPr lang="fi-FI" dirty="0" err="1"/>
              <a:t>entrant</a:t>
            </a:r>
            <a:r>
              <a:rPr lang="fi-FI" dirty="0"/>
              <a:t> </a:t>
            </a:r>
            <a:r>
              <a:rPr lang="fi-FI" dirty="0" err="1"/>
              <a:t>would</a:t>
            </a:r>
            <a:r>
              <a:rPr lang="fi-FI" dirty="0"/>
              <a:t> </a:t>
            </a:r>
            <a:r>
              <a:rPr lang="fi-FI" dirty="0" err="1"/>
              <a:t>not</a:t>
            </a:r>
            <a:r>
              <a:rPr lang="fi-FI" dirty="0"/>
              <a:t> </a:t>
            </a:r>
            <a:r>
              <a:rPr lang="fi-FI" dirty="0" err="1"/>
              <a:t>earn</a:t>
            </a:r>
            <a:r>
              <a:rPr lang="fi-FI" dirty="0"/>
              <a:t> a </a:t>
            </a:r>
            <a:r>
              <a:rPr lang="fi-FI" dirty="0" err="1"/>
              <a:t>rent</a:t>
            </a:r>
            <a:r>
              <a:rPr lang="fi-FI" dirty="0"/>
              <a:t> (</a:t>
            </a:r>
            <a:r>
              <a:rPr lang="fi-FI" dirty="0" err="1"/>
              <a:t>or</a:t>
            </a:r>
            <a:r>
              <a:rPr lang="fi-FI" dirty="0"/>
              <a:t> </a:t>
            </a:r>
            <a:r>
              <a:rPr lang="fi-FI" dirty="0" err="1"/>
              <a:t>would</a:t>
            </a:r>
            <a:r>
              <a:rPr lang="fi-FI" dirty="0"/>
              <a:t> </a:t>
            </a:r>
            <a:r>
              <a:rPr lang="fi-FI" dirty="0" err="1"/>
              <a:t>make</a:t>
            </a:r>
            <a:r>
              <a:rPr lang="fi-FI" dirty="0"/>
              <a:t> a </a:t>
            </a:r>
            <a:r>
              <a:rPr lang="fi-FI" dirty="0" err="1"/>
              <a:t>loss</a:t>
            </a:r>
            <a:r>
              <a:rPr lang="fi-FI" dirty="0"/>
              <a:t>)</a:t>
            </a:r>
          </a:p>
          <a:p>
            <a:pPr marL="803700" lvl="2" indent="-342900"/>
            <a:r>
              <a:rPr lang="fi-FI" dirty="0" err="1"/>
              <a:t>All</a:t>
            </a:r>
            <a:r>
              <a:rPr lang="fi-FI" dirty="0"/>
              <a:t> </a:t>
            </a:r>
            <a:r>
              <a:rPr lang="fi-FI" dirty="0" err="1"/>
              <a:t>firms</a:t>
            </a:r>
            <a:r>
              <a:rPr lang="fi-FI" dirty="0"/>
              <a:t> </a:t>
            </a:r>
            <a:r>
              <a:rPr lang="fi-FI" dirty="0" err="1"/>
              <a:t>operate</a:t>
            </a:r>
            <a:r>
              <a:rPr lang="fi-FI" dirty="0"/>
              <a:t> at </a:t>
            </a:r>
            <a:r>
              <a:rPr lang="fi-FI" dirty="0" err="1"/>
              <a:t>the</a:t>
            </a:r>
            <a:r>
              <a:rPr lang="fi-FI" dirty="0"/>
              <a:t> </a:t>
            </a:r>
            <a:r>
              <a:rPr lang="fi-FI" dirty="0" err="1"/>
              <a:t>efficient</a:t>
            </a:r>
            <a:r>
              <a:rPr lang="fi-FI" dirty="0"/>
              <a:t> </a:t>
            </a:r>
            <a:r>
              <a:rPr lang="fi-FI" dirty="0" err="1"/>
              <a:t>scale</a:t>
            </a:r>
            <a:r>
              <a:rPr lang="fi-FI" dirty="0"/>
              <a:t> </a:t>
            </a:r>
            <a:r>
              <a:rPr lang="fi-FI" dirty="0" err="1"/>
              <a:t>where</a:t>
            </a:r>
            <a:r>
              <a:rPr lang="fi-FI" dirty="0"/>
              <a:t> </a:t>
            </a:r>
            <a:r>
              <a:rPr lang="fi-FI" dirty="0" err="1"/>
              <a:t>average</a:t>
            </a:r>
            <a:r>
              <a:rPr lang="fi-FI" dirty="0"/>
              <a:t> </a:t>
            </a:r>
            <a:r>
              <a:rPr lang="fi-FI" dirty="0" err="1"/>
              <a:t>cost</a:t>
            </a:r>
            <a:r>
              <a:rPr lang="fi-FI" dirty="0"/>
              <a:t> is </a:t>
            </a:r>
            <a:r>
              <a:rPr lang="fi-FI" dirty="0" err="1"/>
              <a:t>minimized</a:t>
            </a:r>
            <a:endParaRPr lang="fi-FI" dirty="0"/>
          </a:p>
          <a:p>
            <a:pPr marL="580500" lvl="1" indent="-342900">
              <a:buFont typeface="Arial" panose="020B0604020202020204" pitchFamily="34" charset="0"/>
              <a:buChar char="•"/>
            </a:pPr>
            <a:endParaRPr lang="fi-FI" dirty="0"/>
          </a:p>
        </p:txBody>
      </p:sp>
    </p:spTree>
    <p:extLst>
      <p:ext uri="{BB962C8B-B14F-4D97-AF65-F5344CB8AC3E}">
        <p14:creationId xmlns:p14="http://schemas.microsoft.com/office/powerpoint/2010/main" val="2273562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21525"/>
          </a:xfrm>
        </p:spPr>
        <p:txBody>
          <a:bodyPr>
            <a:normAutofit/>
          </a:bodyPr>
          <a:lstStyle/>
          <a:p>
            <a:pPr algn="ctr"/>
            <a:r>
              <a:rPr lang="en-GB" sz="2800" dirty="0">
                <a:latin typeface="+mn-lt"/>
              </a:rPr>
              <a:t>Recall Average cost curve from Lecture 8</a:t>
            </a:r>
          </a:p>
        </p:txBody>
      </p:sp>
      <p:sp>
        <p:nvSpPr>
          <p:cNvPr id="6" name="TextBox 5"/>
          <p:cNvSpPr txBox="1"/>
          <p:nvPr/>
        </p:nvSpPr>
        <p:spPr>
          <a:xfrm>
            <a:off x="334954" y="3611872"/>
            <a:ext cx="8495693" cy="2131353"/>
          </a:xfrm>
          <a:prstGeom prst="rect">
            <a:avLst/>
          </a:prstGeom>
          <a:noFill/>
        </p:spPr>
        <p:txBody>
          <a:bodyPr wrap="square" rtlCol="0">
            <a:spAutoFit/>
          </a:bodyPr>
          <a:lstStyle/>
          <a:p>
            <a:pPr marL="342900" indent="-342900">
              <a:spcAft>
                <a:spcPts val="450"/>
              </a:spcAft>
              <a:buFont typeface="Arial" panose="020B0604020202020204" pitchFamily="34" charset="0"/>
              <a:buChar char="•"/>
            </a:pPr>
            <a:r>
              <a:rPr lang="en-US" sz="2000" dirty="0"/>
              <a:t>For a price-taking firm, P=MC(q)</a:t>
            </a:r>
          </a:p>
          <a:p>
            <a:pPr marL="342900" indent="-342900">
              <a:spcAft>
                <a:spcPts val="450"/>
              </a:spcAft>
              <a:buFont typeface="Arial" panose="020B0604020202020204" pitchFamily="34" charset="0"/>
              <a:buChar char="•"/>
            </a:pPr>
            <a:r>
              <a:rPr lang="en-US" sz="2000" dirty="0"/>
              <a:t>Average cost is minimized where MC(q) = AC(q)</a:t>
            </a:r>
          </a:p>
          <a:p>
            <a:pPr marL="342900" indent="-342900">
              <a:spcAft>
                <a:spcPts val="450"/>
              </a:spcAft>
              <a:buFont typeface="Arial" panose="020B0604020202020204" pitchFamily="34" charset="0"/>
              <a:buChar char="•"/>
            </a:pPr>
            <a:r>
              <a:rPr lang="en-US" sz="2000" dirty="0"/>
              <a:t>Since profit 𝚷(q) = q (P – AC(q)), zero profit implies P = AC(q) = MC(q)</a:t>
            </a:r>
          </a:p>
          <a:p>
            <a:pPr marL="342900" indent="-342900">
              <a:spcAft>
                <a:spcPts val="450"/>
              </a:spcAft>
              <a:buFont typeface="Arial" panose="020B0604020202020204" pitchFamily="34" charset="0"/>
              <a:buChar char="•"/>
            </a:pPr>
            <a:r>
              <a:rPr lang="en-US" sz="2000" dirty="0"/>
              <a:t>Since P depends on Q and Q is the number of firms times individual supply q, these equations determine the long run number of firms in the market</a:t>
            </a:r>
          </a:p>
        </p:txBody>
      </p:sp>
      <p:pic>
        <p:nvPicPr>
          <p:cNvPr id="5" name="Picture 4" descr="figure-07-07-h.jpg"/>
          <p:cNvPicPr>
            <a:picLocks noChangeAspect="1"/>
          </p:cNvPicPr>
          <p:nvPr/>
        </p:nvPicPr>
        <p:blipFill>
          <a:blip r:embed="rId2"/>
          <a:srcRect t="47884" r="522"/>
          <a:stretch>
            <a:fillRect/>
          </a:stretch>
        </p:blipFill>
        <p:spPr>
          <a:xfrm>
            <a:off x="2198495" y="1201849"/>
            <a:ext cx="4610822" cy="2410023"/>
          </a:xfrm>
          <a:prstGeom prst="rect">
            <a:avLst/>
          </a:prstGeom>
        </p:spPr>
      </p:pic>
    </p:spTree>
    <p:extLst>
      <p:ext uri="{BB962C8B-B14F-4D97-AF65-F5344CB8AC3E}">
        <p14:creationId xmlns:p14="http://schemas.microsoft.com/office/powerpoint/2010/main" val="2670755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Back to example from Lecture 9</a:t>
            </a:r>
          </a:p>
        </p:txBody>
      </p:sp>
      <mc:AlternateContent xmlns:mc="http://schemas.openxmlformats.org/markup-compatibility/2006">
        <mc:Choice xmlns:a14="http://schemas.microsoft.com/office/drawing/2010/main" Requires="a14">
          <p:sp>
            <p:nvSpPr>
              <p:cNvPr id="5" name="TextBox 4"/>
              <p:cNvSpPr txBox="1"/>
              <p:nvPr/>
            </p:nvSpPr>
            <p:spPr>
              <a:xfrm>
                <a:off x="646880" y="1621476"/>
                <a:ext cx="8185251" cy="3003258"/>
              </a:xfrm>
              <a:prstGeom prst="rect">
                <a:avLst/>
              </a:prstGeom>
              <a:noFill/>
            </p:spPr>
            <p:txBody>
              <a:bodyPr wrap="square" rtlCol="0">
                <a:spAutoFit/>
              </a:bodyPr>
              <a:lstStyle/>
              <a:p>
                <a:r>
                  <a:rPr lang="en-US" sz="2000" b="1" dirty="0"/>
                  <a:t>How to determine the long-run number of firms n* in an industry?</a:t>
                </a:r>
                <a:endParaRPr lang="en-US" sz="2000" dirty="0"/>
              </a:p>
              <a:p>
                <a:pPr marL="342900" indent="-342900">
                  <a:buFont typeface="Arial" panose="020B0604020202020204" pitchFamily="34" charset="0"/>
                  <a:buChar char="•"/>
                </a:pPr>
                <a:r>
                  <a:rPr lang="en-US" sz="2000" dirty="0"/>
                  <a:t>Imagine all firms are alike, i.e. cost function C(q) = F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i="1">
                        <a:latin typeface="Cambria Math" panose="02040503050406030204" pitchFamily="18" charset="0"/>
                      </a:rPr>
                      <m:t> </m:t>
                    </m:r>
                    <m:sSup>
                      <m:sSupPr>
                        <m:ctrlPr>
                          <a:rPr lang="en-US" sz="2000" i="1" dirty="0" smtClean="0">
                            <a:latin typeface="Cambria Math" panose="02040503050406030204" pitchFamily="18" charset="0"/>
                          </a:rPr>
                        </m:ctrlPr>
                      </m:sSupPr>
                      <m:e>
                        <m:r>
                          <m:rPr>
                            <m:nor/>
                          </m:rPr>
                          <a:rPr lang="en-US" sz="2000" dirty="0"/>
                          <m:t>q</m:t>
                        </m:r>
                      </m:e>
                      <m:sup>
                        <m:r>
                          <a:rPr lang="en-US" sz="2000" b="0" i="1" dirty="0" smtClean="0">
                            <a:latin typeface="Cambria Math" panose="02040503050406030204" pitchFamily="18" charset="0"/>
                          </a:rPr>
                          <m:t>2</m:t>
                        </m:r>
                      </m:sup>
                    </m:sSup>
                  </m:oMath>
                </a14:m>
                <a:endParaRPr lang="en-US" sz="2000" dirty="0"/>
              </a:p>
              <a:p>
                <a:pPr marL="342900" indent="-342900">
                  <a:buFont typeface="Arial" panose="020B0604020202020204" pitchFamily="34" charset="0"/>
                  <a:buChar char="•"/>
                </a:pPr>
                <a:r>
                  <a:rPr lang="en-US" sz="2000" dirty="0"/>
                  <a:t>Price taking: MR(q) = P(Q) = MC(q) </a:t>
                </a:r>
              </a:p>
              <a:p>
                <a:pPr marL="342900" indent="-342900">
                  <a:buFont typeface="Arial" panose="020B0604020202020204" pitchFamily="34" charset="0"/>
                  <a:buChar char="•"/>
                </a:pPr>
                <a:r>
                  <a:rPr lang="en-US" sz="2000" dirty="0"/>
                  <a:t>Assume that demand takes the form </a:t>
                </a:r>
              </a:p>
              <a:p>
                <a:pPr lvl="1"/>
                <a:r>
                  <a:rPr lang="en-US" sz="2000" dirty="0"/>
                  <a:t>		P(Q) = 10 -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100</m:t>
                        </m:r>
                      </m:den>
                    </m:f>
                  </m:oMath>
                </a14:m>
                <a:r>
                  <a:rPr lang="en-US" sz="2000" dirty="0"/>
                  <a:t>Q</a:t>
                </a:r>
              </a:p>
              <a:p>
                <a:pPr marL="342900" indent="-342900">
                  <a:buFont typeface="Arial" panose="020B0604020202020204" pitchFamily="34" charset="0"/>
                  <a:buChar char="•"/>
                </a:pPr>
                <a:r>
                  <a:rPr lang="en-US" sz="2000" dirty="0"/>
                  <a:t>If all n* firms produce q*, then Q = n*q*</a:t>
                </a:r>
              </a:p>
              <a:p>
                <a:pPr marL="342900" indent="-342900">
                  <a:buFont typeface="Arial" panose="020B0604020202020204" pitchFamily="34" charset="0"/>
                  <a:buChar char="•"/>
                </a:pPr>
                <a:r>
                  <a:rPr lang="en-US" sz="2000" dirty="0"/>
                  <a:t>We have AC(q)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𝐹</m:t>
                        </m:r>
                      </m:num>
                      <m:den>
                        <m:r>
                          <a:rPr lang="en-US" sz="2000" b="0" i="1" smtClean="0">
                            <a:latin typeface="Cambria Math" panose="02040503050406030204" pitchFamily="18" charset="0"/>
                          </a:rPr>
                          <m:t>𝑞</m:t>
                        </m:r>
                      </m:den>
                    </m:f>
                    <m:r>
                      <a:rPr lang="en-US" sz="2000" b="0" i="0" smtClean="0">
                        <a:latin typeface="Cambria Math" panose="02040503050406030204" pitchFamily="18" charset="0"/>
                      </a:rPr>
                      <m:t>+</m:t>
                    </m:r>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t> q, MC(q) = q</a:t>
                </a:r>
              </a:p>
              <a:p>
                <a:pPr marL="342900" indent="-342900">
                  <a:buFont typeface="Arial" panose="020B0604020202020204" pitchFamily="34" charset="0"/>
                  <a:buChar char="•"/>
                </a:pPr>
                <a:r>
                  <a:rPr lang="en-US" sz="2000" dirty="0"/>
                  <a:t>MC(q) = q =AC(q) if q = q* =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𝐹</m:t>
                        </m:r>
                      </m:e>
                    </m:rad>
                  </m:oMath>
                </a14:m>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646880" y="1621476"/>
                <a:ext cx="8185251" cy="3003258"/>
              </a:xfrm>
              <a:prstGeom prst="rect">
                <a:avLst/>
              </a:prstGeom>
              <a:blipFill>
                <a:blip r:embed="rId2"/>
                <a:stretch>
                  <a:fillRect l="-620" t="-1266" b="-2532"/>
                </a:stretch>
              </a:blipFill>
            </p:spPr>
            <p:txBody>
              <a:bodyPr/>
              <a:lstStyle/>
              <a:p>
                <a:r>
                  <a:rPr lang="en-US">
                    <a:noFill/>
                  </a:rPr>
                  <a:t> </a:t>
                </a:r>
              </a:p>
            </p:txBody>
          </p:sp>
        </mc:Fallback>
      </mc:AlternateContent>
    </p:spTree>
    <p:extLst>
      <p:ext uri="{BB962C8B-B14F-4D97-AF65-F5344CB8AC3E}">
        <p14:creationId xmlns:p14="http://schemas.microsoft.com/office/powerpoint/2010/main" val="356752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Free entry equilibrium </a:t>
            </a:r>
          </a:p>
        </p:txBody>
      </p:sp>
      <mc:AlternateContent xmlns:mc="http://schemas.openxmlformats.org/markup-compatibility/2006" xmlns:a14="http://schemas.microsoft.com/office/drawing/2010/main">
        <mc:Choice Requires="a14">
          <p:sp>
            <p:nvSpPr>
              <p:cNvPr id="5" name="TextBox 4"/>
              <p:cNvSpPr txBox="1"/>
              <p:nvPr/>
            </p:nvSpPr>
            <p:spPr>
              <a:xfrm>
                <a:off x="540002" y="1241466"/>
                <a:ext cx="8185251" cy="4398320"/>
              </a:xfrm>
              <a:prstGeom prst="rect">
                <a:avLst/>
              </a:prstGeom>
              <a:noFill/>
            </p:spPr>
            <p:txBody>
              <a:bodyPr wrap="square" rtlCol="0">
                <a:spAutoFit/>
              </a:bodyPr>
              <a:lstStyle/>
              <a:p>
                <a:r>
                  <a:rPr lang="en-US" sz="2000" b="1" dirty="0"/>
                  <a:t>How to determine the long-run number of firms n* in an industry?</a:t>
                </a:r>
                <a:endParaRPr lang="en-US" sz="2000" dirty="0"/>
              </a:p>
              <a:p>
                <a:pPr marL="342900" indent="-342900">
                  <a:buFont typeface="Arial" panose="020B0604020202020204" pitchFamily="34" charset="0"/>
                  <a:buChar char="•"/>
                </a:pPr>
                <a:r>
                  <a:rPr lang="en-US" sz="2000" dirty="0"/>
                  <a:t>No rent: P(Q) = P(n*q*) = AC(q*) =MC(q*) </a:t>
                </a:r>
              </a:p>
              <a:p>
                <a:pPr marL="342900" indent="-342900">
                  <a:buFont typeface="Arial" panose="020B0604020202020204" pitchFamily="34" charset="0"/>
                  <a:buChar char="•"/>
                </a:pPr>
                <a:endParaRPr lang="en-US" sz="2000" dirty="0"/>
              </a:p>
              <a:p>
                <a:pPr lvl="2"/>
                <a:r>
                  <a:rPr lang="en-US" sz="2000" dirty="0"/>
                  <a:t>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100</m:t>
                        </m:r>
                      </m:den>
                    </m:f>
                  </m:oMath>
                </a14:m>
                <a:r>
                  <a:rPr lang="en-US" sz="2000" dirty="0"/>
                  <a:t> n*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or</a:t>
                </a:r>
              </a:p>
              <a:p>
                <a:pPr lvl="2"/>
                <a:r>
                  <a:rPr lang="en-US" sz="2000" dirty="0"/>
                  <a:t>100 (10-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n*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or</a:t>
                </a:r>
              </a:p>
              <a:p>
                <a:pPr lvl="2"/>
                <a:endParaRPr lang="en-US" sz="2000" dirty="0"/>
              </a:p>
              <a:p>
                <a:pPr lvl="2"/>
                <a:r>
                  <a:rPr lang="en-US" sz="2000" dirty="0"/>
                  <a:t>		 n* = 100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10</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den>
                    </m:f>
                  </m:oMath>
                </a14:m>
                <a:r>
                  <a:rPr lang="en-US" sz="2000" dirty="0"/>
                  <a:t> - 1).</a:t>
                </a:r>
              </a:p>
              <a:p>
                <a:pPr marL="342900" indent="-342900">
                  <a:buFont typeface="Arial" panose="020B0604020202020204" pitchFamily="34" charset="0"/>
                  <a:buChar char="•"/>
                </a:pPr>
                <a:r>
                  <a:rPr lang="en-US" sz="2000" dirty="0"/>
                  <a:t>If F=2, n*=400,  on the other hand if F = 8, n*=150.		</a:t>
                </a:r>
              </a:p>
              <a:p>
                <a:pPr marL="342900" indent="-342900">
                  <a:buFont typeface="Arial" panose="020B0604020202020204" pitchFamily="34" charset="0"/>
                  <a:buChar char="•"/>
                </a:pPr>
                <a:endParaRPr lang="en-US" sz="2000" dirty="0"/>
              </a:p>
              <a:p>
                <a:r>
                  <a:rPr lang="en-US" sz="2000" dirty="0"/>
                  <a:t>Notice that n*  is decreasing in F, i.e. n* is high if F is low and n* 	is low if F is high. If F &gt; 50	then it is not profitable for even a single firm to enter.</a:t>
                </a:r>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241466"/>
                <a:ext cx="8185251" cy="4398320"/>
              </a:xfrm>
              <a:prstGeom prst="rect">
                <a:avLst/>
              </a:prstGeom>
              <a:blipFill>
                <a:blip r:embed="rId2"/>
                <a:stretch>
                  <a:fillRect l="-775" t="-576" r="-930"/>
                </a:stretch>
              </a:blipFill>
            </p:spPr>
            <p:txBody>
              <a:bodyPr/>
              <a:lstStyle/>
              <a:p>
                <a:r>
                  <a:rPr lang="en-US">
                    <a:noFill/>
                  </a:rPr>
                  <a:t> </a:t>
                </a:r>
              </a:p>
            </p:txBody>
          </p:sp>
        </mc:Fallback>
      </mc:AlternateContent>
    </p:spTree>
    <p:extLst>
      <p:ext uri="{BB962C8B-B14F-4D97-AF65-F5344CB8AC3E}">
        <p14:creationId xmlns:p14="http://schemas.microsoft.com/office/powerpoint/2010/main" val="47406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Short-run and long-run adjustments</a:t>
            </a:r>
          </a:p>
        </p:txBody>
      </p:sp>
      <mc:AlternateContent xmlns:mc="http://schemas.openxmlformats.org/markup-compatibility/2006" xmlns:a14="http://schemas.microsoft.com/office/drawing/2010/main">
        <mc:Choice Requires="a14">
          <p:sp>
            <p:nvSpPr>
              <p:cNvPr id="5" name="TextBox 4"/>
              <p:cNvSpPr txBox="1"/>
              <p:nvPr/>
            </p:nvSpPr>
            <p:spPr>
              <a:xfrm>
                <a:off x="540002" y="1012866"/>
                <a:ext cx="8185251" cy="5530938"/>
              </a:xfrm>
              <a:prstGeom prst="rect">
                <a:avLst/>
              </a:prstGeom>
              <a:noFill/>
            </p:spPr>
            <p:txBody>
              <a:bodyPr wrap="square" rtlCol="0">
                <a:spAutoFit/>
              </a:bodyPr>
              <a:lstStyle/>
              <a:p>
                <a:r>
                  <a:rPr lang="en-US" sz="2000" b="1" dirty="0"/>
                  <a:t>What happens when demand increases?</a:t>
                </a:r>
                <a:endParaRPr lang="en-US" sz="2000" dirty="0"/>
              </a:p>
              <a:p>
                <a:pPr marL="342900" indent="-342900">
                  <a:buFont typeface="Arial" panose="020B0604020202020204" pitchFamily="34" charset="0"/>
                  <a:buChar char="•"/>
                </a:pPr>
                <a:r>
                  <a:rPr lang="en-US" sz="2000" dirty="0"/>
                  <a:t>Suppose that F=2 so that n* = 400 at P(Q) =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100</m:t>
                        </m:r>
                      </m:den>
                    </m:f>
                  </m:oMath>
                </a14:m>
                <a:r>
                  <a:rPr lang="en-US" sz="2000" dirty="0"/>
                  <a:t>Q</a:t>
                </a:r>
              </a:p>
              <a:p>
                <a:pPr marL="342900" indent="-342900">
                  <a:buFont typeface="Arial" panose="020B0604020202020204" pitchFamily="34" charset="0"/>
                  <a:buChar char="•"/>
                </a:pPr>
                <a:r>
                  <a:rPr lang="en-US" sz="2000" dirty="0"/>
                  <a:t>Suppose that number of buyers triples and therefore the demand function  increases to P(Q) =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3</m:t>
                        </m:r>
                        <m:r>
                          <a:rPr lang="en-US" sz="2000" i="1">
                            <a:latin typeface="Cambria Math" panose="02040503050406030204" pitchFamily="18" charset="0"/>
                          </a:rPr>
                          <m:t>00</m:t>
                        </m:r>
                      </m:den>
                    </m:f>
                  </m:oMath>
                </a14:m>
                <a:r>
                  <a:rPr lang="en-US" sz="2000" dirty="0"/>
                  <a:t>Q</a:t>
                </a:r>
              </a:p>
              <a:p>
                <a:pPr marL="342900" indent="-342900">
                  <a:buFont typeface="Arial" panose="020B0604020202020204" pitchFamily="34" charset="0"/>
                  <a:buChar char="•"/>
                </a:pPr>
                <a:r>
                  <a:rPr lang="en-US" sz="2000" dirty="0"/>
                  <a:t>If it takes time for firms to enter, short run response is for the 400 firms to produce more</a:t>
                </a:r>
              </a:p>
              <a:p>
                <a:pPr marL="342900" indent="-342900">
                  <a:buFont typeface="Arial" panose="020B0604020202020204" pitchFamily="34" charset="0"/>
                  <a:buChar char="•"/>
                </a:pPr>
                <a:r>
                  <a:rPr lang="en-US" sz="2000" dirty="0"/>
                  <a:t>With 400 firms, new equilibrium where P(Q) = MC(q) and Q=400 q</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Substituting into the equations gives:</a:t>
                </a:r>
              </a:p>
              <a:p>
                <a:pPr marL="342900" indent="-342900">
                  <a:buFont typeface="Arial" panose="020B0604020202020204" pitchFamily="34" charset="0"/>
                  <a:buChar char="•"/>
                </a:pPr>
                <a:endParaRPr lang="en-US" sz="2000" dirty="0"/>
              </a:p>
              <a:p>
                <a:pPr lvl="1"/>
                <a:r>
                  <a:rPr lang="en-US" sz="2000" dirty="0"/>
                  <a:t>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300</m:t>
                        </m:r>
                      </m:den>
                    </m:f>
                  </m:oMath>
                </a14:m>
                <a:r>
                  <a:rPr lang="en-US" sz="2000" dirty="0"/>
                  <a:t>Q = 10 -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4</m:t>
                        </m:r>
                      </m:num>
                      <m:den>
                        <m:r>
                          <a:rPr lang="en-US" sz="2000" i="1">
                            <a:latin typeface="Cambria Math" panose="02040503050406030204" pitchFamily="18" charset="0"/>
                          </a:rPr>
                          <m:t>3</m:t>
                        </m:r>
                      </m:den>
                    </m:f>
                    <m:r>
                      <m:rPr>
                        <m:sty m:val="p"/>
                      </m:rPr>
                      <a:rPr lang="en-US" sz="2000" b="0" i="0" smtClean="0">
                        <a:latin typeface="Cambria Math" panose="02040503050406030204" pitchFamily="18" charset="0"/>
                      </a:rPr>
                      <m:t>q</m:t>
                    </m:r>
                  </m:oMath>
                </a14:m>
                <a:r>
                  <a:rPr lang="en-US" sz="2000" dirty="0"/>
                  <a:t> = q   or q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30</m:t>
                        </m:r>
                      </m:num>
                      <m:den>
                        <m:r>
                          <a:rPr lang="en-US" sz="2000" b="0" i="1" smtClean="0">
                            <a:latin typeface="Cambria Math" panose="02040503050406030204" pitchFamily="18" charset="0"/>
                          </a:rPr>
                          <m:t>7</m:t>
                        </m:r>
                      </m:den>
                    </m:f>
                  </m:oMath>
                </a14:m>
                <a:r>
                  <a:rPr lang="en-US" sz="2000" dirty="0"/>
                  <a:t>  = P(Q)</a:t>
                </a:r>
              </a:p>
              <a:p>
                <a:endParaRPr lang="en-US" sz="2000" dirty="0"/>
              </a:p>
              <a:p>
                <a:pPr marL="342900" indent="-342900">
                  <a:buFont typeface="Arial" panose="020B0604020202020204" pitchFamily="34" charset="0"/>
                  <a:buChar char="•"/>
                </a:pPr>
                <a:r>
                  <a:rPr lang="en-US" sz="2000" dirty="0"/>
                  <a:t>We can compute the short run profit: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90</m:t>
                        </m:r>
                        <m:r>
                          <a:rPr lang="en-US" sz="2000" i="1">
                            <a:latin typeface="Cambria Math" panose="02040503050406030204" pitchFamily="18" charset="0"/>
                          </a:rPr>
                          <m:t>0</m:t>
                        </m:r>
                      </m:num>
                      <m:den>
                        <m:r>
                          <a:rPr lang="en-US" sz="2000" b="0" i="1" smtClean="0">
                            <a:latin typeface="Cambria Math" panose="02040503050406030204" pitchFamily="18" charset="0"/>
                          </a:rPr>
                          <m:t>49</m:t>
                        </m:r>
                      </m:den>
                    </m:f>
                  </m:oMath>
                </a14:m>
                <a:r>
                  <a:rPr lang="en-US" sz="2000" dirty="0"/>
                  <a:t>  - 2 -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90</m:t>
                        </m:r>
                        <m:r>
                          <a:rPr lang="en-US" sz="2000" i="1">
                            <a:latin typeface="Cambria Math" panose="02040503050406030204" pitchFamily="18" charset="0"/>
                          </a:rPr>
                          <m:t>0</m:t>
                        </m:r>
                      </m:num>
                      <m:den>
                        <m:r>
                          <a:rPr lang="en-US" sz="2000" b="0" i="1" smtClean="0">
                            <a:latin typeface="Cambria Math" panose="02040503050406030204" pitchFamily="18" charset="0"/>
                          </a:rPr>
                          <m:t>49</m:t>
                        </m:r>
                      </m:den>
                    </m:f>
                  </m:oMath>
                </a14:m>
                <a:r>
                  <a:rPr lang="en-US" sz="2000" dirty="0"/>
                  <a:t>  &gt; 0</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012866"/>
                <a:ext cx="8185251" cy="5530938"/>
              </a:xfrm>
              <a:prstGeom prst="rect">
                <a:avLst/>
              </a:prstGeom>
              <a:blipFill>
                <a:blip r:embed="rId2"/>
                <a:stretch>
                  <a:fillRect l="-775" t="-459"/>
                </a:stretch>
              </a:blipFill>
            </p:spPr>
            <p:txBody>
              <a:bodyPr/>
              <a:lstStyle/>
              <a:p>
                <a:r>
                  <a:rPr lang="en-US">
                    <a:noFill/>
                  </a:rPr>
                  <a:t> </a:t>
                </a:r>
              </a:p>
            </p:txBody>
          </p:sp>
        </mc:Fallback>
      </mc:AlternateContent>
    </p:spTree>
    <p:extLst>
      <p:ext uri="{BB962C8B-B14F-4D97-AF65-F5344CB8AC3E}">
        <p14:creationId xmlns:p14="http://schemas.microsoft.com/office/powerpoint/2010/main" val="2966619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Short-run and long-run adjustments</a:t>
            </a:r>
          </a:p>
        </p:txBody>
      </p:sp>
      <mc:AlternateContent xmlns:mc="http://schemas.openxmlformats.org/markup-compatibility/2006">
        <mc:Choice xmlns:a14="http://schemas.microsoft.com/office/drawing/2010/main" Requires="a14">
          <p:sp>
            <p:nvSpPr>
              <p:cNvPr id="5" name="TextBox 4"/>
              <p:cNvSpPr txBox="1"/>
              <p:nvPr/>
            </p:nvSpPr>
            <p:spPr>
              <a:xfrm>
                <a:off x="540002" y="1012866"/>
                <a:ext cx="8185251" cy="3961790"/>
              </a:xfrm>
              <a:prstGeom prst="rect">
                <a:avLst/>
              </a:prstGeom>
              <a:noFill/>
            </p:spPr>
            <p:txBody>
              <a:bodyPr wrap="square" rtlCol="0">
                <a:spAutoFit/>
              </a:bodyPr>
              <a:lstStyle/>
              <a:p>
                <a:r>
                  <a:rPr lang="en-US" sz="2000" b="1" dirty="0"/>
                  <a:t>But then more firms will enter</a:t>
                </a:r>
                <a:endParaRPr lang="en-US" sz="2000" dirty="0"/>
              </a:p>
              <a:p>
                <a:pPr marL="342900" indent="-342900">
                  <a:buFont typeface="Arial" panose="020B0604020202020204" pitchFamily="34" charset="0"/>
                  <a:buChar char="•"/>
                </a:pPr>
                <a:r>
                  <a:rPr lang="en-US" sz="2000" dirty="0"/>
                  <a:t>Since the cost function has not changed, positive profits persist as long as price is above the marginal cost at the efficient scale, i.e. as long as </a:t>
                </a:r>
              </a:p>
              <a:p>
                <a:pPr marL="342900" indent="-342900">
                  <a:buFont typeface="Arial" panose="020B0604020202020204" pitchFamily="34" charset="0"/>
                  <a:buChar char="•"/>
                </a:pPr>
                <a:endParaRPr lang="en-US" sz="2000" dirty="0"/>
              </a:p>
              <a:p>
                <a:pPr lvl="2"/>
                <a:r>
                  <a:rPr lang="en-US" sz="2000" dirty="0"/>
                  <a:t> P(Q) &gt; </a:t>
                </a:r>
                <a14:m>
                  <m:oMath xmlns:m="http://schemas.openxmlformats.org/officeDocument/2006/math">
                    <m:rad>
                      <m:radPr>
                        <m:degHide m:val="on"/>
                        <m:ctrlPr>
                          <a:rPr lang="en-US" sz="2000" i="1" smtClean="0">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a:t>
                </a:r>
              </a:p>
              <a:p>
                <a:endParaRPr lang="en-US" sz="2000" dirty="0"/>
              </a:p>
              <a:p>
                <a:pPr marL="342900" indent="-342900">
                  <a:buFont typeface="Arial" panose="020B0604020202020204" pitchFamily="34" charset="0"/>
                  <a:buChar char="•"/>
                </a:pPr>
                <a:r>
                  <a:rPr lang="en-US" sz="2000" dirty="0"/>
                  <a:t>All firms make zero profit at the efficient scale when the number of firms in the larger market n’ satisfies:</a:t>
                </a:r>
              </a:p>
              <a:p>
                <a:pPr marL="342900" indent="-342900">
                  <a:buFont typeface="Arial" panose="020B0604020202020204" pitchFamily="34" charset="0"/>
                  <a:buChar char="•"/>
                </a:pPr>
                <a:endParaRPr lang="en-US" sz="2000" dirty="0"/>
              </a:p>
              <a:p>
                <a:pPr lvl="2"/>
                <a:r>
                  <a:rPr lang="en-US" sz="2000" dirty="0"/>
                  <a:t>10 -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𝑛</m:t>
                        </m:r>
                        <m:r>
                          <a:rPr lang="en-US" sz="2000" b="0" i="1" smtClean="0">
                            <a:latin typeface="Cambria Math" panose="02040503050406030204" pitchFamily="18" charset="0"/>
                          </a:rPr>
                          <m:t>′</m:t>
                        </m:r>
                      </m:num>
                      <m:den>
                        <m:r>
                          <a:rPr lang="en-US" sz="2000" i="1">
                            <a:latin typeface="Cambria Math" panose="02040503050406030204" pitchFamily="18" charset="0"/>
                          </a:rPr>
                          <m:t>300</m:t>
                        </m:r>
                      </m:den>
                    </m:f>
                  </m:oMath>
                </a14:m>
                <a:r>
                  <a:rPr lang="en-US" sz="2000" dirty="0"/>
                  <a:t>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so that n’ = 300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10</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den>
                    </m:f>
                  </m:oMath>
                </a14:m>
                <a:r>
                  <a:rPr lang="en-US" sz="2000" dirty="0"/>
                  <a:t> - 1) = 1200.</a:t>
                </a:r>
              </a:p>
              <a:p>
                <a:pPr lvl="2"/>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540002" y="1012866"/>
                <a:ext cx="8185251" cy="3961790"/>
              </a:xfrm>
              <a:prstGeom prst="rect">
                <a:avLst/>
              </a:prstGeom>
              <a:blipFill>
                <a:blip r:embed="rId2"/>
                <a:stretch>
                  <a:fillRect l="-775" t="-639" r="-620"/>
                </a:stretch>
              </a:blipFill>
            </p:spPr>
            <p:txBody>
              <a:bodyPr/>
              <a:lstStyle/>
              <a:p>
                <a:r>
                  <a:rPr lang="en-US">
                    <a:noFill/>
                  </a:rPr>
                  <a:t> </a:t>
                </a:r>
              </a:p>
            </p:txBody>
          </p:sp>
        </mc:Fallback>
      </mc:AlternateContent>
    </p:spTree>
    <p:extLst>
      <p:ext uri="{BB962C8B-B14F-4D97-AF65-F5344CB8AC3E}">
        <p14:creationId xmlns:p14="http://schemas.microsoft.com/office/powerpoint/2010/main" val="402673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dirty="0">
                <a:latin typeface="+mn-lt"/>
              </a:rPr>
              <a:t>Introduction</a:t>
            </a:r>
          </a:p>
        </p:txBody>
      </p:sp>
    </p:spTree>
    <p:extLst>
      <p:ext uri="{BB962C8B-B14F-4D97-AF65-F5344CB8AC3E}">
        <p14:creationId xmlns:p14="http://schemas.microsoft.com/office/powerpoint/2010/main" val="2130397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Horizontal long-run supply</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397107" y="1022684"/>
            <a:ext cx="8446104" cy="4308872"/>
          </a:xfrm>
          <a:prstGeom prst="rect">
            <a:avLst/>
          </a:prstGeom>
          <a:noFill/>
        </p:spPr>
        <p:txBody>
          <a:bodyPr wrap="square" lIns="0" tIns="0" rIns="0" bIns="0" rtlCol="0">
            <a:spAutoFit/>
          </a:bodyPr>
          <a:lstStyle/>
          <a:p>
            <a:r>
              <a:rPr lang="en-US" sz="2000" b="1" dirty="0"/>
              <a:t>As long as we concentrate only on the long-run, we notice that the supply curve is horizontal at the price determined by the average cost at the efficient scale of operating</a:t>
            </a:r>
          </a:p>
          <a:p>
            <a:endParaRPr lang="en-US" sz="2000" b="1" dirty="0"/>
          </a:p>
          <a:p>
            <a:pPr marL="342900" indent="-342900">
              <a:buFont typeface="Arial" panose="020B0604020202020204" pitchFamily="34" charset="0"/>
              <a:buChar char="•"/>
            </a:pPr>
            <a:r>
              <a:rPr lang="en-US" sz="2000" dirty="0"/>
              <a:t>If demand changes, in the long run, only the number of firms in operation changes</a:t>
            </a:r>
          </a:p>
          <a:p>
            <a:pPr marL="342900" indent="-342900">
              <a:buFont typeface="Arial" panose="020B0604020202020204" pitchFamily="34" charset="0"/>
              <a:buChar char="•"/>
            </a:pPr>
            <a:r>
              <a:rPr lang="en-US" sz="2000" dirty="0"/>
              <a:t>Some textbooks assume free availability of all technologies and therefore firms cannot make rents in the long run</a:t>
            </a:r>
          </a:p>
          <a:p>
            <a:pPr marL="342900" indent="-342900">
              <a:buFont typeface="Arial" panose="020B0604020202020204" pitchFamily="34" charset="0"/>
              <a:buChar char="•"/>
            </a:pPr>
            <a:r>
              <a:rPr lang="en-US" sz="2000" dirty="0"/>
              <a:t>This is an incredibly static view of competition</a:t>
            </a:r>
          </a:p>
          <a:p>
            <a:pPr marL="342900" indent="-342900">
              <a:buFont typeface="Arial" panose="020B0604020202020204" pitchFamily="34" charset="0"/>
              <a:buChar char="•"/>
            </a:pPr>
            <a:r>
              <a:rPr lang="en-US" sz="2000" dirty="0"/>
              <a:t>Where are the incentives to innovate if all firms earn zero rents in the market?</a:t>
            </a:r>
          </a:p>
          <a:p>
            <a:pPr marL="342900" indent="-342900">
              <a:buFont typeface="Arial" panose="020B0604020202020204" pitchFamily="34" charset="0"/>
              <a:buChar char="•"/>
            </a:pPr>
            <a:r>
              <a:rPr lang="en-US" sz="2000" dirty="0"/>
              <a:t>The word competition already seems to suggest that agents involved in competition struggle to become better than others</a:t>
            </a:r>
          </a:p>
          <a:p>
            <a:pPr marL="342900" indent="-342900">
              <a:buFont typeface="Arial" panose="020B0604020202020204" pitchFamily="34" charset="0"/>
              <a:buChar char="•"/>
            </a:pPr>
            <a:r>
              <a:rPr lang="en-US" sz="2000" dirty="0"/>
              <a:t>None of this is present in the long-run competitive model</a:t>
            </a:r>
          </a:p>
        </p:txBody>
      </p:sp>
    </p:spTree>
    <p:extLst>
      <p:ext uri="{BB962C8B-B14F-4D97-AF65-F5344CB8AC3E}">
        <p14:creationId xmlns:p14="http://schemas.microsoft.com/office/powerpoint/2010/main" val="1628641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fontScale="90000"/>
          </a:bodyPr>
          <a:lstStyle/>
          <a:p>
            <a:pPr algn="ctr"/>
            <a:r>
              <a:rPr lang="en-GB" sz="3600" dirty="0">
                <a:latin typeface="+mn-lt"/>
              </a:rPr>
              <a:t>Increasing or decreasing long-run supply</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397107" y="1022684"/>
            <a:ext cx="8446104" cy="4616648"/>
          </a:xfrm>
          <a:prstGeom prst="rect">
            <a:avLst/>
          </a:prstGeom>
          <a:noFill/>
        </p:spPr>
        <p:txBody>
          <a:bodyPr wrap="square" lIns="0" tIns="0" rIns="0" bIns="0" rtlCol="0">
            <a:spAutoFit/>
          </a:bodyPr>
          <a:lstStyle/>
          <a:p>
            <a:r>
              <a:rPr lang="en-US" sz="2000" dirty="0"/>
              <a:t>Of course, it is not possible to reproduce existing production indefinitely in all industries at constant cost</a:t>
            </a:r>
          </a:p>
          <a:p>
            <a:pPr marL="800100" lvl="1" indent="-342900">
              <a:buFont typeface="Arial" panose="020B0604020202020204" pitchFamily="34" charset="0"/>
              <a:buChar char="•"/>
            </a:pPr>
            <a:r>
              <a:rPr lang="en-US" sz="2000" dirty="0"/>
              <a:t>Mining</a:t>
            </a:r>
          </a:p>
          <a:p>
            <a:pPr marL="800100" lvl="1" indent="-342900">
              <a:buFont typeface="Arial" panose="020B0604020202020204" pitchFamily="34" charset="0"/>
              <a:buChar char="•"/>
            </a:pPr>
            <a:r>
              <a:rPr lang="en-US" sz="2000" dirty="0"/>
              <a:t>Some agricultural products (fine wine)</a:t>
            </a:r>
          </a:p>
          <a:p>
            <a:pPr marL="800100" lvl="1" indent="-342900">
              <a:buFont typeface="Arial" panose="020B0604020202020204" pitchFamily="34" charset="0"/>
              <a:buChar char="•"/>
            </a:pPr>
            <a:r>
              <a:rPr lang="en-US" sz="2000" dirty="0"/>
              <a:t>Very specialized professions</a:t>
            </a:r>
          </a:p>
          <a:p>
            <a:endParaRPr lang="en-US" sz="2000" dirty="0"/>
          </a:p>
          <a:p>
            <a:r>
              <a:rPr lang="en-US" sz="2000" dirty="0"/>
              <a:t>For some industries, costs might be decreasing as industry size grows</a:t>
            </a:r>
          </a:p>
          <a:p>
            <a:pPr marL="800100" lvl="1" indent="-342900">
              <a:buFont typeface="Arial" panose="020B0604020202020204" pitchFamily="34" charset="0"/>
              <a:buChar char="•"/>
            </a:pPr>
            <a:r>
              <a:rPr lang="en-US" sz="2000" dirty="0"/>
              <a:t>Advantages of agglomeration</a:t>
            </a:r>
          </a:p>
          <a:p>
            <a:pPr marL="800100" lvl="1" indent="-342900">
              <a:buFont typeface="Arial" panose="020B0604020202020204" pitchFamily="34" charset="0"/>
              <a:buChar char="•"/>
            </a:pPr>
            <a:r>
              <a:rPr lang="en-US" sz="2000" dirty="0"/>
              <a:t>Emergence of cities</a:t>
            </a:r>
          </a:p>
          <a:p>
            <a:pPr marL="800100" lvl="1" indent="-342900">
              <a:buFont typeface="Arial" panose="020B0604020202020204" pitchFamily="34" charset="0"/>
              <a:buChar char="•"/>
            </a:pPr>
            <a:r>
              <a:rPr lang="en-US" sz="2000" dirty="0"/>
              <a:t>Silicon Valley, etc.</a:t>
            </a:r>
          </a:p>
          <a:p>
            <a:pPr lvl="1"/>
            <a:endParaRPr lang="en-US" sz="2000" dirty="0"/>
          </a:p>
          <a:p>
            <a:r>
              <a:rPr lang="en-US" sz="2000" dirty="0"/>
              <a:t>In such cases, the long-run supply curve slopes up (with increasing costs) or down (with decreasing costs) and entry and exit of firms represent movements on this long </a:t>
            </a:r>
            <a:r>
              <a:rPr lang="en-US" sz="2000"/>
              <a:t>run curve.</a:t>
            </a:r>
            <a:endParaRPr lang="en-US" sz="2000" dirty="0"/>
          </a:p>
          <a:p>
            <a:endParaRPr lang="en-US" sz="2000" dirty="0"/>
          </a:p>
        </p:txBody>
      </p:sp>
    </p:spTree>
    <p:extLst>
      <p:ext uri="{BB962C8B-B14F-4D97-AF65-F5344CB8AC3E}">
        <p14:creationId xmlns:p14="http://schemas.microsoft.com/office/powerpoint/2010/main" val="1263495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7" y="1884300"/>
            <a:ext cx="7975385" cy="2636000"/>
          </a:xfrm>
        </p:spPr>
        <p:txBody>
          <a:bodyPr>
            <a:noAutofit/>
          </a:bodyPr>
          <a:lstStyle/>
          <a:p>
            <a:pPr algn="ctr"/>
            <a:r>
              <a:rPr lang="en-GB" sz="5400" dirty="0">
                <a:latin typeface="+mn-lt"/>
              </a:rPr>
              <a:t>Competition and rent-seeking</a:t>
            </a:r>
          </a:p>
        </p:txBody>
      </p:sp>
    </p:spTree>
    <p:extLst>
      <p:ext uri="{BB962C8B-B14F-4D97-AF65-F5344CB8AC3E}">
        <p14:creationId xmlns:p14="http://schemas.microsoft.com/office/powerpoint/2010/main" val="2925047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310687"/>
            <a:ext cx="8446104" cy="5047536"/>
          </a:xfrm>
          <a:prstGeom prst="rect">
            <a:avLst/>
          </a:prstGeom>
          <a:noFill/>
        </p:spPr>
        <p:txBody>
          <a:bodyPr wrap="square" lIns="0" tIns="0" rIns="0" bIns="0" rtlCol="0">
            <a:spAutoFit/>
          </a:bodyPr>
          <a:lstStyle/>
          <a:p>
            <a:r>
              <a:rPr lang="en-US" sz="2000" dirty="0"/>
              <a:t>Hayek on competition:</a:t>
            </a:r>
          </a:p>
          <a:p>
            <a:endParaRPr lang="en-US" sz="1600" dirty="0"/>
          </a:p>
          <a:p>
            <a:r>
              <a:rPr lang="en-US" sz="1600" dirty="0"/>
              <a:t>Now, how many of the devices adopted in ordinary life to that end would still be open to a seller in a market in which so-called ‘perfect competition’ prevails? I believe that the answer is exactly none. Advertising, undercutting, and improving (‘differentiating’) the goods or services produced are all excluded by definition—’perfect’ competition means indeed the absence of all competitive activities. (Hayek: </a:t>
            </a:r>
            <a:r>
              <a:rPr lang="en-US" sz="1600" i="1" dirty="0">
                <a:hlinkClick r:id="rId2"/>
              </a:rPr>
              <a:t>The Meaning of Competition</a:t>
            </a:r>
            <a:r>
              <a:rPr lang="en-US" sz="1600" dirty="0"/>
              <a:t>, 1946)</a:t>
            </a:r>
          </a:p>
          <a:p>
            <a:endParaRPr lang="en-US" sz="1600" dirty="0"/>
          </a:p>
          <a:p>
            <a:r>
              <a:rPr lang="en-US" sz="2000" dirty="0"/>
              <a:t>Economic progress results from conscious efforts to improve </a:t>
            </a:r>
          </a:p>
          <a:p>
            <a:pPr marL="914400" lvl="1" indent="-457200">
              <a:buFont typeface="+mj-lt"/>
              <a:buAutoNum type="arabicPeriod"/>
            </a:pPr>
            <a:r>
              <a:rPr lang="en-US" sz="2000" dirty="0"/>
              <a:t>Product quality</a:t>
            </a:r>
          </a:p>
          <a:p>
            <a:pPr marL="914400" lvl="1" indent="-457200">
              <a:buFont typeface="+mj-lt"/>
              <a:buAutoNum type="arabicPeriod"/>
            </a:pPr>
            <a:r>
              <a:rPr lang="en-US" sz="2000" dirty="0"/>
              <a:t>Production processes</a:t>
            </a:r>
          </a:p>
          <a:p>
            <a:pPr marL="914400" lvl="1" indent="-457200">
              <a:buFont typeface="+mj-lt"/>
              <a:buAutoNum type="arabicPeriod"/>
            </a:pPr>
            <a:endParaRPr lang="en-US" sz="2000" dirty="0"/>
          </a:p>
          <a:p>
            <a:r>
              <a:rPr lang="en-US" sz="2000" dirty="0"/>
              <a:t>These efforts are costly and therefore they must result in a profit in the product market. This requires at least temporary market power or property rights to the new products or processes</a:t>
            </a:r>
          </a:p>
          <a:p>
            <a:endParaRPr lang="en-US" sz="2000" dirty="0"/>
          </a:p>
          <a:p>
            <a:endParaRPr lang="en-US" sz="2000" dirty="0"/>
          </a:p>
          <a:p>
            <a:endParaRPr lang="en-US" sz="1600" dirty="0"/>
          </a:p>
        </p:txBody>
      </p:sp>
    </p:spTree>
    <p:extLst>
      <p:ext uri="{BB962C8B-B14F-4D97-AF65-F5344CB8AC3E}">
        <p14:creationId xmlns:p14="http://schemas.microsoft.com/office/powerpoint/2010/main" val="1334651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070811"/>
            <a:ext cx="8446104" cy="4616648"/>
          </a:xfrm>
          <a:prstGeom prst="rect">
            <a:avLst/>
          </a:prstGeom>
          <a:noFill/>
        </p:spPr>
        <p:txBody>
          <a:bodyPr wrap="square" lIns="0" tIns="0" rIns="0" bIns="0" rtlCol="0">
            <a:spAutoFit/>
          </a:bodyPr>
          <a:lstStyle/>
          <a:p>
            <a:r>
              <a:rPr lang="en-US" sz="2000" dirty="0"/>
              <a:t>Hayek was writing on planned versus market economies. </a:t>
            </a:r>
          </a:p>
          <a:p>
            <a:r>
              <a:rPr lang="en-US" sz="2000" dirty="0"/>
              <a:t>In a planned economy, the planning officer must know all features of the economy. </a:t>
            </a:r>
          </a:p>
          <a:p>
            <a:endParaRPr lang="en-US" sz="2000" dirty="0"/>
          </a:p>
          <a:p>
            <a:r>
              <a:rPr lang="en-US" sz="2000" dirty="0"/>
              <a:t>In a market economy, the entrepreneur needs to look only at prices to evaluate the usefulness of potential innovations</a:t>
            </a:r>
            <a:endParaRPr lang="en-US" sz="1600" dirty="0"/>
          </a:p>
          <a:p>
            <a:endParaRPr lang="en-US" sz="1600" dirty="0"/>
          </a:p>
          <a:p>
            <a:r>
              <a:rPr lang="en-US" sz="1600" dirty="0"/>
              <a:t>Hayek on information:</a:t>
            </a:r>
          </a:p>
          <a:p>
            <a:endParaRPr lang="en-US" sz="1600" dirty="0"/>
          </a:p>
          <a:p>
            <a:r>
              <a:rPr lang="en-US" sz="1600" dirty="0"/>
              <a:t>Which of these systems [central planning or competition] is likely to be more efficient depends mainly on the question under which of them we can expect [to make fuller use] of the existing knowledge. This, in turn, depends on whether we are more likely to succeed in putting at the disposal of a single central authority all the knowledge which ought to be used but which is initially dispersed among many different individuals, or in conveying to the individuals such additional knowledge as they need in order to enable them to dovetail their plans with those of others. (Hayek: </a:t>
            </a:r>
            <a:r>
              <a:rPr lang="en-US" sz="1600" i="1" dirty="0">
                <a:hlinkClick r:id="rId2"/>
              </a:rPr>
              <a:t>The Use of Knowledge in Society</a:t>
            </a:r>
            <a:r>
              <a:rPr lang="en-US" sz="1600" dirty="0"/>
              <a:t>, </a:t>
            </a:r>
            <a:r>
              <a:rPr lang="en-GB" sz="1400" i="1" dirty="0"/>
              <a:t>The American Economic Review</a:t>
            </a:r>
            <a:r>
              <a:rPr lang="en-GB" sz="1400" dirty="0"/>
              <a:t>, Vol. 35, No. 4. (Sep., 1945), pp. 519-530</a:t>
            </a:r>
            <a:r>
              <a:rPr lang="en-US" sz="1400" dirty="0"/>
              <a:t>).</a:t>
            </a:r>
          </a:p>
        </p:txBody>
      </p:sp>
    </p:spTree>
    <p:extLst>
      <p:ext uri="{BB962C8B-B14F-4D97-AF65-F5344CB8AC3E}">
        <p14:creationId xmlns:p14="http://schemas.microsoft.com/office/powerpoint/2010/main" val="2511010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251285"/>
            <a:ext cx="8446104" cy="3693319"/>
          </a:xfrm>
          <a:prstGeom prst="rect">
            <a:avLst/>
          </a:prstGeom>
          <a:noFill/>
        </p:spPr>
        <p:txBody>
          <a:bodyPr wrap="square" lIns="0" tIns="0" rIns="0" bIns="0" rtlCol="0">
            <a:spAutoFit/>
          </a:bodyPr>
          <a:lstStyle/>
          <a:p>
            <a:r>
              <a:rPr lang="en-US" sz="2000" dirty="0"/>
              <a:t>There is wide agreement amongst economists that an important virtue of the market mechanism is that it provides the right information for investments in new product and process innovations</a:t>
            </a:r>
          </a:p>
          <a:p>
            <a:endParaRPr lang="en-US" sz="2000" dirty="0"/>
          </a:p>
          <a:p>
            <a:r>
              <a:rPr lang="en-US" sz="2000" dirty="0"/>
              <a:t>Markets provide a method for aggregating dispersed information in a very efficient manner (more on this in the next lecture)</a:t>
            </a:r>
          </a:p>
          <a:p>
            <a:endParaRPr lang="en-US" sz="2000" dirty="0"/>
          </a:p>
          <a:p>
            <a:r>
              <a:rPr lang="en-US" sz="2000" dirty="0"/>
              <a:t>Rent-seeking is the term given to the process where innovators come up with new ideas or ways of conducting business</a:t>
            </a:r>
          </a:p>
          <a:p>
            <a:endParaRPr lang="en-US" sz="2000" dirty="0"/>
          </a:p>
          <a:p>
            <a:r>
              <a:rPr lang="en-US" sz="2000" dirty="0"/>
              <a:t>Since trying new methods is expensive and inherently risky, the rewards for success must be considerable to make rent-seeking worthwhile</a:t>
            </a:r>
            <a:endParaRPr lang="en-US" sz="1600" dirty="0"/>
          </a:p>
        </p:txBody>
      </p:sp>
    </p:spTree>
    <p:extLst>
      <p:ext uri="{BB962C8B-B14F-4D97-AF65-F5344CB8AC3E}">
        <p14:creationId xmlns:p14="http://schemas.microsoft.com/office/powerpoint/2010/main" val="2141115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Is rent-seeking always good?</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251285"/>
            <a:ext cx="8446104" cy="4308872"/>
          </a:xfrm>
          <a:prstGeom prst="rect">
            <a:avLst/>
          </a:prstGeom>
          <a:noFill/>
        </p:spPr>
        <p:txBody>
          <a:bodyPr wrap="square" lIns="0" tIns="0" rIns="0" bIns="0" rtlCol="0">
            <a:spAutoFit/>
          </a:bodyPr>
          <a:lstStyle/>
          <a:p>
            <a:r>
              <a:rPr lang="en-US" sz="2000" dirty="0"/>
              <a:t>Suppose that a firm discovers that by investing F in a new production process, it can make a profit above F and earn a rent at existing market prices </a:t>
            </a:r>
          </a:p>
          <a:p>
            <a:pPr marL="800100" lvl="1" indent="-342900">
              <a:buFont typeface="Arial" panose="020B0604020202020204" pitchFamily="34" charset="0"/>
              <a:buChar char="•"/>
            </a:pPr>
            <a:r>
              <a:rPr lang="en-US" sz="2000" dirty="0"/>
              <a:t>Do we know that total surplus is increased by adopting this process?</a:t>
            </a:r>
          </a:p>
          <a:p>
            <a:pPr marL="800100" lvl="1" indent="-342900">
              <a:buFont typeface="Arial" panose="020B0604020202020204" pitchFamily="34" charset="0"/>
              <a:buChar char="•"/>
            </a:pPr>
            <a:r>
              <a:rPr lang="en-US" sz="2000" dirty="0"/>
              <a:t>If the firm is small and the market price does not change, only the firm’s own profit is affected and therefore surplus is increased</a:t>
            </a:r>
          </a:p>
          <a:p>
            <a:pPr marL="800100" lvl="1" indent="-342900">
              <a:buFont typeface="Arial" panose="020B0604020202020204" pitchFamily="34" charset="0"/>
              <a:buChar char="•"/>
            </a:pPr>
            <a:endParaRPr lang="en-US" sz="2000" dirty="0"/>
          </a:p>
          <a:p>
            <a:r>
              <a:rPr lang="en-US" sz="2000" dirty="0"/>
              <a:t>Suppose a firm can hire a team of lawyers at a great cost to lengthen the copyright protection for an existing product</a:t>
            </a:r>
          </a:p>
          <a:p>
            <a:pPr marL="800100" lvl="1" indent="-342900">
              <a:buFont typeface="Arial" panose="020B0604020202020204" pitchFamily="34" charset="0"/>
              <a:buChar char="•"/>
            </a:pPr>
            <a:r>
              <a:rPr lang="en-US" sz="2000" dirty="0"/>
              <a:t>Is this type of rent-seeking increasing total surplus?</a:t>
            </a:r>
          </a:p>
          <a:p>
            <a:pPr marL="1257300" lvl="2" indent="-342900">
              <a:buFont typeface="Arial" panose="020B0604020202020204" pitchFamily="34" charset="0"/>
              <a:buChar char="•"/>
            </a:pPr>
            <a:endParaRPr lang="en-US" sz="2000" dirty="0"/>
          </a:p>
          <a:p>
            <a:r>
              <a:rPr lang="en-US" sz="2000" dirty="0"/>
              <a:t>In general, rent seeking can involve market expansion and business stealing, the first increases surplus, the second shifts surpluses</a:t>
            </a:r>
          </a:p>
        </p:txBody>
      </p:sp>
    </p:spTree>
    <p:extLst>
      <p:ext uri="{BB962C8B-B14F-4D97-AF65-F5344CB8AC3E}">
        <p14:creationId xmlns:p14="http://schemas.microsoft.com/office/powerpoint/2010/main" val="949736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Creative destruction</a:t>
            </a:r>
          </a:p>
        </p:txBody>
      </p:sp>
      <p:sp>
        <p:nvSpPr>
          <p:cNvPr id="4" name="TextBox 3">
            <a:extLst>
              <a:ext uri="{FF2B5EF4-FFF2-40B4-BE49-F238E27FC236}">
                <a16:creationId xmlns:a16="http://schemas.microsoft.com/office/drawing/2014/main" id="{E64F7B84-694D-9649-B54E-69A38231242C}"/>
              </a:ext>
            </a:extLst>
          </p:cNvPr>
          <p:cNvSpPr txBox="1"/>
          <p:nvPr/>
        </p:nvSpPr>
        <p:spPr>
          <a:xfrm>
            <a:off x="733926" y="1191126"/>
            <a:ext cx="8037095" cy="3785652"/>
          </a:xfrm>
          <a:prstGeom prst="rect">
            <a:avLst/>
          </a:prstGeom>
          <a:noFill/>
        </p:spPr>
        <p:txBody>
          <a:bodyPr wrap="square" lIns="0" tIns="0" rIns="0" bIns="0" rtlCol="0">
            <a:spAutoFit/>
          </a:bodyPr>
          <a:lstStyle/>
          <a:p>
            <a:r>
              <a:rPr lang="en-US" sz="2000" b="1" dirty="0"/>
              <a:t>Joseph Schumpeter:</a:t>
            </a:r>
          </a:p>
          <a:p>
            <a:r>
              <a:rPr lang="en-US" dirty="0"/>
              <a:t>[...] The opening up of new markets, foreign or domestic, and the organizational development from the craft shop and factory to such concerns as U.S. Steel illustrate the process of industrial mutation that incessantly revolutionizes the economic structure </a:t>
            </a:r>
            <a:r>
              <a:rPr lang="en-US" i="1" dirty="0"/>
              <a:t>from within</a:t>
            </a:r>
            <a:r>
              <a:rPr lang="en-US" dirty="0"/>
              <a:t>, incessantly destroying the old one, incessantly creating a new one. This process of Creative Destruction is the essential fact about capitalism. It is what capitalism consists in and what every capitalist concern has got to live in. (</a:t>
            </a:r>
            <a:r>
              <a:rPr lang="en-US" i="1" dirty="0"/>
              <a:t>Capitalism, Socialism and Democracy, 1942)</a:t>
            </a:r>
          </a:p>
          <a:p>
            <a:endParaRPr lang="en-US" sz="2000" b="1" i="1" dirty="0"/>
          </a:p>
          <a:p>
            <a:r>
              <a:rPr lang="en-US" sz="2000" dirty="0"/>
              <a:t>A central issue for understanding economic progress:</a:t>
            </a:r>
          </a:p>
          <a:p>
            <a:pPr marL="800100" lvl="1" indent="-342900">
              <a:buFont typeface="Arial" panose="020B0604020202020204" pitchFamily="34" charset="0"/>
              <a:buChar char="•"/>
            </a:pPr>
            <a:r>
              <a:rPr lang="en-US" sz="2000" dirty="0"/>
              <a:t>What kinds of markets perform the best in producing innovations?</a:t>
            </a:r>
          </a:p>
          <a:p>
            <a:endParaRPr lang="en-US" sz="2000" dirty="0"/>
          </a:p>
        </p:txBody>
      </p:sp>
    </p:spTree>
    <p:extLst>
      <p:ext uri="{BB962C8B-B14F-4D97-AF65-F5344CB8AC3E}">
        <p14:creationId xmlns:p14="http://schemas.microsoft.com/office/powerpoint/2010/main" val="1240568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Cycle of economic progress</a:t>
            </a:r>
          </a:p>
        </p:txBody>
      </p:sp>
      <p:sp>
        <p:nvSpPr>
          <p:cNvPr id="4" name="TextBox 3">
            <a:extLst>
              <a:ext uri="{FF2B5EF4-FFF2-40B4-BE49-F238E27FC236}">
                <a16:creationId xmlns:a16="http://schemas.microsoft.com/office/drawing/2014/main" id="{E64F7B84-694D-9649-B54E-69A38231242C}"/>
              </a:ext>
            </a:extLst>
          </p:cNvPr>
          <p:cNvSpPr txBox="1"/>
          <p:nvPr/>
        </p:nvSpPr>
        <p:spPr>
          <a:xfrm>
            <a:off x="704743" y="977118"/>
            <a:ext cx="8037095" cy="4616648"/>
          </a:xfrm>
          <a:prstGeom prst="rect">
            <a:avLst/>
          </a:prstGeom>
          <a:noFill/>
        </p:spPr>
        <p:txBody>
          <a:bodyPr wrap="square" lIns="0" tIns="0" rIns="0" bIns="0" rtlCol="0">
            <a:spAutoFit/>
          </a:bodyPr>
          <a:lstStyle/>
          <a:p>
            <a:r>
              <a:rPr lang="en-US" sz="2000" dirty="0"/>
              <a:t>A firm obtains an innovation</a:t>
            </a:r>
          </a:p>
          <a:p>
            <a:pPr marL="800100" lvl="1" indent="-342900">
              <a:buFont typeface="Arial" panose="020B0604020202020204" pitchFamily="34" charset="0"/>
              <a:buChar char="•"/>
            </a:pPr>
            <a:r>
              <a:rPr lang="en-US" sz="2000" dirty="0"/>
              <a:t>Either a process innovation shifting its own marginal cost down or a product innovation shifting its demand up</a:t>
            </a:r>
          </a:p>
          <a:p>
            <a:pPr marL="800100" lvl="1" indent="-342900">
              <a:buFont typeface="Arial" panose="020B0604020202020204" pitchFamily="34" charset="0"/>
              <a:buChar char="•"/>
            </a:pPr>
            <a:r>
              <a:rPr lang="en-US" sz="2000" dirty="0"/>
              <a:t>Firm starts making profit</a:t>
            </a:r>
          </a:p>
          <a:p>
            <a:pPr marL="800100" lvl="1" indent="-342900">
              <a:buFont typeface="Arial" panose="020B0604020202020204" pitchFamily="34" charset="0"/>
              <a:buChar char="•"/>
            </a:pPr>
            <a:r>
              <a:rPr lang="en-US" sz="2000" dirty="0"/>
              <a:t>With process innovations, the firm can expand capacity by building new production facilities</a:t>
            </a:r>
          </a:p>
          <a:p>
            <a:pPr marL="800100" lvl="1" indent="-342900">
              <a:buFont typeface="Arial" panose="020B0604020202020204" pitchFamily="34" charset="0"/>
              <a:buChar char="•"/>
            </a:pPr>
            <a:r>
              <a:rPr lang="en-US" sz="2000" dirty="0"/>
              <a:t>With product innovations, firm obtains some market power and to make best use of this, expands capacity</a:t>
            </a:r>
          </a:p>
          <a:p>
            <a:r>
              <a:rPr lang="en-US" sz="2000" dirty="0"/>
              <a:t>The firm may protect its innovation by copyright or patent</a:t>
            </a:r>
          </a:p>
          <a:p>
            <a:pPr marL="800100" lvl="1" indent="-342900">
              <a:buFont typeface="Arial" panose="020B0604020202020204" pitchFamily="34" charset="0"/>
              <a:buChar char="•"/>
            </a:pPr>
            <a:r>
              <a:rPr lang="en-US" sz="2000" dirty="0"/>
              <a:t>In either case, must disclose its information that then becomes available to its competitors</a:t>
            </a:r>
          </a:p>
          <a:p>
            <a:pPr marL="800100" lvl="1" indent="-342900">
              <a:buFont typeface="Arial" panose="020B0604020202020204" pitchFamily="34" charset="0"/>
              <a:buChar char="•"/>
            </a:pPr>
            <a:r>
              <a:rPr lang="en-US" sz="2000" dirty="0"/>
              <a:t>Through this information or through reverse engineering the products or processes, competitors catch up until rent is dissipated</a:t>
            </a:r>
          </a:p>
          <a:p>
            <a:r>
              <a:rPr lang="en-US" sz="2000" dirty="0"/>
              <a:t>A new innovation arrives and the process is repeated</a:t>
            </a:r>
          </a:p>
        </p:txBody>
      </p:sp>
    </p:spTree>
    <p:extLst>
      <p:ext uri="{BB962C8B-B14F-4D97-AF65-F5344CB8AC3E}">
        <p14:creationId xmlns:p14="http://schemas.microsoft.com/office/powerpoint/2010/main" val="3928062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3600" dirty="0">
                <a:latin typeface="+mn-lt"/>
              </a:rPr>
              <a:t>Summary</a:t>
            </a:r>
          </a:p>
        </p:txBody>
      </p:sp>
      <p:sp>
        <p:nvSpPr>
          <p:cNvPr id="2" name="TextBox 1"/>
          <p:cNvSpPr txBox="1"/>
          <p:nvPr/>
        </p:nvSpPr>
        <p:spPr>
          <a:xfrm>
            <a:off x="540002" y="978899"/>
            <a:ext cx="7629716" cy="3877985"/>
          </a:xfrm>
          <a:prstGeom prst="rect">
            <a:avLst/>
          </a:prstGeom>
          <a:noFill/>
        </p:spPr>
        <p:txBody>
          <a:bodyPr wrap="square" rtlCol="0">
            <a:spAutoFit/>
          </a:bodyPr>
          <a:lstStyle/>
          <a:p>
            <a:pPr marL="457200" indent="-457200">
              <a:buAutoNum type="arabicPeriod"/>
            </a:pPr>
            <a:r>
              <a:rPr lang="en-US" sz="2400" dirty="0"/>
              <a:t>Interventions in markets</a:t>
            </a:r>
          </a:p>
          <a:p>
            <a:pPr marL="800100" lvl="1" indent="-342900">
              <a:buFont typeface="Arial" panose="020B0604020202020204" pitchFamily="34" charset="0"/>
              <a:buChar char="•"/>
            </a:pPr>
            <a:r>
              <a:rPr lang="en-US" sz="2400" dirty="0"/>
              <a:t>Tariffs</a:t>
            </a:r>
          </a:p>
          <a:p>
            <a:pPr marL="1257300" lvl="2" indent="-342900">
              <a:buFont typeface="Arial" panose="020B0604020202020204" pitchFamily="34" charset="0"/>
              <a:buChar char="•"/>
            </a:pPr>
            <a:r>
              <a:rPr lang="en-US" dirty="0"/>
              <a:t>Distributional effects, deadweight losses</a:t>
            </a:r>
          </a:p>
          <a:p>
            <a:pPr marL="800100" lvl="1" indent="-342900">
              <a:buFont typeface="Arial" panose="020B0604020202020204" pitchFamily="34" charset="0"/>
              <a:buChar char="•"/>
            </a:pPr>
            <a:r>
              <a:rPr lang="en-US" sz="2400" dirty="0"/>
              <a:t>Rent controls and housing subsidies</a:t>
            </a:r>
          </a:p>
          <a:p>
            <a:pPr marL="1257300" lvl="2" indent="-342900">
              <a:buFont typeface="Arial" panose="020B0604020202020204" pitchFamily="34" charset="0"/>
              <a:buChar char="•"/>
            </a:pPr>
            <a:r>
              <a:rPr lang="en-US" dirty="0"/>
              <a:t>Distortions of different signs</a:t>
            </a:r>
          </a:p>
          <a:p>
            <a:pPr marL="457200" indent="-457200">
              <a:buFont typeface="+mj-lt"/>
              <a:buAutoNum type="arabicPeriod"/>
            </a:pPr>
            <a:r>
              <a:rPr lang="en-US" sz="2400" dirty="0"/>
              <a:t>Short-run and long-run equilibria</a:t>
            </a:r>
          </a:p>
          <a:p>
            <a:pPr marL="914400" lvl="1" indent="-457200">
              <a:buFont typeface="Arial" panose="020B0604020202020204" pitchFamily="34" charset="0"/>
              <a:buChar char="•"/>
            </a:pPr>
            <a:r>
              <a:rPr lang="en-US" dirty="0"/>
              <a:t>Efficient scale of production</a:t>
            </a:r>
          </a:p>
          <a:p>
            <a:pPr marL="914400" lvl="1" indent="-457200">
              <a:buFont typeface="Arial" panose="020B0604020202020204" pitchFamily="34" charset="0"/>
              <a:buChar char="•"/>
            </a:pPr>
            <a:r>
              <a:rPr lang="en-US" dirty="0"/>
              <a:t>Horizontal long-run supply</a:t>
            </a:r>
          </a:p>
          <a:p>
            <a:pPr marL="457200" indent="-457200">
              <a:buFont typeface="+mj-lt"/>
              <a:buAutoNum type="arabicPeriod"/>
            </a:pPr>
            <a:r>
              <a:rPr lang="en-US" sz="2400" dirty="0"/>
              <a:t>Rent-seeking and the dynamic economic process</a:t>
            </a:r>
          </a:p>
          <a:p>
            <a:pPr marL="914400" lvl="1" indent="-457200">
              <a:buFont typeface="Arial" panose="020B0604020202020204" pitchFamily="34" charset="0"/>
              <a:buChar char="•"/>
            </a:pPr>
            <a:r>
              <a:rPr lang="en-US" dirty="0"/>
              <a:t>Economic progress from rent-seeking activities</a:t>
            </a:r>
          </a:p>
          <a:p>
            <a:pPr marL="914400" lvl="1" indent="-457200">
              <a:buFont typeface="Arial" panose="020B0604020202020204" pitchFamily="34" charset="0"/>
              <a:buChar char="•"/>
            </a:pPr>
            <a:r>
              <a:rPr lang="en-US" dirty="0"/>
              <a:t>The role of entrepreneur as the economic engine</a:t>
            </a:r>
          </a:p>
          <a:p>
            <a:pPr marL="914400" lvl="1" indent="-457200">
              <a:buFont typeface="Arial" panose="020B0604020202020204" pitchFamily="34" charset="0"/>
              <a:buChar char="•"/>
            </a:pPr>
            <a:r>
              <a:rPr lang="en-US" dirty="0"/>
              <a:t>Creative destruction</a:t>
            </a:r>
          </a:p>
        </p:txBody>
      </p:sp>
    </p:spTree>
    <p:extLst>
      <p:ext uri="{BB962C8B-B14F-4D97-AF65-F5344CB8AC3E}">
        <p14:creationId xmlns:p14="http://schemas.microsoft.com/office/powerpoint/2010/main" val="143593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478" y="162772"/>
            <a:ext cx="8085599" cy="461664"/>
          </a:xfrm>
        </p:spPr>
        <p:txBody>
          <a:bodyPr>
            <a:normAutofit fontScale="90000"/>
          </a:bodyPr>
          <a:lstStyle/>
          <a:p>
            <a:pPr algn="ctr"/>
            <a:r>
              <a:rPr lang="en-GB" sz="3600" dirty="0">
                <a:latin typeface="+mn-lt"/>
              </a:rPr>
              <a:t>The Context for This </a:t>
            </a:r>
            <a:r>
              <a:rPr lang="en-GB" dirty="0">
                <a:latin typeface="+mn-lt"/>
              </a:rPr>
              <a:t>Lecture</a:t>
            </a:r>
            <a:endParaRPr lang="en-GB" sz="3600" dirty="0">
              <a:latin typeface="+mn-lt"/>
            </a:endParaRPr>
          </a:p>
        </p:txBody>
      </p:sp>
      <p:sp>
        <p:nvSpPr>
          <p:cNvPr id="3" name="Content Placeholder 2"/>
          <p:cNvSpPr>
            <a:spLocks noGrp="1"/>
          </p:cNvSpPr>
          <p:nvPr>
            <p:ph sz="quarter" idx="14"/>
          </p:nvPr>
        </p:nvSpPr>
        <p:spPr/>
        <p:txBody>
          <a:bodyPr>
            <a:normAutofit/>
          </a:bodyPr>
          <a:lstStyle/>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grpSp>
        <p:nvGrpSpPr>
          <p:cNvPr id="8" name="Group 7"/>
          <p:cNvGrpSpPr/>
          <p:nvPr/>
        </p:nvGrpSpPr>
        <p:grpSpPr>
          <a:xfrm>
            <a:off x="843630" y="624436"/>
            <a:ext cx="7760368" cy="5262979"/>
            <a:chOff x="1191683" y="499406"/>
            <a:chExt cx="10347157" cy="7017310"/>
          </a:xfrm>
        </p:grpSpPr>
        <p:sp>
          <p:nvSpPr>
            <p:cNvPr id="6" name="TextBox 5"/>
            <p:cNvSpPr txBox="1"/>
            <p:nvPr/>
          </p:nvSpPr>
          <p:spPr>
            <a:xfrm>
              <a:off x="1191683" y="499406"/>
              <a:ext cx="10347157" cy="7017310"/>
            </a:xfrm>
            <a:prstGeom prst="rect">
              <a:avLst/>
            </a:prstGeom>
            <a:noFill/>
          </p:spPr>
          <p:txBody>
            <a:bodyPr wrap="square" rtlCol="0">
              <a:spAutoFit/>
            </a:bodyPr>
            <a:lstStyle/>
            <a:p>
              <a:r>
                <a:rPr lang="en-US" sz="2400" dirty="0"/>
                <a:t>In Lecture 9, we analyzed price-taking firms and their interactions with buyers in a single market</a:t>
              </a:r>
            </a:p>
            <a:p>
              <a:endParaRPr lang="en-US" sz="2400" dirty="0"/>
            </a:p>
            <a:p>
              <a:r>
                <a:rPr lang="en-US" sz="2400" dirty="0"/>
                <a:t>We argued that the equilibrium outcome where market demand equals market supply at the equilibrium price is a Pareto-efficient</a:t>
              </a:r>
            </a:p>
            <a:p>
              <a:endParaRPr lang="en-US" sz="2400" dirty="0"/>
            </a:p>
            <a:p>
              <a:r>
                <a:rPr lang="en-US" sz="2400" dirty="0"/>
                <a:t>We saw that taxes distort the equilibrium outcome away from Pareto efficiency. Today, we continue on this theme with a discussion of tariffs and rent controls</a:t>
              </a:r>
            </a:p>
            <a:p>
              <a:endParaRPr lang="en-US" sz="2400" dirty="0"/>
            </a:p>
            <a:p>
              <a:r>
                <a:rPr lang="en-US" sz="2400" dirty="0"/>
                <a:t>We also take a more dynamic view on supply and demand and look at long-run equilibrium in the market and rent-seeking behavior</a:t>
              </a:r>
            </a:p>
          </p:txBody>
        </p:sp>
        <p:sp>
          <p:nvSpPr>
            <p:cNvPr id="7" name="TextBox 6"/>
            <p:cNvSpPr txBox="1"/>
            <p:nvPr/>
          </p:nvSpPr>
          <p:spPr>
            <a:xfrm>
              <a:off x="9825789" y="1858215"/>
              <a:ext cx="1457156" cy="615553"/>
            </a:xfrm>
            <a:prstGeom prst="rect">
              <a:avLst/>
            </a:prstGeom>
            <a:noFill/>
          </p:spPr>
          <p:txBody>
            <a:bodyPr wrap="square" rtlCol="0">
              <a:spAutoFit/>
            </a:bodyPr>
            <a:lstStyle/>
            <a:p>
              <a:endParaRPr lang="en-US" sz="2400" dirty="0"/>
            </a:p>
          </p:txBody>
        </p:sp>
      </p:grpSp>
    </p:spTree>
    <p:extLst>
      <p:ext uri="{BB962C8B-B14F-4D97-AF65-F5344CB8AC3E}">
        <p14:creationId xmlns:p14="http://schemas.microsoft.com/office/powerpoint/2010/main" val="368655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9026" y="356937"/>
            <a:ext cx="8085599" cy="569495"/>
          </a:xfrm>
        </p:spPr>
        <p:txBody>
          <a:bodyPr>
            <a:noAutofit/>
          </a:bodyPr>
          <a:lstStyle/>
          <a:p>
            <a:r>
              <a:rPr lang="en-GB" sz="3600" dirty="0">
                <a:latin typeface="+mn-lt"/>
              </a:rPr>
              <a:t>In the next lecture</a:t>
            </a:r>
          </a:p>
        </p:txBody>
      </p:sp>
      <p:sp>
        <p:nvSpPr>
          <p:cNvPr id="2" name="TextBox 1">
            <a:extLst>
              <a:ext uri="{FF2B5EF4-FFF2-40B4-BE49-F238E27FC236}">
                <a16:creationId xmlns:a16="http://schemas.microsoft.com/office/drawing/2014/main" id="{62788BF9-BAB7-8D4D-9A0D-B079C87BE8CD}"/>
              </a:ext>
            </a:extLst>
          </p:cNvPr>
          <p:cNvSpPr txBox="1"/>
          <p:nvPr/>
        </p:nvSpPr>
        <p:spPr>
          <a:xfrm flipH="1">
            <a:off x="758053" y="1034716"/>
            <a:ext cx="7867547" cy="4062651"/>
          </a:xfrm>
          <a:prstGeom prst="rect">
            <a:avLst/>
          </a:prstGeom>
          <a:noFill/>
        </p:spPr>
        <p:txBody>
          <a:bodyPr wrap="square" lIns="0" tIns="0" rIns="0" bIns="0" rtlCol="0">
            <a:spAutoFit/>
          </a:bodyPr>
          <a:lstStyle/>
          <a:p>
            <a:endParaRPr lang="en-US" sz="2400" dirty="0"/>
          </a:p>
          <a:p>
            <a:endParaRPr lang="en-US" sz="2400" dirty="0"/>
          </a:p>
          <a:p>
            <a:r>
              <a:rPr lang="en-US" sz="2400" dirty="0"/>
              <a:t>Asset markets and investing</a:t>
            </a:r>
          </a:p>
          <a:p>
            <a:pPr marL="800100" lvl="1" indent="-342900">
              <a:buFont typeface="Arial" panose="020B0604020202020204" pitchFamily="34" charset="0"/>
              <a:buChar char="•"/>
            </a:pPr>
            <a:r>
              <a:rPr lang="en-US" sz="2400" dirty="0"/>
              <a:t>Special features of such markets</a:t>
            </a:r>
          </a:p>
          <a:p>
            <a:pPr marL="800100" lvl="1" indent="-342900">
              <a:buFont typeface="Arial" panose="020B0604020202020204" pitchFamily="34" charset="0"/>
              <a:buChar char="•"/>
            </a:pPr>
            <a:endParaRPr lang="en-US" sz="2400" dirty="0"/>
          </a:p>
          <a:p>
            <a:pPr lvl="1"/>
            <a:endParaRPr lang="en-US" sz="2400" dirty="0"/>
          </a:p>
          <a:p>
            <a:r>
              <a:rPr lang="en-US" sz="2400" dirty="0"/>
              <a:t>Money, banking and financial markets</a:t>
            </a:r>
          </a:p>
          <a:p>
            <a:pPr marL="800100" lvl="1" indent="-342900">
              <a:buFont typeface="Arial" panose="020B0604020202020204" pitchFamily="34" charset="0"/>
              <a:buChar char="•"/>
            </a:pPr>
            <a:r>
              <a:rPr lang="en-US" sz="2400" dirty="0"/>
              <a:t>Maturity transformation</a:t>
            </a:r>
          </a:p>
          <a:p>
            <a:pPr marL="800100" lvl="1" indent="-342900">
              <a:buFont typeface="Arial" panose="020B0604020202020204" pitchFamily="34" charset="0"/>
              <a:buChar char="•"/>
            </a:pPr>
            <a:r>
              <a:rPr lang="en-US" sz="2400" dirty="0"/>
              <a:t>Money creation </a:t>
            </a:r>
          </a:p>
          <a:p>
            <a:pPr marL="800100" lvl="1" indent="-342900">
              <a:buFont typeface="Arial" panose="020B0604020202020204" pitchFamily="34" charset="0"/>
              <a:buChar char="•"/>
            </a:pPr>
            <a:r>
              <a:rPr lang="en-US" sz="2400" dirty="0"/>
              <a:t>Asymmetric information in the financial markets</a:t>
            </a:r>
          </a:p>
          <a:p>
            <a:r>
              <a:rPr lang="en-US" sz="2400" dirty="0"/>
              <a:t>		</a:t>
            </a:r>
          </a:p>
        </p:txBody>
      </p:sp>
    </p:spTree>
    <p:extLst>
      <p:ext uri="{BB962C8B-B14F-4D97-AF65-F5344CB8AC3E}">
        <p14:creationId xmlns:p14="http://schemas.microsoft.com/office/powerpoint/2010/main" val="154383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72919"/>
            <a:ext cx="8085599" cy="501013"/>
          </a:xfrm>
        </p:spPr>
        <p:txBody>
          <a:bodyPr>
            <a:normAutofit/>
          </a:bodyPr>
          <a:lstStyle/>
          <a:p>
            <a:pPr algn="ctr"/>
            <a:r>
              <a:rPr lang="en-GB" sz="3600" dirty="0">
                <a:latin typeface="+mn-lt"/>
              </a:rPr>
              <a:t>This </a:t>
            </a:r>
            <a:r>
              <a:rPr lang="en-GB" dirty="0">
                <a:latin typeface="+mn-lt"/>
              </a:rPr>
              <a:t>Lecture</a:t>
            </a:r>
            <a:r>
              <a:rPr lang="en-GB" sz="3600" dirty="0">
                <a:latin typeface="+mn-lt"/>
              </a:rPr>
              <a:t> </a:t>
            </a:r>
          </a:p>
        </p:txBody>
      </p:sp>
      <p:sp>
        <p:nvSpPr>
          <p:cNvPr id="3" name="Content Placeholder 2"/>
          <p:cNvSpPr>
            <a:spLocks noGrp="1"/>
          </p:cNvSpPr>
          <p:nvPr>
            <p:ph sz="quarter" idx="14"/>
          </p:nvPr>
        </p:nvSpPr>
        <p:spPr/>
        <p:txBody>
          <a:bodyPr>
            <a:normAutofit/>
          </a:bodyPr>
          <a:lstStyle/>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
        <p:nvSpPr>
          <p:cNvPr id="4" name="TextBox 3"/>
          <p:cNvSpPr txBox="1"/>
          <p:nvPr/>
        </p:nvSpPr>
        <p:spPr>
          <a:xfrm>
            <a:off x="621646" y="573932"/>
            <a:ext cx="7922309"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When discussing long-run equilibria, we  suppose that all production technologies can be freely adopted and that there is free entry into the market</a:t>
            </a:r>
          </a:p>
          <a:p>
            <a:pPr marL="800100" lvl="1" indent="-342900">
              <a:buFont typeface="Arial"/>
              <a:buChar char="•"/>
            </a:pPr>
            <a:r>
              <a:rPr lang="en-US" sz="2400" dirty="0"/>
              <a:t>According to some textbooks, this is a requirement for a market with perfect competition</a:t>
            </a:r>
          </a:p>
          <a:p>
            <a:pPr marL="800100" lvl="1" indent="-342900">
              <a:buFont typeface="Arial"/>
              <a:buChar char="•"/>
            </a:pPr>
            <a:endParaRPr lang="en-US" sz="2400" dirty="0"/>
          </a:p>
          <a:p>
            <a:pPr marL="342900" indent="-342900">
              <a:buFont typeface="Arial"/>
              <a:buChar char="•"/>
            </a:pPr>
            <a:r>
              <a:rPr lang="en-US" sz="2400" dirty="0"/>
              <a:t>Interfering in the market: tariffs and rent controls</a:t>
            </a:r>
          </a:p>
          <a:p>
            <a:endParaRPr lang="en-US" sz="2400" dirty="0"/>
          </a:p>
          <a:p>
            <a:pPr marL="342900" indent="-342900">
              <a:buFont typeface="Arial"/>
              <a:buChar char="•"/>
            </a:pPr>
            <a:r>
              <a:rPr lang="en-US" sz="2400" dirty="0"/>
              <a:t>We discuss rent-seeking and the competitive process leading to creative destruction </a:t>
            </a:r>
          </a:p>
        </p:txBody>
      </p:sp>
    </p:spTree>
    <p:extLst>
      <p:ext uri="{BB962C8B-B14F-4D97-AF65-F5344CB8AC3E}">
        <p14:creationId xmlns:p14="http://schemas.microsoft.com/office/powerpoint/2010/main" val="341358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54113"/>
          </a:xfrm>
        </p:spPr>
        <p:txBody>
          <a:bodyPr>
            <a:normAutofit/>
          </a:bodyPr>
          <a:lstStyle/>
          <a:p>
            <a:pPr algn="ctr"/>
            <a:r>
              <a:rPr lang="en-GB" sz="4800" dirty="0">
                <a:latin typeface="+mn-lt"/>
              </a:rPr>
              <a:t>Market interference: tariffs and rent controls</a:t>
            </a:r>
          </a:p>
        </p:txBody>
      </p:sp>
    </p:spTree>
    <p:extLst>
      <p:ext uri="{BB962C8B-B14F-4D97-AF65-F5344CB8AC3E}">
        <p14:creationId xmlns:p14="http://schemas.microsoft.com/office/powerpoint/2010/main" val="178335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9-07 at 0.36.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1" y="1398351"/>
            <a:ext cx="4768562" cy="3538695"/>
          </a:xfrm>
          <a:prstGeom prst="rect">
            <a:avLst/>
          </a:prstGeom>
        </p:spPr>
      </p:pic>
      <p:sp>
        <p:nvSpPr>
          <p:cNvPr id="2" name="Title 1"/>
          <p:cNvSpPr>
            <a:spLocks noGrp="1"/>
          </p:cNvSpPr>
          <p:nvPr>
            <p:ph type="ctrTitle"/>
          </p:nvPr>
        </p:nvSpPr>
        <p:spPr/>
        <p:txBody>
          <a:bodyPr/>
          <a:lstStyle/>
          <a:p>
            <a:r>
              <a:rPr lang="fi-FI" dirty="0"/>
              <a:t>Trade </a:t>
            </a:r>
            <a:r>
              <a:rPr lang="fi-FI" dirty="0" err="1"/>
              <a:t>wars</a:t>
            </a:r>
            <a:r>
              <a:rPr lang="fi-FI" dirty="0"/>
              <a:t> </a:t>
            </a:r>
            <a:r>
              <a:rPr lang="fi-FI" dirty="0" err="1"/>
              <a:t>are</a:t>
            </a:r>
            <a:r>
              <a:rPr lang="fi-FI" dirty="0"/>
              <a:t> </a:t>
            </a:r>
            <a:r>
              <a:rPr lang="fi-FI" dirty="0" err="1"/>
              <a:t>good</a:t>
            </a:r>
            <a:r>
              <a:rPr lang="fi-FI" dirty="0"/>
              <a:t>?</a:t>
            </a:r>
          </a:p>
        </p:txBody>
      </p:sp>
      <p:pic>
        <p:nvPicPr>
          <p:cNvPr id="6" name="Picture 5" descr="Screen Shot 2019-09-07 at 15.5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531" y="3722423"/>
            <a:ext cx="6101069" cy="1842457"/>
          </a:xfrm>
          <a:prstGeom prst="rect">
            <a:avLst/>
          </a:prstGeom>
        </p:spPr>
      </p:pic>
      <p:pic>
        <p:nvPicPr>
          <p:cNvPr id="8" name="Picture 7" descr="Screen Shot 2019-09-07 at 15.58.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295" y="1223633"/>
            <a:ext cx="4425451" cy="2051800"/>
          </a:xfrm>
          <a:prstGeom prst="rect">
            <a:avLst/>
          </a:prstGeom>
        </p:spPr>
      </p:pic>
    </p:spTree>
    <p:extLst>
      <p:ext uri="{BB962C8B-B14F-4D97-AF65-F5344CB8AC3E}">
        <p14:creationId xmlns:p14="http://schemas.microsoft.com/office/powerpoint/2010/main" val="54330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Who</a:t>
            </a:r>
            <a:r>
              <a:rPr lang="fi-FI" dirty="0"/>
              <a:t> </a:t>
            </a:r>
            <a:r>
              <a:rPr lang="fi-FI" dirty="0" err="1"/>
              <a:t>pays</a:t>
            </a:r>
            <a:r>
              <a:rPr lang="fi-FI" dirty="0"/>
              <a:t> </a:t>
            </a:r>
            <a:r>
              <a:rPr lang="fi-FI" dirty="0" err="1"/>
              <a:t>the</a:t>
            </a:r>
            <a:r>
              <a:rPr lang="fi-FI" dirty="0"/>
              <a:t> </a:t>
            </a:r>
            <a:r>
              <a:rPr lang="fi-FI" dirty="0" err="1"/>
              <a:t>tariffs</a:t>
            </a:r>
            <a:r>
              <a:rPr lang="fi-FI" dirty="0"/>
              <a:t>?</a:t>
            </a:r>
          </a:p>
        </p:txBody>
      </p:sp>
      <p:pic>
        <p:nvPicPr>
          <p:cNvPr id="9" name="Picture 8" descr="Screen Shot 2019-09-07 at 16.50.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57" y="1090395"/>
            <a:ext cx="7253598" cy="4610634"/>
          </a:xfrm>
          <a:prstGeom prst="rect">
            <a:avLst/>
          </a:prstGeom>
        </p:spPr>
      </p:pic>
      <p:sp>
        <p:nvSpPr>
          <p:cNvPr id="10" name="TextBox 9"/>
          <p:cNvSpPr txBox="1"/>
          <p:nvPr/>
        </p:nvSpPr>
        <p:spPr>
          <a:xfrm>
            <a:off x="2105607" y="5994925"/>
            <a:ext cx="6889217" cy="584775"/>
          </a:xfrm>
          <a:prstGeom prst="rect">
            <a:avLst/>
          </a:prstGeom>
          <a:noFill/>
        </p:spPr>
        <p:txBody>
          <a:bodyPr wrap="square" lIns="0" tIns="0" rIns="0" bIns="0" rtlCol="0">
            <a:spAutoFit/>
          </a:bodyPr>
          <a:lstStyle/>
          <a:p>
            <a:pPr algn="r"/>
            <a:r>
              <a:rPr lang="fi-FI" sz="1600" dirty="0" err="1"/>
              <a:t>Source</a:t>
            </a:r>
            <a:r>
              <a:rPr lang="fi-FI" sz="1600" dirty="0"/>
              <a:t>: IGM </a:t>
            </a:r>
            <a:r>
              <a:rPr lang="fi-FI" sz="1600" dirty="0" err="1"/>
              <a:t>Economic</a:t>
            </a:r>
            <a:r>
              <a:rPr lang="fi-FI" sz="1600" dirty="0"/>
              <a:t> </a:t>
            </a:r>
            <a:r>
              <a:rPr lang="fi-FI" sz="1600" dirty="0" err="1"/>
              <a:t>Experts</a:t>
            </a:r>
            <a:r>
              <a:rPr lang="fi-FI" sz="1600" dirty="0"/>
              <a:t> </a:t>
            </a:r>
            <a:r>
              <a:rPr lang="fi-FI" sz="1600" dirty="0" err="1"/>
              <a:t>Panel</a:t>
            </a:r>
            <a:r>
              <a:rPr lang="fi-FI" sz="1600" dirty="0"/>
              <a:t> 29.5.2019. </a:t>
            </a:r>
            <a:r>
              <a:rPr lang="fi-FI" sz="1100" dirty="0">
                <a:hlinkClick r:id="rId3"/>
              </a:rPr>
              <a:t>http://www.igmchicago.org/surveys/china-us-trade-war</a:t>
            </a:r>
            <a:r>
              <a:rPr lang="fi-FI" sz="1100" dirty="0"/>
              <a:t> </a:t>
            </a:r>
          </a:p>
          <a:p>
            <a:pPr algn="r"/>
            <a:endParaRPr lang="fi-FI" sz="1100" dirty="0"/>
          </a:p>
        </p:txBody>
      </p:sp>
    </p:spTree>
    <p:extLst>
      <p:ext uri="{BB962C8B-B14F-4D97-AF65-F5344CB8AC3E}">
        <p14:creationId xmlns:p14="http://schemas.microsoft.com/office/powerpoint/2010/main" val="271542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540002" y="381000"/>
            <a:ext cx="8085599" cy="666965"/>
          </a:xfrm>
        </p:spPr>
        <p:txBody>
          <a:bodyPr/>
          <a:lstStyle/>
          <a:p>
            <a:r>
              <a:rPr lang="en-GB" dirty="0">
                <a:latin typeface="+mn-lt"/>
              </a:rPr>
              <a:t>Import tariff in a small open economy</a:t>
            </a:r>
          </a:p>
        </p:txBody>
      </p:sp>
      <p:sp>
        <p:nvSpPr>
          <p:cNvPr id="299043" name="Freeform 35"/>
          <p:cNvSpPr>
            <a:spLocks/>
          </p:cNvSpPr>
          <p:nvPr/>
        </p:nvSpPr>
        <p:spPr bwMode="auto">
          <a:xfrm>
            <a:off x="6884988" y="3248230"/>
            <a:ext cx="354012" cy="796720"/>
          </a:xfrm>
          <a:custGeom>
            <a:avLst/>
            <a:gdLst>
              <a:gd name="T0" fmla="*/ 0 w 208"/>
              <a:gd name="T1" fmla="*/ 484 h 484"/>
              <a:gd name="T2" fmla="*/ 205 w 208"/>
              <a:gd name="T3" fmla="*/ 478 h 484"/>
              <a:gd name="T4" fmla="*/ 208 w 208"/>
              <a:gd name="T5" fmla="*/ 0 h 484"/>
              <a:gd name="T6" fmla="*/ 4 w 208"/>
              <a:gd name="T7" fmla="*/ 0 h 484"/>
              <a:gd name="T8" fmla="*/ 0 w 208"/>
              <a:gd name="T9" fmla="*/ 484 h 484"/>
            </a:gdLst>
            <a:ahLst/>
            <a:cxnLst>
              <a:cxn ang="0">
                <a:pos x="T0" y="T1"/>
              </a:cxn>
              <a:cxn ang="0">
                <a:pos x="T2" y="T3"/>
              </a:cxn>
              <a:cxn ang="0">
                <a:pos x="T4" y="T5"/>
              </a:cxn>
              <a:cxn ang="0">
                <a:pos x="T6" y="T7"/>
              </a:cxn>
              <a:cxn ang="0">
                <a:pos x="T8" y="T9"/>
              </a:cxn>
            </a:cxnLst>
            <a:rect l="0" t="0" r="r" b="b"/>
            <a:pathLst>
              <a:path w="208" h="484">
                <a:moveTo>
                  <a:pt x="0" y="484"/>
                </a:moveTo>
                <a:lnTo>
                  <a:pt x="205" y="478"/>
                </a:lnTo>
                <a:lnTo>
                  <a:pt x="208" y="0"/>
                </a:lnTo>
                <a:lnTo>
                  <a:pt x="4" y="0"/>
                </a:lnTo>
                <a:lnTo>
                  <a:pt x="0" y="484"/>
                </a:lnTo>
                <a:close/>
              </a:path>
            </a:pathLst>
          </a:custGeom>
          <a:solidFill>
            <a:schemeClr val="accent2"/>
          </a:solidFill>
          <a:ln>
            <a:noFill/>
          </a:ln>
          <a:effectLst/>
        </p:spPr>
        <p:txBody>
          <a:bodyPr/>
          <a:lstStyle/>
          <a:p>
            <a:endParaRPr lang="fi-FI">
              <a:cs typeface="Arial (body)"/>
            </a:endParaRPr>
          </a:p>
        </p:txBody>
      </p:sp>
      <p:sp>
        <p:nvSpPr>
          <p:cNvPr id="299041" name="Freeform 33"/>
          <p:cNvSpPr>
            <a:spLocks/>
          </p:cNvSpPr>
          <p:nvPr/>
        </p:nvSpPr>
        <p:spPr bwMode="auto">
          <a:xfrm>
            <a:off x="5305425" y="3246642"/>
            <a:ext cx="1555750" cy="788988"/>
          </a:xfrm>
          <a:custGeom>
            <a:avLst/>
            <a:gdLst>
              <a:gd name="T0" fmla="*/ 0 w 980"/>
              <a:gd name="T1" fmla="*/ 497 h 497"/>
              <a:gd name="T2" fmla="*/ 457 w 980"/>
              <a:gd name="T3" fmla="*/ 497 h 497"/>
              <a:gd name="T4" fmla="*/ 980 w 980"/>
              <a:gd name="T5" fmla="*/ 0 h 497"/>
              <a:gd name="T6" fmla="*/ 0 w 980"/>
              <a:gd name="T7" fmla="*/ 0 h 497"/>
              <a:gd name="T8" fmla="*/ 0 w 980"/>
              <a:gd name="T9" fmla="*/ 497 h 497"/>
            </a:gdLst>
            <a:ahLst/>
            <a:cxnLst>
              <a:cxn ang="0">
                <a:pos x="T0" y="T1"/>
              </a:cxn>
              <a:cxn ang="0">
                <a:pos x="T2" y="T3"/>
              </a:cxn>
              <a:cxn ang="0">
                <a:pos x="T4" y="T5"/>
              </a:cxn>
              <a:cxn ang="0">
                <a:pos x="T6" y="T7"/>
              </a:cxn>
              <a:cxn ang="0">
                <a:pos x="T8" y="T9"/>
              </a:cxn>
            </a:cxnLst>
            <a:rect l="0" t="0" r="r" b="b"/>
            <a:pathLst>
              <a:path w="980" h="497">
                <a:moveTo>
                  <a:pt x="0" y="497"/>
                </a:moveTo>
                <a:lnTo>
                  <a:pt x="457" y="497"/>
                </a:lnTo>
                <a:lnTo>
                  <a:pt x="980" y="0"/>
                </a:lnTo>
                <a:lnTo>
                  <a:pt x="0" y="0"/>
                </a:lnTo>
                <a:lnTo>
                  <a:pt x="0" y="497"/>
                </a:lnTo>
                <a:close/>
              </a:path>
            </a:pathLst>
          </a:custGeom>
          <a:solidFill>
            <a:schemeClr val="accent3">
              <a:alpha val="49000"/>
            </a:schemeClr>
          </a:solidFill>
          <a:ln>
            <a:noFill/>
          </a:ln>
          <a:effectLst/>
        </p:spPr>
        <p:txBody>
          <a:bodyPr/>
          <a:lstStyle/>
          <a:p>
            <a:endParaRPr lang="fi-FI">
              <a:cs typeface="Arial (body)"/>
            </a:endParaRPr>
          </a:p>
        </p:txBody>
      </p:sp>
      <p:sp>
        <p:nvSpPr>
          <p:cNvPr id="299016" name="Freeform 8"/>
          <p:cNvSpPr>
            <a:spLocks/>
          </p:cNvSpPr>
          <p:nvPr/>
        </p:nvSpPr>
        <p:spPr bwMode="auto">
          <a:xfrm>
            <a:off x="6010275" y="4037217"/>
            <a:ext cx="1588"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29" name="Freeform 21"/>
          <p:cNvSpPr>
            <a:spLocks/>
          </p:cNvSpPr>
          <p:nvPr/>
        </p:nvSpPr>
        <p:spPr bwMode="auto">
          <a:xfrm>
            <a:off x="5291138" y="4037217"/>
            <a:ext cx="3455987"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1" name="Text Box 23"/>
          <p:cNvSpPr txBox="1">
            <a:spLocks noChangeArrowheads="1"/>
          </p:cNvSpPr>
          <p:nvPr/>
        </p:nvSpPr>
        <p:spPr bwMode="auto">
          <a:xfrm>
            <a:off x="4890698" y="3894416"/>
            <a:ext cx="43082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P</a:t>
            </a:r>
            <a:r>
              <a:rPr lang="en-GB" sz="1400" baseline="30000">
                <a:cs typeface="Arial (body)"/>
              </a:rPr>
              <a:t>int</a:t>
            </a:r>
          </a:p>
        </p:txBody>
      </p:sp>
      <p:sp>
        <p:nvSpPr>
          <p:cNvPr id="299032" name="Text Box 24"/>
          <p:cNvSpPr txBox="1">
            <a:spLocks noChangeArrowheads="1"/>
          </p:cNvSpPr>
          <p:nvPr/>
        </p:nvSpPr>
        <p:spPr bwMode="auto">
          <a:xfrm>
            <a:off x="4543961" y="3035505"/>
            <a:ext cx="82601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(1+</a:t>
            </a:r>
            <a:r>
              <a:rPr lang="el-GR" sz="1400">
                <a:cs typeface="Arial (body)"/>
              </a:rPr>
              <a:t>τ</a:t>
            </a:r>
            <a:r>
              <a:rPr lang="fi-FI" sz="1400">
                <a:cs typeface="Arial (body)"/>
              </a:rPr>
              <a:t>)</a:t>
            </a:r>
            <a:r>
              <a:rPr lang="en-GB" sz="1400">
                <a:cs typeface="Arial (body)"/>
              </a:rPr>
              <a:t>P</a:t>
            </a:r>
            <a:r>
              <a:rPr lang="en-GB" sz="1400" baseline="30000">
                <a:cs typeface="Arial (body)"/>
              </a:rPr>
              <a:t>int</a:t>
            </a:r>
          </a:p>
        </p:txBody>
      </p:sp>
      <p:sp>
        <p:nvSpPr>
          <p:cNvPr id="299033" name="Freeform 25"/>
          <p:cNvSpPr>
            <a:spLocks/>
          </p:cNvSpPr>
          <p:nvPr/>
        </p:nvSpPr>
        <p:spPr bwMode="auto">
          <a:xfrm>
            <a:off x="5291138" y="3245055"/>
            <a:ext cx="3455987"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4" name="Freeform 26"/>
          <p:cNvSpPr>
            <a:spLocks/>
          </p:cNvSpPr>
          <p:nvPr/>
        </p:nvSpPr>
        <p:spPr bwMode="auto">
          <a:xfrm flipH="1">
            <a:off x="6884233" y="3245055"/>
            <a:ext cx="0" cy="1511300"/>
          </a:xfrm>
          <a:custGeom>
            <a:avLst/>
            <a:gdLst>
              <a:gd name="T0" fmla="*/ 0 w 1"/>
              <a:gd name="T1" fmla="*/ 0 h 874"/>
              <a:gd name="T2" fmla="*/ 0 w 1"/>
              <a:gd name="T3" fmla="*/ 874 h 874"/>
            </a:gdLst>
            <a:ahLst/>
            <a:cxnLst>
              <a:cxn ang="0">
                <a:pos x="T0" y="T1"/>
              </a:cxn>
              <a:cxn ang="0">
                <a:pos x="T2" y="T3"/>
              </a:cxn>
            </a:cxnLst>
            <a:rect l="0" t="0" r="r" b="b"/>
            <a:pathLst>
              <a:path w="1" h="874">
                <a:moveTo>
                  <a:pt x="0" y="0"/>
                </a:moveTo>
                <a:lnTo>
                  <a:pt x="0" y="874"/>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5" name="Freeform 27"/>
          <p:cNvSpPr>
            <a:spLocks/>
          </p:cNvSpPr>
          <p:nvPr/>
        </p:nvSpPr>
        <p:spPr bwMode="auto">
          <a:xfrm flipH="1">
            <a:off x="7164388" y="3245055"/>
            <a:ext cx="71437" cy="1584325"/>
          </a:xfrm>
          <a:custGeom>
            <a:avLst/>
            <a:gdLst>
              <a:gd name="T0" fmla="*/ 0 w 1"/>
              <a:gd name="T1" fmla="*/ 0 h 841"/>
              <a:gd name="T2" fmla="*/ 0 w 1"/>
              <a:gd name="T3" fmla="*/ 841 h 841"/>
            </a:gdLst>
            <a:ahLst/>
            <a:cxnLst>
              <a:cxn ang="0">
                <a:pos x="T0" y="T1"/>
              </a:cxn>
              <a:cxn ang="0">
                <a:pos x="T2" y="T3"/>
              </a:cxn>
            </a:cxnLst>
            <a:rect l="0" t="0" r="r" b="b"/>
            <a:pathLst>
              <a:path w="1" h="841">
                <a:moveTo>
                  <a:pt x="0" y="0"/>
                </a:moveTo>
                <a:lnTo>
                  <a:pt x="0" y="841"/>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6" name="Freeform 28"/>
          <p:cNvSpPr>
            <a:spLocks/>
          </p:cNvSpPr>
          <p:nvPr/>
        </p:nvSpPr>
        <p:spPr bwMode="auto">
          <a:xfrm>
            <a:off x="8091488" y="4037217"/>
            <a:ext cx="7937"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19" name="Freeform 11"/>
          <p:cNvSpPr>
            <a:spLocks/>
          </p:cNvSpPr>
          <p:nvPr/>
        </p:nvSpPr>
        <p:spPr bwMode="auto">
          <a:xfrm>
            <a:off x="5380038"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24" name="Freeform 16"/>
          <p:cNvSpPr>
            <a:spLocks/>
          </p:cNvSpPr>
          <p:nvPr/>
        </p:nvSpPr>
        <p:spPr bwMode="auto">
          <a:xfrm>
            <a:off x="5313363"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rgbClr val="005EB8"/>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42" name="Text Box 34"/>
          <p:cNvSpPr txBox="1">
            <a:spLocks noChangeArrowheads="1"/>
          </p:cNvSpPr>
          <p:nvPr/>
        </p:nvSpPr>
        <p:spPr bwMode="auto">
          <a:xfrm>
            <a:off x="5383213" y="3251405"/>
            <a:ext cx="1109599"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400" dirty="0">
                <a:solidFill>
                  <a:srgbClr val="FFFFFF"/>
                </a:solidFill>
                <a:cs typeface="Arial (body)"/>
              </a:rPr>
              <a:t>Increase in </a:t>
            </a:r>
          </a:p>
          <a:p>
            <a:r>
              <a:rPr lang="en-GB" sz="1400" dirty="0">
                <a:solidFill>
                  <a:srgbClr val="FFFFFF"/>
                </a:solidFill>
                <a:cs typeface="Arial (body)"/>
              </a:rPr>
              <a:t>producer </a:t>
            </a:r>
          </a:p>
          <a:p>
            <a:r>
              <a:rPr lang="en-GB" sz="1400" dirty="0">
                <a:solidFill>
                  <a:srgbClr val="FFFFFF"/>
                </a:solidFill>
                <a:cs typeface="Arial (body)"/>
              </a:rPr>
              <a:t>surplus</a:t>
            </a:r>
          </a:p>
        </p:txBody>
      </p:sp>
      <p:sp>
        <p:nvSpPr>
          <p:cNvPr id="299044" name="Text Box 36"/>
          <p:cNvSpPr txBox="1">
            <a:spLocks noChangeArrowheads="1"/>
          </p:cNvSpPr>
          <p:nvPr/>
        </p:nvSpPr>
        <p:spPr bwMode="auto">
          <a:xfrm rot="16200000">
            <a:off x="6795915" y="3410919"/>
            <a:ext cx="49564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000" dirty="0">
                <a:solidFill>
                  <a:srgbClr val="FFFFFF"/>
                </a:solidFill>
                <a:cs typeface="Arial (body)"/>
              </a:rPr>
              <a:t>tariffs</a:t>
            </a:r>
          </a:p>
          <a:p>
            <a:pPr algn="ctr"/>
            <a:r>
              <a:rPr lang="en-GB" sz="1000" dirty="0">
                <a:solidFill>
                  <a:srgbClr val="FFFFFF"/>
                </a:solidFill>
                <a:cs typeface="Arial (body)"/>
              </a:rPr>
              <a:t>paid</a:t>
            </a:r>
          </a:p>
        </p:txBody>
      </p:sp>
      <p:sp>
        <p:nvSpPr>
          <p:cNvPr id="299045" name="Text Box 37"/>
          <p:cNvSpPr txBox="1">
            <a:spLocks noChangeArrowheads="1"/>
          </p:cNvSpPr>
          <p:nvPr/>
        </p:nvSpPr>
        <p:spPr bwMode="auto">
          <a:xfrm rot="-2565883">
            <a:off x="6375762" y="3620336"/>
            <a:ext cx="41389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err="1">
                <a:cs typeface="Arial (body)"/>
              </a:rPr>
              <a:t>dwl</a:t>
            </a:r>
            <a:endParaRPr lang="en-GB" sz="1200" dirty="0">
              <a:cs typeface="Arial (body)"/>
            </a:endParaRPr>
          </a:p>
        </p:txBody>
      </p:sp>
      <p:sp>
        <p:nvSpPr>
          <p:cNvPr id="299046" name="Text Box 38"/>
          <p:cNvSpPr txBox="1">
            <a:spLocks noChangeArrowheads="1"/>
          </p:cNvSpPr>
          <p:nvPr/>
        </p:nvSpPr>
        <p:spPr bwMode="auto">
          <a:xfrm rot="2451066">
            <a:off x="7334470" y="3582548"/>
            <a:ext cx="4138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err="1">
                <a:cs typeface="Arial (body)"/>
              </a:rPr>
              <a:t>dwl</a:t>
            </a:r>
            <a:endParaRPr lang="en-GB" sz="1200" dirty="0">
              <a:cs typeface="Arial (body)"/>
            </a:endParaRPr>
          </a:p>
          <a:p>
            <a:pPr algn="ctr"/>
            <a:endParaRPr lang="en-GB" sz="1200" dirty="0">
              <a:cs typeface="Arial (body)"/>
            </a:endParaRPr>
          </a:p>
        </p:txBody>
      </p:sp>
      <p:sp>
        <p:nvSpPr>
          <p:cNvPr id="299048" name="Text Box 40"/>
          <p:cNvSpPr txBox="1">
            <a:spLocks noChangeArrowheads="1"/>
          </p:cNvSpPr>
          <p:nvPr/>
        </p:nvSpPr>
        <p:spPr bwMode="auto">
          <a:xfrm>
            <a:off x="2427640" y="4870741"/>
            <a:ext cx="73129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imports </a:t>
            </a:r>
          </a:p>
        </p:txBody>
      </p:sp>
      <p:sp>
        <p:nvSpPr>
          <p:cNvPr id="299049" name="Freeform 41"/>
          <p:cNvSpPr>
            <a:spLocks/>
          </p:cNvSpPr>
          <p:nvPr/>
        </p:nvSpPr>
        <p:spPr bwMode="auto">
          <a:xfrm>
            <a:off x="941388" y="3246642"/>
            <a:ext cx="2820987" cy="790575"/>
          </a:xfrm>
          <a:custGeom>
            <a:avLst/>
            <a:gdLst>
              <a:gd name="T0" fmla="*/ 0 w 1777"/>
              <a:gd name="T1" fmla="*/ 497 h 498"/>
              <a:gd name="T2" fmla="*/ 1777 w 1777"/>
              <a:gd name="T3" fmla="*/ 498 h 498"/>
              <a:gd name="T4" fmla="*/ 1208 w 1777"/>
              <a:gd name="T5" fmla="*/ 2 h 498"/>
              <a:gd name="T6" fmla="*/ 0 w 1777"/>
              <a:gd name="T7" fmla="*/ 0 h 498"/>
              <a:gd name="T8" fmla="*/ 0 w 1777"/>
              <a:gd name="T9" fmla="*/ 497 h 498"/>
            </a:gdLst>
            <a:ahLst/>
            <a:cxnLst>
              <a:cxn ang="0">
                <a:pos x="T0" y="T1"/>
              </a:cxn>
              <a:cxn ang="0">
                <a:pos x="T2" y="T3"/>
              </a:cxn>
              <a:cxn ang="0">
                <a:pos x="T4" y="T5"/>
              </a:cxn>
              <a:cxn ang="0">
                <a:pos x="T6" y="T7"/>
              </a:cxn>
              <a:cxn ang="0">
                <a:pos x="T8" y="T9"/>
              </a:cxn>
            </a:cxnLst>
            <a:rect l="0" t="0" r="r" b="b"/>
            <a:pathLst>
              <a:path w="1777" h="498">
                <a:moveTo>
                  <a:pt x="0" y="497"/>
                </a:moveTo>
                <a:lnTo>
                  <a:pt x="1777" y="498"/>
                </a:lnTo>
                <a:lnTo>
                  <a:pt x="1208" y="2"/>
                </a:lnTo>
                <a:lnTo>
                  <a:pt x="0" y="0"/>
                </a:lnTo>
                <a:lnTo>
                  <a:pt x="0" y="497"/>
                </a:lnTo>
                <a:close/>
              </a:path>
            </a:pathLst>
          </a:custGeom>
          <a:solidFill>
            <a:schemeClr val="accent1">
              <a:alpha val="60000"/>
            </a:schemeClr>
          </a:solidFill>
          <a:ln>
            <a:noFill/>
          </a:ln>
          <a:effectLst/>
        </p:spPr>
        <p:txBody>
          <a:bodyPr/>
          <a:lstStyle/>
          <a:p>
            <a:endParaRPr lang="fi-FI">
              <a:cs typeface="Arial (body)"/>
            </a:endParaRPr>
          </a:p>
        </p:txBody>
      </p:sp>
      <p:sp>
        <p:nvSpPr>
          <p:cNvPr id="299050" name="Freeform 42"/>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51" name="Freeform 43"/>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99052" name="Freeform 44"/>
          <p:cNvSpPr>
            <a:spLocks/>
          </p:cNvSpPr>
          <p:nvPr/>
        </p:nvSpPr>
        <p:spPr bwMode="auto">
          <a:xfrm>
            <a:off x="1646238" y="4037217"/>
            <a:ext cx="1587"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53" name="Text Box 45"/>
          <p:cNvSpPr txBox="1">
            <a:spLocks noChangeArrowheads="1"/>
          </p:cNvSpPr>
          <p:nvPr/>
        </p:nvSpPr>
        <p:spPr bwMode="auto">
          <a:xfrm rot="16200000">
            <a:off x="462785" y="1508330"/>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99055" name="Text Box 47"/>
          <p:cNvSpPr txBox="1">
            <a:spLocks noChangeArrowheads="1"/>
          </p:cNvSpPr>
          <p:nvPr/>
        </p:nvSpPr>
        <p:spPr bwMode="auto">
          <a:xfrm>
            <a:off x="3749426" y="4851034"/>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99056" name="Freeform 48"/>
          <p:cNvSpPr>
            <a:spLocks/>
          </p:cNvSpPr>
          <p:nvPr/>
        </p:nvSpPr>
        <p:spPr bwMode="auto">
          <a:xfrm>
            <a:off x="927100" y="4037217"/>
            <a:ext cx="3455988"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58" name="Text Box 50"/>
          <p:cNvSpPr txBox="1">
            <a:spLocks noChangeArrowheads="1"/>
          </p:cNvSpPr>
          <p:nvPr/>
        </p:nvSpPr>
        <p:spPr bwMode="auto">
          <a:xfrm>
            <a:off x="540932" y="3865878"/>
            <a:ext cx="43082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P</a:t>
            </a:r>
            <a:r>
              <a:rPr lang="en-GB" sz="1400" baseline="30000">
                <a:cs typeface="Arial (body)"/>
              </a:rPr>
              <a:t>int</a:t>
            </a:r>
          </a:p>
        </p:txBody>
      </p:sp>
      <p:sp>
        <p:nvSpPr>
          <p:cNvPr id="299059" name="Text Box 51"/>
          <p:cNvSpPr txBox="1">
            <a:spLocks noChangeArrowheads="1"/>
          </p:cNvSpPr>
          <p:nvPr/>
        </p:nvSpPr>
        <p:spPr bwMode="auto">
          <a:xfrm>
            <a:off x="156111" y="3086305"/>
            <a:ext cx="82601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(1+</a:t>
            </a:r>
            <a:r>
              <a:rPr lang="el-GR" sz="1400">
                <a:cs typeface="Arial (body)"/>
              </a:rPr>
              <a:t>τ</a:t>
            </a:r>
            <a:r>
              <a:rPr lang="fi-FI" sz="1400">
                <a:cs typeface="Arial (body)"/>
              </a:rPr>
              <a:t>)</a:t>
            </a:r>
            <a:r>
              <a:rPr lang="en-GB" sz="1400">
                <a:cs typeface="Arial (body)"/>
              </a:rPr>
              <a:t>P</a:t>
            </a:r>
            <a:r>
              <a:rPr lang="en-GB" sz="1400" baseline="30000">
                <a:cs typeface="Arial (body)"/>
              </a:rPr>
              <a:t>int</a:t>
            </a:r>
          </a:p>
        </p:txBody>
      </p:sp>
      <p:sp>
        <p:nvSpPr>
          <p:cNvPr id="299060" name="Freeform 52"/>
          <p:cNvSpPr>
            <a:spLocks/>
          </p:cNvSpPr>
          <p:nvPr/>
        </p:nvSpPr>
        <p:spPr bwMode="auto">
          <a:xfrm>
            <a:off x="927100" y="3245055"/>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1" name="Freeform 53"/>
          <p:cNvSpPr>
            <a:spLocks/>
          </p:cNvSpPr>
          <p:nvPr/>
        </p:nvSpPr>
        <p:spPr bwMode="auto">
          <a:xfrm flipH="1">
            <a:off x="2506828" y="3245055"/>
            <a:ext cx="0" cy="1511300"/>
          </a:xfrm>
          <a:custGeom>
            <a:avLst/>
            <a:gdLst>
              <a:gd name="T0" fmla="*/ 0 w 1"/>
              <a:gd name="T1" fmla="*/ 0 h 874"/>
              <a:gd name="T2" fmla="*/ 0 w 1"/>
              <a:gd name="T3" fmla="*/ 874 h 874"/>
            </a:gdLst>
            <a:ahLst/>
            <a:cxnLst>
              <a:cxn ang="0">
                <a:pos x="T0" y="T1"/>
              </a:cxn>
              <a:cxn ang="0">
                <a:pos x="T2" y="T3"/>
              </a:cxn>
            </a:cxnLst>
            <a:rect l="0" t="0" r="r" b="b"/>
            <a:pathLst>
              <a:path w="1" h="874">
                <a:moveTo>
                  <a:pt x="0" y="0"/>
                </a:moveTo>
                <a:lnTo>
                  <a:pt x="0" y="874"/>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2" name="Freeform 54"/>
          <p:cNvSpPr>
            <a:spLocks/>
          </p:cNvSpPr>
          <p:nvPr/>
        </p:nvSpPr>
        <p:spPr bwMode="auto">
          <a:xfrm flipH="1">
            <a:off x="2867190" y="3245055"/>
            <a:ext cx="0" cy="1584325"/>
          </a:xfrm>
          <a:custGeom>
            <a:avLst/>
            <a:gdLst>
              <a:gd name="T0" fmla="*/ 0 w 1"/>
              <a:gd name="T1" fmla="*/ 0 h 841"/>
              <a:gd name="T2" fmla="*/ 0 w 1"/>
              <a:gd name="T3" fmla="*/ 841 h 841"/>
            </a:gdLst>
            <a:ahLst/>
            <a:cxnLst>
              <a:cxn ang="0">
                <a:pos x="T0" y="T1"/>
              </a:cxn>
              <a:cxn ang="0">
                <a:pos x="T2" y="T3"/>
              </a:cxn>
            </a:cxnLst>
            <a:rect l="0" t="0" r="r" b="b"/>
            <a:pathLst>
              <a:path w="1" h="841">
                <a:moveTo>
                  <a:pt x="0" y="0"/>
                </a:moveTo>
                <a:lnTo>
                  <a:pt x="0" y="841"/>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3" name="Freeform 55"/>
          <p:cNvSpPr>
            <a:spLocks/>
          </p:cNvSpPr>
          <p:nvPr/>
        </p:nvSpPr>
        <p:spPr bwMode="auto">
          <a:xfrm>
            <a:off x="3727450" y="4037217"/>
            <a:ext cx="7938"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4" name="AutoShape 56"/>
          <p:cNvSpPr>
            <a:spLocks/>
          </p:cNvSpPr>
          <p:nvPr/>
        </p:nvSpPr>
        <p:spPr bwMode="auto">
          <a:xfrm rot="16200000" flipV="1">
            <a:off x="2642417" y="4312670"/>
            <a:ext cx="98379" cy="2087563"/>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299065" name="Text Box 57"/>
          <p:cNvSpPr txBox="1">
            <a:spLocks noChangeArrowheads="1"/>
          </p:cNvSpPr>
          <p:nvPr/>
        </p:nvSpPr>
        <p:spPr bwMode="auto">
          <a:xfrm>
            <a:off x="2400374" y="5329277"/>
            <a:ext cx="688009"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imports</a:t>
            </a:r>
          </a:p>
        </p:txBody>
      </p:sp>
      <p:sp>
        <p:nvSpPr>
          <p:cNvPr id="299066" name="Freeform 58"/>
          <p:cNvSpPr>
            <a:spLocks/>
          </p:cNvSpPr>
          <p:nvPr/>
        </p:nvSpPr>
        <p:spPr bwMode="auto">
          <a:xfrm>
            <a:off x="1016000"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67" name="Freeform 59"/>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68" name="AutoShape 60"/>
          <p:cNvSpPr>
            <a:spLocks/>
          </p:cNvSpPr>
          <p:nvPr/>
        </p:nvSpPr>
        <p:spPr bwMode="auto">
          <a:xfrm rot="16200000" flipV="1">
            <a:off x="2655888" y="4729618"/>
            <a:ext cx="71438" cy="360363"/>
          </a:xfrm>
          <a:prstGeom prst="leftBrace">
            <a:avLst>
              <a:gd name="adj1" fmla="val 4203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299069" name="Text Box 61"/>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61" name="Freeform 42"/>
          <p:cNvSpPr>
            <a:spLocks/>
          </p:cNvSpPr>
          <p:nvPr/>
        </p:nvSpPr>
        <p:spPr bwMode="auto">
          <a:xfrm>
            <a:off x="5318825" y="483603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322144" y="138004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843541" y="153085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8130182" y="487356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50" name="Text Box 40"/>
          <p:cNvSpPr txBox="1">
            <a:spLocks noChangeArrowheads="1"/>
          </p:cNvSpPr>
          <p:nvPr/>
        </p:nvSpPr>
        <p:spPr bwMode="auto">
          <a:xfrm>
            <a:off x="3911188" y="2990649"/>
            <a:ext cx="669731" cy="600164"/>
          </a:xfrm>
          <a:prstGeom prst="rect">
            <a:avLst/>
          </a:prstGeom>
          <a:solidFill>
            <a:srgbClr val="FFFFFF"/>
          </a:solidFill>
          <a:ln>
            <a:noFill/>
          </a:ln>
          <a:effectLst/>
        </p:spPr>
        <p:txBody>
          <a:bodyPr wrap="square">
            <a:spAutoFit/>
          </a:bodyPr>
          <a:lstStyle/>
          <a:p>
            <a:r>
              <a:rPr lang="en-GB" sz="1100" dirty="0">
                <a:solidFill>
                  <a:schemeClr val="bg2"/>
                </a:solidFill>
                <a:cs typeface="Arial (body)"/>
              </a:rPr>
              <a:t>Price with tariff</a:t>
            </a:r>
          </a:p>
        </p:txBody>
      </p:sp>
      <p:sp>
        <p:nvSpPr>
          <p:cNvPr id="51" name="Text Box 40"/>
          <p:cNvSpPr txBox="1">
            <a:spLocks noChangeArrowheads="1"/>
          </p:cNvSpPr>
          <p:nvPr/>
        </p:nvSpPr>
        <p:spPr bwMode="auto">
          <a:xfrm>
            <a:off x="4072760" y="3756611"/>
            <a:ext cx="652743" cy="600164"/>
          </a:xfrm>
          <a:prstGeom prst="rect">
            <a:avLst/>
          </a:prstGeom>
          <a:solidFill>
            <a:schemeClr val="bg1"/>
          </a:solidFill>
          <a:ln>
            <a:noFill/>
          </a:ln>
          <a:effectLst/>
        </p:spPr>
        <p:txBody>
          <a:bodyPr wrap="none">
            <a:spAutoFit/>
          </a:bodyPr>
          <a:lstStyle/>
          <a:p>
            <a:r>
              <a:rPr lang="en-GB" sz="1100" dirty="0">
                <a:solidFill>
                  <a:schemeClr val="bg2"/>
                </a:solidFill>
                <a:cs typeface="Arial (body)"/>
              </a:rPr>
              <a:t>World </a:t>
            </a:r>
          </a:p>
          <a:p>
            <a:r>
              <a:rPr lang="en-GB" sz="1100" dirty="0">
                <a:solidFill>
                  <a:schemeClr val="bg2"/>
                </a:solidFill>
                <a:cs typeface="Arial (body)"/>
              </a:rPr>
              <a:t>market </a:t>
            </a:r>
          </a:p>
          <a:p>
            <a:r>
              <a:rPr lang="en-GB" sz="1100" dirty="0">
                <a:solidFill>
                  <a:schemeClr val="bg2"/>
                </a:solidFill>
                <a:cs typeface="Arial (body)"/>
              </a:rPr>
              <a:t>price</a:t>
            </a:r>
          </a:p>
        </p:txBody>
      </p:sp>
      <p:sp>
        <p:nvSpPr>
          <p:cNvPr id="52" name="TextBox 51">
            <a:extLst>
              <a:ext uri="{FF2B5EF4-FFF2-40B4-BE49-F238E27FC236}">
                <a16:creationId xmlns:a16="http://schemas.microsoft.com/office/drawing/2014/main" id="{EC52A4E9-3F86-AA49-B567-6FB14112225E}"/>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Domestic supply</a:t>
            </a:r>
          </a:p>
        </p:txBody>
      </p:sp>
      <p:sp>
        <p:nvSpPr>
          <p:cNvPr id="53" name="TextBox 52">
            <a:extLst>
              <a:ext uri="{FF2B5EF4-FFF2-40B4-BE49-F238E27FC236}">
                <a16:creationId xmlns:a16="http://schemas.microsoft.com/office/drawing/2014/main" id="{EC52A4E9-3F86-AA49-B567-6FB14112225E}"/>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Domestic demand</a:t>
            </a:r>
          </a:p>
        </p:txBody>
      </p:sp>
      <p:sp>
        <p:nvSpPr>
          <p:cNvPr id="54" name="AutoShape 56"/>
          <p:cNvSpPr>
            <a:spLocks/>
          </p:cNvSpPr>
          <p:nvPr/>
        </p:nvSpPr>
        <p:spPr bwMode="auto">
          <a:xfrm rot="16200000" flipV="1">
            <a:off x="1242057" y="5000993"/>
            <a:ext cx="93567" cy="70610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5" name="Text Box 57"/>
          <p:cNvSpPr txBox="1">
            <a:spLocks noChangeArrowheads="1"/>
          </p:cNvSpPr>
          <p:nvPr/>
        </p:nvSpPr>
        <p:spPr bwMode="auto">
          <a:xfrm>
            <a:off x="829379" y="5334613"/>
            <a:ext cx="89960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domestic </a:t>
            </a:r>
          </a:p>
          <a:p>
            <a:pPr algn="ctr"/>
            <a:r>
              <a:rPr lang="en-GB" sz="1200" dirty="0">
                <a:cs typeface="Arial (body)"/>
              </a:rPr>
              <a:t>production</a:t>
            </a:r>
          </a:p>
        </p:txBody>
      </p:sp>
      <p:sp>
        <p:nvSpPr>
          <p:cNvPr id="56" name="Text Box 40"/>
          <p:cNvSpPr txBox="1">
            <a:spLocks noChangeArrowheads="1"/>
          </p:cNvSpPr>
          <p:nvPr/>
        </p:nvSpPr>
        <p:spPr bwMode="auto">
          <a:xfrm>
            <a:off x="1316130" y="4889456"/>
            <a:ext cx="843501"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100" dirty="0">
                <a:cs typeface="Arial (body)"/>
              </a:rPr>
              <a:t>domestic </a:t>
            </a:r>
          </a:p>
          <a:p>
            <a:pPr algn="ctr"/>
            <a:r>
              <a:rPr lang="en-GB" sz="1100" dirty="0">
                <a:cs typeface="Arial (body)"/>
              </a:rPr>
              <a:t>production</a:t>
            </a:r>
          </a:p>
        </p:txBody>
      </p:sp>
      <p:sp>
        <p:nvSpPr>
          <p:cNvPr id="57" name="AutoShape 60"/>
          <p:cNvSpPr>
            <a:spLocks/>
          </p:cNvSpPr>
          <p:nvPr/>
        </p:nvSpPr>
        <p:spPr bwMode="auto">
          <a:xfrm rot="16200000" flipV="1">
            <a:off x="1657683" y="4130842"/>
            <a:ext cx="93579" cy="1564105"/>
          </a:xfrm>
          <a:prstGeom prst="leftBrace">
            <a:avLst>
              <a:gd name="adj1" fmla="val 4203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8" name="Text Box 57"/>
          <p:cNvSpPr txBox="1">
            <a:spLocks noChangeArrowheads="1"/>
          </p:cNvSpPr>
          <p:nvPr/>
        </p:nvSpPr>
        <p:spPr bwMode="auto">
          <a:xfrm>
            <a:off x="-59782" y="5374730"/>
            <a:ext cx="102028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Before tariff:</a:t>
            </a:r>
          </a:p>
        </p:txBody>
      </p:sp>
      <p:sp>
        <p:nvSpPr>
          <p:cNvPr id="59" name="Text Box 57"/>
          <p:cNvSpPr txBox="1">
            <a:spLocks noChangeArrowheads="1"/>
          </p:cNvSpPr>
          <p:nvPr/>
        </p:nvSpPr>
        <p:spPr bwMode="auto">
          <a:xfrm>
            <a:off x="83859" y="4925552"/>
            <a:ext cx="89364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After tariff:</a:t>
            </a:r>
          </a:p>
        </p:txBody>
      </p:sp>
    </p:spTree>
    <p:extLst>
      <p:ext uri="{BB962C8B-B14F-4D97-AF65-F5344CB8AC3E}">
        <p14:creationId xmlns:p14="http://schemas.microsoft.com/office/powerpoint/2010/main" val="16081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90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90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90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90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90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90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90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90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90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90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90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90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90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90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90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90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90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90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90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90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904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90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9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43" grpId="0" animBg="1"/>
      <p:bldP spid="299041" grpId="0" animBg="1"/>
      <p:bldP spid="299016" grpId="0" animBg="1"/>
      <p:bldP spid="299029" grpId="0" animBg="1"/>
      <p:bldP spid="299031" grpId="0"/>
      <p:bldP spid="299032" grpId="0"/>
      <p:bldP spid="299033" grpId="0" animBg="1"/>
      <p:bldP spid="299034" grpId="0" animBg="1"/>
      <p:bldP spid="299035" grpId="0" animBg="1"/>
      <p:bldP spid="299036" grpId="0" animBg="1"/>
      <p:bldP spid="299019" grpId="0" animBg="1"/>
      <p:bldP spid="299024" grpId="0" animBg="1"/>
      <p:bldP spid="299042" grpId="0"/>
      <p:bldP spid="299044" grpId="0"/>
      <p:bldP spid="299045" grpId="0"/>
      <p:bldP spid="299046" grpId="0"/>
      <p:bldP spid="299048" grpId="0"/>
      <p:bldP spid="299049" grpId="0" animBg="1"/>
      <p:bldP spid="299059" grpId="0"/>
      <p:bldP spid="299060" grpId="0" animBg="1"/>
      <p:bldP spid="299061" grpId="0" animBg="1"/>
      <p:bldP spid="299062" grpId="0" animBg="1"/>
      <p:bldP spid="299068" grpId="0" animBg="1"/>
      <p:bldP spid="299069" grpId="0"/>
      <p:bldP spid="61" grpId="0" animBg="1"/>
      <p:bldP spid="62" grpId="0" animBg="1"/>
      <p:bldP spid="63" grpId="0"/>
      <p:bldP spid="64" grpId="0"/>
      <p:bldP spid="50" grpId="0" animBg="1"/>
      <p:bldP spid="56" grpId="0"/>
      <p:bldP spid="57" grpId="0" animBg="1"/>
      <p:bldP spid="59" grpId="0"/>
    </p:bldLst>
  </p:timing>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3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6.xml><?xml version="1.0" encoding="utf-8"?>
<a:theme xmlns:a="http://schemas.openxmlformats.org/drawingml/2006/main" name="8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9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10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14_Aalto_BIZ_121031">
  <a:themeElements>
    <a:clrScheme name="Custom 1">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78BE2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Aalto_BIZ_EN_2013.pptx</Template>
  <TotalTime>33525</TotalTime>
  <Words>3018</Words>
  <Application>Microsoft Macintosh PowerPoint</Application>
  <PresentationFormat>On-screen Show (4:3)</PresentationFormat>
  <Paragraphs>383</Paragraphs>
  <Slides>40</Slides>
  <Notes>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40</vt:i4>
      </vt:variant>
    </vt:vector>
  </HeadingPairs>
  <TitlesOfParts>
    <vt:vector size="56" baseType="lpstr">
      <vt:lpstr>Arial</vt:lpstr>
      <vt:lpstr>Calibri</vt:lpstr>
      <vt:lpstr>Cambria Math</vt:lpstr>
      <vt:lpstr>Comic Sans MS</vt:lpstr>
      <vt:lpstr>Courier New</vt:lpstr>
      <vt:lpstr>Georgia</vt:lpstr>
      <vt:lpstr>Lucida Grande</vt:lpstr>
      <vt:lpstr>Aalto_BIZ_121031</vt:lpstr>
      <vt:lpstr>1_Aalto_BIZ_121031</vt:lpstr>
      <vt:lpstr>2_Aalto_BIZ_121031</vt:lpstr>
      <vt:lpstr>3_Aalto_BIZ_121031</vt:lpstr>
      <vt:lpstr>4_Aalto_BIZ_121031</vt:lpstr>
      <vt:lpstr>8_Aalto_BIZ_121031</vt:lpstr>
      <vt:lpstr>9_Aalto_BIZ_121031</vt:lpstr>
      <vt:lpstr>10_Aalto_BIZ_121031</vt:lpstr>
      <vt:lpstr>14_Aalto_BIZ_121031</vt:lpstr>
      <vt:lpstr>Lecture 10: Interventions in the market, long-run equilibria and rent-seeking behavior  </vt:lpstr>
      <vt:lpstr>Outline</vt:lpstr>
      <vt:lpstr>Introduction</vt:lpstr>
      <vt:lpstr>The Context for This Lecture</vt:lpstr>
      <vt:lpstr>This Lecture </vt:lpstr>
      <vt:lpstr>Market interference: tariffs and rent controls</vt:lpstr>
      <vt:lpstr>Trade wars are good?</vt:lpstr>
      <vt:lpstr>Who pays the tariffs?</vt:lpstr>
      <vt:lpstr>Import tariff in a small open economy</vt:lpstr>
      <vt:lpstr>Equilibrium with two countries:</vt:lpstr>
      <vt:lpstr>Two countries: equilibrium</vt:lpstr>
      <vt:lpstr>Two countries: import tariffs</vt:lpstr>
      <vt:lpstr>The effect of a domestic import tariff with two countries</vt:lpstr>
      <vt:lpstr>Consider different elasticities</vt:lpstr>
      <vt:lpstr>Who pays for Trump trade wars?</vt:lpstr>
      <vt:lpstr>Example: prices of large appliances after imposing a 20% tariff on washing machines</vt:lpstr>
      <vt:lpstr>Tariffs: summary</vt:lpstr>
      <vt:lpstr>Rent controls and housing subsidies</vt:lpstr>
      <vt:lpstr>Housing market with rent control</vt:lpstr>
      <vt:lpstr>Rental market interventions</vt:lpstr>
      <vt:lpstr>Subsidized housing market</vt:lpstr>
      <vt:lpstr>Rental market interventions</vt:lpstr>
      <vt:lpstr>Free entry and long-run supply</vt:lpstr>
      <vt:lpstr>Perfect competition with free entry</vt:lpstr>
      <vt:lpstr>Recall Average cost curve from Lecture 8</vt:lpstr>
      <vt:lpstr>Back to example from Lecture 9</vt:lpstr>
      <vt:lpstr>Free entry equilibrium </vt:lpstr>
      <vt:lpstr>Short-run and long-run adjustments</vt:lpstr>
      <vt:lpstr>Short-run and long-run adjustments</vt:lpstr>
      <vt:lpstr>Horizontal long-run supply</vt:lpstr>
      <vt:lpstr>Increasing or decreasing long-run supply</vt:lpstr>
      <vt:lpstr>Competition and rent-seeking</vt:lpstr>
      <vt:lpstr>The engine of the capitalist vehicle: looking for a competitive edge</vt:lpstr>
      <vt:lpstr>The engine of the capitalist vehicle: looking for a competitive edge</vt:lpstr>
      <vt:lpstr>The engine of the capitalist vehicle: looking for a competitive edge</vt:lpstr>
      <vt:lpstr>Is rent-seeking always good?</vt:lpstr>
      <vt:lpstr>Creative destruction</vt:lpstr>
      <vt:lpstr>Cycle of economic progress</vt:lpstr>
      <vt:lpstr>Summary</vt:lpstr>
      <vt:lpstr>In the next lecture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Valinta työn ja vapaa-ajan välillä</dc:title>
  <dc:subject/>
  <dc:creator>Matti</dc:creator>
  <cp:keywords/>
  <dc:description/>
  <cp:lastModifiedBy>Microsoft Office User</cp:lastModifiedBy>
  <cp:revision>1407</cp:revision>
  <cp:lastPrinted>2019-10-10T05:52:19Z</cp:lastPrinted>
  <dcterms:created xsi:type="dcterms:W3CDTF">2018-05-03T06:23:53Z</dcterms:created>
  <dcterms:modified xsi:type="dcterms:W3CDTF">2020-10-08T06:25:59Z</dcterms:modified>
  <cp:category/>
</cp:coreProperties>
</file>