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4"/>
  </p:sldMasterIdLst>
  <p:sldIdLst>
    <p:sldId id="271" r:id="rId5"/>
    <p:sldId id="256" r:id="rId6"/>
    <p:sldId id="258" r:id="rId7"/>
    <p:sldId id="257" r:id="rId8"/>
    <p:sldId id="281" r:id="rId9"/>
    <p:sldId id="279" r:id="rId10"/>
    <p:sldId id="282" r:id="rId11"/>
    <p:sldId id="261" r:id="rId12"/>
    <p:sldId id="288" r:id="rId13"/>
    <p:sldId id="287" r:id="rId14"/>
    <p:sldId id="284" r:id="rId15"/>
    <p:sldId id="285" r:id="rId16"/>
    <p:sldId id="286" r:id="rId17"/>
    <p:sldId id="283" r:id="rId18"/>
    <p:sldId id="28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A9108D-D490-4854-AE7E-167FECA99E65}" v="61" dt="2020-10-15T12:33:06.768"/>
    <p1510:client id="{4C8B4645-94A1-4BC8-A9B5-919CA39208BA}" v="18" dt="2020-10-15T12:05:58.321"/>
    <p1510:client id="{4E5183C0-F30C-4D74-B482-F5237EF4B6F2}" v="303" dt="2020-10-15T12:24:52.675"/>
    <p1510:client id="{7CD71FD8-2DD8-4CDF-84F6-3EE22206A02B}" v="7" dt="2020-10-15T12:36:11.504"/>
    <p1510:client id="{8C06CA26-C7B6-4877-8AB2-0DECA0266F30}" v="10" dt="2020-10-15T12:35:30.097"/>
    <p1510:client id="{A89A244F-C21B-469A-AD6F-DB9299530304}" v="409" dt="2020-10-15T12:34:44.770"/>
    <p1510:client id="{CE5FB84C-7A58-4540-BC38-CD3D11B7CCB1}" v="174" dt="2020-10-15T12:33:37.320"/>
    <p1510:client id="{E0A761ED-E325-E04E-9475-30FFC2603B6F}" v="238" dt="2020-10-15T12:32:51.9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100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A4029-B133-4302-8076-D808725857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D0A18BF-0F06-4D33-8EC7-284B27765E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4A57A44-7886-42D5-8B8C-4F3AAA145EA5}"/>
              </a:ext>
            </a:extLst>
          </p:cNvPr>
          <p:cNvSpPr>
            <a:spLocks noGrp="1"/>
          </p:cNvSpPr>
          <p:nvPr>
            <p:ph type="dt" sz="half" idx="10"/>
          </p:nvPr>
        </p:nvSpPr>
        <p:spPr/>
        <p:txBody>
          <a:bodyPr/>
          <a:lstStyle/>
          <a:p>
            <a:fld id="{0562A14A-3C68-444D-B0B8-94306C234AF3}" type="datetimeFigureOut">
              <a:rPr lang="en-FI" smtClean="0"/>
              <a:t>10/16/2020</a:t>
            </a:fld>
            <a:endParaRPr lang="en-FI"/>
          </a:p>
        </p:txBody>
      </p:sp>
      <p:sp>
        <p:nvSpPr>
          <p:cNvPr id="5" name="Footer Placeholder 4">
            <a:extLst>
              <a:ext uri="{FF2B5EF4-FFF2-40B4-BE49-F238E27FC236}">
                <a16:creationId xmlns:a16="http://schemas.microsoft.com/office/drawing/2014/main" id="{B8209EB2-B194-4BAC-95B5-C95E20E7E31D}"/>
              </a:ext>
            </a:extLst>
          </p:cNvPr>
          <p:cNvSpPr>
            <a:spLocks noGrp="1"/>
          </p:cNvSpPr>
          <p:nvPr>
            <p:ph type="ftr" sz="quarter" idx="11"/>
          </p:nvPr>
        </p:nvSpPr>
        <p:spPr/>
        <p:txBody>
          <a:bodyPr/>
          <a:lstStyle/>
          <a:p>
            <a:endParaRPr lang="en-FI"/>
          </a:p>
        </p:txBody>
      </p:sp>
      <p:sp>
        <p:nvSpPr>
          <p:cNvPr id="6" name="Slide Number Placeholder 5">
            <a:extLst>
              <a:ext uri="{FF2B5EF4-FFF2-40B4-BE49-F238E27FC236}">
                <a16:creationId xmlns:a16="http://schemas.microsoft.com/office/drawing/2014/main" id="{86316199-7265-4538-B33D-AE4A0117ABA6}"/>
              </a:ext>
            </a:extLst>
          </p:cNvPr>
          <p:cNvSpPr>
            <a:spLocks noGrp="1"/>
          </p:cNvSpPr>
          <p:nvPr>
            <p:ph type="sldNum" sz="quarter" idx="12"/>
          </p:nvPr>
        </p:nvSpPr>
        <p:spPr/>
        <p:txBody>
          <a:bodyPr/>
          <a:lstStyle/>
          <a:p>
            <a:fld id="{9B16C7B1-BAAC-47DE-ADB8-59ACFA365DEF}" type="slidenum">
              <a:rPr lang="en-FI" smtClean="0"/>
              <a:t>‹#›</a:t>
            </a:fld>
            <a:endParaRPr lang="en-FI"/>
          </a:p>
        </p:txBody>
      </p:sp>
    </p:spTree>
    <p:extLst>
      <p:ext uri="{BB962C8B-B14F-4D97-AF65-F5344CB8AC3E}">
        <p14:creationId xmlns:p14="http://schemas.microsoft.com/office/powerpoint/2010/main" val="2958125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5E177-45A5-4B10-8FE2-5E869D06112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D7E6CBE-813F-49FD-9BAA-FE0A313EF8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BDB2B5-6ADE-437E-A68B-7B58240877F2}"/>
              </a:ext>
            </a:extLst>
          </p:cNvPr>
          <p:cNvSpPr>
            <a:spLocks noGrp="1"/>
          </p:cNvSpPr>
          <p:nvPr>
            <p:ph type="dt" sz="half" idx="10"/>
          </p:nvPr>
        </p:nvSpPr>
        <p:spPr/>
        <p:txBody>
          <a:bodyPr/>
          <a:lstStyle/>
          <a:p>
            <a:fld id="{0562A14A-3C68-444D-B0B8-94306C234AF3}" type="datetimeFigureOut">
              <a:rPr lang="en-FI" smtClean="0"/>
              <a:t>10/16/2020</a:t>
            </a:fld>
            <a:endParaRPr lang="en-FI"/>
          </a:p>
        </p:txBody>
      </p:sp>
      <p:sp>
        <p:nvSpPr>
          <p:cNvPr id="5" name="Footer Placeholder 4">
            <a:extLst>
              <a:ext uri="{FF2B5EF4-FFF2-40B4-BE49-F238E27FC236}">
                <a16:creationId xmlns:a16="http://schemas.microsoft.com/office/drawing/2014/main" id="{5EC16FDE-1564-4F31-B992-A59837590B47}"/>
              </a:ext>
            </a:extLst>
          </p:cNvPr>
          <p:cNvSpPr>
            <a:spLocks noGrp="1"/>
          </p:cNvSpPr>
          <p:nvPr>
            <p:ph type="ftr" sz="quarter" idx="11"/>
          </p:nvPr>
        </p:nvSpPr>
        <p:spPr/>
        <p:txBody>
          <a:bodyPr/>
          <a:lstStyle/>
          <a:p>
            <a:endParaRPr lang="en-FI"/>
          </a:p>
        </p:txBody>
      </p:sp>
      <p:sp>
        <p:nvSpPr>
          <p:cNvPr id="6" name="Slide Number Placeholder 5">
            <a:extLst>
              <a:ext uri="{FF2B5EF4-FFF2-40B4-BE49-F238E27FC236}">
                <a16:creationId xmlns:a16="http://schemas.microsoft.com/office/drawing/2014/main" id="{3C04117C-5D81-4A7D-8617-F118AF561650}"/>
              </a:ext>
            </a:extLst>
          </p:cNvPr>
          <p:cNvSpPr>
            <a:spLocks noGrp="1"/>
          </p:cNvSpPr>
          <p:nvPr>
            <p:ph type="sldNum" sz="quarter" idx="12"/>
          </p:nvPr>
        </p:nvSpPr>
        <p:spPr/>
        <p:txBody>
          <a:bodyPr/>
          <a:lstStyle/>
          <a:p>
            <a:fld id="{9B16C7B1-BAAC-47DE-ADB8-59ACFA365DEF}" type="slidenum">
              <a:rPr lang="en-FI" smtClean="0"/>
              <a:t>‹#›</a:t>
            </a:fld>
            <a:endParaRPr lang="en-FI"/>
          </a:p>
        </p:txBody>
      </p:sp>
    </p:spTree>
    <p:extLst>
      <p:ext uri="{BB962C8B-B14F-4D97-AF65-F5344CB8AC3E}">
        <p14:creationId xmlns:p14="http://schemas.microsoft.com/office/powerpoint/2010/main" val="2744759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BDCFEC-9EC4-4E34-B031-7468ADEE005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FAB8653-93E5-4052-A6C4-3E5DD0D1F0F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4F6BAB6-B51D-49DA-8EAA-D81CB35B4D13}"/>
              </a:ext>
            </a:extLst>
          </p:cNvPr>
          <p:cNvSpPr>
            <a:spLocks noGrp="1"/>
          </p:cNvSpPr>
          <p:nvPr>
            <p:ph type="dt" sz="half" idx="10"/>
          </p:nvPr>
        </p:nvSpPr>
        <p:spPr/>
        <p:txBody>
          <a:bodyPr/>
          <a:lstStyle/>
          <a:p>
            <a:fld id="{0562A14A-3C68-444D-B0B8-94306C234AF3}" type="datetimeFigureOut">
              <a:rPr lang="en-FI" smtClean="0"/>
              <a:t>10/16/2020</a:t>
            </a:fld>
            <a:endParaRPr lang="en-FI"/>
          </a:p>
        </p:txBody>
      </p:sp>
      <p:sp>
        <p:nvSpPr>
          <p:cNvPr id="5" name="Footer Placeholder 4">
            <a:extLst>
              <a:ext uri="{FF2B5EF4-FFF2-40B4-BE49-F238E27FC236}">
                <a16:creationId xmlns:a16="http://schemas.microsoft.com/office/drawing/2014/main" id="{78026950-E223-4E76-AE0F-59F3FBD4BF78}"/>
              </a:ext>
            </a:extLst>
          </p:cNvPr>
          <p:cNvSpPr>
            <a:spLocks noGrp="1"/>
          </p:cNvSpPr>
          <p:nvPr>
            <p:ph type="ftr" sz="quarter" idx="11"/>
          </p:nvPr>
        </p:nvSpPr>
        <p:spPr/>
        <p:txBody>
          <a:bodyPr/>
          <a:lstStyle/>
          <a:p>
            <a:endParaRPr lang="en-FI"/>
          </a:p>
        </p:txBody>
      </p:sp>
      <p:sp>
        <p:nvSpPr>
          <p:cNvPr id="6" name="Slide Number Placeholder 5">
            <a:extLst>
              <a:ext uri="{FF2B5EF4-FFF2-40B4-BE49-F238E27FC236}">
                <a16:creationId xmlns:a16="http://schemas.microsoft.com/office/drawing/2014/main" id="{ADF93694-98AD-427F-B8A1-1B1CD376AB52}"/>
              </a:ext>
            </a:extLst>
          </p:cNvPr>
          <p:cNvSpPr>
            <a:spLocks noGrp="1"/>
          </p:cNvSpPr>
          <p:nvPr>
            <p:ph type="sldNum" sz="quarter" idx="12"/>
          </p:nvPr>
        </p:nvSpPr>
        <p:spPr/>
        <p:txBody>
          <a:bodyPr/>
          <a:lstStyle/>
          <a:p>
            <a:fld id="{9B16C7B1-BAAC-47DE-ADB8-59ACFA365DEF}" type="slidenum">
              <a:rPr lang="en-FI" smtClean="0"/>
              <a:t>‹#›</a:t>
            </a:fld>
            <a:endParaRPr lang="en-FI"/>
          </a:p>
        </p:txBody>
      </p:sp>
    </p:spTree>
    <p:extLst>
      <p:ext uri="{BB962C8B-B14F-4D97-AF65-F5344CB8AC3E}">
        <p14:creationId xmlns:p14="http://schemas.microsoft.com/office/powerpoint/2010/main" val="2573991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 Header Slide - Red">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rgbClr val="BB1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16"/>
          </a:p>
        </p:txBody>
      </p:sp>
      <p:sp>
        <p:nvSpPr>
          <p:cNvPr id="7" name="Text Placeholder 3"/>
          <p:cNvSpPr>
            <a:spLocks noGrp="1"/>
          </p:cNvSpPr>
          <p:nvPr>
            <p:ph type="body" sz="half" idx="11" hasCustomPrompt="1"/>
          </p:nvPr>
        </p:nvSpPr>
        <p:spPr>
          <a:xfrm>
            <a:off x="595902" y="2184180"/>
            <a:ext cx="10644628" cy="884352"/>
          </a:xfrm>
          <a:prstGeom prst="rect">
            <a:avLst/>
          </a:prstGeom>
        </p:spPr>
        <p:txBody>
          <a:bodyPr lIns="0" rIns="0" anchor="b"/>
          <a:lstStyle>
            <a:lvl1pPr marL="0" indent="0">
              <a:buNone/>
              <a:defRPr sz="5520" b="1" baseline="0">
                <a:solidFill>
                  <a:schemeClr val="bg1"/>
                </a:solidFill>
              </a:defRPr>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Headline</a:t>
            </a:r>
          </a:p>
        </p:txBody>
      </p:sp>
      <p:sp>
        <p:nvSpPr>
          <p:cNvPr id="8" name="Text Placeholder 3"/>
          <p:cNvSpPr>
            <a:spLocks noGrp="1"/>
          </p:cNvSpPr>
          <p:nvPr>
            <p:ph type="body" sz="half" idx="2" hasCustomPrompt="1"/>
          </p:nvPr>
        </p:nvSpPr>
        <p:spPr>
          <a:xfrm>
            <a:off x="595902" y="3429000"/>
            <a:ext cx="10644628" cy="668518"/>
          </a:xfrm>
          <a:prstGeom prst="rect">
            <a:avLst/>
          </a:prstGeom>
        </p:spPr>
        <p:txBody>
          <a:bodyPr lIns="0" rIns="0"/>
          <a:lstStyle>
            <a:lvl1pPr marL="0" indent="0">
              <a:buNone/>
              <a:defRPr sz="3360" b="1" i="0" baseline="0">
                <a:solidFill>
                  <a:schemeClr val="bg1"/>
                </a:solidFill>
                <a:latin typeface="arial" charset="0"/>
              </a:defRPr>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No Image - Sub</a:t>
            </a:r>
          </a:p>
        </p:txBody>
      </p:sp>
      <p:sp>
        <p:nvSpPr>
          <p:cNvPr id="9" name="Text Placeholder 3"/>
          <p:cNvSpPr>
            <a:spLocks noGrp="1"/>
          </p:cNvSpPr>
          <p:nvPr>
            <p:ph type="body" sz="half" idx="12" hasCustomPrompt="1"/>
          </p:nvPr>
        </p:nvSpPr>
        <p:spPr>
          <a:xfrm>
            <a:off x="7955165" y="5698278"/>
            <a:ext cx="3285367" cy="392558"/>
          </a:xfrm>
          <a:prstGeom prst="rect">
            <a:avLst/>
          </a:prstGeom>
        </p:spPr>
        <p:txBody>
          <a:bodyPr/>
          <a:lstStyle>
            <a:lvl1pPr marL="0" indent="0">
              <a:buNone/>
              <a:defRPr sz="1620" b="1" i="0" baseline="0">
                <a:solidFill>
                  <a:schemeClr val="bg1"/>
                </a:solidFill>
                <a:latin typeface="arial" charset="0"/>
              </a:defRPr>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Name</a:t>
            </a:r>
          </a:p>
        </p:txBody>
      </p:sp>
      <p:sp>
        <p:nvSpPr>
          <p:cNvPr id="11" name="Text Placeholder 3"/>
          <p:cNvSpPr>
            <a:spLocks noGrp="1"/>
          </p:cNvSpPr>
          <p:nvPr>
            <p:ph type="body" sz="half" idx="13" hasCustomPrompt="1"/>
          </p:nvPr>
        </p:nvSpPr>
        <p:spPr>
          <a:xfrm>
            <a:off x="7955165" y="6090837"/>
            <a:ext cx="3285367" cy="392558"/>
          </a:xfrm>
          <a:prstGeom prst="rect">
            <a:avLst/>
          </a:prstGeom>
        </p:spPr>
        <p:txBody>
          <a:bodyPr/>
          <a:lstStyle>
            <a:lvl1pPr marL="0" indent="0">
              <a:buNone/>
              <a:defRPr sz="1620" b="1" i="0" baseline="0">
                <a:solidFill>
                  <a:schemeClr val="bg1"/>
                </a:solidFill>
                <a:latin typeface="arial" charset="0"/>
              </a:defRPr>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Date</a:t>
            </a:r>
          </a:p>
        </p:txBody>
      </p:sp>
      <p:pic>
        <p:nvPicPr>
          <p:cNvPr id="4" name="Kuva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7842" y="5431554"/>
            <a:ext cx="1535455" cy="954007"/>
          </a:xfrm>
          <a:prstGeom prst="rect">
            <a:avLst/>
          </a:prstGeom>
        </p:spPr>
      </p:pic>
    </p:spTree>
    <p:extLst>
      <p:ext uri="{BB962C8B-B14F-4D97-AF65-F5344CB8AC3E}">
        <p14:creationId xmlns:p14="http://schemas.microsoft.com/office/powerpoint/2010/main" val="3727013423"/>
      </p:ext>
    </p:extLst>
  </p:cSld>
  <p:clrMapOvr>
    <a:masterClrMapping/>
  </p:clrMapOvr>
  <p:extLst>
    <p:ext uri="{DCECCB84-F9BA-43D5-87BE-67443E8EF086}">
      <p15:sldGuideLst xmlns:p15="http://schemas.microsoft.com/office/powerpoint/2012/main">
        <p15:guide id="1" orient="horz" pos="3315">
          <p15:clr>
            <a:srgbClr val="FBAE40"/>
          </p15:clr>
        </p15:guide>
        <p15:guide id="2" orient="horz" pos="3093">
          <p15:clr>
            <a:srgbClr val="FBAE40"/>
          </p15:clr>
        </p15:guide>
        <p15:guide id="3" orient="horz" pos="2821">
          <p15:clr>
            <a:srgbClr val="FBAE40"/>
          </p15:clr>
        </p15:guide>
        <p15:guide id="4" pos="27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 Header Slide - Red - Image ">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rgbClr val="BB169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16"/>
          </a:p>
        </p:txBody>
      </p:sp>
      <p:sp>
        <p:nvSpPr>
          <p:cNvPr id="9" name="Title 8"/>
          <p:cNvSpPr>
            <a:spLocks noGrp="1"/>
          </p:cNvSpPr>
          <p:nvPr>
            <p:ph type="title" hasCustomPrompt="1"/>
          </p:nvPr>
        </p:nvSpPr>
        <p:spPr>
          <a:xfrm>
            <a:off x="589866" y="1420450"/>
            <a:ext cx="5158849" cy="761030"/>
          </a:xfrm>
          <a:prstGeom prst="rect">
            <a:avLst/>
          </a:prstGeom>
        </p:spPr>
        <p:txBody>
          <a:bodyPr lIns="0" tIns="0" rIns="0" bIns="0" anchor="b"/>
          <a:lstStyle>
            <a:lvl1pPr>
              <a:lnSpc>
                <a:spcPts val="6480"/>
              </a:lnSpc>
              <a:defRPr sz="6480" b="1" baseline="0">
                <a:solidFill>
                  <a:schemeClr val="bg1"/>
                </a:solidFill>
              </a:defRPr>
            </a:lvl1pPr>
          </a:lstStyle>
          <a:p>
            <a:r>
              <a:rPr lang="en-US"/>
              <a:t>Headline</a:t>
            </a:r>
          </a:p>
        </p:txBody>
      </p:sp>
      <p:sp>
        <p:nvSpPr>
          <p:cNvPr id="13" name="Text Placeholder 3"/>
          <p:cNvSpPr>
            <a:spLocks noGrp="1"/>
          </p:cNvSpPr>
          <p:nvPr>
            <p:ph type="body" sz="half" idx="2" hasCustomPrompt="1"/>
          </p:nvPr>
        </p:nvSpPr>
        <p:spPr>
          <a:xfrm>
            <a:off x="589866" y="2599915"/>
            <a:ext cx="5158849" cy="468923"/>
          </a:xfrm>
          <a:prstGeom prst="rect">
            <a:avLst/>
          </a:prstGeom>
        </p:spPr>
        <p:txBody>
          <a:bodyPr lIns="0" tIns="0" rIns="0" bIns="0"/>
          <a:lstStyle>
            <a:lvl1pPr marL="0" indent="0">
              <a:lnSpc>
                <a:spcPts val="3360"/>
              </a:lnSpc>
              <a:buNone/>
              <a:defRPr sz="3360" b="1" i="0" baseline="0">
                <a:solidFill>
                  <a:schemeClr val="bg1"/>
                </a:solidFill>
                <a:latin typeface="arial" charset="0"/>
              </a:defRPr>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Sub Headline</a:t>
            </a:r>
          </a:p>
        </p:txBody>
      </p:sp>
      <p:cxnSp>
        <p:nvCxnSpPr>
          <p:cNvPr id="15" name="Suora yhdysviiva 6"/>
          <p:cNvCxnSpPr/>
          <p:nvPr userDrawn="1"/>
        </p:nvCxnSpPr>
        <p:spPr>
          <a:xfrm>
            <a:off x="589866" y="2342666"/>
            <a:ext cx="506244" cy="0"/>
          </a:xfrm>
          <a:prstGeom prst="line">
            <a:avLst/>
          </a:prstGeom>
          <a:ln w="571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Text Placeholder 3"/>
          <p:cNvSpPr>
            <a:spLocks noGrp="1"/>
          </p:cNvSpPr>
          <p:nvPr>
            <p:ph type="body" sz="half" idx="11" hasCustomPrompt="1"/>
          </p:nvPr>
        </p:nvSpPr>
        <p:spPr>
          <a:xfrm>
            <a:off x="589866" y="3950361"/>
            <a:ext cx="5158849" cy="392558"/>
          </a:xfrm>
          <a:prstGeom prst="rect">
            <a:avLst/>
          </a:prstGeom>
        </p:spPr>
        <p:txBody>
          <a:bodyPr lIns="0" tIns="0" rIns="0" bIns="0"/>
          <a:lstStyle>
            <a:lvl1pPr marL="0" indent="0">
              <a:buNone/>
              <a:defRPr sz="2160" b="1" i="0" baseline="0">
                <a:solidFill>
                  <a:schemeClr val="bg1"/>
                </a:solidFill>
                <a:latin typeface="arial" charset="0"/>
              </a:defRPr>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Name</a:t>
            </a:r>
          </a:p>
        </p:txBody>
      </p:sp>
      <p:sp>
        <p:nvSpPr>
          <p:cNvPr id="16" name="Text Placeholder 3"/>
          <p:cNvSpPr>
            <a:spLocks noGrp="1"/>
          </p:cNvSpPr>
          <p:nvPr>
            <p:ph type="body" sz="half" idx="12" hasCustomPrompt="1"/>
          </p:nvPr>
        </p:nvSpPr>
        <p:spPr>
          <a:xfrm>
            <a:off x="589866" y="4342918"/>
            <a:ext cx="5158849" cy="432072"/>
          </a:xfrm>
          <a:prstGeom prst="rect">
            <a:avLst/>
          </a:prstGeom>
        </p:spPr>
        <p:txBody>
          <a:bodyPr lIns="0" tIns="0" rIns="0" bIns="0"/>
          <a:lstStyle>
            <a:lvl1pPr marL="0" indent="0">
              <a:buNone/>
              <a:defRPr sz="2160" b="1" i="0" baseline="0">
                <a:solidFill>
                  <a:schemeClr val="bg1"/>
                </a:solidFill>
                <a:latin typeface="arial" charset="0"/>
              </a:defRPr>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Date</a:t>
            </a:r>
          </a:p>
        </p:txBody>
      </p:sp>
      <p:sp>
        <p:nvSpPr>
          <p:cNvPr id="14" name="Picture Placeholder 2"/>
          <p:cNvSpPr>
            <a:spLocks noGrp="1"/>
          </p:cNvSpPr>
          <p:nvPr>
            <p:ph type="pic" idx="13" hasCustomPrompt="1"/>
          </p:nvPr>
        </p:nvSpPr>
        <p:spPr>
          <a:xfrm>
            <a:off x="6085892" y="0"/>
            <a:ext cx="6106109" cy="6858000"/>
          </a:xfrm>
          <a:prstGeom prst="rect">
            <a:avLst/>
          </a:prstGeom>
        </p:spPr>
        <p:txBody>
          <a:bodyPr/>
          <a:lstStyle>
            <a:lvl1pPr marL="0" indent="0">
              <a:buNone/>
              <a:defRPr sz="2880" b="1" i="0" baseline="0">
                <a:solidFill>
                  <a:schemeClr val="bg1">
                    <a:alpha val="62000"/>
                  </a:schemeClr>
                </a:solidFill>
              </a:defRPr>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image.</a:t>
            </a:r>
          </a:p>
          <a:p>
            <a:endParaRPr lang="en-US"/>
          </a:p>
          <a:p>
            <a:r>
              <a:rPr lang="en-US"/>
              <a:t>Fit the image to frame </a:t>
            </a:r>
            <a:br>
              <a:rPr lang="en-US"/>
            </a:br>
            <a:r>
              <a:rPr lang="en-US"/>
              <a:t>by choosing: </a:t>
            </a:r>
            <a:br>
              <a:rPr lang="en-US"/>
            </a:br>
            <a:r>
              <a:rPr lang="en-US"/>
              <a:t>crop&gt;fit / </a:t>
            </a:r>
            <a:r>
              <a:rPr lang="en-US" err="1"/>
              <a:t>rajaa</a:t>
            </a:r>
            <a:r>
              <a:rPr lang="en-US"/>
              <a:t>&gt;</a:t>
            </a:r>
            <a:r>
              <a:rPr lang="en-US" err="1"/>
              <a:t>sovita</a:t>
            </a:r>
            <a:endParaRPr lang="en-US"/>
          </a:p>
        </p:txBody>
      </p:sp>
      <p:pic>
        <p:nvPicPr>
          <p:cNvPr id="19" name="Kuva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7842" y="5431554"/>
            <a:ext cx="1535455" cy="954007"/>
          </a:xfrm>
          <a:prstGeom prst="rect">
            <a:avLst/>
          </a:prstGeom>
        </p:spPr>
      </p:pic>
    </p:spTree>
    <p:extLst>
      <p:ext uri="{BB962C8B-B14F-4D97-AF65-F5344CB8AC3E}">
        <p14:creationId xmlns:p14="http://schemas.microsoft.com/office/powerpoint/2010/main" val="135571617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BCD68-DC9F-42A6-93E8-46DF169004C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A2ED1CD-D9B7-45B8-8FCA-E8BE8F887B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D3210E1-1CAF-4F3C-8884-9C4F06D6FEEE}"/>
              </a:ext>
            </a:extLst>
          </p:cNvPr>
          <p:cNvSpPr>
            <a:spLocks noGrp="1"/>
          </p:cNvSpPr>
          <p:nvPr>
            <p:ph type="dt" sz="half" idx="10"/>
          </p:nvPr>
        </p:nvSpPr>
        <p:spPr/>
        <p:txBody>
          <a:bodyPr/>
          <a:lstStyle/>
          <a:p>
            <a:fld id="{0562A14A-3C68-444D-B0B8-94306C234AF3}" type="datetimeFigureOut">
              <a:rPr lang="en-FI" smtClean="0"/>
              <a:t>10/16/2020</a:t>
            </a:fld>
            <a:endParaRPr lang="en-FI"/>
          </a:p>
        </p:txBody>
      </p:sp>
      <p:sp>
        <p:nvSpPr>
          <p:cNvPr id="5" name="Footer Placeholder 4">
            <a:extLst>
              <a:ext uri="{FF2B5EF4-FFF2-40B4-BE49-F238E27FC236}">
                <a16:creationId xmlns:a16="http://schemas.microsoft.com/office/drawing/2014/main" id="{E8135AAB-BB33-4FA7-AC33-7DF68C9AEF7C}"/>
              </a:ext>
            </a:extLst>
          </p:cNvPr>
          <p:cNvSpPr>
            <a:spLocks noGrp="1"/>
          </p:cNvSpPr>
          <p:nvPr>
            <p:ph type="ftr" sz="quarter" idx="11"/>
          </p:nvPr>
        </p:nvSpPr>
        <p:spPr/>
        <p:txBody>
          <a:bodyPr/>
          <a:lstStyle/>
          <a:p>
            <a:endParaRPr lang="en-FI"/>
          </a:p>
        </p:txBody>
      </p:sp>
      <p:sp>
        <p:nvSpPr>
          <p:cNvPr id="6" name="Slide Number Placeholder 5">
            <a:extLst>
              <a:ext uri="{FF2B5EF4-FFF2-40B4-BE49-F238E27FC236}">
                <a16:creationId xmlns:a16="http://schemas.microsoft.com/office/drawing/2014/main" id="{8C826A4E-27D1-4B3E-930F-A50B9E6307DA}"/>
              </a:ext>
            </a:extLst>
          </p:cNvPr>
          <p:cNvSpPr>
            <a:spLocks noGrp="1"/>
          </p:cNvSpPr>
          <p:nvPr>
            <p:ph type="sldNum" sz="quarter" idx="12"/>
          </p:nvPr>
        </p:nvSpPr>
        <p:spPr/>
        <p:txBody>
          <a:bodyPr/>
          <a:lstStyle/>
          <a:p>
            <a:fld id="{9B16C7B1-BAAC-47DE-ADB8-59ACFA365DEF}" type="slidenum">
              <a:rPr lang="en-FI" smtClean="0"/>
              <a:t>‹#›</a:t>
            </a:fld>
            <a:endParaRPr lang="en-FI"/>
          </a:p>
        </p:txBody>
      </p:sp>
    </p:spTree>
    <p:extLst>
      <p:ext uri="{BB962C8B-B14F-4D97-AF65-F5344CB8AC3E}">
        <p14:creationId xmlns:p14="http://schemas.microsoft.com/office/powerpoint/2010/main" val="3796145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F73F7-0ED5-486C-9B1A-79EFA4112C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6E1CE9D-F960-4105-A759-59C5F9CECC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BEE804-9F7E-4A43-AEB9-10FB529B9F93}"/>
              </a:ext>
            </a:extLst>
          </p:cNvPr>
          <p:cNvSpPr>
            <a:spLocks noGrp="1"/>
          </p:cNvSpPr>
          <p:nvPr>
            <p:ph type="dt" sz="half" idx="10"/>
          </p:nvPr>
        </p:nvSpPr>
        <p:spPr/>
        <p:txBody>
          <a:bodyPr/>
          <a:lstStyle/>
          <a:p>
            <a:fld id="{0562A14A-3C68-444D-B0B8-94306C234AF3}" type="datetimeFigureOut">
              <a:rPr lang="en-FI" smtClean="0"/>
              <a:t>10/16/2020</a:t>
            </a:fld>
            <a:endParaRPr lang="en-FI"/>
          </a:p>
        </p:txBody>
      </p:sp>
      <p:sp>
        <p:nvSpPr>
          <p:cNvPr id="5" name="Footer Placeholder 4">
            <a:extLst>
              <a:ext uri="{FF2B5EF4-FFF2-40B4-BE49-F238E27FC236}">
                <a16:creationId xmlns:a16="http://schemas.microsoft.com/office/drawing/2014/main" id="{637DE029-BB31-41CB-9FF9-B83948DDA2A2}"/>
              </a:ext>
            </a:extLst>
          </p:cNvPr>
          <p:cNvSpPr>
            <a:spLocks noGrp="1"/>
          </p:cNvSpPr>
          <p:nvPr>
            <p:ph type="ftr" sz="quarter" idx="11"/>
          </p:nvPr>
        </p:nvSpPr>
        <p:spPr/>
        <p:txBody>
          <a:bodyPr/>
          <a:lstStyle/>
          <a:p>
            <a:endParaRPr lang="en-FI"/>
          </a:p>
        </p:txBody>
      </p:sp>
      <p:sp>
        <p:nvSpPr>
          <p:cNvPr id="6" name="Slide Number Placeholder 5">
            <a:extLst>
              <a:ext uri="{FF2B5EF4-FFF2-40B4-BE49-F238E27FC236}">
                <a16:creationId xmlns:a16="http://schemas.microsoft.com/office/drawing/2014/main" id="{7B2521AA-624B-490B-BBCB-C58065425449}"/>
              </a:ext>
            </a:extLst>
          </p:cNvPr>
          <p:cNvSpPr>
            <a:spLocks noGrp="1"/>
          </p:cNvSpPr>
          <p:nvPr>
            <p:ph type="sldNum" sz="quarter" idx="12"/>
          </p:nvPr>
        </p:nvSpPr>
        <p:spPr/>
        <p:txBody>
          <a:bodyPr/>
          <a:lstStyle/>
          <a:p>
            <a:fld id="{9B16C7B1-BAAC-47DE-ADB8-59ACFA365DEF}" type="slidenum">
              <a:rPr lang="en-FI" smtClean="0"/>
              <a:t>‹#›</a:t>
            </a:fld>
            <a:endParaRPr lang="en-FI"/>
          </a:p>
        </p:txBody>
      </p:sp>
    </p:spTree>
    <p:extLst>
      <p:ext uri="{BB962C8B-B14F-4D97-AF65-F5344CB8AC3E}">
        <p14:creationId xmlns:p14="http://schemas.microsoft.com/office/powerpoint/2010/main" val="3846598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1043E-AAA1-48FD-9891-DB46CFEFD75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E5DB0E1-225F-4D60-B817-FF665CAE84C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3DE8891-745F-4974-BA45-D456B4EEC49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79FF5AE-7F55-4D8A-8E8A-086BAB875C57}"/>
              </a:ext>
            </a:extLst>
          </p:cNvPr>
          <p:cNvSpPr>
            <a:spLocks noGrp="1"/>
          </p:cNvSpPr>
          <p:nvPr>
            <p:ph type="dt" sz="half" idx="10"/>
          </p:nvPr>
        </p:nvSpPr>
        <p:spPr/>
        <p:txBody>
          <a:bodyPr/>
          <a:lstStyle/>
          <a:p>
            <a:fld id="{0562A14A-3C68-444D-B0B8-94306C234AF3}" type="datetimeFigureOut">
              <a:rPr lang="en-FI" smtClean="0"/>
              <a:t>10/16/2020</a:t>
            </a:fld>
            <a:endParaRPr lang="en-FI"/>
          </a:p>
        </p:txBody>
      </p:sp>
      <p:sp>
        <p:nvSpPr>
          <p:cNvPr id="6" name="Footer Placeholder 5">
            <a:extLst>
              <a:ext uri="{FF2B5EF4-FFF2-40B4-BE49-F238E27FC236}">
                <a16:creationId xmlns:a16="http://schemas.microsoft.com/office/drawing/2014/main" id="{F83E4849-7372-474D-8157-F154BECA0BC4}"/>
              </a:ext>
            </a:extLst>
          </p:cNvPr>
          <p:cNvSpPr>
            <a:spLocks noGrp="1"/>
          </p:cNvSpPr>
          <p:nvPr>
            <p:ph type="ftr" sz="quarter" idx="11"/>
          </p:nvPr>
        </p:nvSpPr>
        <p:spPr/>
        <p:txBody>
          <a:bodyPr/>
          <a:lstStyle/>
          <a:p>
            <a:endParaRPr lang="en-FI"/>
          </a:p>
        </p:txBody>
      </p:sp>
      <p:sp>
        <p:nvSpPr>
          <p:cNvPr id="7" name="Slide Number Placeholder 6">
            <a:extLst>
              <a:ext uri="{FF2B5EF4-FFF2-40B4-BE49-F238E27FC236}">
                <a16:creationId xmlns:a16="http://schemas.microsoft.com/office/drawing/2014/main" id="{1325A8CD-5891-4B01-96D2-D7ED04E903DB}"/>
              </a:ext>
            </a:extLst>
          </p:cNvPr>
          <p:cNvSpPr>
            <a:spLocks noGrp="1"/>
          </p:cNvSpPr>
          <p:nvPr>
            <p:ph type="sldNum" sz="quarter" idx="12"/>
          </p:nvPr>
        </p:nvSpPr>
        <p:spPr/>
        <p:txBody>
          <a:bodyPr/>
          <a:lstStyle/>
          <a:p>
            <a:fld id="{9B16C7B1-BAAC-47DE-ADB8-59ACFA365DEF}" type="slidenum">
              <a:rPr lang="en-FI" smtClean="0"/>
              <a:t>‹#›</a:t>
            </a:fld>
            <a:endParaRPr lang="en-FI"/>
          </a:p>
        </p:txBody>
      </p:sp>
    </p:spTree>
    <p:extLst>
      <p:ext uri="{BB962C8B-B14F-4D97-AF65-F5344CB8AC3E}">
        <p14:creationId xmlns:p14="http://schemas.microsoft.com/office/powerpoint/2010/main" val="3290585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48759-1FA1-4D05-B901-2B7E5F191B7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7CFEA4C-D01E-4F81-81F4-7CDFD99580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F347F7-E6DF-45A7-9FD2-18C0E4070D3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DD003CA-1A67-410A-9F17-CBFC1D0645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B143EE2-FACB-447A-9F03-8B55CA3ED63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FEA53E6-9561-45FF-987D-4E17B619015F}"/>
              </a:ext>
            </a:extLst>
          </p:cNvPr>
          <p:cNvSpPr>
            <a:spLocks noGrp="1"/>
          </p:cNvSpPr>
          <p:nvPr>
            <p:ph type="dt" sz="half" idx="10"/>
          </p:nvPr>
        </p:nvSpPr>
        <p:spPr/>
        <p:txBody>
          <a:bodyPr/>
          <a:lstStyle/>
          <a:p>
            <a:fld id="{0562A14A-3C68-444D-B0B8-94306C234AF3}" type="datetimeFigureOut">
              <a:rPr lang="en-FI" smtClean="0"/>
              <a:t>10/16/2020</a:t>
            </a:fld>
            <a:endParaRPr lang="en-FI"/>
          </a:p>
        </p:txBody>
      </p:sp>
      <p:sp>
        <p:nvSpPr>
          <p:cNvPr id="8" name="Footer Placeholder 7">
            <a:extLst>
              <a:ext uri="{FF2B5EF4-FFF2-40B4-BE49-F238E27FC236}">
                <a16:creationId xmlns:a16="http://schemas.microsoft.com/office/drawing/2014/main" id="{294F9AB5-1543-4EDF-A44A-73E79D7B9E53}"/>
              </a:ext>
            </a:extLst>
          </p:cNvPr>
          <p:cNvSpPr>
            <a:spLocks noGrp="1"/>
          </p:cNvSpPr>
          <p:nvPr>
            <p:ph type="ftr" sz="quarter" idx="11"/>
          </p:nvPr>
        </p:nvSpPr>
        <p:spPr/>
        <p:txBody>
          <a:bodyPr/>
          <a:lstStyle/>
          <a:p>
            <a:endParaRPr lang="en-FI"/>
          </a:p>
        </p:txBody>
      </p:sp>
      <p:sp>
        <p:nvSpPr>
          <p:cNvPr id="9" name="Slide Number Placeholder 8">
            <a:extLst>
              <a:ext uri="{FF2B5EF4-FFF2-40B4-BE49-F238E27FC236}">
                <a16:creationId xmlns:a16="http://schemas.microsoft.com/office/drawing/2014/main" id="{66DA54EC-8CA5-44EE-8BAC-3214F3A3BE83}"/>
              </a:ext>
            </a:extLst>
          </p:cNvPr>
          <p:cNvSpPr>
            <a:spLocks noGrp="1"/>
          </p:cNvSpPr>
          <p:nvPr>
            <p:ph type="sldNum" sz="quarter" idx="12"/>
          </p:nvPr>
        </p:nvSpPr>
        <p:spPr/>
        <p:txBody>
          <a:bodyPr/>
          <a:lstStyle/>
          <a:p>
            <a:fld id="{9B16C7B1-BAAC-47DE-ADB8-59ACFA365DEF}" type="slidenum">
              <a:rPr lang="en-FI" smtClean="0"/>
              <a:t>‹#›</a:t>
            </a:fld>
            <a:endParaRPr lang="en-FI"/>
          </a:p>
        </p:txBody>
      </p:sp>
    </p:spTree>
    <p:extLst>
      <p:ext uri="{BB962C8B-B14F-4D97-AF65-F5344CB8AC3E}">
        <p14:creationId xmlns:p14="http://schemas.microsoft.com/office/powerpoint/2010/main" val="2922887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D2698-0CD4-42C1-9C76-E5C30183885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FB8F3AA-A719-4AE3-9A62-76C7A63C5905}"/>
              </a:ext>
            </a:extLst>
          </p:cNvPr>
          <p:cNvSpPr>
            <a:spLocks noGrp="1"/>
          </p:cNvSpPr>
          <p:nvPr>
            <p:ph type="dt" sz="half" idx="10"/>
          </p:nvPr>
        </p:nvSpPr>
        <p:spPr/>
        <p:txBody>
          <a:bodyPr/>
          <a:lstStyle/>
          <a:p>
            <a:fld id="{0562A14A-3C68-444D-B0B8-94306C234AF3}" type="datetimeFigureOut">
              <a:rPr lang="en-FI" smtClean="0"/>
              <a:t>10/16/2020</a:t>
            </a:fld>
            <a:endParaRPr lang="en-FI"/>
          </a:p>
        </p:txBody>
      </p:sp>
      <p:sp>
        <p:nvSpPr>
          <p:cNvPr id="4" name="Footer Placeholder 3">
            <a:extLst>
              <a:ext uri="{FF2B5EF4-FFF2-40B4-BE49-F238E27FC236}">
                <a16:creationId xmlns:a16="http://schemas.microsoft.com/office/drawing/2014/main" id="{4CA70FF0-675D-4089-9712-B93F891D7BE7}"/>
              </a:ext>
            </a:extLst>
          </p:cNvPr>
          <p:cNvSpPr>
            <a:spLocks noGrp="1"/>
          </p:cNvSpPr>
          <p:nvPr>
            <p:ph type="ftr" sz="quarter" idx="11"/>
          </p:nvPr>
        </p:nvSpPr>
        <p:spPr/>
        <p:txBody>
          <a:bodyPr/>
          <a:lstStyle/>
          <a:p>
            <a:endParaRPr lang="en-FI"/>
          </a:p>
        </p:txBody>
      </p:sp>
      <p:sp>
        <p:nvSpPr>
          <p:cNvPr id="5" name="Slide Number Placeholder 4">
            <a:extLst>
              <a:ext uri="{FF2B5EF4-FFF2-40B4-BE49-F238E27FC236}">
                <a16:creationId xmlns:a16="http://schemas.microsoft.com/office/drawing/2014/main" id="{63176E05-F52C-43F4-9A4C-F5B9887D55B1}"/>
              </a:ext>
            </a:extLst>
          </p:cNvPr>
          <p:cNvSpPr>
            <a:spLocks noGrp="1"/>
          </p:cNvSpPr>
          <p:nvPr>
            <p:ph type="sldNum" sz="quarter" idx="12"/>
          </p:nvPr>
        </p:nvSpPr>
        <p:spPr/>
        <p:txBody>
          <a:bodyPr/>
          <a:lstStyle/>
          <a:p>
            <a:fld id="{9B16C7B1-BAAC-47DE-ADB8-59ACFA365DEF}" type="slidenum">
              <a:rPr lang="en-FI" smtClean="0"/>
              <a:t>‹#›</a:t>
            </a:fld>
            <a:endParaRPr lang="en-FI"/>
          </a:p>
        </p:txBody>
      </p:sp>
    </p:spTree>
    <p:extLst>
      <p:ext uri="{BB962C8B-B14F-4D97-AF65-F5344CB8AC3E}">
        <p14:creationId xmlns:p14="http://schemas.microsoft.com/office/powerpoint/2010/main" val="4100561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B4511F-5176-4997-ADBE-5E3298DFD37C}"/>
              </a:ext>
            </a:extLst>
          </p:cNvPr>
          <p:cNvSpPr>
            <a:spLocks noGrp="1"/>
          </p:cNvSpPr>
          <p:nvPr>
            <p:ph type="dt" sz="half" idx="10"/>
          </p:nvPr>
        </p:nvSpPr>
        <p:spPr/>
        <p:txBody>
          <a:bodyPr/>
          <a:lstStyle/>
          <a:p>
            <a:fld id="{0562A14A-3C68-444D-B0B8-94306C234AF3}" type="datetimeFigureOut">
              <a:rPr lang="en-FI" smtClean="0"/>
              <a:t>10/16/2020</a:t>
            </a:fld>
            <a:endParaRPr lang="en-FI"/>
          </a:p>
        </p:txBody>
      </p:sp>
      <p:sp>
        <p:nvSpPr>
          <p:cNvPr id="3" name="Footer Placeholder 2">
            <a:extLst>
              <a:ext uri="{FF2B5EF4-FFF2-40B4-BE49-F238E27FC236}">
                <a16:creationId xmlns:a16="http://schemas.microsoft.com/office/drawing/2014/main" id="{A027E768-95DF-4373-8AA7-60EC1D024365}"/>
              </a:ext>
            </a:extLst>
          </p:cNvPr>
          <p:cNvSpPr>
            <a:spLocks noGrp="1"/>
          </p:cNvSpPr>
          <p:nvPr>
            <p:ph type="ftr" sz="quarter" idx="11"/>
          </p:nvPr>
        </p:nvSpPr>
        <p:spPr/>
        <p:txBody>
          <a:bodyPr/>
          <a:lstStyle/>
          <a:p>
            <a:endParaRPr lang="en-FI"/>
          </a:p>
        </p:txBody>
      </p:sp>
      <p:sp>
        <p:nvSpPr>
          <p:cNvPr id="4" name="Slide Number Placeholder 3">
            <a:extLst>
              <a:ext uri="{FF2B5EF4-FFF2-40B4-BE49-F238E27FC236}">
                <a16:creationId xmlns:a16="http://schemas.microsoft.com/office/drawing/2014/main" id="{329B5013-EB95-4648-A688-E2C19D24CADB}"/>
              </a:ext>
            </a:extLst>
          </p:cNvPr>
          <p:cNvSpPr>
            <a:spLocks noGrp="1"/>
          </p:cNvSpPr>
          <p:nvPr>
            <p:ph type="sldNum" sz="quarter" idx="12"/>
          </p:nvPr>
        </p:nvSpPr>
        <p:spPr/>
        <p:txBody>
          <a:bodyPr/>
          <a:lstStyle/>
          <a:p>
            <a:fld id="{9B16C7B1-BAAC-47DE-ADB8-59ACFA365DEF}" type="slidenum">
              <a:rPr lang="en-FI" smtClean="0"/>
              <a:t>‹#›</a:t>
            </a:fld>
            <a:endParaRPr lang="en-FI"/>
          </a:p>
        </p:txBody>
      </p:sp>
    </p:spTree>
    <p:extLst>
      <p:ext uri="{BB962C8B-B14F-4D97-AF65-F5344CB8AC3E}">
        <p14:creationId xmlns:p14="http://schemas.microsoft.com/office/powerpoint/2010/main" val="627537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FA060-0400-4280-BB79-CC538557FD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6413372-C0C2-4647-81C5-0B99E02CB2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A3C2540-58CB-4D73-8E74-F70BACE3A3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75EEAC-6846-4DA7-807C-9C6D72A11483}"/>
              </a:ext>
            </a:extLst>
          </p:cNvPr>
          <p:cNvSpPr>
            <a:spLocks noGrp="1"/>
          </p:cNvSpPr>
          <p:nvPr>
            <p:ph type="dt" sz="half" idx="10"/>
          </p:nvPr>
        </p:nvSpPr>
        <p:spPr/>
        <p:txBody>
          <a:bodyPr/>
          <a:lstStyle/>
          <a:p>
            <a:fld id="{0562A14A-3C68-444D-B0B8-94306C234AF3}" type="datetimeFigureOut">
              <a:rPr lang="en-FI" smtClean="0"/>
              <a:t>10/16/2020</a:t>
            </a:fld>
            <a:endParaRPr lang="en-FI"/>
          </a:p>
        </p:txBody>
      </p:sp>
      <p:sp>
        <p:nvSpPr>
          <p:cNvPr id="6" name="Footer Placeholder 5">
            <a:extLst>
              <a:ext uri="{FF2B5EF4-FFF2-40B4-BE49-F238E27FC236}">
                <a16:creationId xmlns:a16="http://schemas.microsoft.com/office/drawing/2014/main" id="{D27A719B-EEF6-4735-BBC8-5BA5CE5DD063}"/>
              </a:ext>
            </a:extLst>
          </p:cNvPr>
          <p:cNvSpPr>
            <a:spLocks noGrp="1"/>
          </p:cNvSpPr>
          <p:nvPr>
            <p:ph type="ftr" sz="quarter" idx="11"/>
          </p:nvPr>
        </p:nvSpPr>
        <p:spPr/>
        <p:txBody>
          <a:bodyPr/>
          <a:lstStyle/>
          <a:p>
            <a:endParaRPr lang="en-FI"/>
          </a:p>
        </p:txBody>
      </p:sp>
      <p:sp>
        <p:nvSpPr>
          <p:cNvPr id="7" name="Slide Number Placeholder 6">
            <a:extLst>
              <a:ext uri="{FF2B5EF4-FFF2-40B4-BE49-F238E27FC236}">
                <a16:creationId xmlns:a16="http://schemas.microsoft.com/office/drawing/2014/main" id="{8E59C607-CB46-46CF-A633-7A7874A9D938}"/>
              </a:ext>
            </a:extLst>
          </p:cNvPr>
          <p:cNvSpPr>
            <a:spLocks noGrp="1"/>
          </p:cNvSpPr>
          <p:nvPr>
            <p:ph type="sldNum" sz="quarter" idx="12"/>
          </p:nvPr>
        </p:nvSpPr>
        <p:spPr/>
        <p:txBody>
          <a:bodyPr/>
          <a:lstStyle/>
          <a:p>
            <a:fld id="{9B16C7B1-BAAC-47DE-ADB8-59ACFA365DEF}" type="slidenum">
              <a:rPr lang="en-FI" smtClean="0"/>
              <a:t>‹#›</a:t>
            </a:fld>
            <a:endParaRPr lang="en-FI"/>
          </a:p>
        </p:txBody>
      </p:sp>
    </p:spTree>
    <p:extLst>
      <p:ext uri="{BB962C8B-B14F-4D97-AF65-F5344CB8AC3E}">
        <p14:creationId xmlns:p14="http://schemas.microsoft.com/office/powerpoint/2010/main" val="3800931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3082E-5005-49AA-9484-7D5046E5F8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9907DCF-2841-4CBA-A64E-6EE38FD9CC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566AD65-7957-467A-9F29-DB666362C5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0F3BCD-EB6B-40F2-B3F5-9491EC7BD992}"/>
              </a:ext>
            </a:extLst>
          </p:cNvPr>
          <p:cNvSpPr>
            <a:spLocks noGrp="1"/>
          </p:cNvSpPr>
          <p:nvPr>
            <p:ph type="dt" sz="half" idx="10"/>
          </p:nvPr>
        </p:nvSpPr>
        <p:spPr/>
        <p:txBody>
          <a:bodyPr/>
          <a:lstStyle/>
          <a:p>
            <a:fld id="{0562A14A-3C68-444D-B0B8-94306C234AF3}" type="datetimeFigureOut">
              <a:rPr lang="en-FI" smtClean="0"/>
              <a:t>10/16/2020</a:t>
            </a:fld>
            <a:endParaRPr lang="en-FI"/>
          </a:p>
        </p:txBody>
      </p:sp>
      <p:sp>
        <p:nvSpPr>
          <p:cNvPr id="6" name="Footer Placeholder 5">
            <a:extLst>
              <a:ext uri="{FF2B5EF4-FFF2-40B4-BE49-F238E27FC236}">
                <a16:creationId xmlns:a16="http://schemas.microsoft.com/office/drawing/2014/main" id="{2054E5E0-4BA7-43B4-A70B-F96650F086BF}"/>
              </a:ext>
            </a:extLst>
          </p:cNvPr>
          <p:cNvSpPr>
            <a:spLocks noGrp="1"/>
          </p:cNvSpPr>
          <p:nvPr>
            <p:ph type="ftr" sz="quarter" idx="11"/>
          </p:nvPr>
        </p:nvSpPr>
        <p:spPr/>
        <p:txBody>
          <a:bodyPr/>
          <a:lstStyle/>
          <a:p>
            <a:endParaRPr lang="en-FI"/>
          </a:p>
        </p:txBody>
      </p:sp>
      <p:sp>
        <p:nvSpPr>
          <p:cNvPr id="7" name="Slide Number Placeholder 6">
            <a:extLst>
              <a:ext uri="{FF2B5EF4-FFF2-40B4-BE49-F238E27FC236}">
                <a16:creationId xmlns:a16="http://schemas.microsoft.com/office/drawing/2014/main" id="{050DD3EE-B737-45D2-897F-86416AFAF1A2}"/>
              </a:ext>
            </a:extLst>
          </p:cNvPr>
          <p:cNvSpPr>
            <a:spLocks noGrp="1"/>
          </p:cNvSpPr>
          <p:nvPr>
            <p:ph type="sldNum" sz="quarter" idx="12"/>
          </p:nvPr>
        </p:nvSpPr>
        <p:spPr/>
        <p:txBody>
          <a:bodyPr/>
          <a:lstStyle/>
          <a:p>
            <a:fld id="{9B16C7B1-BAAC-47DE-ADB8-59ACFA365DEF}" type="slidenum">
              <a:rPr lang="en-FI" smtClean="0"/>
              <a:t>‹#›</a:t>
            </a:fld>
            <a:endParaRPr lang="en-FI"/>
          </a:p>
        </p:txBody>
      </p:sp>
    </p:spTree>
    <p:extLst>
      <p:ext uri="{BB962C8B-B14F-4D97-AF65-F5344CB8AC3E}">
        <p14:creationId xmlns:p14="http://schemas.microsoft.com/office/powerpoint/2010/main" val="4068083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67F283-B81F-4C11-A6D3-C20052B69F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A62507D-64A4-4EA1-938D-964A213C84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F845C0-E477-41E7-A57F-A44FE60AFB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62A14A-3C68-444D-B0B8-94306C234AF3}" type="datetimeFigureOut">
              <a:rPr lang="en-FI" smtClean="0"/>
              <a:t>10/16/2020</a:t>
            </a:fld>
            <a:endParaRPr lang="en-FI"/>
          </a:p>
        </p:txBody>
      </p:sp>
      <p:sp>
        <p:nvSpPr>
          <p:cNvPr id="5" name="Footer Placeholder 4">
            <a:extLst>
              <a:ext uri="{FF2B5EF4-FFF2-40B4-BE49-F238E27FC236}">
                <a16:creationId xmlns:a16="http://schemas.microsoft.com/office/drawing/2014/main" id="{15AF7D23-D81B-48B6-A0C3-4021CD0665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FI"/>
          </a:p>
        </p:txBody>
      </p:sp>
      <p:sp>
        <p:nvSpPr>
          <p:cNvPr id="6" name="Slide Number Placeholder 5">
            <a:extLst>
              <a:ext uri="{FF2B5EF4-FFF2-40B4-BE49-F238E27FC236}">
                <a16:creationId xmlns:a16="http://schemas.microsoft.com/office/drawing/2014/main" id="{6D28E7B1-201C-402E-AFBB-88E3A992B9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16C7B1-BAAC-47DE-ADB8-59ACFA365DEF}" type="slidenum">
              <a:rPr lang="en-FI" smtClean="0"/>
              <a:t>‹#›</a:t>
            </a:fld>
            <a:endParaRPr lang="en-FI"/>
          </a:p>
        </p:txBody>
      </p:sp>
    </p:spTree>
    <p:extLst>
      <p:ext uri="{BB962C8B-B14F-4D97-AF65-F5344CB8AC3E}">
        <p14:creationId xmlns:p14="http://schemas.microsoft.com/office/powerpoint/2010/main" val="382904136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8.xml"/><Relationship Id="rId1" Type="http://schemas.openxmlformats.org/officeDocument/2006/relationships/video" Target="https://www.youtube.com/embed/QCS64_KH1rk?feature=oembed"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ted.com/talks/robert_full_the_secrets_of_nature_s_grossest_creatures_channeled_into_robot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video" Target="https://www.youtube.com/embed/gX4ZX5Z8p9c?feature=oembed" TargetMode="Externa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image" Target="../media/image18.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84DBEC-C2A6-0742-B275-0D9EE77A1CF3}"/>
              </a:ext>
            </a:extLst>
          </p:cNvPr>
          <p:cNvSpPr>
            <a:spLocks noGrp="1"/>
          </p:cNvSpPr>
          <p:nvPr>
            <p:ph type="body" sz="half" idx="11"/>
          </p:nvPr>
        </p:nvSpPr>
        <p:spPr>
          <a:xfrm>
            <a:off x="595902" y="2184180"/>
            <a:ext cx="11451451" cy="884352"/>
          </a:xfrm>
        </p:spPr>
        <p:txBody>
          <a:bodyPr>
            <a:normAutofit/>
          </a:bodyPr>
          <a:lstStyle/>
          <a:p>
            <a:r>
              <a:rPr lang="en-US" sz="2800"/>
              <a:t>Bio Inspired design – MEC E-3002 Methods in Early Product Development</a:t>
            </a:r>
            <a:endParaRPr lang="fi-FI" sz="2800"/>
          </a:p>
        </p:txBody>
      </p:sp>
      <p:sp>
        <p:nvSpPr>
          <p:cNvPr id="3" name="Text Placeholder 2">
            <a:extLst>
              <a:ext uri="{FF2B5EF4-FFF2-40B4-BE49-F238E27FC236}">
                <a16:creationId xmlns:a16="http://schemas.microsoft.com/office/drawing/2014/main" id="{5D7B0608-E787-7743-A629-9E6575CED147}"/>
              </a:ext>
            </a:extLst>
          </p:cNvPr>
          <p:cNvSpPr>
            <a:spLocks noGrp="1"/>
          </p:cNvSpPr>
          <p:nvPr>
            <p:ph type="body" sz="half" idx="2"/>
          </p:nvPr>
        </p:nvSpPr>
        <p:spPr>
          <a:xfrm>
            <a:off x="595902" y="3428999"/>
            <a:ext cx="10644628" cy="1709057"/>
          </a:xfrm>
        </p:spPr>
        <p:txBody>
          <a:bodyPr vert="horz" lIns="0" tIns="45720" rIns="0" bIns="45720" rtlCol="0" anchor="t">
            <a:normAutofit/>
          </a:bodyPr>
          <a:lstStyle/>
          <a:p>
            <a:r>
              <a:rPr lang="en-AU" sz="1800" i="1">
                <a:latin typeface="arial"/>
                <a:cs typeface="arial"/>
              </a:rPr>
              <a:t>By:	</a:t>
            </a:r>
            <a:r>
              <a:rPr lang="fi-FI" sz="1800">
                <a:latin typeface="arial"/>
                <a:cs typeface="arial"/>
              </a:rPr>
              <a:t>Mikko Sjöholm		481111</a:t>
            </a:r>
          </a:p>
          <a:p>
            <a:r>
              <a:rPr lang="fi-FI" sz="1800">
                <a:latin typeface="arial"/>
                <a:cs typeface="arial"/>
              </a:rPr>
              <a:t>	</a:t>
            </a:r>
            <a:r>
              <a:rPr lang="fi-FI" sz="1800" err="1">
                <a:latin typeface="arial"/>
                <a:cs typeface="arial"/>
              </a:rPr>
              <a:t>Gustavo</a:t>
            </a:r>
            <a:r>
              <a:rPr lang="fi-FI" sz="1800">
                <a:latin typeface="arial"/>
                <a:cs typeface="arial"/>
              </a:rPr>
              <a:t> </a:t>
            </a:r>
            <a:r>
              <a:rPr lang="fi-FI" sz="1800" err="1">
                <a:latin typeface="arial"/>
                <a:cs typeface="arial"/>
              </a:rPr>
              <a:t>Alves</a:t>
            </a:r>
            <a:r>
              <a:rPr lang="fi-FI" sz="1800">
                <a:latin typeface="arial"/>
                <a:cs typeface="arial"/>
              </a:rPr>
              <a:t> </a:t>
            </a:r>
            <a:r>
              <a:rPr lang="fi-FI" sz="1800" err="1">
                <a:latin typeface="arial"/>
                <a:cs typeface="arial"/>
              </a:rPr>
              <a:t>Alarcon</a:t>
            </a:r>
            <a:r>
              <a:rPr lang="fi-FI" sz="1800">
                <a:latin typeface="arial"/>
                <a:cs typeface="arial"/>
              </a:rPr>
              <a:t>	800349</a:t>
            </a:r>
          </a:p>
          <a:p>
            <a:r>
              <a:rPr lang="fi-FI" sz="1800">
                <a:latin typeface="arial"/>
                <a:cs typeface="arial"/>
              </a:rPr>
              <a:t>	Tuukka Virkki		432597</a:t>
            </a:r>
            <a:endParaRPr lang="fi-FI" sz="1800">
              <a:cs typeface="arial"/>
            </a:endParaRPr>
          </a:p>
          <a:p>
            <a:r>
              <a:rPr lang="fi-FI" sz="1800">
                <a:latin typeface="arial"/>
                <a:cs typeface="arial"/>
              </a:rPr>
              <a:t>	</a:t>
            </a:r>
            <a:r>
              <a:rPr lang="fi-FI" sz="1800" err="1">
                <a:latin typeface="arial"/>
                <a:cs typeface="arial"/>
              </a:rPr>
              <a:t>Filimon</a:t>
            </a:r>
            <a:r>
              <a:rPr lang="fi-FI" sz="1800">
                <a:latin typeface="arial"/>
                <a:cs typeface="arial"/>
              </a:rPr>
              <a:t> Paasilahti	</a:t>
            </a:r>
            <a:r>
              <a:rPr lang="en-GB" sz="1800">
                <a:latin typeface="arial"/>
                <a:cs typeface="arial"/>
              </a:rPr>
              <a:t>670553</a:t>
            </a:r>
            <a:endParaRPr lang="fi-FI" sz="1800">
              <a:latin typeface="arial"/>
              <a:cs typeface="arial"/>
            </a:endParaRPr>
          </a:p>
          <a:p>
            <a:endParaRPr lang="fi-FI" sz="1800"/>
          </a:p>
          <a:p>
            <a:endParaRPr lang="en-AU" sz="1800" i="1"/>
          </a:p>
        </p:txBody>
      </p:sp>
      <p:sp>
        <p:nvSpPr>
          <p:cNvPr id="5" name="Text Placeholder 4">
            <a:extLst>
              <a:ext uri="{FF2B5EF4-FFF2-40B4-BE49-F238E27FC236}">
                <a16:creationId xmlns:a16="http://schemas.microsoft.com/office/drawing/2014/main" id="{8B5B4FD6-0E9C-8A48-A32B-DFA8E7E0C1C7}"/>
              </a:ext>
            </a:extLst>
          </p:cNvPr>
          <p:cNvSpPr>
            <a:spLocks noGrp="1"/>
          </p:cNvSpPr>
          <p:nvPr>
            <p:ph type="body" sz="half" idx="13"/>
          </p:nvPr>
        </p:nvSpPr>
        <p:spPr/>
        <p:txBody>
          <a:bodyPr/>
          <a:lstStyle/>
          <a:p>
            <a:r>
              <a:rPr lang="fi-FI"/>
              <a:t>16.10.2020</a:t>
            </a:r>
          </a:p>
        </p:txBody>
      </p:sp>
    </p:spTree>
    <p:extLst>
      <p:ext uri="{BB962C8B-B14F-4D97-AF65-F5344CB8AC3E}">
        <p14:creationId xmlns:p14="http://schemas.microsoft.com/office/powerpoint/2010/main" val="2497137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807CCE9-0E09-4F57-8B9F-A4118C191C3F}"/>
              </a:ext>
            </a:extLst>
          </p:cNvPr>
          <p:cNvSpPr>
            <a:spLocks noGrp="1"/>
          </p:cNvSpPr>
          <p:nvPr>
            <p:ph type="title"/>
          </p:nvPr>
        </p:nvSpPr>
        <p:spPr>
          <a:xfrm>
            <a:off x="747822" y="733097"/>
            <a:ext cx="3932237" cy="1600200"/>
          </a:xfrm>
        </p:spPr>
        <p:txBody>
          <a:bodyPr/>
          <a:lstStyle/>
          <a:p>
            <a:r>
              <a:rPr lang="en-US">
                <a:ea typeface="+mj-lt"/>
                <a:cs typeface="+mj-lt"/>
              </a:rPr>
              <a:t>Example – Ants as portfolio managers? </a:t>
            </a:r>
            <a:endParaRPr lang="fi-FI">
              <a:cs typeface="Calibri Light"/>
            </a:endParaRPr>
          </a:p>
        </p:txBody>
      </p:sp>
      <p:sp>
        <p:nvSpPr>
          <p:cNvPr id="3" name="Sisällön paikkamerkki 2">
            <a:extLst>
              <a:ext uri="{FF2B5EF4-FFF2-40B4-BE49-F238E27FC236}">
                <a16:creationId xmlns:a16="http://schemas.microsoft.com/office/drawing/2014/main" id="{D585E1B0-A7E3-445B-853D-6218C44537D4}"/>
              </a:ext>
            </a:extLst>
          </p:cNvPr>
          <p:cNvSpPr>
            <a:spLocks noGrp="1"/>
          </p:cNvSpPr>
          <p:nvPr>
            <p:ph idx="1"/>
          </p:nvPr>
        </p:nvSpPr>
        <p:spPr/>
        <p:txBody>
          <a:bodyPr vert="horz" lIns="91440" tIns="45720" rIns="91440" bIns="45720" rtlCol="0" anchor="t">
            <a:normAutofit fontScale="47500" lnSpcReduction="20000"/>
          </a:bodyPr>
          <a:lstStyle/>
          <a:p>
            <a:pPr algn="just">
              <a:lnSpc>
                <a:spcPct val="100000"/>
              </a:lnSpc>
              <a:spcBef>
                <a:spcPts val="0"/>
              </a:spcBef>
            </a:pPr>
            <a:r>
              <a:rPr lang="en-AU" sz="3600">
                <a:ea typeface="+mn-lt"/>
                <a:cs typeface="+mn-lt"/>
              </a:rPr>
              <a:t>See it yourself! </a:t>
            </a:r>
            <a:endParaRPr lang="en-US" sz="3600">
              <a:ea typeface="+mn-lt"/>
              <a:cs typeface="+mn-lt"/>
            </a:endParaRPr>
          </a:p>
          <a:p>
            <a:pPr algn="just">
              <a:lnSpc>
                <a:spcPct val="100000"/>
              </a:lnSpc>
              <a:spcBef>
                <a:spcPts val="0"/>
              </a:spcBef>
            </a:pPr>
            <a:endParaRPr lang="en-AU">
              <a:ea typeface="+mn-lt"/>
              <a:cs typeface="+mn-lt"/>
            </a:endParaRPr>
          </a:p>
          <a:p>
            <a:pPr algn="just">
              <a:lnSpc>
                <a:spcPct val="100000"/>
              </a:lnSpc>
              <a:spcBef>
                <a:spcPts val="0"/>
              </a:spcBef>
            </a:pPr>
            <a:r>
              <a:rPr lang="en-AU">
                <a:ea typeface="+mn-lt"/>
                <a:cs typeface="+mn-lt"/>
              </a:rPr>
              <a:t>Sparsh Agrawal describes how he mimics ants sophisticated clustering intelligence to optimize his portfolio balance. This decentralization system allows to remove human bias from investment decisions. </a:t>
            </a:r>
            <a:endParaRPr lang="en-US">
              <a:ea typeface="+mn-lt"/>
              <a:cs typeface="+mn-lt"/>
            </a:endParaRPr>
          </a:p>
          <a:p>
            <a:pPr algn="just">
              <a:lnSpc>
                <a:spcPct val="100000"/>
              </a:lnSpc>
              <a:spcBef>
                <a:spcPts val="0"/>
              </a:spcBef>
            </a:pPr>
            <a:endParaRPr lang="en-AU">
              <a:ea typeface="+mn-lt"/>
              <a:cs typeface="+mn-lt"/>
            </a:endParaRPr>
          </a:p>
          <a:p>
            <a:pPr algn="just">
              <a:lnSpc>
                <a:spcPct val="100000"/>
              </a:lnSpc>
              <a:spcBef>
                <a:spcPts val="0"/>
              </a:spcBef>
            </a:pPr>
            <a:r>
              <a:rPr lang="en-AU">
                <a:ea typeface="+mn-lt"/>
                <a:cs typeface="+mn-lt"/>
              </a:rPr>
              <a:t>Ant clustering is based on the mechanism which encourages them to divide their relevant resources into smaller subsets of similar items. These smaller subsets helps ants to prevent risks, if one pile of eggs is demolished for natural causes. This dynamic model was an inspiration to reconsider other areas that require rational decision making in constantly changing environment. </a:t>
            </a:r>
            <a:endParaRPr lang="en-US">
              <a:ea typeface="+mn-lt"/>
              <a:cs typeface="+mn-lt"/>
            </a:endParaRPr>
          </a:p>
          <a:p>
            <a:pPr algn="just">
              <a:lnSpc>
                <a:spcPct val="100000"/>
              </a:lnSpc>
              <a:spcBef>
                <a:spcPts val="0"/>
              </a:spcBef>
            </a:pPr>
            <a:endParaRPr lang="en-AU">
              <a:ea typeface="+mn-lt"/>
              <a:cs typeface="+mn-lt"/>
            </a:endParaRPr>
          </a:p>
          <a:p>
            <a:pPr algn="just">
              <a:lnSpc>
                <a:spcPct val="100000"/>
              </a:lnSpc>
              <a:spcBef>
                <a:spcPts val="0"/>
              </a:spcBef>
            </a:pPr>
            <a:r>
              <a:rPr lang="en-AU">
                <a:ea typeface="+mn-lt"/>
                <a:cs typeface="+mn-lt"/>
              </a:rPr>
              <a:t>Existing portfolio theory arises from viewpoint of generating profits with least amount risk. One of the crucial elements avoiding risks is efficient distribution of portfolio. In other words don’t put all your eggs in one basket. In this example Sparsh Agrawal used ant brood sorting algorithm to outsource his portfolio distribution decisions. This nature driven inspiration allowed him to make abnormal returns with lower risks by avoiding similar stocks in portfolio. See how </a:t>
            </a:r>
            <a:r>
              <a:rPr lang="en-AU" err="1">
                <a:ea typeface="+mn-lt"/>
                <a:cs typeface="+mn-lt"/>
              </a:rPr>
              <a:t>Sparh’s</a:t>
            </a:r>
            <a:r>
              <a:rPr lang="en-AU">
                <a:ea typeface="+mn-lt"/>
                <a:cs typeface="+mn-lt"/>
              </a:rPr>
              <a:t> algorithm developed during 2013 – 2016 (3.00-4.27 in the video) .</a:t>
            </a:r>
            <a:endParaRPr lang="en-US">
              <a:ea typeface="+mn-lt"/>
              <a:cs typeface="+mn-lt"/>
            </a:endParaRPr>
          </a:p>
          <a:p>
            <a:pPr algn="just">
              <a:lnSpc>
                <a:spcPct val="100000"/>
              </a:lnSpc>
              <a:spcBef>
                <a:spcPts val="0"/>
              </a:spcBef>
            </a:pPr>
            <a:endParaRPr lang="en-AU">
              <a:ea typeface="+mn-lt"/>
              <a:cs typeface="+mn-lt"/>
            </a:endParaRPr>
          </a:p>
          <a:p>
            <a:pPr algn="just">
              <a:lnSpc>
                <a:spcPct val="100000"/>
              </a:lnSpc>
              <a:spcBef>
                <a:spcPts val="0"/>
              </a:spcBef>
            </a:pPr>
            <a:r>
              <a:rPr lang="en-AU" b="1">
                <a:ea typeface="+mn-lt"/>
                <a:cs typeface="+mn-lt"/>
              </a:rPr>
              <a:t>Sparsh´s model resulted as 37 % higher returns with beta of 0.6 (market beta = 1, where higher beta indicates higher risk). </a:t>
            </a:r>
            <a:endParaRPr lang="fi-FI">
              <a:cs typeface="Calibri"/>
            </a:endParaRPr>
          </a:p>
        </p:txBody>
      </p:sp>
      <p:sp>
        <p:nvSpPr>
          <p:cNvPr id="4" name="Tekstin paikkamerkki 3">
            <a:extLst>
              <a:ext uri="{FF2B5EF4-FFF2-40B4-BE49-F238E27FC236}">
                <a16:creationId xmlns:a16="http://schemas.microsoft.com/office/drawing/2014/main" id="{5937A396-F7F3-47B5-A746-5E77F06FC59C}"/>
              </a:ext>
            </a:extLst>
          </p:cNvPr>
          <p:cNvSpPr>
            <a:spLocks noGrp="1"/>
          </p:cNvSpPr>
          <p:nvPr>
            <p:ph type="body" sz="half" idx="2"/>
          </p:nvPr>
        </p:nvSpPr>
        <p:spPr>
          <a:xfrm>
            <a:off x="747822" y="2504089"/>
            <a:ext cx="3932237" cy="2878795"/>
          </a:xfrm>
        </p:spPr>
        <p:txBody>
          <a:bodyPr vert="horz" lIns="91440" tIns="45720" rIns="91440" bIns="45720" rtlCol="0" anchor="t">
            <a:normAutofit/>
          </a:bodyPr>
          <a:lstStyle/>
          <a:p>
            <a:pPr>
              <a:lnSpc>
                <a:spcPct val="100000"/>
              </a:lnSpc>
              <a:spcBef>
                <a:spcPts val="0"/>
              </a:spcBef>
            </a:pPr>
            <a:endParaRPr lang="en-US" sz="1200">
              <a:ea typeface="+mn-lt"/>
              <a:cs typeface="+mn-lt"/>
            </a:endParaRPr>
          </a:p>
          <a:p>
            <a:pPr>
              <a:lnSpc>
                <a:spcPct val="100000"/>
              </a:lnSpc>
              <a:spcBef>
                <a:spcPts val="0"/>
              </a:spcBef>
            </a:pPr>
            <a:r>
              <a:rPr lang="en-US" sz="1000">
                <a:ea typeface="+mn-lt"/>
                <a:cs typeface="+mn-lt"/>
              </a:rPr>
              <a:t>Why I Trust Ants for Investment Decisions | Sparsh Agrawal | </a:t>
            </a:r>
            <a:r>
              <a:rPr lang="en-US" sz="1000" err="1">
                <a:ea typeface="+mn-lt"/>
                <a:cs typeface="+mn-lt"/>
              </a:rPr>
              <a:t>TEDxWpg</a:t>
            </a:r>
            <a:endParaRPr lang="en-US" sz="1000">
              <a:ea typeface="+mn-lt"/>
              <a:cs typeface="+mn-lt"/>
            </a:endParaRPr>
          </a:p>
          <a:p>
            <a:br>
              <a:rPr lang="en-US"/>
            </a:br>
            <a:endParaRPr lang="en-US"/>
          </a:p>
        </p:txBody>
      </p:sp>
      <p:pic>
        <p:nvPicPr>
          <p:cNvPr id="6" name="Online-media 9" descr="Why I Trust Ants for Investment Decisions | Sparsh Agrawal | TEDxWpg">
            <a:hlinkClick r:id="" action="ppaction://media"/>
            <a:extLst>
              <a:ext uri="{FF2B5EF4-FFF2-40B4-BE49-F238E27FC236}">
                <a16:creationId xmlns:a16="http://schemas.microsoft.com/office/drawing/2014/main" id="{68446B0C-B26E-490F-BC19-88B4497963A7}"/>
              </a:ext>
            </a:extLst>
          </p:cNvPr>
          <p:cNvPicPr>
            <a:picLocks noRot="1" noChangeAspect="1"/>
          </p:cNvPicPr>
          <p:nvPr>
            <a:videoFile r:link="rId1"/>
          </p:nvPr>
        </p:nvPicPr>
        <p:blipFill>
          <a:blip r:embed="rId3"/>
          <a:stretch>
            <a:fillRect/>
          </a:stretch>
        </p:blipFill>
        <p:spPr>
          <a:xfrm>
            <a:off x="871739" y="3074673"/>
            <a:ext cx="3704407" cy="2083729"/>
          </a:xfrm>
          <a:prstGeom prst="rect">
            <a:avLst/>
          </a:prstGeom>
        </p:spPr>
      </p:pic>
    </p:spTree>
    <p:extLst>
      <p:ext uri="{BB962C8B-B14F-4D97-AF65-F5344CB8AC3E}">
        <p14:creationId xmlns:p14="http://schemas.microsoft.com/office/powerpoint/2010/main" val="2002002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04223-E048-460D-9BFB-48890DD20056}"/>
              </a:ext>
            </a:extLst>
          </p:cNvPr>
          <p:cNvSpPr>
            <a:spLocks noGrp="1"/>
          </p:cNvSpPr>
          <p:nvPr>
            <p:ph type="title"/>
          </p:nvPr>
        </p:nvSpPr>
        <p:spPr>
          <a:xfrm>
            <a:off x="2456905" y="123144"/>
            <a:ext cx="7278189" cy="1325563"/>
          </a:xfrm>
        </p:spPr>
        <p:txBody>
          <a:bodyPr/>
          <a:lstStyle/>
          <a:p>
            <a:r>
              <a:rPr lang="en-US"/>
              <a:t>Further Bio-Design Approaches</a:t>
            </a:r>
            <a:endParaRPr lang="en-FI"/>
          </a:p>
        </p:txBody>
      </p:sp>
      <p:graphicFrame>
        <p:nvGraphicFramePr>
          <p:cNvPr id="5" name="Table 4">
            <a:extLst>
              <a:ext uri="{FF2B5EF4-FFF2-40B4-BE49-F238E27FC236}">
                <a16:creationId xmlns:a16="http://schemas.microsoft.com/office/drawing/2014/main" id="{794EBA25-DF05-46CF-8234-A0B6D411C382}"/>
              </a:ext>
            </a:extLst>
          </p:cNvPr>
          <p:cNvGraphicFramePr>
            <a:graphicFrameLocks noGrp="1"/>
          </p:cNvGraphicFramePr>
          <p:nvPr>
            <p:extLst>
              <p:ext uri="{D42A27DB-BD31-4B8C-83A1-F6EECF244321}">
                <p14:modId xmlns:p14="http://schemas.microsoft.com/office/powerpoint/2010/main" val="1097761117"/>
              </p:ext>
            </p:extLst>
          </p:nvPr>
        </p:nvGraphicFramePr>
        <p:xfrm>
          <a:off x="1099176" y="1368917"/>
          <a:ext cx="3867785" cy="2284413"/>
        </p:xfrm>
        <a:graphic>
          <a:graphicData uri="http://schemas.openxmlformats.org/drawingml/2006/table">
            <a:tbl>
              <a:tblPr firstRow="1" firstCol="1" bandRow="1">
                <a:tableStyleId>{073A0DAA-6AF3-43AB-8588-CEC1D06C72B9}</a:tableStyleId>
              </a:tblPr>
              <a:tblGrid>
                <a:gridCol w="1324293">
                  <a:extLst>
                    <a:ext uri="{9D8B030D-6E8A-4147-A177-3AD203B41FA5}">
                      <a16:colId xmlns:a16="http://schemas.microsoft.com/office/drawing/2014/main" val="2163720979"/>
                    </a:ext>
                  </a:extLst>
                </a:gridCol>
                <a:gridCol w="2543492">
                  <a:extLst>
                    <a:ext uri="{9D8B030D-6E8A-4147-A177-3AD203B41FA5}">
                      <a16:colId xmlns:a16="http://schemas.microsoft.com/office/drawing/2014/main" val="26403423"/>
                    </a:ext>
                  </a:extLst>
                </a:gridCol>
              </a:tblGrid>
              <a:tr h="0">
                <a:tc gridSpan="2">
                  <a:txBody>
                    <a:bodyPr/>
                    <a:lstStyle/>
                    <a:p>
                      <a:pPr algn="ctr">
                        <a:lnSpc>
                          <a:spcPct val="107000"/>
                        </a:lnSpc>
                        <a:spcAft>
                          <a:spcPts val="0"/>
                        </a:spcAft>
                      </a:pPr>
                      <a:r>
                        <a:rPr lang="en-GB" sz="1100">
                          <a:effectLst/>
                        </a:rPr>
                        <a:t>Aalborg Bio-Inspired Design Process by Colombo, 2007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extLst>
                  <a:ext uri="{0D108BD9-81ED-4DB2-BD59-A6C34878D82A}">
                    <a16:rowId xmlns:a16="http://schemas.microsoft.com/office/drawing/2014/main" val="537868779"/>
                  </a:ext>
                </a:extLst>
              </a:tr>
              <a:tr h="0">
                <a:tc>
                  <a:txBody>
                    <a:bodyPr/>
                    <a:lstStyle/>
                    <a:p>
                      <a:pPr algn="ctr">
                        <a:lnSpc>
                          <a:spcPct val="107000"/>
                        </a:lnSpc>
                        <a:spcAft>
                          <a:spcPts val="0"/>
                        </a:spcAft>
                      </a:pPr>
                      <a:r>
                        <a:rPr lang="en-GB" sz="1100">
                          <a:effectLst/>
                        </a:rPr>
                        <a:t>Design Stage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Description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65069693"/>
                  </a:ext>
                </a:extLst>
              </a:tr>
              <a:tr h="0">
                <a:tc>
                  <a:txBody>
                    <a:bodyPr/>
                    <a:lstStyle/>
                    <a:p>
                      <a:pPr marL="0" lvl="0" indent="0">
                        <a:lnSpc>
                          <a:spcPct val="107000"/>
                        </a:lnSpc>
                        <a:spcAft>
                          <a:spcPts val="0"/>
                        </a:spcAft>
                        <a:buFont typeface="+mj-lt"/>
                        <a:buNone/>
                      </a:pPr>
                      <a:r>
                        <a:rPr lang="en-GB" sz="1100">
                          <a:effectLst/>
                        </a:rPr>
                        <a:t>1. Analysis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Identification of the “need” and the suitable natural system to satisfy the “need”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7282909"/>
                  </a:ext>
                </a:extLst>
              </a:tr>
              <a:tr h="0">
                <a:tc>
                  <a:txBody>
                    <a:bodyPr/>
                    <a:lstStyle/>
                    <a:p>
                      <a:pPr marL="0" lvl="0" indent="0">
                        <a:lnSpc>
                          <a:spcPct val="107000"/>
                        </a:lnSpc>
                        <a:spcAft>
                          <a:spcPts val="0"/>
                        </a:spcAft>
                        <a:buFont typeface="+mj-lt"/>
                        <a:buNone/>
                      </a:pPr>
                      <a:r>
                        <a:rPr lang="en-GB" sz="1100">
                          <a:effectLst/>
                          <a:latin typeface="Calibri" panose="020F0502020204030204" pitchFamily="34" charset="0"/>
                          <a:ea typeface="Calibri" panose="020F0502020204030204" pitchFamily="34" charset="0"/>
                          <a:cs typeface="Times New Roman" panose="02020603050405020304" pitchFamily="18" charset="0"/>
                        </a:rPr>
                        <a:t>2. Transformation</a:t>
                      </a:r>
                    </a:p>
                  </a:txBody>
                  <a:tcPr marL="68580" marR="68580" marT="0" marB="0"/>
                </a:tc>
                <a:tc>
                  <a:txBody>
                    <a:bodyPr/>
                    <a:lstStyle/>
                    <a:p>
                      <a:pPr>
                        <a:lnSpc>
                          <a:spcPct val="107000"/>
                        </a:lnSpc>
                        <a:spcAft>
                          <a:spcPts val="0"/>
                        </a:spcAft>
                      </a:pPr>
                      <a:r>
                        <a:rPr lang="en-GB" sz="1100">
                          <a:effectLst/>
                        </a:rPr>
                        <a:t>Transformation of the selected system into technical and mechanical terms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58503926"/>
                  </a:ext>
                </a:extLst>
              </a:tr>
              <a:tr h="0">
                <a:tc>
                  <a:txBody>
                    <a:bodyPr/>
                    <a:lstStyle/>
                    <a:p>
                      <a:pPr marL="0" lvl="0" indent="0">
                        <a:lnSpc>
                          <a:spcPct val="107000"/>
                        </a:lnSpc>
                        <a:spcAft>
                          <a:spcPts val="0"/>
                        </a:spcAft>
                        <a:buFont typeface="+mj-lt"/>
                        <a:buNone/>
                      </a:pPr>
                      <a:r>
                        <a:rPr lang="en-GB" sz="1100">
                          <a:effectLst/>
                          <a:latin typeface="Calibri" panose="020F0502020204030204" pitchFamily="34" charset="0"/>
                          <a:ea typeface="Calibri" panose="020F0502020204030204" pitchFamily="34" charset="0"/>
                          <a:cs typeface="Times New Roman" panose="02020603050405020304" pitchFamily="18" charset="0"/>
                        </a:rPr>
                        <a:t>3. Implementation</a:t>
                      </a:r>
                    </a:p>
                  </a:txBody>
                  <a:tcPr marL="68580" marR="68580" marT="0" marB="0"/>
                </a:tc>
                <a:tc>
                  <a:txBody>
                    <a:bodyPr/>
                    <a:lstStyle/>
                    <a:p>
                      <a:pPr>
                        <a:lnSpc>
                          <a:spcPct val="107000"/>
                        </a:lnSpc>
                        <a:spcAft>
                          <a:spcPts val="0"/>
                        </a:spcAft>
                      </a:pPr>
                      <a:r>
                        <a:rPr lang="en-GB" sz="1100">
                          <a:effectLst/>
                        </a:rPr>
                        <a:t>Implementing the technical and mechanical concepts to develop product ideas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11483754"/>
                  </a:ext>
                </a:extLst>
              </a:tr>
              <a:tr h="0">
                <a:tc>
                  <a:txBody>
                    <a:bodyPr/>
                    <a:lstStyle/>
                    <a:p>
                      <a:pPr marL="0" lvl="0" indent="0">
                        <a:lnSpc>
                          <a:spcPct val="107000"/>
                        </a:lnSpc>
                        <a:spcAft>
                          <a:spcPts val="0"/>
                        </a:spcAft>
                        <a:buFont typeface="+mj-lt"/>
                        <a:buNone/>
                      </a:pPr>
                      <a:r>
                        <a:rPr lang="en-GB" sz="1100">
                          <a:effectLst/>
                        </a:rPr>
                        <a:t>4. Product Development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Evaluation of selected products with focus on environmental and economical factors for all life stages of the product.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3405429"/>
                  </a:ext>
                </a:extLst>
              </a:tr>
            </a:tbl>
          </a:graphicData>
        </a:graphic>
      </p:graphicFrame>
      <p:sp>
        <p:nvSpPr>
          <p:cNvPr id="12" name="Content Placeholder 2">
            <a:extLst>
              <a:ext uri="{FF2B5EF4-FFF2-40B4-BE49-F238E27FC236}">
                <a16:creationId xmlns:a16="http://schemas.microsoft.com/office/drawing/2014/main" id="{C99CCFB2-272C-4CA0-A089-B567AED1B723}"/>
              </a:ext>
            </a:extLst>
          </p:cNvPr>
          <p:cNvSpPr>
            <a:spLocks noGrp="1"/>
          </p:cNvSpPr>
          <p:nvPr>
            <p:ph idx="1"/>
          </p:nvPr>
        </p:nvSpPr>
        <p:spPr>
          <a:xfrm>
            <a:off x="1099176" y="3734062"/>
            <a:ext cx="3867785" cy="2823356"/>
          </a:xfrm>
        </p:spPr>
        <p:txBody>
          <a:bodyPr>
            <a:normAutofit/>
          </a:bodyPr>
          <a:lstStyle/>
          <a:p>
            <a:pPr marL="0" indent="0">
              <a:buNone/>
            </a:pPr>
            <a:r>
              <a:rPr lang="en-US" sz="1400"/>
              <a:t>Aalborg Bio-Inspired Design Process:</a:t>
            </a:r>
          </a:p>
          <a:p>
            <a:r>
              <a:rPr lang="fi-FI" sz="1400"/>
              <a:t>Focus on environmental and economical factors </a:t>
            </a:r>
          </a:p>
          <a:p>
            <a:r>
              <a:rPr lang="fi-FI" sz="1400"/>
              <a:t>Designers responsible for evaluation of product</a:t>
            </a:r>
          </a:p>
          <a:p>
            <a:r>
              <a:rPr lang="fi-FI" sz="1400"/>
              <a:t>Little to no importance for organizational issues</a:t>
            </a:r>
          </a:p>
          <a:p>
            <a:r>
              <a:rPr lang="fi-FI" sz="1400"/>
              <a:t>More suitable for independent designers and bio-design focused designers</a:t>
            </a:r>
          </a:p>
          <a:p>
            <a:r>
              <a:rPr lang="fi-FI" sz="1400"/>
              <a:t>Identifies solution first, then the problem it solves</a:t>
            </a:r>
          </a:p>
        </p:txBody>
      </p:sp>
      <p:sp>
        <p:nvSpPr>
          <p:cNvPr id="13" name="Rectangle 12">
            <a:extLst>
              <a:ext uri="{FF2B5EF4-FFF2-40B4-BE49-F238E27FC236}">
                <a16:creationId xmlns:a16="http://schemas.microsoft.com/office/drawing/2014/main" id="{07B09DA0-E9BB-4D37-90DF-876374F1CCD1}"/>
              </a:ext>
            </a:extLst>
          </p:cNvPr>
          <p:cNvSpPr/>
          <p:nvPr/>
        </p:nvSpPr>
        <p:spPr>
          <a:xfrm>
            <a:off x="1006460" y="1279341"/>
            <a:ext cx="4053219" cy="5278077"/>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B7338FB0-11D5-4C26-9FC1-268FCF464C0F}"/>
              </a:ext>
            </a:extLst>
          </p:cNvPr>
          <p:cNvSpPr/>
          <p:nvPr/>
        </p:nvSpPr>
        <p:spPr>
          <a:xfrm>
            <a:off x="6801395" y="1279342"/>
            <a:ext cx="4461122" cy="5278077"/>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9" name="Table 8">
            <a:extLst>
              <a:ext uri="{FF2B5EF4-FFF2-40B4-BE49-F238E27FC236}">
                <a16:creationId xmlns:a16="http://schemas.microsoft.com/office/drawing/2014/main" id="{9B1578EC-584E-45E0-AD40-A258A99012BC}"/>
              </a:ext>
            </a:extLst>
          </p:cNvPr>
          <p:cNvGraphicFramePr>
            <a:graphicFrameLocks noGrp="1"/>
          </p:cNvGraphicFramePr>
          <p:nvPr>
            <p:extLst>
              <p:ext uri="{D42A27DB-BD31-4B8C-83A1-F6EECF244321}">
                <p14:modId xmlns:p14="http://schemas.microsoft.com/office/powerpoint/2010/main" val="1091899819"/>
              </p:ext>
            </p:extLst>
          </p:nvPr>
        </p:nvGraphicFramePr>
        <p:xfrm>
          <a:off x="6868174" y="1368917"/>
          <a:ext cx="4317365" cy="2635251"/>
        </p:xfrm>
        <a:graphic>
          <a:graphicData uri="http://schemas.openxmlformats.org/drawingml/2006/table">
            <a:tbl>
              <a:tblPr firstRow="1" firstCol="1" bandRow="1">
                <a:tableStyleId>{073A0DAA-6AF3-43AB-8588-CEC1D06C72B9}</a:tableStyleId>
              </a:tblPr>
              <a:tblGrid>
                <a:gridCol w="1167130">
                  <a:extLst>
                    <a:ext uri="{9D8B030D-6E8A-4147-A177-3AD203B41FA5}">
                      <a16:colId xmlns:a16="http://schemas.microsoft.com/office/drawing/2014/main" val="1248314284"/>
                    </a:ext>
                  </a:extLst>
                </a:gridCol>
                <a:gridCol w="3150235">
                  <a:extLst>
                    <a:ext uri="{9D8B030D-6E8A-4147-A177-3AD203B41FA5}">
                      <a16:colId xmlns:a16="http://schemas.microsoft.com/office/drawing/2014/main" val="1972443525"/>
                    </a:ext>
                  </a:extLst>
                </a:gridCol>
              </a:tblGrid>
              <a:tr h="0">
                <a:tc gridSpan="2">
                  <a:txBody>
                    <a:bodyPr/>
                    <a:lstStyle/>
                    <a:p>
                      <a:pPr algn="ctr">
                        <a:lnSpc>
                          <a:spcPct val="107000"/>
                        </a:lnSpc>
                        <a:spcAft>
                          <a:spcPts val="0"/>
                        </a:spcAft>
                      </a:pPr>
                      <a:r>
                        <a:rPr lang="en-GB" sz="1100">
                          <a:effectLst/>
                        </a:rPr>
                        <a:t>Biomimicry Design Method by Junior et al., 2002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extLst>
                  <a:ext uri="{0D108BD9-81ED-4DB2-BD59-A6C34878D82A}">
                    <a16:rowId xmlns:a16="http://schemas.microsoft.com/office/drawing/2014/main" val="1176421790"/>
                  </a:ext>
                </a:extLst>
              </a:tr>
              <a:tr h="0">
                <a:tc>
                  <a:txBody>
                    <a:bodyPr/>
                    <a:lstStyle/>
                    <a:p>
                      <a:pPr algn="ctr">
                        <a:lnSpc>
                          <a:spcPct val="107000"/>
                        </a:lnSpc>
                        <a:spcAft>
                          <a:spcPts val="0"/>
                        </a:spcAft>
                      </a:pPr>
                      <a:r>
                        <a:rPr lang="en-GB" sz="1100">
                          <a:effectLst/>
                        </a:rPr>
                        <a:t>Design Stage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Description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21202057"/>
                  </a:ext>
                </a:extLst>
              </a:tr>
              <a:tr h="0">
                <a:tc>
                  <a:txBody>
                    <a:bodyPr/>
                    <a:lstStyle/>
                    <a:p>
                      <a:pPr marL="0" lvl="0" indent="0">
                        <a:lnSpc>
                          <a:spcPct val="107000"/>
                        </a:lnSpc>
                        <a:spcAft>
                          <a:spcPts val="0"/>
                        </a:spcAft>
                        <a:buFont typeface="+mj-lt"/>
                        <a:buNone/>
                      </a:pPr>
                      <a:r>
                        <a:rPr lang="en-GB" sz="1100">
                          <a:effectLst/>
                        </a:rPr>
                        <a:t>1. Identification of Need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Identification of the unmet “need” that allows for the potential of various solutions based on subsequent analysis of environment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19944604"/>
                  </a:ext>
                </a:extLst>
              </a:tr>
              <a:tr h="0">
                <a:tc>
                  <a:txBody>
                    <a:bodyPr/>
                    <a:lstStyle/>
                    <a:p>
                      <a:pPr marL="0" lvl="0" indent="0">
                        <a:lnSpc>
                          <a:spcPct val="107000"/>
                        </a:lnSpc>
                        <a:spcAft>
                          <a:spcPts val="0"/>
                        </a:spcAft>
                        <a:buFont typeface="+mj-lt"/>
                        <a:buNone/>
                      </a:pPr>
                      <a:r>
                        <a:rPr lang="en-GB" sz="1100">
                          <a:effectLst/>
                        </a:rPr>
                        <a:t>2. Selection and Sampling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Selection of natural solution, gathering of evidence and knowledge.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7507864"/>
                  </a:ext>
                </a:extLst>
              </a:tr>
              <a:tr h="0">
                <a:tc>
                  <a:txBody>
                    <a:bodyPr/>
                    <a:lstStyle/>
                    <a:p>
                      <a:pPr marL="0" lvl="0" indent="0">
                        <a:lnSpc>
                          <a:spcPct val="107000"/>
                        </a:lnSpc>
                        <a:spcAft>
                          <a:spcPts val="0"/>
                        </a:spcAft>
                        <a:buFont typeface="+mj-lt"/>
                        <a:buNone/>
                      </a:pPr>
                      <a:r>
                        <a:rPr lang="en-GB" sz="1100">
                          <a:effectLst/>
                        </a:rPr>
                        <a:t>3. Observation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Analysis of the selected natural solution and how it is applicable to the problem at hand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3579433"/>
                  </a:ext>
                </a:extLst>
              </a:tr>
              <a:tr h="0">
                <a:tc>
                  <a:txBody>
                    <a:bodyPr/>
                    <a:lstStyle/>
                    <a:p>
                      <a:pPr marL="0" lvl="0" indent="0">
                        <a:lnSpc>
                          <a:spcPct val="107000"/>
                        </a:lnSpc>
                        <a:spcAft>
                          <a:spcPts val="0"/>
                        </a:spcAft>
                        <a:buFont typeface="+mj-lt"/>
                        <a:buNone/>
                      </a:pPr>
                      <a:r>
                        <a:rPr lang="en-GB" sz="1100">
                          <a:effectLst/>
                        </a:rPr>
                        <a:t>4. Analogy of the Natural System and Product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Designer is able to generate and perhaps prototype possible and feasible applications of the selected natural solution to the problem at hand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31870433"/>
                  </a:ext>
                </a:extLst>
              </a:tr>
              <a:tr h="0">
                <a:tc>
                  <a:txBody>
                    <a:bodyPr/>
                    <a:lstStyle/>
                    <a:p>
                      <a:pPr marL="0" lvl="0" indent="0">
                        <a:lnSpc>
                          <a:spcPct val="107000"/>
                        </a:lnSpc>
                        <a:spcAft>
                          <a:spcPts val="0"/>
                        </a:spcAft>
                        <a:buFont typeface="+mj-lt"/>
                        <a:buNone/>
                      </a:pPr>
                      <a:r>
                        <a:rPr lang="en-GB" sz="1100">
                          <a:effectLst/>
                        </a:rPr>
                        <a:t>5. Design Implementation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The proposed selected product is analysed in terms of functionality, feasibility, morphology, structure and design requirements.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62558076"/>
                  </a:ext>
                </a:extLst>
              </a:tr>
            </a:tbl>
          </a:graphicData>
        </a:graphic>
      </p:graphicFrame>
      <p:sp>
        <p:nvSpPr>
          <p:cNvPr id="17" name="Content Placeholder 2">
            <a:extLst>
              <a:ext uri="{FF2B5EF4-FFF2-40B4-BE49-F238E27FC236}">
                <a16:creationId xmlns:a16="http://schemas.microsoft.com/office/drawing/2014/main" id="{18108059-D427-446A-8B7F-A8FDAEB9B2AB}"/>
              </a:ext>
            </a:extLst>
          </p:cNvPr>
          <p:cNvSpPr txBox="1">
            <a:spLocks/>
          </p:cNvSpPr>
          <p:nvPr/>
        </p:nvSpPr>
        <p:spPr>
          <a:xfrm>
            <a:off x="6894113" y="4045792"/>
            <a:ext cx="4291426" cy="23898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a:t>Biomimicry Design Method:</a:t>
            </a:r>
          </a:p>
          <a:p>
            <a:r>
              <a:rPr lang="fi-FI" sz="1400"/>
              <a:t>Focus on natural sampling collection and analysis</a:t>
            </a:r>
          </a:p>
          <a:p>
            <a:r>
              <a:rPr lang="fi-FI" sz="1400"/>
              <a:t>Identifies problem first, then the solution</a:t>
            </a:r>
          </a:p>
          <a:p>
            <a:r>
              <a:rPr lang="fi-FI" sz="1400"/>
              <a:t>Lacks iteration of design process to optimize product</a:t>
            </a:r>
          </a:p>
          <a:p>
            <a:r>
              <a:rPr lang="fi-FI" sz="1400"/>
              <a:t>Little to no importance for oganizational aspects</a:t>
            </a:r>
          </a:p>
          <a:p>
            <a:r>
              <a:rPr lang="fi-FI" sz="1400"/>
              <a:t>More suitable for single goal functional performance</a:t>
            </a:r>
          </a:p>
        </p:txBody>
      </p:sp>
    </p:spTree>
    <p:extLst>
      <p:ext uri="{BB962C8B-B14F-4D97-AF65-F5344CB8AC3E}">
        <p14:creationId xmlns:p14="http://schemas.microsoft.com/office/powerpoint/2010/main" val="1537993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04223-E048-460D-9BFB-48890DD20056}"/>
              </a:ext>
            </a:extLst>
          </p:cNvPr>
          <p:cNvSpPr>
            <a:spLocks noGrp="1"/>
          </p:cNvSpPr>
          <p:nvPr>
            <p:ph type="title"/>
          </p:nvPr>
        </p:nvSpPr>
        <p:spPr>
          <a:xfrm>
            <a:off x="2456905" y="123144"/>
            <a:ext cx="7278189" cy="1325563"/>
          </a:xfrm>
        </p:spPr>
        <p:txBody>
          <a:bodyPr/>
          <a:lstStyle/>
          <a:p>
            <a:r>
              <a:rPr lang="en-US"/>
              <a:t>Further Bio-Design Approaches</a:t>
            </a:r>
            <a:endParaRPr lang="en-FI"/>
          </a:p>
        </p:txBody>
      </p:sp>
      <p:sp>
        <p:nvSpPr>
          <p:cNvPr id="12" name="Content Placeholder 2">
            <a:extLst>
              <a:ext uri="{FF2B5EF4-FFF2-40B4-BE49-F238E27FC236}">
                <a16:creationId xmlns:a16="http://schemas.microsoft.com/office/drawing/2014/main" id="{C99CCFB2-272C-4CA0-A089-B567AED1B723}"/>
              </a:ext>
            </a:extLst>
          </p:cNvPr>
          <p:cNvSpPr>
            <a:spLocks noGrp="1"/>
          </p:cNvSpPr>
          <p:nvPr>
            <p:ph idx="1"/>
          </p:nvPr>
        </p:nvSpPr>
        <p:spPr>
          <a:xfrm>
            <a:off x="655679" y="4422472"/>
            <a:ext cx="3867785" cy="2065983"/>
          </a:xfrm>
        </p:spPr>
        <p:txBody>
          <a:bodyPr>
            <a:normAutofit/>
          </a:bodyPr>
          <a:lstStyle/>
          <a:p>
            <a:pPr marL="0" indent="0">
              <a:buNone/>
            </a:pPr>
            <a:r>
              <a:rPr lang="en-US" sz="1400"/>
              <a:t>Spiral Design Method:</a:t>
            </a:r>
          </a:p>
          <a:p>
            <a:r>
              <a:rPr lang="fi-FI" sz="1400"/>
              <a:t>Identifies problem first, then the solution</a:t>
            </a:r>
          </a:p>
          <a:p>
            <a:r>
              <a:rPr lang="fi-FI" sz="1400"/>
              <a:t>Method has shortcomings in solving multiple requirements/needs</a:t>
            </a:r>
          </a:p>
          <a:p>
            <a:r>
              <a:rPr lang="fi-FI" sz="1400"/>
              <a:t>Organizational effectiveness is not considered in this method</a:t>
            </a:r>
          </a:p>
          <a:p>
            <a:endParaRPr lang="fi-FI" sz="1400"/>
          </a:p>
        </p:txBody>
      </p:sp>
      <p:sp>
        <p:nvSpPr>
          <p:cNvPr id="13" name="Rectangle 12">
            <a:extLst>
              <a:ext uri="{FF2B5EF4-FFF2-40B4-BE49-F238E27FC236}">
                <a16:creationId xmlns:a16="http://schemas.microsoft.com/office/drawing/2014/main" id="{07B09DA0-E9BB-4D37-90DF-876374F1CCD1}"/>
              </a:ext>
            </a:extLst>
          </p:cNvPr>
          <p:cNvSpPr/>
          <p:nvPr/>
        </p:nvSpPr>
        <p:spPr>
          <a:xfrm>
            <a:off x="575931" y="1279341"/>
            <a:ext cx="4053219" cy="5278077"/>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B7338FB0-11D5-4C26-9FC1-268FCF464C0F}"/>
              </a:ext>
            </a:extLst>
          </p:cNvPr>
          <p:cNvSpPr/>
          <p:nvPr/>
        </p:nvSpPr>
        <p:spPr>
          <a:xfrm>
            <a:off x="7262949" y="1279341"/>
            <a:ext cx="4461122" cy="5278077"/>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Content Placeholder 2">
            <a:extLst>
              <a:ext uri="{FF2B5EF4-FFF2-40B4-BE49-F238E27FC236}">
                <a16:creationId xmlns:a16="http://schemas.microsoft.com/office/drawing/2014/main" id="{18108059-D427-446A-8B7F-A8FDAEB9B2AB}"/>
              </a:ext>
            </a:extLst>
          </p:cNvPr>
          <p:cNvSpPr txBox="1">
            <a:spLocks/>
          </p:cNvSpPr>
          <p:nvPr/>
        </p:nvSpPr>
        <p:spPr>
          <a:xfrm>
            <a:off x="7355667" y="4262203"/>
            <a:ext cx="4291426" cy="22262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a:t>Bio-Inspired Design Method:</a:t>
            </a:r>
          </a:p>
          <a:p>
            <a:r>
              <a:rPr lang="fi-FI" sz="1400"/>
              <a:t>Identifies problem first, then the solution</a:t>
            </a:r>
          </a:p>
          <a:p>
            <a:r>
              <a:rPr lang="fi-FI" sz="1400"/>
              <a:t>Focus on extraction of the principle from nature to solve an issue</a:t>
            </a:r>
          </a:p>
          <a:p>
            <a:r>
              <a:rPr lang="fi-FI" sz="1400"/>
              <a:t>Optimization and multiple requirements are disregarded in this method</a:t>
            </a:r>
          </a:p>
        </p:txBody>
      </p:sp>
      <p:graphicFrame>
        <p:nvGraphicFramePr>
          <p:cNvPr id="3" name="Table 2">
            <a:extLst>
              <a:ext uri="{FF2B5EF4-FFF2-40B4-BE49-F238E27FC236}">
                <a16:creationId xmlns:a16="http://schemas.microsoft.com/office/drawing/2014/main" id="{ED50996F-6E39-4496-9785-C3ACE3242005}"/>
              </a:ext>
            </a:extLst>
          </p:cNvPr>
          <p:cNvGraphicFramePr>
            <a:graphicFrameLocks noGrp="1"/>
          </p:cNvGraphicFramePr>
          <p:nvPr>
            <p:extLst>
              <p:ext uri="{D42A27DB-BD31-4B8C-83A1-F6EECF244321}">
                <p14:modId xmlns:p14="http://schemas.microsoft.com/office/powerpoint/2010/main" val="1520077565"/>
              </p:ext>
            </p:extLst>
          </p:nvPr>
        </p:nvGraphicFramePr>
        <p:xfrm>
          <a:off x="642712" y="1367421"/>
          <a:ext cx="3893720" cy="2986089"/>
        </p:xfrm>
        <a:graphic>
          <a:graphicData uri="http://schemas.openxmlformats.org/drawingml/2006/table">
            <a:tbl>
              <a:tblPr firstRow="1" firstCol="1" bandRow="1">
                <a:tableStyleId>{073A0DAA-6AF3-43AB-8588-CEC1D06C72B9}</a:tableStyleId>
              </a:tblPr>
              <a:tblGrid>
                <a:gridCol w="1173305">
                  <a:extLst>
                    <a:ext uri="{9D8B030D-6E8A-4147-A177-3AD203B41FA5}">
                      <a16:colId xmlns:a16="http://schemas.microsoft.com/office/drawing/2014/main" val="2637058638"/>
                    </a:ext>
                  </a:extLst>
                </a:gridCol>
                <a:gridCol w="2720415">
                  <a:extLst>
                    <a:ext uri="{9D8B030D-6E8A-4147-A177-3AD203B41FA5}">
                      <a16:colId xmlns:a16="http://schemas.microsoft.com/office/drawing/2014/main" val="974008459"/>
                    </a:ext>
                  </a:extLst>
                </a:gridCol>
              </a:tblGrid>
              <a:tr h="0">
                <a:tc gridSpan="2">
                  <a:txBody>
                    <a:bodyPr/>
                    <a:lstStyle/>
                    <a:p>
                      <a:pPr algn="ctr">
                        <a:lnSpc>
                          <a:spcPct val="107000"/>
                        </a:lnSpc>
                        <a:spcAft>
                          <a:spcPts val="0"/>
                        </a:spcAft>
                      </a:pPr>
                      <a:r>
                        <a:rPr lang="en-GB" sz="1100">
                          <a:effectLst/>
                        </a:rPr>
                        <a:t>Spiral Design Method by Biomimicry Institute, 2007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extLst>
                  <a:ext uri="{0D108BD9-81ED-4DB2-BD59-A6C34878D82A}">
                    <a16:rowId xmlns:a16="http://schemas.microsoft.com/office/drawing/2014/main" val="1113492392"/>
                  </a:ext>
                </a:extLst>
              </a:tr>
              <a:tr h="0">
                <a:tc>
                  <a:txBody>
                    <a:bodyPr/>
                    <a:lstStyle/>
                    <a:p>
                      <a:pPr algn="ctr">
                        <a:lnSpc>
                          <a:spcPct val="107000"/>
                        </a:lnSpc>
                        <a:spcAft>
                          <a:spcPts val="0"/>
                        </a:spcAft>
                      </a:pPr>
                      <a:r>
                        <a:rPr lang="en-GB" sz="1100">
                          <a:effectLst/>
                        </a:rPr>
                        <a:t>Design Stage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Description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57987522"/>
                  </a:ext>
                </a:extLst>
              </a:tr>
              <a:tr h="0">
                <a:tc>
                  <a:txBody>
                    <a:bodyPr/>
                    <a:lstStyle/>
                    <a:p>
                      <a:pPr marL="228600" lvl="0" indent="-228600">
                        <a:lnSpc>
                          <a:spcPct val="107000"/>
                        </a:lnSpc>
                        <a:spcAft>
                          <a:spcPts val="0"/>
                        </a:spcAft>
                        <a:buFont typeface="+mj-lt"/>
                        <a:buAutoNum type="arabicPeriod"/>
                      </a:pPr>
                      <a:r>
                        <a:rPr lang="en-GB" sz="1100">
                          <a:effectLst/>
                        </a:rPr>
                        <a:t>Identify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Generation of list of functions, i.e what you need your design to perform</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71006871"/>
                  </a:ext>
                </a:extLst>
              </a:tr>
              <a:tr h="0">
                <a:tc>
                  <a:txBody>
                    <a:bodyPr/>
                    <a:lstStyle/>
                    <a:p>
                      <a:pPr marL="0" lvl="0" indent="0">
                        <a:lnSpc>
                          <a:spcPct val="107000"/>
                        </a:lnSpc>
                        <a:spcAft>
                          <a:spcPts val="0"/>
                        </a:spcAft>
                        <a:buFont typeface="+mj-lt"/>
                        <a:buNone/>
                      </a:pPr>
                      <a:r>
                        <a:rPr lang="en-GB" sz="1100">
                          <a:effectLst/>
                        </a:rPr>
                        <a:t>2. Translate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The list of functions is than translated/interpreted in words and in a biological sense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46071659"/>
                  </a:ext>
                </a:extLst>
              </a:tr>
              <a:tr h="0">
                <a:tc>
                  <a:txBody>
                    <a:bodyPr/>
                    <a:lstStyle/>
                    <a:p>
                      <a:pPr marL="0" lvl="0" indent="0">
                        <a:lnSpc>
                          <a:spcPct val="107000"/>
                        </a:lnSpc>
                        <a:spcAft>
                          <a:spcPts val="0"/>
                        </a:spcAft>
                        <a:buFont typeface="+mj-lt"/>
                        <a:buNone/>
                      </a:pPr>
                      <a:r>
                        <a:rPr lang="en-GB" sz="1100">
                          <a:effectLst/>
                        </a:rPr>
                        <a:t>3. Discover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Identification of strategies nature uses to deal with the functions in list of functions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34823011"/>
                  </a:ext>
                </a:extLst>
              </a:tr>
              <a:tr h="0">
                <a:tc>
                  <a:txBody>
                    <a:bodyPr/>
                    <a:lstStyle/>
                    <a:p>
                      <a:pPr marL="0" lvl="0" indent="0">
                        <a:lnSpc>
                          <a:spcPct val="107000"/>
                        </a:lnSpc>
                        <a:spcAft>
                          <a:spcPts val="0"/>
                        </a:spcAft>
                        <a:buFont typeface="+mj-lt"/>
                        <a:buNone/>
                      </a:pPr>
                      <a:r>
                        <a:rPr lang="en-GB" sz="1100">
                          <a:effectLst/>
                        </a:rPr>
                        <a:t>4. Abstract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Reverse engineering of natural strategies to see how it could translate into engineering design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86747213"/>
                  </a:ext>
                </a:extLst>
              </a:tr>
              <a:tr h="0">
                <a:tc>
                  <a:txBody>
                    <a:bodyPr/>
                    <a:lstStyle/>
                    <a:p>
                      <a:pPr marL="0" lvl="0" indent="0">
                        <a:lnSpc>
                          <a:spcPct val="107000"/>
                        </a:lnSpc>
                        <a:spcAft>
                          <a:spcPts val="0"/>
                        </a:spcAft>
                        <a:buFont typeface="+mj-lt"/>
                        <a:buNone/>
                      </a:pPr>
                      <a:r>
                        <a:rPr lang="en-GB" sz="1100">
                          <a:effectLst/>
                        </a:rPr>
                        <a:t>5. Emulate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Use of professional skills to generate design solution based on selected natural strategy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9870270"/>
                  </a:ext>
                </a:extLst>
              </a:tr>
              <a:tr h="0">
                <a:tc>
                  <a:txBody>
                    <a:bodyPr/>
                    <a:lstStyle/>
                    <a:p>
                      <a:pPr marL="0" lvl="0" indent="0">
                        <a:lnSpc>
                          <a:spcPct val="107000"/>
                        </a:lnSpc>
                        <a:spcAft>
                          <a:spcPts val="0"/>
                        </a:spcAft>
                        <a:buFont typeface="+mj-lt"/>
                        <a:buNone/>
                      </a:pPr>
                      <a:r>
                        <a:rPr lang="en-GB" sz="1100">
                          <a:effectLst/>
                        </a:rPr>
                        <a:t>6. Evaluate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Evaluate design against list of functions, design requirements and sustainability requirements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77375844"/>
                  </a:ext>
                </a:extLst>
              </a:tr>
            </a:tbl>
          </a:graphicData>
        </a:graphic>
      </p:graphicFrame>
      <p:pic>
        <p:nvPicPr>
          <p:cNvPr id="4" name="Picture 3">
            <a:extLst>
              <a:ext uri="{FF2B5EF4-FFF2-40B4-BE49-F238E27FC236}">
                <a16:creationId xmlns:a16="http://schemas.microsoft.com/office/drawing/2014/main" id="{00297637-BDB4-4EB4-AD95-53EA9B2C789C}"/>
              </a:ext>
            </a:extLst>
          </p:cNvPr>
          <p:cNvPicPr>
            <a:picLocks noChangeAspect="1"/>
          </p:cNvPicPr>
          <p:nvPr/>
        </p:nvPicPr>
        <p:blipFill>
          <a:blip r:embed="rId2"/>
          <a:stretch>
            <a:fillRect/>
          </a:stretch>
        </p:blipFill>
        <p:spPr>
          <a:xfrm>
            <a:off x="4715514" y="1280825"/>
            <a:ext cx="2454717" cy="2584339"/>
          </a:xfrm>
          <a:prstGeom prst="rect">
            <a:avLst/>
          </a:prstGeom>
        </p:spPr>
      </p:pic>
      <p:graphicFrame>
        <p:nvGraphicFramePr>
          <p:cNvPr id="6" name="Table 5">
            <a:extLst>
              <a:ext uri="{FF2B5EF4-FFF2-40B4-BE49-F238E27FC236}">
                <a16:creationId xmlns:a16="http://schemas.microsoft.com/office/drawing/2014/main" id="{4D2C8D89-1F15-4591-9037-64016EF79E87}"/>
              </a:ext>
            </a:extLst>
          </p:cNvPr>
          <p:cNvGraphicFramePr>
            <a:graphicFrameLocks noGrp="1"/>
          </p:cNvGraphicFramePr>
          <p:nvPr>
            <p:extLst>
              <p:ext uri="{D42A27DB-BD31-4B8C-83A1-F6EECF244321}">
                <p14:modId xmlns:p14="http://schemas.microsoft.com/office/powerpoint/2010/main" val="3283725513"/>
              </p:ext>
            </p:extLst>
          </p:nvPr>
        </p:nvGraphicFramePr>
        <p:xfrm>
          <a:off x="7329728" y="1367421"/>
          <a:ext cx="4317365" cy="2806702"/>
        </p:xfrm>
        <a:graphic>
          <a:graphicData uri="http://schemas.openxmlformats.org/drawingml/2006/table">
            <a:tbl>
              <a:tblPr firstRow="1" firstCol="1" bandRow="1">
                <a:tableStyleId>{073A0DAA-6AF3-43AB-8588-CEC1D06C72B9}</a:tableStyleId>
              </a:tblPr>
              <a:tblGrid>
                <a:gridCol w="1167130">
                  <a:extLst>
                    <a:ext uri="{9D8B030D-6E8A-4147-A177-3AD203B41FA5}">
                      <a16:colId xmlns:a16="http://schemas.microsoft.com/office/drawing/2014/main" val="1916777018"/>
                    </a:ext>
                  </a:extLst>
                </a:gridCol>
                <a:gridCol w="3150235">
                  <a:extLst>
                    <a:ext uri="{9D8B030D-6E8A-4147-A177-3AD203B41FA5}">
                      <a16:colId xmlns:a16="http://schemas.microsoft.com/office/drawing/2014/main" val="2688247332"/>
                    </a:ext>
                  </a:extLst>
                </a:gridCol>
              </a:tblGrid>
              <a:tr h="0">
                <a:tc gridSpan="2">
                  <a:txBody>
                    <a:bodyPr/>
                    <a:lstStyle/>
                    <a:p>
                      <a:pPr algn="ctr">
                        <a:lnSpc>
                          <a:spcPct val="107000"/>
                        </a:lnSpc>
                        <a:spcAft>
                          <a:spcPts val="0"/>
                        </a:spcAft>
                      </a:pPr>
                      <a:r>
                        <a:rPr lang="en-GB" sz="1100">
                          <a:effectLst/>
                        </a:rPr>
                        <a:t>Bio-Inspired Design Method by Helms et al., 2009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extLst>
                  <a:ext uri="{0D108BD9-81ED-4DB2-BD59-A6C34878D82A}">
                    <a16:rowId xmlns:a16="http://schemas.microsoft.com/office/drawing/2014/main" val="1929049278"/>
                  </a:ext>
                </a:extLst>
              </a:tr>
              <a:tr h="0">
                <a:tc>
                  <a:txBody>
                    <a:bodyPr/>
                    <a:lstStyle/>
                    <a:p>
                      <a:pPr algn="ctr">
                        <a:lnSpc>
                          <a:spcPct val="107000"/>
                        </a:lnSpc>
                        <a:spcAft>
                          <a:spcPts val="0"/>
                        </a:spcAft>
                      </a:pPr>
                      <a:r>
                        <a:rPr lang="en-GB" sz="1100">
                          <a:effectLst/>
                        </a:rPr>
                        <a:t>Design Stage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Description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56068464"/>
                  </a:ext>
                </a:extLst>
              </a:tr>
              <a:tr h="0">
                <a:tc>
                  <a:txBody>
                    <a:bodyPr/>
                    <a:lstStyle/>
                    <a:p>
                      <a:pPr marL="0" lvl="0" indent="0">
                        <a:lnSpc>
                          <a:spcPct val="107000"/>
                        </a:lnSpc>
                        <a:spcAft>
                          <a:spcPts val="0"/>
                        </a:spcAft>
                        <a:buFont typeface="+mj-lt"/>
                        <a:buNone/>
                      </a:pPr>
                      <a:r>
                        <a:rPr lang="en-GB" sz="1100">
                          <a:effectLst/>
                        </a:rPr>
                        <a:t>1. Problem Definition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Identification of “unmet” need by suitable means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46805908"/>
                  </a:ext>
                </a:extLst>
              </a:tr>
              <a:tr h="0">
                <a:tc>
                  <a:txBody>
                    <a:bodyPr/>
                    <a:lstStyle/>
                    <a:p>
                      <a:pPr marL="0" lvl="0" indent="0">
                        <a:lnSpc>
                          <a:spcPct val="107000"/>
                        </a:lnSpc>
                        <a:spcAft>
                          <a:spcPts val="0"/>
                        </a:spcAft>
                        <a:buFont typeface="+mj-lt"/>
                        <a:buNone/>
                      </a:pPr>
                      <a:r>
                        <a:rPr lang="en-GB" sz="1100">
                          <a:effectLst/>
                        </a:rPr>
                        <a:t>2. Reframe the Problem</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Redefine problem by application of biological terms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15526247"/>
                  </a:ext>
                </a:extLst>
              </a:tr>
              <a:tr h="0">
                <a:tc>
                  <a:txBody>
                    <a:bodyPr/>
                    <a:lstStyle/>
                    <a:p>
                      <a:pPr marL="0" lvl="0" indent="0">
                        <a:lnSpc>
                          <a:spcPct val="107000"/>
                        </a:lnSpc>
                        <a:spcAft>
                          <a:spcPts val="0"/>
                        </a:spcAft>
                        <a:buFont typeface="+mj-lt"/>
                        <a:buNone/>
                      </a:pPr>
                      <a:r>
                        <a:rPr lang="en-GB" sz="1100">
                          <a:effectLst/>
                        </a:rPr>
                        <a:t>3. Biological Solution Search</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Identification of natural solutions that satisfy the “need” by suitable means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47891697"/>
                  </a:ext>
                </a:extLst>
              </a:tr>
              <a:tr h="0">
                <a:tc>
                  <a:txBody>
                    <a:bodyPr/>
                    <a:lstStyle/>
                    <a:p>
                      <a:pPr marL="0" lvl="0" indent="0">
                        <a:lnSpc>
                          <a:spcPct val="107000"/>
                        </a:lnSpc>
                        <a:spcAft>
                          <a:spcPts val="0"/>
                        </a:spcAft>
                        <a:buFont typeface="+mj-lt"/>
                        <a:buNone/>
                      </a:pPr>
                      <a:r>
                        <a:rPr lang="en-GB" sz="1100">
                          <a:effectLst/>
                        </a:rPr>
                        <a:t>4. Define the Biological Solution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Identify the structure and mechanisms of the biological solution and how it can be used to solve the problem at hand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05295314"/>
                  </a:ext>
                </a:extLst>
              </a:tr>
              <a:tr h="0">
                <a:tc>
                  <a:txBody>
                    <a:bodyPr/>
                    <a:lstStyle/>
                    <a:p>
                      <a:pPr marL="0" lvl="0" indent="0">
                        <a:lnSpc>
                          <a:spcPct val="107000"/>
                        </a:lnSpc>
                        <a:spcAft>
                          <a:spcPts val="0"/>
                        </a:spcAft>
                        <a:buFont typeface="+mj-lt"/>
                        <a:buNone/>
                      </a:pPr>
                      <a:r>
                        <a:rPr lang="en-GB" sz="1100">
                          <a:effectLst/>
                        </a:rPr>
                        <a:t>5. Principle Extraction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Extraction of the principle behind of the biological solution, removing environmental constraints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18204438"/>
                  </a:ext>
                </a:extLst>
              </a:tr>
              <a:tr h="0">
                <a:tc>
                  <a:txBody>
                    <a:bodyPr/>
                    <a:lstStyle/>
                    <a:p>
                      <a:pPr marL="0" lvl="0" indent="0">
                        <a:lnSpc>
                          <a:spcPct val="107000"/>
                        </a:lnSpc>
                        <a:spcAft>
                          <a:spcPts val="0"/>
                        </a:spcAft>
                        <a:buFont typeface="+mj-lt"/>
                        <a:buNone/>
                      </a:pPr>
                      <a:r>
                        <a:rPr lang="en-GB" sz="1100">
                          <a:effectLst/>
                        </a:rPr>
                        <a:t>6. Principle Application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Bio-inspired solution translated into its interpretation in a new domain, such as engineering and with the addition of new constraints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64246021"/>
                  </a:ext>
                </a:extLst>
              </a:tr>
            </a:tbl>
          </a:graphicData>
        </a:graphic>
      </p:graphicFrame>
    </p:spTree>
    <p:extLst>
      <p:ext uri="{BB962C8B-B14F-4D97-AF65-F5344CB8AC3E}">
        <p14:creationId xmlns:p14="http://schemas.microsoft.com/office/powerpoint/2010/main" val="1887926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04223-E048-460D-9BFB-48890DD20056}"/>
              </a:ext>
            </a:extLst>
          </p:cNvPr>
          <p:cNvSpPr>
            <a:spLocks noGrp="1"/>
          </p:cNvSpPr>
          <p:nvPr>
            <p:ph type="title"/>
          </p:nvPr>
        </p:nvSpPr>
        <p:spPr>
          <a:xfrm>
            <a:off x="2456905" y="123144"/>
            <a:ext cx="7278189" cy="1325563"/>
          </a:xfrm>
        </p:spPr>
        <p:txBody>
          <a:bodyPr/>
          <a:lstStyle/>
          <a:p>
            <a:r>
              <a:rPr lang="en-US"/>
              <a:t>Further Bio-Design Approaches</a:t>
            </a:r>
            <a:endParaRPr lang="en-FI"/>
          </a:p>
        </p:txBody>
      </p:sp>
      <p:sp>
        <p:nvSpPr>
          <p:cNvPr id="12" name="Content Placeholder 2">
            <a:extLst>
              <a:ext uri="{FF2B5EF4-FFF2-40B4-BE49-F238E27FC236}">
                <a16:creationId xmlns:a16="http://schemas.microsoft.com/office/drawing/2014/main" id="{C99CCFB2-272C-4CA0-A089-B567AED1B723}"/>
              </a:ext>
            </a:extLst>
          </p:cNvPr>
          <p:cNvSpPr>
            <a:spLocks noGrp="1"/>
          </p:cNvSpPr>
          <p:nvPr>
            <p:ph idx="1"/>
          </p:nvPr>
        </p:nvSpPr>
        <p:spPr>
          <a:xfrm>
            <a:off x="3265633" y="4563084"/>
            <a:ext cx="5668010" cy="2065983"/>
          </a:xfrm>
        </p:spPr>
        <p:txBody>
          <a:bodyPr>
            <a:normAutofit/>
          </a:bodyPr>
          <a:lstStyle/>
          <a:p>
            <a:pPr marL="0" indent="0">
              <a:buNone/>
            </a:pPr>
            <a:r>
              <a:rPr lang="en-US" sz="1400"/>
              <a:t>Bio-Solution in Search of a Problem Method:</a:t>
            </a:r>
          </a:p>
          <a:p>
            <a:r>
              <a:rPr lang="fi-FI" sz="1400"/>
              <a:t>Identifies solution first, then the solveable problem</a:t>
            </a:r>
          </a:p>
          <a:p>
            <a:r>
              <a:rPr lang="fi-FI" sz="1400"/>
              <a:t>Based on iterative generation of bio-inspired design concepts</a:t>
            </a:r>
          </a:p>
          <a:p>
            <a:r>
              <a:rPr lang="fi-FI" sz="1400"/>
              <a:t>Little to no importance of organizational structure of biological system</a:t>
            </a:r>
          </a:p>
          <a:p>
            <a:r>
              <a:rPr lang="fi-FI" sz="1400"/>
              <a:t>Although adapted from Helms et al, 2009 approach, it is very different as it focuses on finding a problem in our human world, which is much wider than the finite documented biological world. </a:t>
            </a:r>
          </a:p>
        </p:txBody>
      </p:sp>
      <p:sp>
        <p:nvSpPr>
          <p:cNvPr id="13" name="Rectangle 12">
            <a:extLst>
              <a:ext uri="{FF2B5EF4-FFF2-40B4-BE49-F238E27FC236}">
                <a16:creationId xmlns:a16="http://schemas.microsoft.com/office/drawing/2014/main" id="{07B09DA0-E9BB-4D37-90DF-876374F1CCD1}"/>
              </a:ext>
            </a:extLst>
          </p:cNvPr>
          <p:cNvSpPr/>
          <p:nvPr/>
        </p:nvSpPr>
        <p:spPr>
          <a:xfrm>
            <a:off x="3169920" y="1296758"/>
            <a:ext cx="5852160" cy="5278077"/>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Table 4">
            <a:extLst>
              <a:ext uri="{FF2B5EF4-FFF2-40B4-BE49-F238E27FC236}">
                <a16:creationId xmlns:a16="http://schemas.microsoft.com/office/drawing/2014/main" id="{0FACBD5D-EEC3-46FC-881E-20179090316E}"/>
              </a:ext>
            </a:extLst>
          </p:cNvPr>
          <p:cNvGraphicFramePr>
            <a:graphicFrameLocks noGrp="1"/>
          </p:cNvGraphicFramePr>
          <p:nvPr>
            <p:extLst>
              <p:ext uri="{D42A27DB-BD31-4B8C-83A1-F6EECF244321}">
                <p14:modId xmlns:p14="http://schemas.microsoft.com/office/powerpoint/2010/main" val="3272317301"/>
              </p:ext>
            </p:extLst>
          </p:nvPr>
        </p:nvGraphicFramePr>
        <p:xfrm>
          <a:off x="3265633" y="1368786"/>
          <a:ext cx="5668010" cy="3157540"/>
        </p:xfrm>
        <a:graphic>
          <a:graphicData uri="http://schemas.openxmlformats.org/drawingml/2006/table">
            <a:tbl>
              <a:tblPr firstRow="1" firstCol="1" bandRow="1">
                <a:tableStyleId>{073A0DAA-6AF3-43AB-8588-CEC1D06C72B9}</a:tableStyleId>
              </a:tblPr>
              <a:tblGrid>
                <a:gridCol w="1527175">
                  <a:extLst>
                    <a:ext uri="{9D8B030D-6E8A-4147-A177-3AD203B41FA5}">
                      <a16:colId xmlns:a16="http://schemas.microsoft.com/office/drawing/2014/main" val="4078081801"/>
                    </a:ext>
                  </a:extLst>
                </a:gridCol>
                <a:gridCol w="4140835">
                  <a:extLst>
                    <a:ext uri="{9D8B030D-6E8A-4147-A177-3AD203B41FA5}">
                      <a16:colId xmlns:a16="http://schemas.microsoft.com/office/drawing/2014/main" val="2823165411"/>
                    </a:ext>
                  </a:extLst>
                </a:gridCol>
              </a:tblGrid>
              <a:tr h="0">
                <a:tc gridSpan="2">
                  <a:txBody>
                    <a:bodyPr/>
                    <a:lstStyle/>
                    <a:p>
                      <a:pPr algn="ctr">
                        <a:lnSpc>
                          <a:spcPct val="107000"/>
                        </a:lnSpc>
                        <a:spcAft>
                          <a:spcPts val="0"/>
                        </a:spcAft>
                      </a:pPr>
                      <a:r>
                        <a:rPr lang="en-GB" sz="1100">
                          <a:effectLst/>
                        </a:rPr>
                        <a:t>Bio-Solution in Search of a Problem Method (Adapted from Helms et al., 2009)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extLst>
                  <a:ext uri="{0D108BD9-81ED-4DB2-BD59-A6C34878D82A}">
                    <a16:rowId xmlns:a16="http://schemas.microsoft.com/office/drawing/2014/main" val="2371736503"/>
                  </a:ext>
                </a:extLst>
              </a:tr>
              <a:tr h="0">
                <a:tc>
                  <a:txBody>
                    <a:bodyPr/>
                    <a:lstStyle/>
                    <a:p>
                      <a:pPr algn="ctr">
                        <a:lnSpc>
                          <a:spcPct val="107000"/>
                        </a:lnSpc>
                        <a:spcAft>
                          <a:spcPts val="0"/>
                        </a:spcAft>
                      </a:pPr>
                      <a:r>
                        <a:rPr lang="en-GB" sz="1100">
                          <a:effectLst/>
                        </a:rPr>
                        <a:t>Design Stage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Description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08647056"/>
                  </a:ext>
                </a:extLst>
              </a:tr>
              <a:tr h="0">
                <a:tc>
                  <a:txBody>
                    <a:bodyPr/>
                    <a:lstStyle/>
                    <a:p>
                      <a:pPr marL="0" lvl="0" indent="0">
                        <a:lnSpc>
                          <a:spcPct val="107000"/>
                        </a:lnSpc>
                        <a:spcAft>
                          <a:spcPts val="0"/>
                        </a:spcAft>
                        <a:buFont typeface="+mj-lt"/>
                        <a:buNone/>
                      </a:pPr>
                      <a:r>
                        <a:rPr lang="en-GB" sz="1100">
                          <a:effectLst/>
                        </a:rPr>
                        <a:t>1. Biological Solution Identification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Analysis of a natural phenomena on a macro/micro scale to identify potential solution applicable and transferable to human problem solving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93312193"/>
                  </a:ext>
                </a:extLst>
              </a:tr>
              <a:tr h="0">
                <a:tc>
                  <a:txBody>
                    <a:bodyPr/>
                    <a:lstStyle/>
                    <a:p>
                      <a:pPr marL="0" lvl="0" indent="0">
                        <a:lnSpc>
                          <a:spcPct val="107000"/>
                        </a:lnSpc>
                        <a:spcAft>
                          <a:spcPts val="0"/>
                        </a:spcAft>
                        <a:buFont typeface="+mj-lt"/>
                        <a:buNone/>
                      </a:pPr>
                      <a:r>
                        <a:rPr lang="en-GB" sz="1100">
                          <a:effectLst/>
                        </a:rPr>
                        <a:t>2. Define the Biological Solution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Deeper analysis of natural phenomena, involving identification of components and systems at play in this solution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6511938"/>
                  </a:ext>
                </a:extLst>
              </a:tr>
              <a:tr h="0">
                <a:tc>
                  <a:txBody>
                    <a:bodyPr/>
                    <a:lstStyle/>
                    <a:p>
                      <a:pPr marL="0" lvl="0" indent="0">
                        <a:lnSpc>
                          <a:spcPct val="107000"/>
                        </a:lnSpc>
                        <a:spcAft>
                          <a:spcPts val="0"/>
                        </a:spcAft>
                        <a:buFont typeface="+mj-lt"/>
                        <a:buNone/>
                      </a:pPr>
                      <a:r>
                        <a:rPr lang="en-GB" sz="1100">
                          <a:effectLst/>
                        </a:rPr>
                        <a:t>3. Principle Extraction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Extraction of the principle behind of the biological solution, removing environmental constraints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98397080"/>
                  </a:ext>
                </a:extLst>
              </a:tr>
              <a:tr h="0">
                <a:tc>
                  <a:txBody>
                    <a:bodyPr/>
                    <a:lstStyle/>
                    <a:p>
                      <a:pPr marL="0" lvl="0" indent="0">
                        <a:lnSpc>
                          <a:spcPct val="107000"/>
                        </a:lnSpc>
                        <a:spcAft>
                          <a:spcPts val="0"/>
                        </a:spcAft>
                        <a:buFont typeface="+mj-lt"/>
                        <a:buNone/>
                      </a:pPr>
                      <a:r>
                        <a:rPr lang="en-GB" sz="1100">
                          <a:effectLst/>
                        </a:rPr>
                        <a:t>4. Reframe the Solution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Designers to reframe solution in terms of how useful the biological function can be in solving human problems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31361653"/>
                  </a:ext>
                </a:extLst>
              </a:tr>
              <a:tr h="0">
                <a:tc>
                  <a:txBody>
                    <a:bodyPr/>
                    <a:lstStyle/>
                    <a:p>
                      <a:pPr marL="0" lvl="0" indent="0">
                        <a:lnSpc>
                          <a:spcPct val="107000"/>
                        </a:lnSpc>
                        <a:spcAft>
                          <a:spcPts val="0"/>
                        </a:spcAft>
                        <a:buFont typeface="+mj-lt"/>
                        <a:buNone/>
                      </a:pPr>
                      <a:r>
                        <a:rPr lang="en-GB" sz="1100">
                          <a:effectLst/>
                        </a:rPr>
                        <a:t>5. Problem Search</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Identification of suitable problems in which the application of the biological solution may be a feasible option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96049719"/>
                  </a:ext>
                </a:extLst>
              </a:tr>
              <a:tr h="0">
                <a:tc>
                  <a:txBody>
                    <a:bodyPr/>
                    <a:lstStyle/>
                    <a:p>
                      <a:pPr marL="0" lvl="0" indent="0">
                        <a:lnSpc>
                          <a:spcPct val="107000"/>
                        </a:lnSpc>
                        <a:spcAft>
                          <a:spcPts val="0"/>
                        </a:spcAft>
                        <a:buFont typeface="+mj-lt"/>
                        <a:buNone/>
                      </a:pPr>
                      <a:r>
                        <a:rPr lang="en-GB" sz="1100">
                          <a:effectLst/>
                        </a:rPr>
                        <a:t>6. Problem Definition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Establishment of a parallel connection between the biological solution and the selected problem</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64085726"/>
                  </a:ext>
                </a:extLst>
              </a:tr>
              <a:tr h="0">
                <a:tc>
                  <a:txBody>
                    <a:bodyPr/>
                    <a:lstStyle/>
                    <a:p>
                      <a:pPr marL="0" lvl="0" indent="0">
                        <a:lnSpc>
                          <a:spcPct val="107000"/>
                        </a:lnSpc>
                        <a:spcAft>
                          <a:spcPts val="0"/>
                        </a:spcAft>
                        <a:buFont typeface="+mj-lt"/>
                        <a:buNone/>
                      </a:pPr>
                      <a:r>
                        <a:rPr lang="en-GB" sz="1100">
                          <a:effectLst/>
                        </a:rPr>
                        <a:t>7. Principle Application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A working principle of the technological concept based on the biological solution is needed. This tends to generate product ideas and prototypes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7130823"/>
                  </a:ext>
                </a:extLst>
              </a:tr>
            </a:tbl>
          </a:graphicData>
        </a:graphic>
      </p:graphicFrame>
    </p:spTree>
    <p:extLst>
      <p:ext uri="{BB962C8B-B14F-4D97-AF65-F5344CB8AC3E}">
        <p14:creationId xmlns:p14="http://schemas.microsoft.com/office/powerpoint/2010/main" val="1610903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A9564-DC6C-4D1C-8B4E-5645AF486BC7}"/>
              </a:ext>
            </a:extLst>
          </p:cNvPr>
          <p:cNvSpPr>
            <a:spLocks noGrp="1"/>
          </p:cNvSpPr>
          <p:nvPr>
            <p:ph type="title"/>
          </p:nvPr>
        </p:nvSpPr>
        <p:spPr>
          <a:xfrm>
            <a:off x="4382146" y="169136"/>
            <a:ext cx="2681151" cy="1325563"/>
          </a:xfrm>
        </p:spPr>
        <p:txBody>
          <a:bodyPr/>
          <a:lstStyle/>
          <a:p>
            <a:r>
              <a:rPr lang="en-US"/>
              <a:t>References</a:t>
            </a:r>
            <a:endParaRPr lang="en-FI"/>
          </a:p>
        </p:txBody>
      </p:sp>
      <p:sp>
        <p:nvSpPr>
          <p:cNvPr id="3" name="Content Placeholder 2">
            <a:extLst>
              <a:ext uri="{FF2B5EF4-FFF2-40B4-BE49-F238E27FC236}">
                <a16:creationId xmlns:a16="http://schemas.microsoft.com/office/drawing/2014/main" id="{FCE98BC5-7E68-49E2-A273-B41758AFE6E1}"/>
              </a:ext>
            </a:extLst>
          </p:cNvPr>
          <p:cNvSpPr>
            <a:spLocks noGrp="1"/>
          </p:cNvSpPr>
          <p:nvPr>
            <p:ph idx="1"/>
          </p:nvPr>
        </p:nvSpPr>
        <p:spPr>
          <a:xfrm>
            <a:off x="318486" y="1498828"/>
            <a:ext cx="11551298" cy="5050017"/>
          </a:xfrm>
        </p:spPr>
        <p:txBody>
          <a:bodyPr vert="horz" lIns="91440" tIns="45720" rIns="91440" bIns="45720" rtlCol="0" anchor="t">
            <a:normAutofit fontScale="77500" lnSpcReduction="20000"/>
          </a:bodyPr>
          <a:lstStyle/>
          <a:p>
            <a:pPr marL="0" indent="0">
              <a:buNone/>
            </a:pPr>
            <a:r>
              <a:rPr lang="fi-FI" sz="1600" b="1" err="1"/>
              <a:t>References</a:t>
            </a:r>
            <a:r>
              <a:rPr lang="fi-FI" sz="1600" b="1"/>
              <a:t>:</a:t>
            </a:r>
          </a:p>
          <a:p>
            <a:pPr marL="0" indent="0">
              <a:buNone/>
            </a:pPr>
            <a:endParaRPr lang="fi-FI" sz="1600" b="1"/>
          </a:p>
          <a:p>
            <a:pPr marL="0" indent="0">
              <a:buNone/>
            </a:pPr>
            <a:r>
              <a:rPr lang="en-US" altLang="fi-FI" sz="1600"/>
              <a:t>Mongeau JM, McRae B, Jusufi A, Birkmeyer P, Hoover AM, et al. (2012) Rapid Inversion: Running Animals and Robots Swing like a Pendulum under Ledges. PLOS ONE 7(6): e38003. &lt;https://journals.plos.org/plosone/article?id=10.1371/journal.pone.0038003&gt;</a:t>
            </a:r>
            <a:endParaRPr lang="en-US" altLang="fi-FI" sz="1600">
              <a:cs typeface="Calibri"/>
            </a:endParaRPr>
          </a:p>
          <a:p>
            <a:pPr>
              <a:buNone/>
            </a:pPr>
            <a:r>
              <a:rPr lang="pt-BR" sz="1600">
                <a:ea typeface="+mn-lt"/>
                <a:cs typeface="+mn-lt"/>
              </a:rPr>
              <a:t>Versos, C.A.M. &amp; Coelho, Denis. </a:t>
            </a:r>
            <a:r>
              <a:rPr lang="en-US" sz="1600">
                <a:ea typeface="+mn-lt"/>
                <a:cs typeface="+mn-lt"/>
              </a:rPr>
              <a:t>(2011). Biologically Inspired Design: Methods and Validation. 10.5772/20326. &lt;https://www.researchgate.net/publication/221919411_Biologically_Inspired_Design_Methods_and_Validation&gt; </a:t>
            </a:r>
            <a:endParaRPr lang="en-US">
              <a:ea typeface="+mn-lt"/>
              <a:cs typeface="+mn-lt"/>
            </a:endParaRPr>
          </a:p>
          <a:p>
            <a:pPr>
              <a:buNone/>
            </a:pPr>
            <a:r>
              <a:rPr lang="en-US" sz="1600">
                <a:ea typeface="+mn-lt"/>
                <a:cs typeface="+mn-lt"/>
              </a:rPr>
              <a:t>  </a:t>
            </a:r>
            <a:endParaRPr lang="en-US"/>
          </a:p>
          <a:p>
            <a:pPr>
              <a:buNone/>
            </a:pPr>
            <a:r>
              <a:rPr lang="pt-BR" sz="1600">
                <a:ea typeface="+mn-lt"/>
                <a:cs typeface="+mn-lt"/>
              </a:rPr>
              <a:t>Coelho, Denis &amp; Versos, C.A.M.. </a:t>
            </a:r>
            <a:r>
              <a:rPr lang="en-US" sz="1600">
                <a:ea typeface="+mn-lt"/>
                <a:cs typeface="+mn-lt"/>
              </a:rPr>
              <a:t>(2011). A comparative analysis of six bionic design methods. International Journal of Design Engineering. 4. 114-131. 10.1504/IJDE.2011.045131. &lt;https://www.researchgate.net/publication/224831644_A_comparative_analysis_of_six_bionic_design_methods&gt; </a:t>
            </a:r>
            <a:endParaRPr lang="en-US"/>
          </a:p>
          <a:p>
            <a:pPr>
              <a:buNone/>
            </a:pPr>
            <a:endParaRPr lang="en-US" sz="1600">
              <a:ea typeface="+mn-lt"/>
              <a:cs typeface="+mn-lt"/>
            </a:endParaRPr>
          </a:p>
          <a:p>
            <a:pPr>
              <a:buNone/>
            </a:pPr>
            <a:r>
              <a:rPr lang="en-US" sz="1600">
                <a:ea typeface="+mn-lt"/>
                <a:cs typeface="+mn-lt"/>
              </a:rPr>
              <a:t>Full, Robert. 2014. “The secrets of nature's grossest creatures, channeled into robots”. Retrieved from  </a:t>
            </a:r>
            <a:r>
              <a:rPr lang="en-US" sz="1600">
                <a:ea typeface="+mn-lt"/>
                <a:cs typeface="+mn-lt"/>
                <a:hlinkClick r:id="rId2"/>
              </a:rPr>
              <a:t>https://www.ted.com/talks/robert_full_the_secrets_of_nature_s_grossest_creatures_channeled_into_robots</a:t>
            </a:r>
            <a:r>
              <a:rPr lang="en-US" sz="1600">
                <a:ea typeface="+mn-lt"/>
                <a:cs typeface="+mn-lt"/>
              </a:rPr>
              <a:t> </a:t>
            </a:r>
            <a:endParaRPr lang="en-US">
              <a:ea typeface="+mn-lt"/>
              <a:cs typeface="+mn-lt"/>
            </a:endParaRPr>
          </a:p>
          <a:p>
            <a:pPr>
              <a:buNone/>
            </a:pPr>
            <a:r>
              <a:rPr lang="en-US" sz="1600">
                <a:ea typeface="+mn-lt"/>
                <a:cs typeface="+mn-lt"/>
              </a:rPr>
              <a:t>  </a:t>
            </a:r>
            <a:endParaRPr lang="en-US"/>
          </a:p>
          <a:p>
            <a:pPr>
              <a:buNone/>
            </a:pPr>
            <a:r>
              <a:rPr lang="pt-BR" sz="1600">
                <a:ea typeface="+mn-lt"/>
                <a:cs typeface="+mn-lt"/>
              </a:rPr>
              <a:t>Melo, Leonardo &amp; </a:t>
            </a:r>
            <a:r>
              <a:rPr lang="pt-BR" sz="1600" err="1">
                <a:ea typeface="+mn-lt"/>
                <a:cs typeface="+mn-lt"/>
              </a:rPr>
              <a:t>Ogliari</a:t>
            </a:r>
            <a:r>
              <a:rPr lang="pt-BR" sz="1600">
                <a:ea typeface="+mn-lt"/>
                <a:cs typeface="+mn-lt"/>
              </a:rPr>
              <a:t>, </a:t>
            </a:r>
            <a:r>
              <a:rPr lang="pt-BR" sz="1600" err="1">
                <a:ea typeface="+mn-lt"/>
                <a:cs typeface="+mn-lt"/>
              </a:rPr>
              <a:t>Andre</a:t>
            </a:r>
            <a:r>
              <a:rPr lang="pt-BR" sz="1600">
                <a:ea typeface="+mn-lt"/>
                <a:cs typeface="+mn-lt"/>
              </a:rPr>
              <a:t>. (2015). A </a:t>
            </a:r>
            <a:r>
              <a:rPr lang="pt-BR" sz="1600" err="1">
                <a:ea typeface="+mn-lt"/>
                <a:cs typeface="+mn-lt"/>
              </a:rPr>
              <a:t>Biomimética</a:t>
            </a:r>
            <a:r>
              <a:rPr lang="pt-BR" sz="1600">
                <a:ea typeface="+mn-lt"/>
                <a:cs typeface="+mn-lt"/>
              </a:rPr>
              <a:t> no Desenvolvimento de Produtos: A relação entre forma e função para obtenção de leiautes iniciais. &lt;https://www.researchgate.net/</a:t>
            </a:r>
            <a:r>
              <a:rPr lang="pt-BR" sz="1600" err="1">
                <a:ea typeface="+mn-lt"/>
                <a:cs typeface="+mn-lt"/>
              </a:rPr>
              <a:t>publication</a:t>
            </a:r>
            <a:r>
              <a:rPr lang="pt-BR" sz="1600">
                <a:ea typeface="+mn-lt"/>
                <a:cs typeface="+mn-lt"/>
              </a:rPr>
              <a:t>/324246674_A_Biomimetica_no_Desenvolvimento_de_Produtos_A_relacao_entre_forma_e_funcao_para_obtencao_de_leiautes_iniciais&gt;</a:t>
            </a:r>
            <a:r>
              <a:rPr lang="en-US" sz="1600">
                <a:ea typeface="+mn-lt"/>
                <a:cs typeface="+mn-lt"/>
              </a:rPr>
              <a:t> </a:t>
            </a:r>
            <a:endParaRPr lang="en-US"/>
          </a:p>
          <a:p>
            <a:pPr>
              <a:buNone/>
            </a:pPr>
            <a:r>
              <a:rPr lang="pt-BR" sz="1600">
                <a:ea typeface="+mn-lt"/>
                <a:cs typeface="+mn-lt"/>
              </a:rPr>
              <a:t> </a:t>
            </a:r>
            <a:r>
              <a:rPr lang="en-US" sz="1600">
                <a:ea typeface="+mn-lt"/>
                <a:cs typeface="+mn-lt"/>
              </a:rPr>
              <a:t> </a:t>
            </a:r>
            <a:endParaRPr lang="en-US"/>
          </a:p>
          <a:p>
            <a:pPr>
              <a:buNone/>
            </a:pPr>
            <a:r>
              <a:rPr lang="en-US" sz="1600">
                <a:ea typeface="+mn-lt"/>
                <a:cs typeface="+mn-lt"/>
              </a:rPr>
              <a:t>“Janine Benyus.” </a:t>
            </a:r>
            <a:r>
              <a:rPr lang="en-US" sz="1600" i="1">
                <a:ea typeface="+mn-lt"/>
                <a:cs typeface="+mn-lt"/>
              </a:rPr>
              <a:t>Biomimicry Institute</a:t>
            </a:r>
            <a:r>
              <a:rPr lang="en-US" sz="1600">
                <a:ea typeface="+mn-lt"/>
                <a:cs typeface="+mn-lt"/>
              </a:rPr>
              <a:t>, </a:t>
            </a:r>
            <a:r>
              <a:rPr lang="en-US" sz="1600" err="1">
                <a:ea typeface="+mn-lt"/>
                <a:cs typeface="+mn-lt"/>
              </a:rPr>
              <a:t>n.d</a:t>
            </a:r>
            <a:r>
              <a:rPr lang="en-US" sz="1600">
                <a:ea typeface="+mn-lt"/>
                <a:cs typeface="+mn-lt"/>
              </a:rPr>
              <a:t>, biomimicry.org/</a:t>
            </a:r>
            <a:r>
              <a:rPr lang="en-US" sz="1600" err="1">
                <a:ea typeface="+mn-lt"/>
                <a:cs typeface="+mn-lt"/>
              </a:rPr>
              <a:t>janine-benyus</a:t>
            </a:r>
            <a:r>
              <a:rPr lang="en-US" sz="1600">
                <a:ea typeface="+mn-lt"/>
                <a:cs typeface="+mn-lt"/>
              </a:rPr>
              <a:t>/. </a:t>
            </a:r>
            <a:endParaRPr lang="en-US"/>
          </a:p>
          <a:p>
            <a:pPr>
              <a:buNone/>
            </a:pPr>
            <a:r>
              <a:rPr lang="en-US" sz="1600">
                <a:ea typeface="+mn-lt"/>
                <a:cs typeface="+mn-lt"/>
              </a:rPr>
              <a:t>  </a:t>
            </a:r>
            <a:endParaRPr lang="en-US"/>
          </a:p>
          <a:p>
            <a:pPr>
              <a:buNone/>
            </a:pPr>
            <a:endParaRPr lang="en-US" sz="1600">
              <a:ea typeface="+mn-lt"/>
              <a:cs typeface="+mn-lt"/>
            </a:endParaRPr>
          </a:p>
          <a:p>
            <a:pPr>
              <a:buNone/>
            </a:pPr>
            <a:br>
              <a:rPr lang="en-AU" sz="1600" b="1" i="1">
                <a:cs typeface="Calibri" panose="020F0502020204030204"/>
              </a:rPr>
            </a:br>
            <a:endParaRPr lang="en-US" sz="1600">
              <a:ea typeface="+mn-lt"/>
              <a:cs typeface="+mn-lt"/>
            </a:endParaRPr>
          </a:p>
          <a:p>
            <a:pPr marL="0" indent="0">
              <a:buNone/>
            </a:pPr>
            <a:endParaRPr lang="en-US" sz="1600">
              <a:cs typeface="Calibri"/>
            </a:endParaRPr>
          </a:p>
          <a:p>
            <a:pPr marL="0" indent="0">
              <a:buNone/>
            </a:pPr>
            <a:endParaRPr lang="fi-FI" sz="1500">
              <a:cs typeface="Calibri" panose="020F0502020204030204"/>
            </a:endParaRPr>
          </a:p>
          <a:p>
            <a:pPr marL="0" indent="0">
              <a:buNone/>
            </a:pPr>
            <a:endParaRPr lang="fi-FI" sz="1500">
              <a:cs typeface="Calibri" panose="020F0502020204030204"/>
            </a:endParaRPr>
          </a:p>
          <a:p>
            <a:pPr marL="0" indent="0">
              <a:buNone/>
            </a:pPr>
            <a:endParaRPr lang="fi-FI" sz="1500">
              <a:cs typeface="Calibri" panose="020F0502020204030204"/>
            </a:endParaRPr>
          </a:p>
        </p:txBody>
      </p:sp>
      <p:sp>
        <p:nvSpPr>
          <p:cNvPr id="4" name="Tekstiruutu 3">
            <a:extLst>
              <a:ext uri="{FF2B5EF4-FFF2-40B4-BE49-F238E27FC236}">
                <a16:creationId xmlns:a16="http://schemas.microsoft.com/office/drawing/2014/main" id="{37C147F2-AAFC-43CC-B986-BC4C7F979484}"/>
              </a:ext>
            </a:extLst>
          </p:cNvPr>
          <p:cNvSpPr txBox="1"/>
          <p:nvPr/>
        </p:nvSpPr>
        <p:spPr>
          <a:xfrm>
            <a:off x="4486275" y="360045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AU">
              <a:latin typeface="Arial"/>
              <a:cs typeface="Arial"/>
            </a:endParaRPr>
          </a:p>
        </p:txBody>
      </p:sp>
    </p:spTree>
    <p:extLst>
      <p:ext uri="{BB962C8B-B14F-4D97-AF65-F5344CB8AC3E}">
        <p14:creationId xmlns:p14="http://schemas.microsoft.com/office/powerpoint/2010/main" val="2594135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A9564-DC6C-4D1C-8B4E-5645AF486BC7}"/>
              </a:ext>
            </a:extLst>
          </p:cNvPr>
          <p:cNvSpPr>
            <a:spLocks noGrp="1"/>
          </p:cNvSpPr>
          <p:nvPr>
            <p:ph type="title"/>
          </p:nvPr>
        </p:nvSpPr>
        <p:spPr>
          <a:xfrm>
            <a:off x="4382146" y="169136"/>
            <a:ext cx="2681151" cy="1325563"/>
          </a:xfrm>
        </p:spPr>
        <p:txBody>
          <a:bodyPr/>
          <a:lstStyle/>
          <a:p>
            <a:r>
              <a:rPr lang="en-US"/>
              <a:t>References</a:t>
            </a:r>
            <a:endParaRPr lang="en-FI"/>
          </a:p>
        </p:txBody>
      </p:sp>
      <p:sp>
        <p:nvSpPr>
          <p:cNvPr id="3" name="Content Placeholder 2">
            <a:extLst>
              <a:ext uri="{FF2B5EF4-FFF2-40B4-BE49-F238E27FC236}">
                <a16:creationId xmlns:a16="http://schemas.microsoft.com/office/drawing/2014/main" id="{FCE98BC5-7E68-49E2-A273-B41758AFE6E1}"/>
              </a:ext>
            </a:extLst>
          </p:cNvPr>
          <p:cNvSpPr>
            <a:spLocks noGrp="1"/>
          </p:cNvSpPr>
          <p:nvPr>
            <p:ph idx="1"/>
          </p:nvPr>
        </p:nvSpPr>
        <p:spPr>
          <a:xfrm>
            <a:off x="318486" y="1498828"/>
            <a:ext cx="11551298" cy="5050017"/>
          </a:xfrm>
        </p:spPr>
        <p:txBody>
          <a:bodyPr vert="horz" lIns="91440" tIns="45720" rIns="91440" bIns="45720" rtlCol="0" anchor="t">
            <a:normAutofit fontScale="55000" lnSpcReduction="20000"/>
          </a:bodyPr>
          <a:lstStyle/>
          <a:p>
            <a:pPr marL="0" indent="0">
              <a:buNone/>
            </a:pPr>
            <a:endParaRPr lang="fi-FI" sz="1400" b="1">
              <a:cs typeface="Calibri"/>
            </a:endParaRPr>
          </a:p>
          <a:p>
            <a:pPr>
              <a:buNone/>
            </a:pPr>
            <a:r>
              <a:rPr lang="en-US" sz="1400" b="1">
                <a:ea typeface="+mn-lt"/>
                <a:cs typeface="+mn-lt"/>
              </a:rPr>
              <a:t>References:  </a:t>
            </a:r>
            <a:endParaRPr lang="en-US" sz="1400" b="1"/>
          </a:p>
          <a:p>
            <a:pPr>
              <a:buNone/>
            </a:pPr>
            <a:endParaRPr lang="en-US" sz="1600">
              <a:ea typeface="+mn-lt"/>
              <a:cs typeface="+mn-lt"/>
            </a:endParaRPr>
          </a:p>
          <a:p>
            <a:pPr>
              <a:buNone/>
            </a:pPr>
            <a:r>
              <a:rPr lang="en-US" sz="1600">
                <a:ea typeface="+mn-lt"/>
                <a:cs typeface="+mn-lt"/>
              </a:rPr>
              <a:t>Stanford Byers Center for Biodesign. “Our Process.” </a:t>
            </a:r>
            <a:r>
              <a:rPr lang="en-US" sz="1600" i="1">
                <a:ea typeface="+mn-lt"/>
                <a:cs typeface="+mn-lt"/>
              </a:rPr>
              <a:t>Stanford Byers Center for Biodesign</a:t>
            </a:r>
            <a:r>
              <a:rPr lang="en-US" sz="1600">
                <a:ea typeface="+mn-lt"/>
                <a:cs typeface="+mn-lt"/>
              </a:rPr>
              <a:t>, biodesign.stanford.edu/about-us/process.html. </a:t>
            </a:r>
            <a:endParaRPr lang="en-US"/>
          </a:p>
          <a:p>
            <a:pPr>
              <a:buNone/>
            </a:pPr>
            <a:r>
              <a:rPr lang="en-US" sz="1600">
                <a:ea typeface="+mn-lt"/>
                <a:cs typeface="+mn-lt"/>
              </a:rPr>
              <a:t>  </a:t>
            </a:r>
            <a:endParaRPr lang="en-US"/>
          </a:p>
          <a:p>
            <a:pPr>
              <a:buNone/>
            </a:pPr>
            <a:r>
              <a:rPr lang="en-US" sz="1600">
                <a:ea typeface="+mn-lt"/>
                <a:cs typeface="+mn-lt"/>
              </a:rPr>
              <a:t>Tom Krummel, director. </a:t>
            </a:r>
            <a:r>
              <a:rPr lang="en-US" sz="1600" i="1">
                <a:ea typeface="+mn-lt"/>
                <a:cs typeface="+mn-lt"/>
              </a:rPr>
              <a:t>Tom Krummel: Solving for the Need</a:t>
            </a:r>
            <a:r>
              <a:rPr lang="en-US" sz="1600">
                <a:ea typeface="+mn-lt"/>
                <a:cs typeface="+mn-lt"/>
              </a:rPr>
              <a:t>, Stanford Byers Center for </a:t>
            </a:r>
            <a:r>
              <a:rPr lang="en-US" sz="1600" err="1">
                <a:ea typeface="+mn-lt"/>
                <a:cs typeface="+mn-lt"/>
              </a:rPr>
              <a:t>BioDesign</a:t>
            </a:r>
            <a:r>
              <a:rPr lang="en-US" sz="1600">
                <a:ea typeface="+mn-lt"/>
                <a:cs typeface="+mn-lt"/>
              </a:rPr>
              <a:t>, 23 Sept. 2016, &lt;www.youtube.com/watch?v=gX4ZX5Z8p9c&gt;. </a:t>
            </a:r>
            <a:endParaRPr lang="en-US"/>
          </a:p>
          <a:p>
            <a:pPr>
              <a:buNone/>
            </a:pPr>
            <a:r>
              <a:rPr lang="en-US" sz="1600">
                <a:ea typeface="+mn-lt"/>
                <a:cs typeface="+mn-lt"/>
              </a:rPr>
              <a:t>  </a:t>
            </a:r>
            <a:endParaRPr lang="en-US"/>
          </a:p>
          <a:p>
            <a:pPr>
              <a:buNone/>
            </a:pPr>
            <a:r>
              <a:rPr lang="en-US" sz="1600">
                <a:ea typeface="+mn-lt"/>
                <a:cs typeface="+mn-lt"/>
              </a:rPr>
              <a:t>Denise DeLuca. “The Power of the Biomimicry Design Spiral.” </a:t>
            </a:r>
            <a:r>
              <a:rPr lang="en-US" sz="1600" i="1">
                <a:ea typeface="+mn-lt"/>
                <a:cs typeface="+mn-lt"/>
              </a:rPr>
              <a:t>Biomimicry Institute</a:t>
            </a:r>
            <a:r>
              <a:rPr lang="en-US" sz="1600">
                <a:ea typeface="+mn-lt"/>
                <a:cs typeface="+mn-lt"/>
              </a:rPr>
              <a:t>, 14 Jan. 2016, biomimicry.org/biomimicry-design-spiral/#:~:text=The Biomimicry Design Spiral </a:t>
            </a:r>
            <a:r>
              <a:rPr lang="en-US" sz="1600" err="1">
                <a:ea typeface="+mn-lt"/>
                <a:cs typeface="+mn-lt"/>
              </a:rPr>
              <a:t>is,innovative</a:t>
            </a:r>
            <a:r>
              <a:rPr lang="en-US" sz="1600">
                <a:ea typeface="+mn-lt"/>
                <a:cs typeface="+mn-lt"/>
              </a:rPr>
              <a:t> and sustainable design </a:t>
            </a:r>
            <a:r>
              <a:rPr lang="en-US" sz="1600" err="1">
                <a:ea typeface="+mn-lt"/>
                <a:cs typeface="+mn-lt"/>
              </a:rPr>
              <a:t>solutions.&amp;text</a:t>
            </a:r>
            <a:r>
              <a:rPr lang="en-US" sz="1600">
                <a:ea typeface="+mn-lt"/>
                <a:cs typeface="+mn-lt"/>
              </a:rPr>
              <a:t>=To use this method, </a:t>
            </a:r>
            <a:r>
              <a:rPr lang="en-US" sz="1600" err="1">
                <a:ea typeface="+mn-lt"/>
                <a:cs typeface="+mn-lt"/>
              </a:rPr>
              <a:t>you,to</a:t>
            </a:r>
            <a:r>
              <a:rPr lang="en-US" sz="1600">
                <a:ea typeface="+mn-lt"/>
                <a:cs typeface="+mn-lt"/>
              </a:rPr>
              <a:t> be able to do. </a:t>
            </a:r>
            <a:endParaRPr lang="en-US"/>
          </a:p>
          <a:p>
            <a:pPr>
              <a:buNone/>
            </a:pPr>
            <a:r>
              <a:rPr lang="en-US" sz="1600">
                <a:ea typeface="+mn-lt"/>
                <a:cs typeface="+mn-lt"/>
              </a:rPr>
              <a:t>  </a:t>
            </a:r>
            <a:endParaRPr lang="en-US"/>
          </a:p>
          <a:p>
            <a:pPr marL="0" indent="0">
              <a:buNone/>
            </a:pPr>
            <a:r>
              <a:rPr lang="en-US" sz="1600">
                <a:ea typeface="+mn-lt"/>
                <a:cs typeface="+mn-lt"/>
              </a:rPr>
              <a:t>William Myers. “</a:t>
            </a:r>
            <a:r>
              <a:rPr lang="en-US" sz="1600" err="1">
                <a:ea typeface="+mn-lt"/>
                <a:cs typeface="+mn-lt"/>
              </a:rPr>
              <a:t>BioDesign</a:t>
            </a:r>
            <a:r>
              <a:rPr lang="en-US" sz="1600">
                <a:ea typeface="+mn-lt"/>
                <a:cs typeface="+mn-lt"/>
              </a:rPr>
              <a:t>.” </a:t>
            </a:r>
            <a:r>
              <a:rPr lang="en-US" sz="1600" err="1">
                <a:ea typeface="+mn-lt"/>
                <a:cs typeface="+mn-lt"/>
              </a:rPr>
              <a:t>DesignDebates</a:t>
            </a:r>
            <a:r>
              <a:rPr lang="en-US" sz="1600">
                <a:ea typeface="+mn-lt"/>
                <a:cs typeface="+mn-lt"/>
              </a:rPr>
              <a:t>, 10 May 2012. </a:t>
            </a:r>
            <a:br>
              <a:rPr lang="en-US" sz="1600">
                <a:ea typeface="+mn-lt"/>
                <a:cs typeface="+mn-lt"/>
              </a:rPr>
            </a:br>
            <a:endParaRPr lang="en-US">
              <a:ea typeface="+mn-lt"/>
              <a:cs typeface="+mn-lt"/>
            </a:endParaRPr>
          </a:p>
          <a:p>
            <a:pPr>
              <a:buNone/>
            </a:pPr>
            <a:r>
              <a:rPr lang="en-US" sz="1600">
                <a:ea typeface="+mn-lt"/>
                <a:cs typeface="+mn-lt"/>
              </a:rPr>
              <a:t>Elliot W. Hawkes, Eric V. Eason, David L. Christensen and Mark R. Cutkosky. (2015). Human climbing with efficiently scaled gecko-inspired dry adhesives. Journal of the royal society Interface. &lt;https://doi.org/10.1098/rsif.2014.0675&gt;</a:t>
            </a:r>
            <a:endParaRPr lang="en-US" sz="1600">
              <a:cs typeface="Calibri"/>
            </a:endParaRPr>
          </a:p>
          <a:p>
            <a:pPr>
              <a:buNone/>
            </a:pPr>
            <a:endParaRPr lang="en-US" sz="1600">
              <a:ea typeface="+mn-lt"/>
              <a:cs typeface="+mn-lt"/>
            </a:endParaRPr>
          </a:p>
          <a:p>
            <a:pPr>
              <a:buNone/>
            </a:pPr>
            <a:r>
              <a:rPr lang="en-US" sz="1600">
                <a:ea typeface="+mn-lt"/>
                <a:cs typeface="+mn-lt"/>
              </a:rPr>
              <a:t>Johan van Leeuwen. “Biomimicry, Bio-Inspired Design.” </a:t>
            </a:r>
            <a:r>
              <a:rPr lang="en-US" sz="1600" i="1">
                <a:ea typeface="+mn-lt"/>
                <a:cs typeface="+mn-lt"/>
              </a:rPr>
              <a:t>Wageningen University &amp; Research</a:t>
            </a:r>
            <a:r>
              <a:rPr lang="en-US" sz="1600">
                <a:ea typeface="+mn-lt"/>
                <a:cs typeface="+mn-lt"/>
              </a:rPr>
              <a:t>, &lt;www.wur.nl/en/Dossiers/file/Biomimicry-Bio-Inspired-Design.htm.</a:t>
            </a:r>
            <a:endParaRPr lang="en-GB" sz="1600">
              <a:ea typeface="+mn-lt"/>
              <a:cs typeface="+mn-lt"/>
            </a:endParaRPr>
          </a:p>
          <a:p>
            <a:pPr>
              <a:buNone/>
            </a:pPr>
            <a:endParaRPr lang="en-GB" sz="1600">
              <a:ea typeface="+mn-lt"/>
              <a:cs typeface="+mn-lt"/>
            </a:endParaRPr>
          </a:p>
          <a:p>
            <a:pPr>
              <a:buNone/>
            </a:pPr>
            <a:r>
              <a:rPr lang="en-GB" sz="1600">
                <a:ea typeface="+mn-lt"/>
                <a:cs typeface="+mn-lt"/>
              </a:rPr>
              <a:t>Japan’s bullet train [15.10.2020] &lt;https://youtu.be/iMtXqTmfta0&gt; </a:t>
            </a:r>
            <a:endParaRPr lang="en-US"/>
          </a:p>
          <a:p>
            <a:pPr marL="0" indent="0">
              <a:buNone/>
            </a:pPr>
            <a:endParaRPr lang="en-US" sz="1000">
              <a:cs typeface="Calibri"/>
            </a:endParaRPr>
          </a:p>
          <a:p>
            <a:pPr>
              <a:buNone/>
            </a:pPr>
            <a:r>
              <a:rPr lang="en-AU" sz="2000" err="1"/>
              <a:t>Yudong</a:t>
            </a:r>
            <a:r>
              <a:rPr lang="en-AU" sz="2000"/>
              <a:t> Z. &amp; Lenan W. Stock market prediction of S&amp;P 500 via combination of improved BCO approach and BP neural network. 2009. Vol 36. </a:t>
            </a:r>
            <a:r>
              <a:rPr lang="en-AU" sz="2000" err="1"/>
              <a:t>Doi:</a:t>
            </a:r>
            <a:r>
              <a:rPr lang="en-AU" sz="2000" err="1">
                <a:ea typeface="+mn-lt"/>
                <a:cs typeface="+mn-lt"/>
              </a:rPr>
              <a:t>https</a:t>
            </a:r>
            <a:r>
              <a:rPr lang="en-AU" sz="2000">
                <a:ea typeface="+mn-lt"/>
                <a:cs typeface="+mn-lt"/>
              </a:rPr>
              <a:t>://doi.org/10.1016/j.eswa.2008.11.028</a:t>
            </a:r>
            <a:br>
              <a:rPr lang="en-AU" sz="2000">
                <a:ea typeface="+mn-lt"/>
                <a:cs typeface="+mn-lt"/>
              </a:rPr>
            </a:br>
            <a:endParaRPr lang="en-AU" sz="2000">
              <a:ea typeface="+mn-lt"/>
              <a:cs typeface="+mn-lt"/>
            </a:endParaRPr>
          </a:p>
          <a:p>
            <a:pPr>
              <a:buNone/>
            </a:pPr>
            <a:r>
              <a:rPr lang="en-US" sz="1600">
                <a:cs typeface="Calibri" panose="020F0502020204030204"/>
              </a:rPr>
              <a:t>Why I Trust Ants for Investment Decisions | Sparsh Agrawal | </a:t>
            </a:r>
            <a:r>
              <a:rPr lang="en-US" sz="1600" err="1">
                <a:cs typeface="Calibri" panose="020F0502020204030204"/>
              </a:rPr>
              <a:t>TEDxWpg,available</a:t>
            </a:r>
            <a:r>
              <a:rPr lang="en-US" sz="1600">
                <a:cs typeface="Calibri" panose="020F0502020204030204"/>
              </a:rPr>
              <a:t> at:  &lt;</a:t>
            </a:r>
            <a:r>
              <a:rPr lang="en-US" sz="1600">
                <a:ea typeface="+mn-lt"/>
                <a:cs typeface="+mn-lt"/>
              </a:rPr>
              <a:t>https://www.youtube.com/watch?v=QCS64_KH1rk&gt;. Referenced 12.10.2020</a:t>
            </a:r>
            <a:endParaRPr lang="en-AU" sz="1600">
              <a:ea typeface="+mn-lt"/>
              <a:cs typeface="+mn-lt"/>
            </a:endParaRPr>
          </a:p>
          <a:p>
            <a:pPr>
              <a:buNone/>
            </a:pPr>
            <a:br>
              <a:rPr lang="en-AU" sz="1600" b="1" i="1">
                <a:cs typeface="Calibri" panose="020F0502020204030204"/>
              </a:rPr>
            </a:br>
            <a:endParaRPr lang="en-US" sz="1600">
              <a:ea typeface="+mn-lt"/>
              <a:cs typeface="+mn-lt"/>
            </a:endParaRPr>
          </a:p>
          <a:p>
            <a:pPr marL="0" indent="0">
              <a:buNone/>
            </a:pPr>
            <a:endParaRPr lang="en-US" sz="1600">
              <a:cs typeface="Calibri"/>
            </a:endParaRPr>
          </a:p>
          <a:p>
            <a:pPr marL="0" indent="0">
              <a:buNone/>
            </a:pPr>
            <a:endParaRPr lang="fi-FI" sz="1500">
              <a:cs typeface="Calibri" panose="020F0502020204030204"/>
            </a:endParaRPr>
          </a:p>
          <a:p>
            <a:pPr marL="0" indent="0">
              <a:buNone/>
            </a:pPr>
            <a:endParaRPr lang="fi-FI" sz="1500">
              <a:cs typeface="Calibri" panose="020F0502020204030204"/>
            </a:endParaRPr>
          </a:p>
          <a:p>
            <a:pPr marL="0" indent="0">
              <a:buNone/>
            </a:pPr>
            <a:endParaRPr lang="fi-FI" sz="1500">
              <a:cs typeface="Calibri" panose="020F0502020204030204"/>
            </a:endParaRPr>
          </a:p>
        </p:txBody>
      </p:sp>
      <p:sp>
        <p:nvSpPr>
          <p:cNvPr id="4" name="Tekstiruutu 3">
            <a:extLst>
              <a:ext uri="{FF2B5EF4-FFF2-40B4-BE49-F238E27FC236}">
                <a16:creationId xmlns:a16="http://schemas.microsoft.com/office/drawing/2014/main" id="{37C147F2-AAFC-43CC-B986-BC4C7F979484}"/>
              </a:ext>
            </a:extLst>
          </p:cNvPr>
          <p:cNvSpPr txBox="1"/>
          <p:nvPr/>
        </p:nvSpPr>
        <p:spPr>
          <a:xfrm>
            <a:off x="4486275" y="360045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AU">
              <a:latin typeface="Arial"/>
              <a:cs typeface="Arial"/>
            </a:endParaRPr>
          </a:p>
        </p:txBody>
      </p:sp>
    </p:spTree>
    <p:extLst>
      <p:ext uri="{BB962C8B-B14F-4D97-AF65-F5344CB8AC3E}">
        <p14:creationId xmlns:p14="http://schemas.microsoft.com/office/powerpoint/2010/main" val="2319976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1AEE9-291A-4159-9DF9-0B692A7ADEFC}"/>
              </a:ext>
            </a:extLst>
          </p:cNvPr>
          <p:cNvSpPr>
            <a:spLocks noGrp="1"/>
          </p:cNvSpPr>
          <p:nvPr>
            <p:ph type="ctrTitle"/>
          </p:nvPr>
        </p:nvSpPr>
        <p:spPr>
          <a:xfrm>
            <a:off x="4965430" y="629268"/>
            <a:ext cx="6586491" cy="1286160"/>
          </a:xfrm>
        </p:spPr>
        <p:txBody>
          <a:bodyPr vert="horz" lIns="91440" tIns="45720" rIns="91440" bIns="45720" rtlCol="0" anchor="b">
            <a:normAutofit/>
          </a:bodyPr>
          <a:lstStyle/>
          <a:p>
            <a:pPr algn="l"/>
            <a:r>
              <a:rPr lang="en-US" sz="4400"/>
              <a:t>Bio-Inspired Design</a:t>
            </a:r>
          </a:p>
        </p:txBody>
      </p:sp>
      <p:sp>
        <p:nvSpPr>
          <p:cNvPr id="3" name="Subtitle 2">
            <a:extLst>
              <a:ext uri="{FF2B5EF4-FFF2-40B4-BE49-F238E27FC236}">
                <a16:creationId xmlns:a16="http://schemas.microsoft.com/office/drawing/2014/main" id="{EC9646F0-7678-492B-A418-FEAA93D1C3E9}"/>
              </a:ext>
            </a:extLst>
          </p:cNvPr>
          <p:cNvSpPr>
            <a:spLocks noGrp="1"/>
          </p:cNvSpPr>
          <p:nvPr>
            <p:ph type="subTitle" idx="1"/>
          </p:nvPr>
        </p:nvSpPr>
        <p:spPr>
          <a:xfrm>
            <a:off x="4965431" y="2438400"/>
            <a:ext cx="6586489" cy="4000105"/>
          </a:xfrm>
        </p:spPr>
        <p:txBody>
          <a:bodyPr vert="horz" lIns="91440" tIns="45720" rIns="91440" bIns="45720" rtlCol="0">
            <a:normAutofit/>
          </a:bodyPr>
          <a:lstStyle/>
          <a:p>
            <a:pPr algn="l"/>
            <a:r>
              <a:rPr lang="en-US" sz="2000"/>
              <a:t>Definition:</a:t>
            </a:r>
          </a:p>
          <a:p>
            <a:pPr algn="l"/>
            <a:endParaRPr lang="en-US" sz="2000"/>
          </a:p>
          <a:p>
            <a:pPr indent="-228600" algn="l">
              <a:buFont typeface="Arial" panose="020B0604020202020204" pitchFamily="34" charset="0"/>
              <a:buChar char="•"/>
            </a:pPr>
            <a:r>
              <a:rPr lang="en-US" sz="2000"/>
              <a:t>Bio-Design: “Integration of design with biological systems, often to achieve better ecological performance. Bio-Design incorporates living organisms into design as building blocks, material sources, energy generators, </a:t>
            </a:r>
            <a:r>
              <a:rPr lang="en-US" sz="2000" err="1"/>
              <a:t>etc</a:t>
            </a:r>
            <a:r>
              <a:rPr lang="en-US" sz="2000"/>
              <a:t>” (Myers, 2012, pg.1).</a:t>
            </a:r>
          </a:p>
          <a:p>
            <a:pPr indent="-228600" algn="l">
              <a:buFont typeface="Arial" panose="020B0604020202020204" pitchFamily="34" charset="0"/>
              <a:buChar char="•"/>
            </a:pPr>
            <a:endParaRPr lang="en-US" sz="2000"/>
          </a:p>
          <a:p>
            <a:pPr indent="-228600" algn="l">
              <a:buFont typeface="Arial" panose="020B0604020202020204" pitchFamily="34" charset="0"/>
              <a:buChar char="•"/>
            </a:pPr>
            <a:r>
              <a:rPr lang="en-US" sz="2000"/>
              <a:t>Biomimicry/Bio-Inspired Design: “A thoughtful approach to design and engineering that looks  to nature as inspiration, measure and mentor” (Myers, 2012, pg.7). “Biomimicry </a:t>
            </a:r>
            <a:r>
              <a:rPr lang="en-US" sz="2000" b="0" i="0">
                <a:effectLst/>
              </a:rPr>
              <a:t>involves the translation of knowledge obtained from the natural world into new innovations” (van Leeuwen, </a:t>
            </a:r>
            <a:r>
              <a:rPr lang="en-US" sz="2000" b="0" i="0" err="1">
                <a:effectLst/>
              </a:rPr>
              <a:t>n.d</a:t>
            </a:r>
            <a:r>
              <a:rPr lang="en-US" sz="2000" b="0" i="0">
                <a:effectLst/>
              </a:rPr>
              <a:t>)</a:t>
            </a:r>
            <a:endParaRPr lang="en-US" sz="2000"/>
          </a:p>
          <a:p>
            <a:pPr indent="-228600" algn="l">
              <a:buFont typeface="Arial" panose="020B0604020202020204" pitchFamily="34" charset="0"/>
              <a:buChar char="•"/>
            </a:pPr>
            <a:endParaRPr lang="en-US" sz="2000"/>
          </a:p>
        </p:txBody>
      </p:sp>
      <p:pic>
        <p:nvPicPr>
          <p:cNvPr id="5" name="Picture 4">
            <a:extLst>
              <a:ext uri="{FF2B5EF4-FFF2-40B4-BE49-F238E27FC236}">
                <a16:creationId xmlns:a16="http://schemas.microsoft.com/office/drawing/2014/main" id="{FAF620DC-80F0-41E4-B9C8-280E08765C64}"/>
              </a:ext>
            </a:extLst>
          </p:cNvPr>
          <p:cNvPicPr>
            <a:picLocks noChangeAspect="1"/>
          </p:cNvPicPr>
          <p:nvPr/>
        </p:nvPicPr>
        <p:blipFill rotWithShape="1">
          <a:blip r:embed="rId2"/>
          <a:srcRect l="33939" r="28039"/>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87EC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8758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31EEF1B-0870-4E55-9941-18A46C8C1737}"/>
              </a:ext>
            </a:extLst>
          </p:cNvPr>
          <p:cNvSpPr>
            <a:spLocks noGrp="1"/>
          </p:cNvSpPr>
          <p:nvPr>
            <p:ph type="title"/>
          </p:nvPr>
        </p:nvSpPr>
        <p:spPr>
          <a:xfrm>
            <a:off x="804671" y="640263"/>
            <a:ext cx="3284331" cy="5254510"/>
          </a:xfrm>
        </p:spPr>
        <p:txBody>
          <a:bodyPr>
            <a:normAutofit/>
          </a:bodyPr>
          <a:lstStyle/>
          <a:p>
            <a:r>
              <a:rPr lang="en-US"/>
              <a:t>Meaning to Product Development</a:t>
            </a:r>
            <a:endParaRPr lang="en-FI"/>
          </a:p>
        </p:txBody>
      </p:sp>
      <p:sp>
        <p:nvSpPr>
          <p:cNvPr id="3" name="Content Placeholder 2">
            <a:extLst>
              <a:ext uri="{FF2B5EF4-FFF2-40B4-BE49-F238E27FC236}">
                <a16:creationId xmlns:a16="http://schemas.microsoft.com/office/drawing/2014/main" id="{5C97C1F7-7862-4344-B395-CAA32B3F276F}"/>
              </a:ext>
            </a:extLst>
          </p:cNvPr>
          <p:cNvSpPr>
            <a:spLocks noGrp="1"/>
          </p:cNvSpPr>
          <p:nvPr>
            <p:ph idx="1"/>
          </p:nvPr>
        </p:nvSpPr>
        <p:spPr>
          <a:xfrm>
            <a:off x="5358384" y="640263"/>
            <a:ext cx="6028944" cy="5254510"/>
          </a:xfrm>
        </p:spPr>
        <p:txBody>
          <a:bodyPr anchor="ctr">
            <a:normAutofit/>
          </a:bodyPr>
          <a:lstStyle/>
          <a:p>
            <a:r>
              <a:rPr lang="en-US" sz="2200">
                <a:solidFill>
                  <a:schemeClr val="bg1"/>
                </a:solidFill>
              </a:rPr>
              <a:t>A response to the need to build and manufacture sustainably</a:t>
            </a:r>
          </a:p>
          <a:p>
            <a:r>
              <a:rPr lang="en-US" sz="2200">
                <a:solidFill>
                  <a:schemeClr val="bg1"/>
                </a:solidFill>
              </a:rPr>
              <a:t>Generally requires collaboration between designers and life scientists</a:t>
            </a:r>
          </a:p>
          <a:p>
            <a:r>
              <a:rPr lang="en-US" sz="2200">
                <a:solidFill>
                  <a:schemeClr val="bg1"/>
                </a:solidFill>
              </a:rPr>
              <a:t>Biology knowledge has grown over the years, which allowed for fundamental progress in engineering and design. </a:t>
            </a:r>
          </a:p>
          <a:p>
            <a:r>
              <a:rPr lang="en-US" sz="2200">
                <a:solidFill>
                  <a:schemeClr val="bg1"/>
                </a:solidFill>
              </a:rPr>
              <a:t>High potential for products/systems that alleviate impacts of the legacies left behind by industrial revolutions, wars, etc.</a:t>
            </a:r>
          </a:p>
          <a:p>
            <a:r>
              <a:rPr lang="en-US" sz="2200">
                <a:solidFill>
                  <a:schemeClr val="bg1"/>
                </a:solidFill>
              </a:rPr>
              <a:t>High potential for products/systems that improve quality of life of humankind, whilst making the primary design principle to be sustainability.</a:t>
            </a:r>
          </a:p>
          <a:p>
            <a:endParaRPr lang="en-FI" sz="2200">
              <a:solidFill>
                <a:schemeClr val="bg1"/>
              </a:solidFill>
            </a:endParaRPr>
          </a:p>
        </p:txBody>
      </p:sp>
    </p:spTree>
    <p:extLst>
      <p:ext uri="{BB962C8B-B14F-4D97-AF65-F5344CB8AC3E}">
        <p14:creationId xmlns:p14="http://schemas.microsoft.com/office/powerpoint/2010/main" val="407055701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A9564-DC6C-4D1C-8B4E-5645AF486BC7}"/>
              </a:ext>
            </a:extLst>
          </p:cNvPr>
          <p:cNvSpPr>
            <a:spLocks noGrp="1"/>
          </p:cNvSpPr>
          <p:nvPr>
            <p:ph type="title"/>
          </p:nvPr>
        </p:nvSpPr>
        <p:spPr>
          <a:xfrm>
            <a:off x="3327763" y="169136"/>
            <a:ext cx="5536474" cy="1325563"/>
          </a:xfrm>
        </p:spPr>
        <p:txBody>
          <a:bodyPr/>
          <a:lstStyle/>
          <a:p>
            <a:r>
              <a:rPr lang="en-US"/>
              <a:t>Examples of Bio-Design</a:t>
            </a:r>
            <a:endParaRPr lang="en-FI"/>
          </a:p>
        </p:txBody>
      </p:sp>
      <p:sp>
        <p:nvSpPr>
          <p:cNvPr id="3" name="Content Placeholder 2">
            <a:extLst>
              <a:ext uri="{FF2B5EF4-FFF2-40B4-BE49-F238E27FC236}">
                <a16:creationId xmlns:a16="http://schemas.microsoft.com/office/drawing/2014/main" id="{FCE98BC5-7E68-49E2-A273-B41758AFE6E1}"/>
              </a:ext>
            </a:extLst>
          </p:cNvPr>
          <p:cNvSpPr>
            <a:spLocks noGrp="1"/>
          </p:cNvSpPr>
          <p:nvPr>
            <p:ph idx="1"/>
          </p:nvPr>
        </p:nvSpPr>
        <p:spPr>
          <a:xfrm>
            <a:off x="318485" y="1498829"/>
            <a:ext cx="3585753" cy="3286888"/>
          </a:xfrm>
        </p:spPr>
        <p:txBody>
          <a:bodyPr>
            <a:normAutofit/>
          </a:bodyPr>
          <a:lstStyle/>
          <a:p>
            <a:pPr marL="0" indent="0">
              <a:buNone/>
            </a:pPr>
            <a:r>
              <a:rPr lang="en-US"/>
              <a:t>Bio Concrete</a:t>
            </a:r>
          </a:p>
          <a:p>
            <a:pPr marL="269875" lvl="1" indent="-269875"/>
            <a:r>
              <a:rPr lang="en-US" sz="1500"/>
              <a:t>Developed by Henk </a:t>
            </a:r>
            <a:r>
              <a:rPr lang="en-US" sz="1500" err="1"/>
              <a:t>Jonkers</a:t>
            </a:r>
            <a:r>
              <a:rPr lang="en-US" sz="1500"/>
              <a:t> at Technology University of Delft</a:t>
            </a:r>
          </a:p>
          <a:p>
            <a:pPr marL="269875" lvl="1" indent="-269875"/>
            <a:r>
              <a:rPr lang="en-US" sz="1500"/>
              <a:t>Makes use of bacterium </a:t>
            </a:r>
            <a:r>
              <a:rPr lang="en-US" sz="1500" err="1"/>
              <a:t>Sporosarcina</a:t>
            </a:r>
            <a:r>
              <a:rPr lang="en-US" sz="1500"/>
              <a:t> </a:t>
            </a:r>
            <a:r>
              <a:rPr lang="en-US" sz="1500" err="1"/>
              <a:t>pasteurii</a:t>
            </a:r>
            <a:r>
              <a:rPr lang="en-US" sz="1500"/>
              <a:t>, which naturally secretes limestone under certain conditions</a:t>
            </a:r>
          </a:p>
          <a:p>
            <a:pPr marL="269875" lvl="1" indent="-269875"/>
            <a:r>
              <a:rPr lang="en-US" sz="1500"/>
              <a:t>As naturally occurring cracks in concrete occur, the limestone secreted by bacteria effectively repair the concrete</a:t>
            </a:r>
          </a:p>
          <a:p>
            <a:pPr marL="269875" lvl="1" indent="-269875"/>
            <a:r>
              <a:rPr lang="en-US" sz="1500"/>
              <a:t>Cheaper maintenance costs and increased service life of concrete at the expense of reduced mechanical properties</a:t>
            </a:r>
            <a:endParaRPr lang="en-FI" sz="1500"/>
          </a:p>
        </p:txBody>
      </p:sp>
      <p:pic>
        <p:nvPicPr>
          <p:cNvPr id="7" name="Picture 6">
            <a:extLst>
              <a:ext uri="{FF2B5EF4-FFF2-40B4-BE49-F238E27FC236}">
                <a16:creationId xmlns:a16="http://schemas.microsoft.com/office/drawing/2014/main" id="{8C837343-AF47-442E-AA3E-5BB1D716BE57}"/>
              </a:ext>
            </a:extLst>
          </p:cNvPr>
          <p:cNvPicPr>
            <a:picLocks noChangeAspect="1"/>
          </p:cNvPicPr>
          <p:nvPr/>
        </p:nvPicPr>
        <p:blipFill>
          <a:blip r:embed="rId2"/>
          <a:stretch>
            <a:fillRect/>
          </a:stretch>
        </p:blipFill>
        <p:spPr>
          <a:xfrm>
            <a:off x="329073" y="4785717"/>
            <a:ext cx="1759403" cy="1413758"/>
          </a:xfrm>
          <a:prstGeom prst="rect">
            <a:avLst/>
          </a:prstGeom>
        </p:spPr>
      </p:pic>
      <p:pic>
        <p:nvPicPr>
          <p:cNvPr id="11" name="Picture 10">
            <a:extLst>
              <a:ext uri="{FF2B5EF4-FFF2-40B4-BE49-F238E27FC236}">
                <a16:creationId xmlns:a16="http://schemas.microsoft.com/office/drawing/2014/main" id="{929CBEFC-537E-476B-9AF5-658B2F89D509}"/>
              </a:ext>
            </a:extLst>
          </p:cNvPr>
          <p:cNvPicPr>
            <a:picLocks noChangeAspect="1"/>
          </p:cNvPicPr>
          <p:nvPr/>
        </p:nvPicPr>
        <p:blipFill>
          <a:blip r:embed="rId3"/>
          <a:stretch>
            <a:fillRect/>
          </a:stretch>
        </p:blipFill>
        <p:spPr>
          <a:xfrm>
            <a:off x="2319205" y="4777456"/>
            <a:ext cx="1354304" cy="1422019"/>
          </a:xfrm>
          <a:prstGeom prst="rect">
            <a:avLst/>
          </a:prstGeom>
        </p:spPr>
      </p:pic>
      <p:sp>
        <p:nvSpPr>
          <p:cNvPr id="6" name="Content Placeholder 2">
            <a:extLst>
              <a:ext uri="{FF2B5EF4-FFF2-40B4-BE49-F238E27FC236}">
                <a16:creationId xmlns:a16="http://schemas.microsoft.com/office/drawing/2014/main" id="{0A50CF4F-849B-4195-82D8-EFC35698BE42}"/>
              </a:ext>
            </a:extLst>
          </p:cNvPr>
          <p:cNvSpPr txBox="1">
            <a:spLocks/>
          </p:cNvSpPr>
          <p:nvPr/>
        </p:nvSpPr>
        <p:spPr>
          <a:xfrm>
            <a:off x="8025839" y="1494699"/>
            <a:ext cx="3498669" cy="32868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err="1"/>
              <a:t>EcoCradle</a:t>
            </a:r>
            <a:endParaRPr lang="en-US"/>
          </a:p>
          <a:p>
            <a:pPr marL="269875" lvl="1" indent="-269875" algn="just"/>
            <a:r>
              <a:rPr lang="en-US" sz="1500"/>
              <a:t>Developed by </a:t>
            </a:r>
            <a:r>
              <a:rPr lang="en-US" sz="1500" err="1"/>
              <a:t>Ecovative</a:t>
            </a:r>
            <a:r>
              <a:rPr lang="en-US" sz="1500"/>
              <a:t> Design, US-based company</a:t>
            </a:r>
          </a:p>
          <a:p>
            <a:pPr marL="269875" lvl="1" indent="-269875" algn="just"/>
            <a:r>
              <a:rPr lang="en-US" sz="1500"/>
              <a:t>Eco-Friendly packaging product made from crop waste and mushroom roots (mycelium, a group of fungal cells which acts as a glue)</a:t>
            </a:r>
          </a:p>
          <a:p>
            <a:pPr marL="269875" lvl="1" indent="-269875" algn="just"/>
            <a:r>
              <a:rPr lang="en-US" sz="1500"/>
              <a:t>Competitive alternative to petroleum polymer foam, which can last thousands of years.</a:t>
            </a:r>
          </a:p>
          <a:p>
            <a:pPr marL="269875" lvl="1" indent="-269875" algn="just"/>
            <a:r>
              <a:rPr lang="en-US" sz="1500"/>
              <a:t>Can be formed/</a:t>
            </a:r>
            <a:r>
              <a:rPr lang="en-US" sz="1500" err="1"/>
              <a:t>moulded</a:t>
            </a:r>
            <a:r>
              <a:rPr lang="en-US" sz="1500"/>
              <a:t> to create virtually any shape, size or form.</a:t>
            </a:r>
            <a:endParaRPr lang="en-FI" sz="1500"/>
          </a:p>
        </p:txBody>
      </p:sp>
      <p:pic>
        <p:nvPicPr>
          <p:cNvPr id="8" name="Picture 7">
            <a:extLst>
              <a:ext uri="{FF2B5EF4-FFF2-40B4-BE49-F238E27FC236}">
                <a16:creationId xmlns:a16="http://schemas.microsoft.com/office/drawing/2014/main" id="{F19417BD-5DC5-460A-A704-997DDFEDDF28}"/>
              </a:ext>
            </a:extLst>
          </p:cNvPr>
          <p:cNvPicPr>
            <a:picLocks noChangeAspect="1"/>
          </p:cNvPicPr>
          <p:nvPr/>
        </p:nvPicPr>
        <p:blipFill>
          <a:blip r:embed="rId4"/>
          <a:stretch>
            <a:fillRect/>
          </a:stretch>
        </p:blipFill>
        <p:spPr>
          <a:xfrm>
            <a:off x="8202982" y="4781588"/>
            <a:ext cx="1864845" cy="1417889"/>
          </a:xfrm>
          <a:prstGeom prst="rect">
            <a:avLst/>
          </a:prstGeom>
        </p:spPr>
      </p:pic>
      <p:pic>
        <p:nvPicPr>
          <p:cNvPr id="9" name="Picture 8">
            <a:extLst>
              <a:ext uri="{FF2B5EF4-FFF2-40B4-BE49-F238E27FC236}">
                <a16:creationId xmlns:a16="http://schemas.microsoft.com/office/drawing/2014/main" id="{5531AEB6-33AA-450D-B3C6-EC1032DDEC6D}"/>
              </a:ext>
            </a:extLst>
          </p:cNvPr>
          <p:cNvPicPr>
            <a:picLocks noChangeAspect="1"/>
          </p:cNvPicPr>
          <p:nvPr/>
        </p:nvPicPr>
        <p:blipFill>
          <a:blip r:embed="rId5"/>
          <a:stretch>
            <a:fillRect/>
          </a:stretch>
        </p:blipFill>
        <p:spPr>
          <a:xfrm>
            <a:off x="10244970" y="4781587"/>
            <a:ext cx="1628545" cy="1417888"/>
          </a:xfrm>
          <a:prstGeom prst="rect">
            <a:avLst/>
          </a:prstGeom>
        </p:spPr>
      </p:pic>
      <p:sp>
        <p:nvSpPr>
          <p:cNvPr id="4" name="Rectangle 3">
            <a:extLst>
              <a:ext uri="{FF2B5EF4-FFF2-40B4-BE49-F238E27FC236}">
                <a16:creationId xmlns:a16="http://schemas.microsoft.com/office/drawing/2014/main" id="{A164BD45-F962-45F0-A439-0C4A49F5A681}"/>
              </a:ext>
            </a:extLst>
          </p:cNvPr>
          <p:cNvSpPr/>
          <p:nvPr/>
        </p:nvSpPr>
        <p:spPr>
          <a:xfrm>
            <a:off x="231398" y="1410787"/>
            <a:ext cx="3672840" cy="5278077"/>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26855EB5-6B76-4254-B794-7DEABFBA1989}"/>
              </a:ext>
            </a:extLst>
          </p:cNvPr>
          <p:cNvSpPr/>
          <p:nvPr/>
        </p:nvSpPr>
        <p:spPr>
          <a:xfrm>
            <a:off x="8025840" y="1410787"/>
            <a:ext cx="3934762" cy="5278077"/>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B182DE41-51F3-4909-90D3-A77E0B0E675D}"/>
              </a:ext>
            </a:extLst>
          </p:cNvPr>
          <p:cNvSpPr/>
          <p:nvPr/>
        </p:nvSpPr>
        <p:spPr>
          <a:xfrm>
            <a:off x="4215704" y="1410787"/>
            <a:ext cx="3498668" cy="5278077"/>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ontent Placeholder 2">
            <a:extLst>
              <a:ext uri="{FF2B5EF4-FFF2-40B4-BE49-F238E27FC236}">
                <a16:creationId xmlns:a16="http://schemas.microsoft.com/office/drawing/2014/main" id="{4AF91731-35D6-46F5-831D-A4F4165EE8F9}"/>
              </a:ext>
            </a:extLst>
          </p:cNvPr>
          <p:cNvSpPr txBox="1">
            <a:spLocks/>
          </p:cNvSpPr>
          <p:nvPr/>
        </p:nvSpPr>
        <p:spPr>
          <a:xfrm>
            <a:off x="4307606" y="1494699"/>
            <a:ext cx="3282139" cy="470477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Current Studies</a:t>
            </a:r>
          </a:p>
          <a:p>
            <a:pPr algn="just"/>
            <a:r>
              <a:rPr lang="en-US" sz="1500"/>
              <a:t>Microbes found within nuclear reactors that are able to continually protect and repair own DNA even during constant exposure to radiation. Potential for use in cancer treatment patients.</a:t>
            </a:r>
            <a:endParaRPr lang="en-US" sz="1500">
              <a:cs typeface="Calibri"/>
            </a:endParaRPr>
          </a:p>
          <a:p>
            <a:pPr algn="just"/>
            <a:r>
              <a:rPr lang="en-US" sz="1500"/>
              <a:t>A microorganism that has been found to survive outside Space Stations for over 500 days, in freezing and in vacuum of space conditions.</a:t>
            </a:r>
            <a:endParaRPr lang="en-US" sz="1500">
              <a:cs typeface="Calibri"/>
            </a:endParaRPr>
          </a:p>
          <a:p>
            <a:pPr algn="just"/>
            <a:r>
              <a:rPr lang="en-US" sz="1500"/>
              <a:t>Study of the radial glia stem cell that allows geckos to regrow their tails. Potential for use in spinal injury treatment. </a:t>
            </a:r>
          </a:p>
          <a:p>
            <a:pPr algn="just"/>
            <a:endParaRPr lang="en-US" sz="1500"/>
          </a:p>
        </p:txBody>
      </p:sp>
      <p:sp>
        <p:nvSpPr>
          <p:cNvPr id="15" name="Content Placeholder 2">
            <a:extLst>
              <a:ext uri="{FF2B5EF4-FFF2-40B4-BE49-F238E27FC236}">
                <a16:creationId xmlns:a16="http://schemas.microsoft.com/office/drawing/2014/main" id="{ACE962B8-52F4-400F-B975-3575F3D9C4F5}"/>
              </a:ext>
            </a:extLst>
          </p:cNvPr>
          <p:cNvSpPr txBox="1">
            <a:spLocks/>
          </p:cNvSpPr>
          <p:nvPr/>
        </p:nvSpPr>
        <p:spPr>
          <a:xfrm>
            <a:off x="318485" y="6318484"/>
            <a:ext cx="2842033" cy="25137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000" i="1"/>
              <a:t>Images 1 and 2 – "Bio Concrete", Myers, 2012 pg. 3</a:t>
            </a:r>
          </a:p>
        </p:txBody>
      </p:sp>
      <p:sp>
        <p:nvSpPr>
          <p:cNvPr id="16" name="Content Placeholder 2">
            <a:extLst>
              <a:ext uri="{FF2B5EF4-FFF2-40B4-BE49-F238E27FC236}">
                <a16:creationId xmlns:a16="http://schemas.microsoft.com/office/drawing/2014/main" id="{3678638F-6174-4040-B47E-F0DD70586A1C}"/>
              </a:ext>
            </a:extLst>
          </p:cNvPr>
          <p:cNvSpPr txBox="1">
            <a:spLocks/>
          </p:cNvSpPr>
          <p:nvPr/>
        </p:nvSpPr>
        <p:spPr>
          <a:xfrm>
            <a:off x="8202982" y="6318484"/>
            <a:ext cx="2842033" cy="25137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000" i="1"/>
              <a:t>Images 3 and 4 – "</a:t>
            </a:r>
            <a:r>
              <a:rPr lang="en-US" sz="1000" i="1" err="1"/>
              <a:t>EcoCradle</a:t>
            </a:r>
            <a:r>
              <a:rPr lang="en-US" sz="1000" i="1"/>
              <a:t>", Myers, 2012, pg. 4</a:t>
            </a:r>
          </a:p>
        </p:txBody>
      </p:sp>
    </p:spTree>
    <p:extLst>
      <p:ext uri="{BB962C8B-B14F-4D97-AF65-F5344CB8AC3E}">
        <p14:creationId xmlns:p14="http://schemas.microsoft.com/office/powerpoint/2010/main" val="1241843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A9564-DC6C-4D1C-8B4E-5645AF486BC7}"/>
              </a:ext>
            </a:extLst>
          </p:cNvPr>
          <p:cNvSpPr>
            <a:spLocks noGrp="1"/>
          </p:cNvSpPr>
          <p:nvPr>
            <p:ph type="title"/>
          </p:nvPr>
        </p:nvSpPr>
        <p:spPr>
          <a:xfrm>
            <a:off x="3327763" y="169136"/>
            <a:ext cx="5536474" cy="1325563"/>
          </a:xfrm>
        </p:spPr>
        <p:txBody>
          <a:bodyPr/>
          <a:lstStyle/>
          <a:p>
            <a:r>
              <a:rPr lang="en-US"/>
              <a:t>Examples of Biomimicry</a:t>
            </a:r>
            <a:endParaRPr lang="en-FI"/>
          </a:p>
        </p:txBody>
      </p:sp>
      <p:sp>
        <p:nvSpPr>
          <p:cNvPr id="3" name="Content Placeholder 2">
            <a:extLst>
              <a:ext uri="{FF2B5EF4-FFF2-40B4-BE49-F238E27FC236}">
                <a16:creationId xmlns:a16="http://schemas.microsoft.com/office/drawing/2014/main" id="{FCE98BC5-7E68-49E2-A273-B41758AFE6E1}"/>
              </a:ext>
            </a:extLst>
          </p:cNvPr>
          <p:cNvSpPr>
            <a:spLocks noGrp="1"/>
          </p:cNvSpPr>
          <p:nvPr>
            <p:ph idx="1"/>
          </p:nvPr>
        </p:nvSpPr>
        <p:spPr>
          <a:xfrm>
            <a:off x="318485" y="1498829"/>
            <a:ext cx="3585753" cy="3286888"/>
          </a:xfrm>
        </p:spPr>
        <p:txBody>
          <a:bodyPr>
            <a:normAutofit/>
          </a:bodyPr>
          <a:lstStyle/>
          <a:p>
            <a:pPr marL="0" indent="0">
              <a:buNone/>
            </a:pPr>
            <a:r>
              <a:rPr lang="en-US"/>
              <a:t>Geckos and Their Feet</a:t>
            </a:r>
          </a:p>
          <a:p>
            <a:r>
              <a:rPr lang="fi-FI" sz="1500"/>
              <a:t>Geckos have millions of nano-sized hairs on their feet </a:t>
            </a:r>
            <a:br>
              <a:rPr lang="fi-FI" sz="1500"/>
            </a:br>
            <a:r>
              <a:rPr lang="fi-FI" sz="1500"/>
              <a:t>(as small as 0.2um)</a:t>
            </a:r>
          </a:p>
          <a:p>
            <a:r>
              <a:rPr lang="fi-FI" sz="1500"/>
              <a:t>The tips are so small, that they use Van der Waals force to attach to surfaces on a molecular level</a:t>
            </a:r>
          </a:p>
          <a:p>
            <a:r>
              <a:rPr lang="fi-FI" sz="1500"/>
              <a:t>This finding has inspired thousands of nano-sized adhesives that have evolved to a billion-dollar industry</a:t>
            </a:r>
          </a:p>
        </p:txBody>
      </p:sp>
      <p:sp>
        <p:nvSpPr>
          <p:cNvPr id="6" name="Content Placeholder 2">
            <a:extLst>
              <a:ext uri="{FF2B5EF4-FFF2-40B4-BE49-F238E27FC236}">
                <a16:creationId xmlns:a16="http://schemas.microsoft.com/office/drawing/2014/main" id="{0A50CF4F-849B-4195-82D8-EFC35698BE42}"/>
              </a:ext>
            </a:extLst>
          </p:cNvPr>
          <p:cNvSpPr txBox="1">
            <a:spLocks/>
          </p:cNvSpPr>
          <p:nvPr/>
        </p:nvSpPr>
        <p:spPr>
          <a:xfrm>
            <a:off x="8025839" y="1494699"/>
            <a:ext cx="3847676" cy="328688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t>Cockroaches – Robust and Mobile</a:t>
            </a:r>
          </a:p>
          <a:p>
            <a:r>
              <a:rPr lang="fi-FI" sz="1600"/>
              <a:t>Cockroaches can withstand forces up to 800 times their own body weight</a:t>
            </a:r>
          </a:p>
          <a:p>
            <a:r>
              <a:rPr lang="fi-FI" sz="1600"/>
              <a:t>They can maintain mobility with only 3 legs, altering their own movement</a:t>
            </a:r>
          </a:p>
          <a:p>
            <a:r>
              <a:rPr lang="fi-FI" sz="1600"/>
              <a:t>They are fast to chance direction and avoid falling off ledges by grabbing the ledge and swinging at an acceleration of 4 G’s. </a:t>
            </a:r>
          </a:p>
          <a:p>
            <a:r>
              <a:rPr lang="fi-FI" sz="1600"/>
              <a:t>These abilities have been mimicked by scientist to design a robot that can maneuver in rough terrain </a:t>
            </a:r>
          </a:p>
        </p:txBody>
      </p:sp>
      <p:sp>
        <p:nvSpPr>
          <p:cNvPr id="4" name="Rectangle 3">
            <a:extLst>
              <a:ext uri="{FF2B5EF4-FFF2-40B4-BE49-F238E27FC236}">
                <a16:creationId xmlns:a16="http://schemas.microsoft.com/office/drawing/2014/main" id="{A164BD45-F962-45F0-A439-0C4A49F5A681}"/>
              </a:ext>
            </a:extLst>
          </p:cNvPr>
          <p:cNvSpPr/>
          <p:nvPr/>
        </p:nvSpPr>
        <p:spPr>
          <a:xfrm>
            <a:off x="231398" y="1410787"/>
            <a:ext cx="3672840" cy="5278077"/>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26855EB5-6B76-4254-B794-7DEABFBA1989}"/>
              </a:ext>
            </a:extLst>
          </p:cNvPr>
          <p:cNvSpPr/>
          <p:nvPr/>
        </p:nvSpPr>
        <p:spPr>
          <a:xfrm>
            <a:off x="8025840" y="1410787"/>
            <a:ext cx="3934762" cy="5278077"/>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B182DE41-51F3-4909-90D3-A77E0B0E675D}"/>
              </a:ext>
            </a:extLst>
          </p:cNvPr>
          <p:cNvSpPr/>
          <p:nvPr/>
        </p:nvSpPr>
        <p:spPr>
          <a:xfrm>
            <a:off x="4215704" y="1410787"/>
            <a:ext cx="3498668" cy="5278077"/>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2">
            <a:extLst>
              <a:ext uri="{FF2B5EF4-FFF2-40B4-BE49-F238E27FC236}">
                <a16:creationId xmlns:a16="http://schemas.microsoft.com/office/drawing/2014/main" id="{ACE962B8-52F4-400F-B975-3575F3D9C4F5}"/>
              </a:ext>
            </a:extLst>
          </p:cNvPr>
          <p:cNvSpPr txBox="1">
            <a:spLocks/>
          </p:cNvSpPr>
          <p:nvPr/>
        </p:nvSpPr>
        <p:spPr>
          <a:xfrm>
            <a:off x="323614" y="6327448"/>
            <a:ext cx="3496456" cy="24240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000" i="1"/>
              <a:t>Image 5 – "Gecko Feet </a:t>
            </a:r>
            <a:r>
              <a:rPr lang="en-US" sz="1000" i="1" err="1"/>
              <a:t>NanoStructure</a:t>
            </a:r>
            <a:r>
              <a:rPr lang="en-US" sz="1000" i="1"/>
              <a:t>" </a:t>
            </a:r>
            <a:r>
              <a:rPr lang="en-US" sz="1000">
                <a:ea typeface="+mn-lt"/>
                <a:cs typeface="+mn-lt"/>
              </a:rPr>
              <a:t>Mongeau JM et al.,</a:t>
            </a:r>
            <a:r>
              <a:rPr lang="en-US" sz="1000"/>
              <a:t> 2012</a:t>
            </a:r>
            <a:endParaRPr lang="en-US" sz="1000" i="1">
              <a:cs typeface="Calibri"/>
            </a:endParaRPr>
          </a:p>
        </p:txBody>
      </p:sp>
      <p:sp>
        <p:nvSpPr>
          <p:cNvPr id="16" name="Content Placeholder 2">
            <a:extLst>
              <a:ext uri="{FF2B5EF4-FFF2-40B4-BE49-F238E27FC236}">
                <a16:creationId xmlns:a16="http://schemas.microsoft.com/office/drawing/2014/main" id="{3678638F-6174-4040-B47E-F0DD70586A1C}"/>
              </a:ext>
            </a:extLst>
          </p:cNvPr>
          <p:cNvSpPr txBox="1">
            <a:spLocks/>
          </p:cNvSpPr>
          <p:nvPr/>
        </p:nvSpPr>
        <p:spPr>
          <a:xfrm>
            <a:off x="8267404" y="6410441"/>
            <a:ext cx="3442667" cy="24240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000" i="1"/>
              <a:t>Image 6 – </a:t>
            </a:r>
            <a:r>
              <a:rPr lang="en-US" sz="1000" i="1">
                <a:ea typeface="+mn-lt"/>
                <a:cs typeface="+mn-lt"/>
              </a:rPr>
              <a:t>"Cockroach Robot Testing" </a:t>
            </a:r>
            <a:r>
              <a:rPr lang="en-US" sz="1000"/>
              <a:t>Mongeau JM et al.,</a:t>
            </a:r>
            <a:r>
              <a:rPr lang="en-US" sz="1000">
                <a:ea typeface="+mn-lt"/>
                <a:cs typeface="+mn-lt"/>
              </a:rPr>
              <a:t> 2012</a:t>
            </a:r>
          </a:p>
          <a:p>
            <a:pPr marL="0" indent="0" algn="just">
              <a:buNone/>
            </a:pPr>
            <a:endParaRPr lang="en-US" sz="1500" i="1">
              <a:cs typeface="Calibri"/>
            </a:endParaRPr>
          </a:p>
        </p:txBody>
      </p:sp>
      <p:pic>
        <p:nvPicPr>
          <p:cNvPr id="18" name="Picture 4" descr="Gecko adhesion: evolutionary nanotechnology | Philosophical Transactions of  the Royal Society A: Mathematical, Physical and Engineering Sciences">
            <a:extLst>
              <a:ext uri="{FF2B5EF4-FFF2-40B4-BE49-F238E27FC236}">
                <a16:creationId xmlns:a16="http://schemas.microsoft.com/office/drawing/2014/main" id="{5B16734A-6CE7-46D2-BC93-F3DA73E34A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158" y="4247981"/>
            <a:ext cx="3078065" cy="195149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a:extLst>
              <a:ext uri="{FF2B5EF4-FFF2-40B4-BE49-F238E27FC236}">
                <a16:creationId xmlns:a16="http://schemas.microsoft.com/office/drawing/2014/main" id="{91A29D94-8E64-4596-A5E9-D62D74DA27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0082" y="4515876"/>
            <a:ext cx="3366277" cy="1862673"/>
          </a:xfrm>
          <a:prstGeom prst="rect">
            <a:avLst/>
          </a:prstGeom>
          <a:noFill/>
          <a:extLst>
            <a:ext uri="{909E8E84-426E-40DD-AFC4-6F175D3DCCD1}">
              <a14:hiddenFill xmlns:a14="http://schemas.microsoft.com/office/drawing/2010/main">
                <a:solidFill>
                  <a:srgbClr val="FFFFFF"/>
                </a:solidFill>
              </a14:hiddenFill>
            </a:ext>
          </a:extLst>
        </p:spPr>
      </p:pic>
      <p:sp>
        <p:nvSpPr>
          <p:cNvPr id="21" name="Content Placeholder 2">
            <a:extLst>
              <a:ext uri="{FF2B5EF4-FFF2-40B4-BE49-F238E27FC236}">
                <a16:creationId xmlns:a16="http://schemas.microsoft.com/office/drawing/2014/main" id="{7C7170FA-C560-46EA-AE9B-E8BBB9609627}"/>
              </a:ext>
            </a:extLst>
          </p:cNvPr>
          <p:cNvSpPr txBox="1">
            <a:spLocks/>
          </p:cNvSpPr>
          <p:nvPr/>
        </p:nvSpPr>
        <p:spPr>
          <a:xfrm>
            <a:off x="4310743" y="1494699"/>
            <a:ext cx="3309257" cy="328688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Japanese Bullet Train</a:t>
            </a:r>
          </a:p>
          <a:p>
            <a:r>
              <a:rPr lang="en-GB" sz="1500">
                <a:cs typeface="Calibri"/>
              </a:rPr>
              <a:t>The old bullet train did a sonic boom when exiting tunnels, which generated noise pollution in urban areas. </a:t>
            </a:r>
          </a:p>
          <a:p>
            <a:r>
              <a:rPr lang="en-GB" sz="1500">
                <a:ea typeface="+mn-lt"/>
                <a:cs typeface="+mn-lt"/>
              </a:rPr>
              <a:t>A team was assembled to design a faster, more silent and efficient train.</a:t>
            </a:r>
          </a:p>
          <a:p>
            <a:r>
              <a:rPr lang="en-GB" sz="1500">
                <a:cs typeface="Calibri"/>
              </a:rPr>
              <a:t>In the team they hired, the general manager of technical development team, </a:t>
            </a:r>
            <a:r>
              <a:rPr lang="en-GB" sz="1500" err="1">
                <a:cs typeface="Calibri"/>
              </a:rPr>
              <a:t>Eiji</a:t>
            </a:r>
            <a:r>
              <a:rPr lang="en-GB" sz="1500">
                <a:cs typeface="Calibri"/>
              </a:rPr>
              <a:t> </a:t>
            </a:r>
            <a:r>
              <a:rPr lang="en-GB" sz="1500" err="1">
                <a:cs typeface="Calibri"/>
              </a:rPr>
              <a:t>Nakatsu</a:t>
            </a:r>
            <a:r>
              <a:rPr lang="en-GB" sz="1500">
                <a:cs typeface="Calibri"/>
              </a:rPr>
              <a:t>, who was a bird watcher. He found inspiration to the project from birds in their natural habitat. More information on the next page.</a:t>
            </a:r>
          </a:p>
        </p:txBody>
      </p:sp>
      <p:sp>
        <p:nvSpPr>
          <p:cNvPr id="5" name="Arrow: Down 4">
            <a:extLst>
              <a:ext uri="{FF2B5EF4-FFF2-40B4-BE49-F238E27FC236}">
                <a16:creationId xmlns:a16="http://schemas.microsoft.com/office/drawing/2014/main" id="{56218210-4829-447B-BA20-6890A7DA977B}"/>
              </a:ext>
            </a:extLst>
          </p:cNvPr>
          <p:cNvSpPr/>
          <p:nvPr/>
        </p:nvSpPr>
        <p:spPr>
          <a:xfrm>
            <a:off x="5722722" y="5044829"/>
            <a:ext cx="484632" cy="1408221"/>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07385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7A496-58A0-4C2F-8595-1DE7330778A2}"/>
              </a:ext>
            </a:extLst>
          </p:cNvPr>
          <p:cNvSpPr>
            <a:spLocks noGrp="1"/>
          </p:cNvSpPr>
          <p:nvPr>
            <p:ph type="title"/>
          </p:nvPr>
        </p:nvSpPr>
        <p:spPr/>
        <p:txBody>
          <a:bodyPr/>
          <a:lstStyle/>
          <a:p>
            <a:r>
              <a:rPr lang="en-GB"/>
              <a:t>Japan’s bullet trains needed to be reviewed.</a:t>
            </a:r>
          </a:p>
        </p:txBody>
      </p:sp>
      <p:sp>
        <p:nvSpPr>
          <p:cNvPr id="3" name="Content Placeholder 2">
            <a:extLst>
              <a:ext uri="{FF2B5EF4-FFF2-40B4-BE49-F238E27FC236}">
                <a16:creationId xmlns:a16="http://schemas.microsoft.com/office/drawing/2014/main" id="{96FBF6F4-3B55-4594-B26D-ABD2C7E14103}"/>
              </a:ext>
            </a:extLst>
          </p:cNvPr>
          <p:cNvSpPr>
            <a:spLocks noGrp="1"/>
          </p:cNvSpPr>
          <p:nvPr>
            <p:ph idx="1"/>
          </p:nvPr>
        </p:nvSpPr>
        <p:spPr>
          <a:xfrm>
            <a:off x="838200" y="1844997"/>
            <a:ext cx="5103361" cy="4630139"/>
          </a:xfrm>
        </p:spPr>
        <p:txBody>
          <a:bodyPr vert="horz" lIns="91440" tIns="45720" rIns="91440" bIns="45720" rtlCol="0" anchor="t">
            <a:normAutofit/>
          </a:bodyPr>
          <a:lstStyle/>
          <a:p>
            <a:r>
              <a:rPr lang="en-GB" sz="1600">
                <a:cs typeface="Calibri"/>
              </a:rPr>
              <a:t>Owls inspired the pantograph, the part through which the trains get its electricity from.</a:t>
            </a:r>
          </a:p>
          <a:p>
            <a:r>
              <a:rPr lang="en-GB" sz="1600">
                <a:cs typeface="Calibri"/>
              </a:rPr>
              <a:t>The bottom half, the supporting shaft was inspired by </a:t>
            </a:r>
            <a:r>
              <a:rPr lang="en-GB" sz="1600" err="1">
                <a:cs typeface="Calibri"/>
              </a:rPr>
              <a:t>adélie</a:t>
            </a:r>
            <a:r>
              <a:rPr lang="en-GB" sz="1600">
                <a:cs typeface="Calibri"/>
              </a:rPr>
              <a:t> penguins, whose bodies allow them to swim and slide effortlessly. This reduced drag on the whole structure.</a:t>
            </a:r>
          </a:p>
          <a:p>
            <a:endParaRPr lang="en-GB" sz="1600">
              <a:cs typeface="Calibri"/>
            </a:endParaRPr>
          </a:p>
          <a:p>
            <a:endParaRPr lang="en-GB" sz="1600">
              <a:cs typeface="Calibri"/>
            </a:endParaRPr>
          </a:p>
          <a:p>
            <a:endParaRPr lang="en-GB" sz="1600">
              <a:cs typeface="Calibri"/>
            </a:endParaRPr>
          </a:p>
          <a:p>
            <a:endParaRPr lang="en-GB" sz="1600">
              <a:cs typeface="Calibri"/>
            </a:endParaRPr>
          </a:p>
          <a:p>
            <a:r>
              <a:rPr lang="en-GB" sz="1600">
                <a:cs typeface="Calibri"/>
              </a:rPr>
              <a:t>But the most important part, the nose of the train, was modelled by the kinfisher bird's beak. They tested the train nose designs by shooting bullets shaped like the tarain nose designs </a:t>
            </a:r>
            <a:r>
              <a:rPr lang="en-GB" sz="1600">
                <a:ea typeface="+mn-lt"/>
                <a:cs typeface="+mn-lt"/>
              </a:rPr>
              <a:t>through pipes</a:t>
            </a:r>
            <a:r>
              <a:rPr lang="en-GB" sz="1600">
                <a:cs typeface="Calibri"/>
              </a:rPr>
              <a:t>, measuring air pressure in the pipe.</a:t>
            </a:r>
          </a:p>
        </p:txBody>
      </p:sp>
      <p:pic>
        <p:nvPicPr>
          <p:cNvPr id="6" name="Picture 6" descr="Diagram&#10;&#10;Description automatically generated">
            <a:extLst>
              <a:ext uri="{FF2B5EF4-FFF2-40B4-BE49-F238E27FC236}">
                <a16:creationId xmlns:a16="http://schemas.microsoft.com/office/drawing/2014/main" id="{11563DFB-0E39-4E7A-B381-336609A1B83A}"/>
              </a:ext>
            </a:extLst>
          </p:cNvPr>
          <p:cNvPicPr>
            <a:picLocks noChangeAspect="1"/>
          </p:cNvPicPr>
          <p:nvPr/>
        </p:nvPicPr>
        <p:blipFill>
          <a:blip r:embed="rId2"/>
          <a:stretch>
            <a:fillRect/>
          </a:stretch>
        </p:blipFill>
        <p:spPr>
          <a:xfrm>
            <a:off x="5992061" y="1842674"/>
            <a:ext cx="2000573" cy="1585666"/>
          </a:xfrm>
          <a:prstGeom prst="rect">
            <a:avLst/>
          </a:prstGeom>
        </p:spPr>
      </p:pic>
      <p:sp>
        <p:nvSpPr>
          <p:cNvPr id="7" name="TextBox 6">
            <a:extLst>
              <a:ext uri="{FF2B5EF4-FFF2-40B4-BE49-F238E27FC236}">
                <a16:creationId xmlns:a16="http://schemas.microsoft.com/office/drawing/2014/main" id="{E1257D32-54EC-4177-A172-E81546C6AD72}"/>
              </a:ext>
            </a:extLst>
          </p:cNvPr>
          <p:cNvSpPr txBox="1"/>
          <p:nvPr/>
        </p:nvSpPr>
        <p:spPr>
          <a:xfrm>
            <a:off x="5990095" y="3432874"/>
            <a:ext cx="200703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a:t>The old pantograph</a:t>
            </a:r>
            <a:endParaRPr lang="en-GB" sz="1200">
              <a:cs typeface="Calibri"/>
            </a:endParaRPr>
          </a:p>
        </p:txBody>
      </p:sp>
      <p:pic>
        <p:nvPicPr>
          <p:cNvPr id="8" name="Picture 8" descr="A close up of a logo&#10;&#10;Description automatically generated">
            <a:extLst>
              <a:ext uri="{FF2B5EF4-FFF2-40B4-BE49-F238E27FC236}">
                <a16:creationId xmlns:a16="http://schemas.microsoft.com/office/drawing/2014/main" id="{D97ED98D-5AB2-4EEE-92CD-3A005A29E461}"/>
              </a:ext>
            </a:extLst>
          </p:cNvPr>
          <p:cNvPicPr>
            <a:picLocks noChangeAspect="1"/>
          </p:cNvPicPr>
          <p:nvPr/>
        </p:nvPicPr>
        <p:blipFill>
          <a:blip r:embed="rId3"/>
          <a:stretch>
            <a:fillRect/>
          </a:stretch>
        </p:blipFill>
        <p:spPr>
          <a:xfrm>
            <a:off x="8243807" y="1845805"/>
            <a:ext cx="3188776" cy="1416373"/>
          </a:xfrm>
          <a:prstGeom prst="rect">
            <a:avLst/>
          </a:prstGeom>
        </p:spPr>
      </p:pic>
      <p:sp>
        <p:nvSpPr>
          <p:cNvPr id="9" name="TextBox 8">
            <a:extLst>
              <a:ext uri="{FF2B5EF4-FFF2-40B4-BE49-F238E27FC236}">
                <a16:creationId xmlns:a16="http://schemas.microsoft.com/office/drawing/2014/main" id="{4ED1123E-2E13-407F-8216-171729257E8D}"/>
              </a:ext>
            </a:extLst>
          </p:cNvPr>
          <p:cNvSpPr txBox="1"/>
          <p:nvPr/>
        </p:nvSpPr>
        <p:spPr>
          <a:xfrm>
            <a:off x="8244614" y="3246409"/>
            <a:ext cx="3182317"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a:t>Eiji Nakatsu designed the top part by the owl's feathers, which reduce noise, like when owls silently hunt their pray. He used the same curvature and serrations, as the owl's feathers have.</a:t>
            </a:r>
            <a:endParaRPr lang="en-US" sz="1200">
              <a:cs typeface="Calibri"/>
            </a:endParaRPr>
          </a:p>
        </p:txBody>
      </p:sp>
      <p:pic>
        <p:nvPicPr>
          <p:cNvPr id="10" name="Picture 10" descr="A picture containing text&#10;&#10;Description automatically generated">
            <a:extLst>
              <a:ext uri="{FF2B5EF4-FFF2-40B4-BE49-F238E27FC236}">
                <a16:creationId xmlns:a16="http://schemas.microsoft.com/office/drawing/2014/main" id="{DD0B917C-6A75-4F9C-A776-C7615BCFD7C9}"/>
              </a:ext>
            </a:extLst>
          </p:cNvPr>
          <p:cNvPicPr>
            <a:picLocks noChangeAspect="1"/>
          </p:cNvPicPr>
          <p:nvPr/>
        </p:nvPicPr>
        <p:blipFill>
          <a:blip r:embed="rId4"/>
          <a:stretch>
            <a:fillRect/>
          </a:stretch>
        </p:blipFill>
        <p:spPr>
          <a:xfrm>
            <a:off x="832548" y="3428340"/>
            <a:ext cx="2743200" cy="1301548"/>
          </a:xfrm>
          <a:prstGeom prst="rect">
            <a:avLst/>
          </a:prstGeom>
        </p:spPr>
      </p:pic>
      <p:pic>
        <p:nvPicPr>
          <p:cNvPr id="5" name="Picture 10" descr="A bird sitting on a table&#10;&#10;Description automatically generated">
            <a:extLst>
              <a:ext uri="{FF2B5EF4-FFF2-40B4-BE49-F238E27FC236}">
                <a16:creationId xmlns:a16="http://schemas.microsoft.com/office/drawing/2014/main" id="{E90E116B-EDFB-433F-8E11-2AE758971D5F}"/>
              </a:ext>
            </a:extLst>
          </p:cNvPr>
          <p:cNvPicPr>
            <a:picLocks noChangeAspect="1"/>
          </p:cNvPicPr>
          <p:nvPr/>
        </p:nvPicPr>
        <p:blipFill>
          <a:blip r:embed="rId5"/>
          <a:stretch>
            <a:fillRect/>
          </a:stretch>
        </p:blipFill>
        <p:spPr>
          <a:xfrm>
            <a:off x="5988878" y="4073932"/>
            <a:ext cx="1843157" cy="2161222"/>
          </a:xfrm>
          <a:prstGeom prst="rect">
            <a:avLst/>
          </a:prstGeom>
        </p:spPr>
      </p:pic>
      <p:pic>
        <p:nvPicPr>
          <p:cNvPr id="12" name="Picture 12" descr="A close up of a bird&#10;&#10;Description automatically generated">
            <a:extLst>
              <a:ext uri="{FF2B5EF4-FFF2-40B4-BE49-F238E27FC236}">
                <a16:creationId xmlns:a16="http://schemas.microsoft.com/office/drawing/2014/main" id="{6A312B3F-A337-4277-98D2-D52F6C9F6AEB}"/>
              </a:ext>
            </a:extLst>
          </p:cNvPr>
          <p:cNvPicPr>
            <a:picLocks noChangeAspect="1"/>
          </p:cNvPicPr>
          <p:nvPr/>
        </p:nvPicPr>
        <p:blipFill>
          <a:blip r:embed="rId6"/>
          <a:stretch>
            <a:fillRect/>
          </a:stretch>
        </p:blipFill>
        <p:spPr>
          <a:xfrm>
            <a:off x="8689009" y="4072944"/>
            <a:ext cx="2743200" cy="1009156"/>
          </a:xfrm>
          <a:prstGeom prst="rect">
            <a:avLst/>
          </a:prstGeom>
        </p:spPr>
      </p:pic>
      <p:pic>
        <p:nvPicPr>
          <p:cNvPr id="13" name="Picture 13" descr="A picture containing indoor, tiled, sitting, tile&#10;&#10;Description automatically generated">
            <a:extLst>
              <a:ext uri="{FF2B5EF4-FFF2-40B4-BE49-F238E27FC236}">
                <a16:creationId xmlns:a16="http://schemas.microsoft.com/office/drawing/2014/main" id="{9736A46B-A70E-45D0-8104-AB2048FD08BF}"/>
              </a:ext>
            </a:extLst>
          </p:cNvPr>
          <p:cNvPicPr>
            <a:picLocks noChangeAspect="1"/>
          </p:cNvPicPr>
          <p:nvPr/>
        </p:nvPicPr>
        <p:blipFill>
          <a:blip r:embed="rId7"/>
          <a:stretch>
            <a:fillRect/>
          </a:stretch>
        </p:blipFill>
        <p:spPr>
          <a:xfrm>
            <a:off x="8689009" y="5548109"/>
            <a:ext cx="2743200" cy="687174"/>
          </a:xfrm>
          <a:prstGeom prst="rect">
            <a:avLst/>
          </a:prstGeom>
        </p:spPr>
      </p:pic>
      <p:sp>
        <p:nvSpPr>
          <p:cNvPr id="14" name="TextBox 13">
            <a:extLst>
              <a:ext uri="{FF2B5EF4-FFF2-40B4-BE49-F238E27FC236}">
                <a16:creationId xmlns:a16="http://schemas.microsoft.com/office/drawing/2014/main" id="{E8CAC65B-C528-4BFF-97D2-FDD7AA90C748}"/>
              </a:ext>
            </a:extLst>
          </p:cNvPr>
          <p:cNvSpPr txBox="1"/>
          <p:nvPr/>
        </p:nvSpPr>
        <p:spPr>
          <a:xfrm>
            <a:off x="5988878" y="6231834"/>
            <a:ext cx="274319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a:t>The kingfisher bird</a:t>
            </a:r>
            <a:endParaRPr lang="en-US" sz="1200"/>
          </a:p>
        </p:txBody>
      </p:sp>
      <p:sp>
        <p:nvSpPr>
          <p:cNvPr id="15" name="TextBox 14">
            <a:extLst>
              <a:ext uri="{FF2B5EF4-FFF2-40B4-BE49-F238E27FC236}">
                <a16:creationId xmlns:a16="http://schemas.microsoft.com/office/drawing/2014/main" id="{8412D522-7381-4F8B-BFD7-E9A3AE4CD924}"/>
              </a:ext>
            </a:extLst>
          </p:cNvPr>
          <p:cNvSpPr txBox="1"/>
          <p:nvPr/>
        </p:nvSpPr>
        <p:spPr>
          <a:xfrm>
            <a:off x="8688319" y="6231144"/>
            <a:ext cx="274319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a:t>The nose designs shot through the pipe</a:t>
            </a:r>
            <a:endParaRPr lang="en-US" sz="1200">
              <a:cs typeface="Calibri"/>
            </a:endParaRPr>
          </a:p>
        </p:txBody>
      </p:sp>
      <p:sp>
        <p:nvSpPr>
          <p:cNvPr id="16" name="TextBox 15">
            <a:extLst>
              <a:ext uri="{FF2B5EF4-FFF2-40B4-BE49-F238E27FC236}">
                <a16:creationId xmlns:a16="http://schemas.microsoft.com/office/drawing/2014/main" id="{869007A6-58F7-4924-81C2-8A41B876B38B}"/>
              </a:ext>
            </a:extLst>
          </p:cNvPr>
          <p:cNvSpPr txBox="1"/>
          <p:nvPr/>
        </p:nvSpPr>
        <p:spPr>
          <a:xfrm>
            <a:off x="8687628" y="5076410"/>
            <a:ext cx="304689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a:t>The winning design was the one that was the most closely designed by the kinfishers beak.</a:t>
            </a:r>
            <a:endParaRPr lang="en-US" sz="1200">
              <a:cs typeface="Calibri"/>
            </a:endParaRPr>
          </a:p>
        </p:txBody>
      </p:sp>
      <p:sp>
        <p:nvSpPr>
          <p:cNvPr id="4" name="Content Placeholder 2">
            <a:extLst>
              <a:ext uri="{FF2B5EF4-FFF2-40B4-BE49-F238E27FC236}">
                <a16:creationId xmlns:a16="http://schemas.microsoft.com/office/drawing/2014/main" id="{D3AB6D91-09C3-4CF2-AC93-23D1F0A9D251}"/>
              </a:ext>
            </a:extLst>
          </p:cNvPr>
          <p:cNvSpPr txBox="1">
            <a:spLocks/>
          </p:cNvSpPr>
          <p:nvPr/>
        </p:nvSpPr>
        <p:spPr>
          <a:xfrm>
            <a:off x="587426" y="6246767"/>
            <a:ext cx="3236480" cy="278263"/>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sz="1000"/>
              <a:t>Japan’s bullet train [15.10.2020] &lt;https://youtu.be/iMtXqTmfta0&gt;</a:t>
            </a:r>
            <a:endParaRPr lang="en-US"/>
          </a:p>
        </p:txBody>
      </p:sp>
    </p:spTree>
    <p:extLst>
      <p:ext uri="{BB962C8B-B14F-4D97-AF65-F5344CB8AC3E}">
        <p14:creationId xmlns:p14="http://schemas.microsoft.com/office/powerpoint/2010/main" val="4033353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362EC-6872-496F-86E7-0227E85AC7E3}"/>
              </a:ext>
            </a:extLst>
          </p:cNvPr>
          <p:cNvSpPr>
            <a:spLocks noGrp="1"/>
          </p:cNvSpPr>
          <p:nvPr>
            <p:ph type="title"/>
          </p:nvPr>
        </p:nvSpPr>
        <p:spPr>
          <a:xfrm>
            <a:off x="4965430" y="629268"/>
            <a:ext cx="6586491" cy="1286160"/>
          </a:xfrm>
        </p:spPr>
        <p:txBody>
          <a:bodyPr anchor="b">
            <a:normAutofit/>
          </a:bodyPr>
          <a:lstStyle/>
          <a:p>
            <a:r>
              <a:rPr lang="en-GB" sz="4100"/>
              <a:t>Janine </a:t>
            </a:r>
            <a:r>
              <a:rPr lang="en-GB" sz="4100" err="1"/>
              <a:t>Benyus</a:t>
            </a:r>
            <a:r>
              <a:rPr lang="en-GB" sz="4100"/>
              <a:t> – Co-Founder, Biomimicry Institute</a:t>
            </a:r>
          </a:p>
        </p:txBody>
      </p:sp>
      <p:sp>
        <p:nvSpPr>
          <p:cNvPr id="3" name="Content Placeholder 2">
            <a:extLst>
              <a:ext uri="{FF2B5EF4-FFF2-40B4-BE49-F238E27FC236}">
                <a16:creationId xmlns:a16="http://schemas.microsoft.com/office/drawing/2014/main" id="{B2602951-CB92-486A-8026-988285793AAE}"/>
              </a:ext>
            </a:extLst>
          </p:cNvPr>
          <p:cNvSpPr>
            <a:spLocks noGrp="1"/>
          </p:cNvSpPr>
          <p:nvPr>
            <p:ph idx="1"/>
          </p:nvPr>
        </p:nvSpPr>
        <p:spPr>
          <a:xfrm>
            <a:off x="4965431" y="2438400"/>
            <a:ext cx="6586489" cy="3785419"/>
          </a:xfrm>
        </p:spPr>
        <p:txBody>
          <a:bodyPr>
            <a:normAutofit/>
          </a:bodyPr>
          <a:lstStyle/>
          <a:p>
            <a:pPr marL="0" indent="0">
              <a:buNone/>
            </a:pPr>
            <a:r>
              <a:rPr lang="en-GB" sz="2000"/>
              <a:t>“We are awake now, and the question is how do we stay awake to the living world? How do we make the act of asking nature’s advice a normal part of everyday inventing?”</a:t>
            </a:r>
          </a:p>
          <a:p>
            <a:pPr marL="0" indent="0">
              <a:buNone/>
            </a:pPr>
            <a:endParaRPr lang="en-GB" sz="2000"/>
          </a:p>
          <a:p>
            <a:pPr marL="0" indent="0">
              <a:buNone/>
            </a:pPr>
            <a:r>
              <a:rPr lang="en-GB" sz="2000"/>
              <a:t>- Janine </a:t>
            </a:r>
            <a:r>
              <a:rPr lang="en-GB" sz="2000" err="1"/>
              <a:t>Benyus</a:t>
            </a:r>
            <a:endParaRPr lang="en-GB" sz="2000"/>
          </a:p>
        </p:txBody>
      </p:sp>
      <p:pic>
        <p:nvPicPr>
          <p:cNvPr id="4" name="Picture 3" descr="A person standing in front of a store&#10;&#10;Description automatically generated">
            <a:extLst>
              <a:ext uri="{FF2B5EF4-FFF2-40B4-BE49-F238E27FC236}">
                <a16:creationId xmlns:a16="http://schemas.microsoft.com/office/drawing/2014/main" id="{1854C402-75DB-4BA5-B51D-D5A61F512CDD}"/>
              </a:ext>
            </a:extLst>
          </p:cNvPr>
          <p:cNvPicPr>
            <a:picLocks noChangeAspect="1"/>
          </p:cNvPicPr>
          <p:nvPr/>
        </p:nvPicPr>
        <p:blipFill rotWithShape="1">
          <a:blip r:embed="rId2"/>
          <a:srcRect b="19371"/>
          <a:stretch/>
        </p:blipFill>
        <p:spPr>
          <a:xfrm>
            <a:off x="20" y="10"/>
            <a:ext cx="4635571" cy="6857990"/>
          </a:xfrm>
          <a:prstGeom prst="rect">
            <a:avLst/>
          </a:prstGeom>
          <a:effectLst/>
        </p:spPr>
      </p:pic>
      <p:cxnSp>
        <p:nvCxnSpPr>
          <p:cNvPr id="15"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B8915B"/>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1D3E4A74-AFB3-4ED4-9BCA-360D998ED224}"/>
              </a:ext>
            </a:extLst>
          </p:cNvPr>
          <p:cNvSpPr txBox="1">
            <a:spLocks/>
          </p:cNvSpPr>
          <p:nvPr/>
        </p:nvSpPr>
        <p:spPr>
          <a:xfrm>
            <a:off x="0" y="6536199"/>
            <a:ext cx="2842033" cy="25137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500" i="1">
                <a:solidFill>
                  <a:schemeClr val="bg1"/>
                </a:solidFill>
              </a:rPr>
              <a:t>Biomimicry Institute, </a:t>
            </a:r>
            <a:r>
              <a:rPr lang="en-US" sz="1500" i="1" err="1">
                <a:solidFill>
                  <a:schemeClr val="bg1"/>
                </a:solidFill>
              </a:rPr>
              <a:t>n.d</a:t>
            </a:r>
            <a:endParaRPr lang="en-US" sz="1500" i="1">
              <a:solidFill>
                <a:schemeClr val="bg1"/>
              </a:solidFill>
            </a:endParaRPr>
          </a:p>
        </p:txBody>
      </p:sp>
    </p:spTree>
    <p:extLst>
      <p:ext uri="{BB962C8B-B14F-4D97-AF65-F5344CB8AC3E}">
        <p14:creationId xmlns:p14="http://schemas.microsoft.com/office/powerpoint/2010/main" val="649038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04223-E048-460D-9BFB-48890DD20056}"/>
              </a:ext>
            </a:extLst>
          </p:cNvPr>
          <p:cNvSpPr>
            <a:spLocks noGrp="1"/>
          </p:cNvSpPr>
          <p:nvPr>
            <p:ph type="title"/>
          </p:nvPr>
        </p:nvSpPr>
        <p:spPr>
          <a:xfrm>
            <a:off x="838200" y="166686"/>
            <a:ext cx="10515600" cy="1325563"/>
          </a:xfrm>
        </p:spPr>
        <p:txBody>
          <a:bodyPr/>
          <a:lstStyle/>
          <a:p>
            <a:r>
              <a:rPr lang="en-US"/>
              <a:t>Stanford Byers Center for Bio-Design</a:t>
            </a:r>
            <a:endParaRPr lang="en-FI"/>
          </a:p>
        </p:txBody>
      </p:sp>
      <p:pic>
        <p:nvPicPr>
          <p:cNvPr id="10" name="Online Media 9" title="Tom Krummel:  Solving for the Need">
            <a:hlinkClick r:id="" action="ppaction://media"/>
            <a:extLst>
              <a:ext uri="{FF2B5EF4-FFF2-40B4-BE49-F238E27FC236}">
                <a16:creationId xmlns:a16="http://schemas.microsoft.com/office/drawing/2014/main" id="{1D3CAA14-27AF-4705-BDB7-28B95BDA8172}"/>
              </a:ext>
            </a:extLst>
          </p:cNvPr>
          <p:cNvPicPr>
            <a:picLocks noGrp="1" noRot="1" noChangeAspect="1"/>
          </p:cNvPicPr>
          <p:nvPr>
            <p:ph idx="1"/>
            <a:videoFile r:link="rId1"/>
          </p:nvPr>
        </p:nvPicPr>
        <p:blipFill>
          <a:blip r:embed="rId3"/>
          <a:stretch>
            <a:fillRect/>
          </a:stretch>
        </p:blipFill>
        <p:spPr>
          <a:xfrm>
            <a:off x="7171508" y="4181702"/>
            <a:ext cx="3944983" cy="2219053"/>
          </a:xfrm>
          <a:prstGeom prst="rect">
            <a:avLst/>
          </a:prstGeom>
        </p:spPr>
      </p:pic>
      <p:pic>
        <p:nvPicPr>
          <p:cNvPr id="7" name="Picture 6">
            <a:extLst>
              <a:ext uri="{FF2B5EF4-FFF2-40B4-BE49-F238E27FC236}">
                <a16:creationId xmlns:a16="http://schemas.microsoft.com/office/drawing/2014/main" id="{8E0E5BB0-EA6E-4865-BF31-4CEB7402AFD1}"/>
              </a:ext>
            </a:extLst>
          </p:cNvPr>
          <p:cNvPicPr>
            <a:picLocks noChangeAspect="1"/>
          </p:cNvPicPr>
          <p:nvPr/>
        </p:nvPicPr>
        <p:blipFill>
          <a:blip r:embed="rId4"/>
          <a:stretch>
            <a:fillRect/>
          </a:stretch>
        </p:blipFill>
        <p:spPr>
          <a:xfrm>
            <a:off x="6096000" y="1336002"/>
            <a:ext cx="6096000" cy="2350135"/>
          </a:xfrm>
          <a:prstGeom prst="rect">
            <a:avLst/>
          </a:prstGeom>
        </p:spPr>
      </p:pic>
      <p:sp>
        <p:nvSpPr>
          <p:cNvPr id="11" name="TextBox 10">
            <a:extLst>
              <a:ext uri="{FF2B5EF4-FFF2-40B4-BE49-F238E27FC236}">
                <a16:creationId xmlns:a16="http://schemas.microsoft.com/office/drawing/2014/main" id="{A35216D0-239E-4BFB-A52E-011623726495}"/>
              </a:ext>
            </a:extLst>
          </p:cNvPr>
          <p:cNvSpPr txBox="1"/>
          <p:nvPr/>
        </p:nvSpPr>
        <p:spPr>
          <a:xfrm>
            <a:off x="838200" y="1336002"/>
            <a:ext cx="5153025" cy="5355312"/>
          </a:xfrm>
          <a:prstGeom prst="rect">
            <a:avLst/>
          </a:prstGeom>
          <a:noFill/>
        </p:spPr>
        <p:txBody>
          <a:bodyPr wrap="square" lIns="91440" tIns="45720" rIns="91440" bIns="45720" rtlCol="0" anchor="t">
            <a:spAutoFit/>
          </a:bodyPr>
          <a:lstStyle/>
          <a:p>
            <a:pPr marL="285750" indent="-285750" algn="just">
              <a:buFont typeface="Arial" panose="020B0604020202020204" pitchFamily="34" charset="0"/>
              <a:buChar char="•"/>
            </a:pPr>
            <a:r>
              <a:rPr lang="en-US"/>
              <a:t>Platform for Stanford University students, staff and fellows to become health technology innovators. </a:t>
            </a:r>
          </a:p>
          <a:p>
            <a:pPr marL="285750" indent="-285750" algn="just">
              <a:buFont typeface="Arial" panose="020B0604020202020204" pitchFamily="34" charset="0"/>
              <a:buChar char="•"/>
            </a:pPr>
            <a:r>
              <a:rPr lang="en-US"/>
              <a:t>Interdisciplinary program in school of medicine, engineering and business.</a:t>
            </a:r>
            <a:endParaRPr lang="en-US">
              <a:cs typeface="Calibri"/>
            </a:endParaRPr>
          </a:p>
          <a:p>
            <a:pPr marL="285750" indent="-285750" algn="just">
              <a:buFont typeface="Arial" panose="020B0604020202020204" pitchFamily="34" charset="0"/>
              <a:buChar char="•"/>
            </a:pPr>
            <a:r>
              <a:rPr lang="en-US"/>
              <a:t>Developed own Bio-Design Innovation Process: Identify / Invent / Implement. More can be found in the published book </a:t>
            </a:r>
            <a:r>
              <a:rPr lang="en-US" i="1"/>
              <a:t>Biodesign: The Process of Innovating Medical Technologies </a:t>
            </a:r>
            <a:r>
              <a:rPr lang="en-US"/>
              <a:t>by Stefanos A. </a:t>
            </a:r>
            <a:r>
              <a:rPr lang="en-US" err="1"/>
              <a:t>Zenios</a:t>
            </a:r>
            <a:r>
              <a:rPr lang="en-US"/>
              <a:t>, Josh Makower and Paul G. Yock. </a:t>
            </a:r>
            <a:endParaRPr lang="en-US">
              <a:cs typeface="Calibri"/>
            </a:endParaRPr>
          </a:p>
          <a:p>
            <a:pPr marL="285750" indent="-285750" algn="just">
              <a:buFont typeface="Arial" panose="020B0604020202020204" pitchFamily="34" charset="0"/>
              <a:buChar char="•"/>
            </a:pPr>
            <a:r>
              <a:rPr lang="en-US"/>
              <a:t>In terms of relevance to this course (Methods in Early Product Development), the </a:t>
            </a:r>
            <a:r>
              <a:rPr lang="en-US" i="1"/>
              <a:t>Identify</a:t>
            </a:r>
            <a:r>
              <a:rPr lang="en-US"/>
              <a:t> stage is what we are looking at.</a:t>
            </a:r>
            <a:endParaRPr lang="en-US">
              <a:cs typeface="Calibri"/>
            </a:endParaRPr>
          </a:p>
          <a:p>
            <a:pPr marL="285750" indent="-285750" algn="just">
              <a:buFont typeface="Arial" panose="020B0604020202020204" pitchFamily="34" charset="0"/>
              <a:buChar char="•"/>
            </a:pPr>
            <a:r>
              <a:rPr lang="en-US"/>
              <a:t>Their approach is based on finding unmet health needs. This is mostly done by observation of the patient-condition relationship. Hundreds of ideas/needs are generated and then filtered. The two/three most promising needs will have the greatest impact on health of the patients.</a:t>
            </a:r>
            <a:endParaRPr lang="en-FI"/>
          </a:p>
        </p:txBody>
      </p:sp>
      <p:sp>
        <p:nvSpPr>
          <p:cNvPr id="6" name="Content Placeholder 2">
            <a:extLst>
              <a:ext uri="{FF2B5EF4-FFF2-40B4-BE49-F238E27FC236}">
                <a16:creationId xmlns:a16="http://schemas.microsoft.com/office/drawing/2014/main" id="{6EC662AA-E9A9-465E-B493-F27CE8E52507}"/>
              </a:ext>
            </a:extLst>
          </p:cNvPr>
          <p:cNvSpPr txBox="1">
            <a:spLocks/>
          </p:cNvSpPr>
          <p:nvPr/>
        </p:nvSpPr>
        <p:spPr>
          <a:xfrm>
            <a:off x="6096000" y="3808234"/>
            <a:ext cx="5943821" cy="206547"/>
          </a:xfrm>
          <a:prstGeom prst="rect">
            <a:avLst/>
          </a:prstGeom>
        </p:spPr>
        <p:txBody>
          <a:bodyPr vert="horz" lIns="91440" tIns="45720" rIns="91440" bIns="45720" rtlCol="0" anchor="t">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500" i="1"/>
              <a:t>Images 7 – </a:t>
            </a:r>
            <a:r>
              <a:rPr lang="en-US" sz="1500"/>
              <a:t>Stanford Byers Center for Biodesign. “Our Process", </a:t>
            </a:r>
            <a:r>
              <a:rPr lang="en-US" sz="1500" err="1"/>
              <a:t>n.d</a:t>
            </a:r>
            <a:endParaRPr lang="en-US" sz="1500" i="1" err="1"/>
          </a:p>
        </p:txBody>
      </p:sp>
      <p:sp>
        <p:nvSpPr>
          <p:cNvPr id="8" name="Content Placeholder 2">
            <a:extLst>
              <a:ext uri="{FF2B5EF4-FFF2-40B4-BE49-F238E27FC236}">
                <a16:creationId xmlns:a16="http://schemas.microsoft.com/office/drawing/2014/main" id="{69693C36-5F36-468B-873D-908FF38BFDE5}"/>
              </a:ext>
            </a:extLst>
          </p:cNvPr>
          <p:cNvSpPr txBox="1">
            <a:spLocks/>
          </p:cNvSpPr>
          <p:nvPr/>
        </p:nvSpPr>
        <p:spPr>
          <a:xfrm>
            <a:off x="7054967" y="6453061"/>
            <a:ext cx="4186738" cy="233440"/>
          </a:xfrm>
          <a:prstGeom prst="rect">
            <a:avLst/>
          </a:prstGeom>
        </p:spPr>
        <p:txBody>
          <a:bodyPr vert="horz" lIns="91440" tIns="45720" rIns="91440" bIns="45720" rtlCol="0" anchor="t">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500" i="1"/>
              <a:t>Video 1 – Tom Krummel: Solving for the Need</a:t>
            </a:r>
            <a:r>
              <a:rPr lang="en-US" sz="1500"/>
              <a:t>, Stanford Byers Center for </a:t>
            </a:r>
            <a:r>
              <a:rPr lang="en-US" sz="1500" err="1"/>
              <a:t>BioDesign</a:t>
            </a:r>
            <a:r>
              <a:rPr lang="en-US" sz="1500"/>
              <a:t>, 23 Sept. 2016</a:t>
            </a:r>
            <a:endParaRPr lang="en-US" sz="1500" i="1"/>
          </a:p>
        </p:txBody>
      </p:sp>
    </p:spTree>
    <p:extLst>
      <p:ext uri="{BB962C8B-B14F-4D97-AF65-F5344CB8AC3E}">
        <p14:creationId xmlns:p14="http://schemas.microsoft.com/office/powerpoint/2010/main" val="3632223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CE3020D-271E-4FB9-A987-401A4AB259FF}"/>
              </a:ext>
            </a:extLst>
          </p:cNvPr>
          <p:cNvSpPr>
            <a:spLocks noGrp="1"/>
          </p:cNvSpPr>
          <p:nvPr>
            <p:ph type="title"/>
          </p:nvPr>
        </p:nvSpPr>
        <p:spPr/>
        <p:txBody>
          <a:bodyPr/>
          <a:lstStyle/>
          <a:p>
            <a:r>
              <a:rPr lang="en-US" b="1">
                <a:ea typeface="+mj-lt"/>
                <a:cs typeface="+mj-lt"/>
              </a:rPr>
              <a:t>Bio inspired design – Predicting stock market development</a:t>
            </a:r>
            <a:endParaRPr lang="en-US" b="1">
              <a:cs typeface="Calibri Light"/>
            </a:endParaRPr>
          </a:p>
        </p:txBody>
      </p:sp>
      <p:sp>
        <p:nvSpPr>
          <p:cNvPr id="3" name="Sisällön paikkamerkki 2">
            <a:extLst>
              <a:ext uri="{FF2B5EF4-FFF2-40B4-BE49-F238E27FC236}">
                <a16:creationId xmlns:a16="http://schemas.microsoft.com/office/drawing/2014/main" id="{9A1F54B3-93ED-48B6-9CC0-58967A1B9E5D}"/>
              </a:ext>
            </a:extLst>
          </p:cNvPr>
          <p:cNvSpPr>
            <a:spLocks noGrp="1"/>
          </p:cNvSpPr>
          <p:nvPr>
            <p:ph idx="1"/>
          </p:nvPr>
        </p:nvSpPr>
        <p:spPr>
          <a:xfrm>
            <a:off x="444062" y="2062107"/>
            <a:ext cx="4866290" cy="4154270"/>
          </a:xfrm>
        </p:spPr>
        <p:txBody>
          <a:bodyPr vert="horz" lIns="91440" tIns="45720" rIns="91440" bIns="45720" rtlCol="0" anchor="t">
            <a:normAutofit fontScale="47500" lnSpcReduction="20000"/>
          </a:bodyPr>
          <a:lstStyle/>
          <a:p>
            <a:pPr marL="0" indent="0" algn="just">
              <a:buNone/>
            </a:pPr>
            <a:r>
              <a:rPr lang="en-AU">
                <a:latin typeface="Arial"/>
                <a:cs typeface="Arial"/>
              </a:rPr>
              <a:t>Can we learn from nature when making investment decisions? </a:t>
            </a:r>
            <a:endParaRPr lang="en-AU">
              <a:ea typeface="+mn-lt"/>
              <a:cs typeface="+mn-lt"/>
            </a:endParaRPr>
          </a:p>
          <a:p>
            <a:pPr marL="0" indent="0" algn="just">
              <a:buNone/>
            </a:pPr>
            <a:r>
              <a:rPr lang="en-AU">
                <a:latin typeface="Arial"/>
                <a:cs typeface="Arial"/>
              </a:rPr>
              <a:t>The SHORT answer is </a:t>
            </a:r>
            <a:r>
              <a:rPr lang="en-AU" b="1">
                <a:latin typeface="Arial"/>
                <a:cs typeface="Arial"/>
              </a:rPr>
              <a:t>yes</a:t>
            </a:r>
            <a:r>
              <a:rPr lang="en-AU">
                <a:latin typeface="Arial"/>
                <a:cs typeface="Arial"/>
              </a:rPr>
              <a:t>. </a:t>
            </a:r>
            <a:endParaRPr lang="en-AU">
              <a:ea typeface="+mn-lt"/>
              <a:cs typeface="+mn-lt"/>
            </a:endParaRPr>
          </a:p>
          <a:p>
            <a:pPr marL="0" indent="0" algn="just">
              <a:buNone/>
            </a:pPr>
            <a:r>
              <a:rPr lang="en-AU">
                <a:latin typeface="Arial"/>
                <a:cs typeface="Arial"/>
              </a:rPr>
              <a:t>Different forecasting models are used on a daily basis to make decisions in the stock market. However, the main problem in forecasting is the </a:t>
            </a:r>
            <a:r>
              <a:rPr lang="en-AU" b="1">
                <a:latin typeface="Arial"/>
                <a:cs typeface="Arial"/>
              </a:rPr>
              <a:t>human bias. </a:t>
            </a:r>
            <a:r>
              <a:rPr lang="en-AU">
                <a:latin typeface="Arial"/>
                <a:cs typeface="Arial"/>
              </a:rPr>
              <a:t>We don't always act rationally and make constantly errors resulting as lost profit and other resources. But still fund managers and traders are able to benefit from market inefficiency. This means, there must be way to beat the market returns. </a:t>
            </a:r>
            <a:endParaRPr lang="en-AU">
              <a:ea typeface="+mn-lt"/>
              <a:cs typeface="+mn-lt"/>
            </a:endParaRPr>
          </a:p>
          <a:p>
            <a:pPr marL="0" indent="0" algn="just">
              <a:buNone/>
            </a:pPr>
            <a:r>
              <a:rPr lang="en-AU">
                <a:latin typeface="Arial"/>
                <a:cs typeface="Arial"/>
              </a:rPr>
              <a:t>However, a disclaimer must be added:</a:t>
            </a:r>
            <a:endParaRPr lang="en-US">
              <a:ea typeface="+mn-lt"/>
              <a:cs typeface="+mn-lt"/>
            </a:endParaRPr>
          </a:p>
          <a:p>
            <a:pPr marL="0" indent="0" algn="just">
              <a:buNone/>
            </a:pPr>
            <a:r>
              <a:rPr lang="en-AU">
                <a:latin typeface="Arial"/>
                <a:cs typeface="Arial"/>
              </a:rPr>
              <a:t>No-one can for sure predict future development …. </a:t>
            </a:r>
            <a:endParaRPr lang="en-AU">
              <a:ea typeface="+mn-lt"/>
              <a:cs typeface="+mn-lt"/>
            </a:endParaRPr>
          </a:p>
          <a:p>
            <a:pPr marL="0" indent="0" algn="just">
              <a:buNone/>
            </a:pPr>
            <a:r>
              <a:rPr lang="en-AU" b="1">
                <a:latin typeface="Arial"/>
                <a:cs typeface="Arial"/>
              </a:rPr>
              <a:t>But</a:t>
            </a:r>
            <a:r>
              <a:rPr lang="en-AU">
                <a:latin typeface="Arial"/>
                <a:cs typeface="Arial"/>
              </a:rPr>
              <a:t> we can discover irrationalities and benefit from them. </a:t>
            </a:r>
            <a:endParaRPr lang="en-AU">
              <a:ea typeface="+mn-lt"/>
              <a:cs typeface="+mn-lt"/>
            </a:endParaRPr>
          </a:p>
          <a:p>
            <a:pPr marL="0" indent="0" algn="just">
              <a:buNone/>
            </a:pPr>
            <a:r>
              <a:rPr lang="en-AU" err="1">
                <a:latin typeface="Arial"/>
                <a:cs typeface="Arial"/>
              </a:rPr>
              <a:t>Yudong</a:t>
            </a:r>
            <a:r>
              <a:rPr lang="en-AU">
                <a:latin typeface="Arial"/>
                <a:cs typeface="Arial"/>
              </a:rPr>
              <a:t> Zhang and Lenan Wu (2008) describe one example based on back propagation neural network approach in their article: </a:t>
            </a:r>
            <a:endParaRPr lang="en-AU">
              <a:ea typeface="+mn-lt"/>
              <a:cs typeface="+mn-lt"/>
            </a:endParaRPr>
          </a:p>
          <a:p>
            <a:pPr marL="0" indent="0">
              <a:buNone/>
            </a:pPr>
            <a:r>
              <a:rPr lang="en-AU" b="1" i="1">
                <a:ea typeface="+mn-lt"/>
                <a:cs typeface="+mn-lt"/>
              </a:rPr>
              <a:t>Stock market prediction of S&amp;P 500 via combination of improved BCO approach and BP neural network</a:t>
            </a:r>
            <a:br>
              <a:rPr lang="en-US"/>
            </a:br>
            <a:endParaRPr lang="en-US">
              <a:cs typeface="Calibri" panose="020F0502020204030204"/>
            </a:endParaRPr>
          </a:p>
        </p:txBody>
      </p:sp>
      <p:sp>
        <p:nvSpPr>
          <p:cNvPr id="5" name="Sisällön paikkamerkki 2">
            <a:extLst>
              <a:ext uri="{FF2B5EF4-FFF2-40B4-BE49-F238E27FC236}">
                <a16:creationId xmlns:a16="http://schemas.microsoft.com/office/drawing/2014/main" id="{B550A817-F1ED-4541-9B3F-35AC3692D7B5}"/>
              </a:ext>
            </a:extLst>
          </p:cNvPr>
          <p:cNvSpPr txBox="1">
            <a:spLocks/>
          </p:cNvSpPr>
          <p:nvPr/>
        </p:nvSpPr>
        <p:spPr>
          <a:xfrm>
            <a:off x="5483773" y="2056852"/>
            <a:ext cx="4143704" cy="4154270"/>
          </a:xfrm>
          <a:prstGeom prst="rect">
            <a:avLst/>
          </a:prstGeom>
        </p:spPr>
        <p:txBody>
          <a:bodyPr vert="horz" lIns="91440" tIns="45720" rIns="91440" bIns="45720" rtlCol="0" anchor="t">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None/>
            </a:pPr>
            <a:r>
              <a:rPr lang="en-AU">
                <a:ea typeface="+mn-lt"/>
                <a:cs typeface="+mn-lt"/>
              </a:rPr>
              <a:t>The purpose of the study was to investigate the suitability of improved chemotaxis optimization (IBCO) integrated in BP to predict SP 500 index (500 biggest US stock listed companies) development. </a:t>
            </a:r>
          </a:p>
          <a:p>
            <a:pPr marL="0" indent="0" algn="just">
              <a:lnSpc>
                <a:spcPct val="100000"/>
              </a:lnSpc>
              <a:spcBef>
                <a:spcPts val="0"/>
              </a:spcBef>
              <a:buNone/>
            </a:pPr>
            <a:endParaRPr lang="en-AU">
              <a:ea typeface="+mn-lt"/>
              <a:cs typeface="+mn-lt"/>
            </a:endParaRPr>
          </a:p>
          <a:p>
            <a:pPr marL="0" indent="0" algn="just">
              <a:lnSpc>
                <a:spcPct val="100000"/>
              </a:lnSpc>
              <a:spcBef>
                <a:spcPts val="0"/>
              </a:spcBef>
              <a:buNone/>
            </a:pPr>
            <a:r>
              <a:rPr lang="en-AU">
                <a:ea typeface="+mn-lt"/>
                <a:cs typeface="+mn-lt"/>
              </a:rPr>
              <a:t>The BP neural network is based on the functionality of human brain, where inputs recognize relationships in different set of data. At this case, the relationships were modelled to mimic IBCO behaviour. </a:t>
            </a:r>
          </a:p>
          <a:p>
            <a:pPr marL="0" indent="0" algn="just">
              <a:lnSpc>
                <a:spcPct val="100000"/>
              </a:lnSpc>
              <a:spcBef>
                <a:spcPts val="0"/>
              </a:spcBef>
              <a:buNone/>
            </a:pPr>
            <a:endParaRPr lang="en-AU">
              <a:ea typeface="+mn-lt"/>
              <a:cs typeface="+mn-lt"/>
            </a:endParaRPr>
          </a:p>
          <a:p>
            <a:pPr marL="0" indent="0" algn="just">
              <a:lnSpc>
                <a:spcPct val="100000"/>
              </a:lnSpc>
              <a:spcBef>
                <a:spcPts val="0"/>
              </a:spcBef>
              <a:buNone/>
            </a:pPr>
            <a:r>
              <a:rPr lang="en-AU">
                <a:ea typeface="+mn-lt"/>
                <a:cs typeface="+mn-lt"/>
              </a:rPr>
              <a:t>Implemented results are shown in figure 2 where model got more accurate as the input data increased. MSE (mean squared error) felled substantially during the training period. </a:t>
            </a:r>
          </a:p>
          <a:p>
            <a:pPr marL="0" indent="0" algn="just">
              <a:lnSpc>
                <a:spcPct val="100000"/>
              </a:lnSpc>
              <a:spcBef>
                <a:spcPts val="0"/>
              </a:spcBef>
              <a:buNone/>
            </a:pPr>
            <a:endParaRPr lang="en-AU">
              <a:ea typeface="+mn-lt"/>
              <a:cs typeface="+mn-lt"/>
            </a:endParaRPr>
          </a:p>
          <a:p>
            <a:pPr marL="0" indent="0" algn="just">
              <a:lnSpc>
                <a:spcPct val="100000"/>
              </a:lnSpc>
              <a:spcBef>
                <a:spcPts val="0"/>
              </a:spcBef>
              <a:buNone/>
            </a:pPr>
            <a:r>
              <a:rPr lang="en-AU">
                <a:ea typeface="+mn-lt"/>
                <a:cs typeface="+mn-lt"/>
              </a:rPr>
              <a:t>Model resulted as: </a:t>
            </a:r>
          </a:p>
          <a:p>
            <a:pPr marL="0" indent="0" algn="just">
              <a:lnSpc>
                <a:spcPct val="100000"/>
              </a:lnSpc>
              <a:spcBef>
                <a:spcPts val="0"/>
              </a:spcBef>
              <a:buNone/>
            </a:pPr>
            <a:endParaRPr lang="en-AU">
              <a:ea typeface="+mn-lt"/>
              <a:cs typeface="+mn-lt"/>
            </a:endParaRPr>
          </a:p>
          <a:p>
            <a:pPr marL="274320" indent="-274320" algn="just">
              <a:lnSpc>
                <a:spcPct val="100000"/>
              </a:lnSpc>
              <a:spcBef>
                <a:spcPts val="0"/>
              </a:spcBef>
              <a:buAutoNum type="arabicPeriod"/>
            </a:pPr>
            <a:r>
              <a:rPr lang="en-AU">
                <a:ea typeface="+mn-lt"/>
                <a:cs typeface="+mn-lt"/>
              </a:rPr>
              <a:t>Less computational complexity</a:t>
            </a:r>
          </a:p>
          <a:p>
            <a:pPr marL="274320" indent="-274320" algn="just">
              <a:lnSpc>
                <a:spcPct val="100000"/>
              </a:lnSpc>
              <a:spcBef>
                <a:spcPts val="0"/>
              </a:spcBef>
              <a:buAutoNum type="arabicPeriod"/>
            </a:pPr>
            <a:r>
              <a:rPr lang="en-AU">
                <a:ea typeface="+mn-lt"/>
                <a:cs typeface="+mn-lt"/>
              </a:rPr>
              <a:t>Better precision accuracy</a:t>
            </a:r>
          </a:p>
          <a:p>
            <a:pPr marL="274320" indent="-274320" algn="just">
              <a:lnSpc>
                <a:spcPct val="100000"/>
              </a:lnSpc>
              <a:spcBef>
                <a:spcPts val="0"/>
              </a:spcBef>
              <a:buAutoNum type="arabicPeriod"/>
            </a:pPr>
            <a:r>
              <a:rPr lang="en-AU">
                <a:ea typeface="+mn-lt"/>
                <a:cs typeface="+mn-lt"/>
              </a:rPr>
              <a:t>Less training time </a:t>
            </a:r>
          </a:p>
          <a:p>
            <a:pPr marL="0" indent="0" algn="just">
              <a:lnSpc>
                <a:spcPct val="100000"/>
              </a:lnSpc>
              <a:spcBef>
                <a:spcPts val="0"/>
              </a:spcBef>
              <a:buNone/>
            </a:pPr>
            <a:endParaRPr lang="en-AU">
              <a:ea typeface="+mn-lt"/>
              <a:cs typeface="+mn-lt"/>
            </a:endParaRPr>
          </a:p>
          <a:p>
            <a:pPr marL="0" indent="0" algn="just">
              <a:lnSpc>
                <a:spcPct val="100000"/>
              </a:lnSpc>
              <a:spcBef>
                <a:spcPts val="0"/>
              </a:spcBef>
              <a:buNone/>
            </a:pPr>
            <a:r>
              <a:rPr lang="en-AU">
                <a:ea typeface="+mn-lt"/>
                <a:cs typeface="+mn-lt"/>
              </a:rPr>
              <a:t>Which means the model was accurate to predict SP500 development in short term based on models found in nature.</a:t>
            </a:r>
          </a:p>
          <a:p>
            <a:pPr marL="0" indent="0" algn="just">
              <a:lnSpc>
                <a:spcPct val="100000"/>
              </a:lnSpc>
              <a:spcBef>
                <a:spcPts val="0"/>
              </a:spcBef>
              <a:buNone/>
            </a:pPr>
            <a:endParaRPr lang="en-AU">
              <a:ea typeface="+mn-lt"/>
              <a:cs typeface="+mn-lt"/>
            </a:endParaRPr>
          </a:p>
          <a:p>
            <a:pPr marL="0" indent="0" algn="just">
              <a:lnSpc>
                <a:spcPct val="100000"/>
              </a:lnSpc>
              <a:spcBef>
                <a:spcPts val="0"/>
              </a:spcBef>
              <a:buNone/>
            </a:pPr>
            <a:r>
              <a:rPr lang="en-AU">
                <a:ea typeface="+mn-lt"/>
                <a:cs typeface="+mn-lt"/>
              </a:rPr>
              <a:t>Long term forecasting is a totally different story …</a:t>
            </a:r>
            <a:endParaRPr lang="en-US"/>
          </a:p>
        </p:txBody>
      </p:sp>
      <p:pic>
        <p:nvPicPr>
          <p:cNvPr id="7" name="Kuva 6">
            <a:extLst>
              <a:ext uri="{FF2B5EF4-FFF2-40B4-BE49-F238E27FC236}">
                <a16:creationId xmlns:a16="http://schemas.microsoft.com/office/drawing/2014/main" id="{E5D24E66-AFDB-4D1C-A2B9-21DDA66B441A}"/>
              </a:ext>
            </a:extLst>
          </p:cNvPr>
          <p:cNvPicPr>
            <a:picLocks noChangeAspect="1"/>
          </p:cNvPicPr>
          <p:nvPr/>
        </p:nvPicPr>
        <p:blipFill>
          <a:blip r:embed="rId2"/>
          <a:stretch>
            <a:fillRect/>
          </a:stretch>
        </p:blipFill>
        <p:spPr>
          <a:xfrm>
            <a:off x="9955525" y="2057056"/>
            <a:ext cx="1935480" cy="1478280"/>
          </a:xfrm>
          <a:prstGeom prst="rect">
            <a:avLst/>
          </a:prstGeom>
        </p:spPr>
      </p:pic>
      <p:pic>
        <p:nvPicPr>
          <p:cNvPr id="9" name="Kuva 8">
            <a:extLst>
              <a:ext uri="{FF2B5EF4-FFF2-40B4-BE49-F238E27FC236}">
                <a16:creationId xmlns:a16="http://schemas.microsoft.com/office/drawing/2014/main" id="{93EB4A88-0745-4EFC-B395-C63D7E8B85A8}"/>
              </a:ext>
            </a:extLst>
          </p:cNvPr>
          <p:cNvPicPr>
            <a:picLocks noChangeAspect="1"/>
          </p:cNvPicPr>
          <p:nvPr/>
        </p:nvPicPr>
        <p:blipFill>
          <a:blip r:embed="rId3"/>
          <a:stretch>
            <a:fillRect/>
          </a:stretch>
        </p:blipFill>
        <p:spPr>
          <a:xfrm>
            <a:off x="9920822" y="4351881"/>
            <a:ext cx="1971040" cy="1478280"/>
          </a:xfrm>
          <a:prstGeom prst="rect">
            <a:avLst/>
          </a:prstGeom>
        </p:spPr>
      </p:pic>
      <p:sp>
        <p:nvSpPr>
          <p:cNvPr id="10" name="Tekstiruutu 9">
            <a:extLst>
              <a:ext uri="{FF2B5EF4-FFF2-40B4-BE49-F238E27FC236}">
                <a16:creationId xmlns:a16="http://schemas.microsoft.com/office/drawing/2014/main" id="{2CF65470-EE8D-4E0A-A8BF-2FA407C0F6B9}"/>
              </a:ext>
            </a:extLst>
          </p:cNvPr>
          <p:cNvSpPr txBox="1"/>
          <p:nvPr/>
        </p:nvSpPr>
        <p:spPr>
          <a:xfrm>
            <a:off x="10084676" y="5829218"/>
            <a:ext cx="1811228" cy="8429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1000"/>
              <a:t>Fig.2 </a:t>
            </a:r>
            <a:r>
              <a:rPr lang="fi-FI" sz="1000"/>
              <a:t>Learning </a:t>
            </a:r>
            <a:r>
              <a:rPr lang="fi-FI" sz="1000" err="1"/>
              <a:t>characteristics</a:t>
            </a:r>
            <a:r>
              <a:rPr lang="fi-FI" sz="1000"/>
              <a:t> of S&amp;P 500 for </a:t>
            </a:r>
            <a:r>
              <a:rPr lang="fi-FI" sz="1000" err="1"/>
              <a:t>one</a:t>
            </a:r>
            <a:r>
              <a:rPr lang="fi-FI" sz="1000"/>
              <a:t> </a:t>
            </a:r>
            <a:r>
              <a:rPr lang="fi-FI" sz="1000" err="1"/>
              <a:t>day</a:t>
            </a:r>
            <a:r>
              <a:rPr lang="fi-FI" sz="1000"/>
              <a:t> </a:t>
            </a:r>
            <a:r>
              <a:rPr lang="fi-FI" sz="1000" err="1"/>
              <a:t>advance</a:t>
            </a:r>
            <a:r>
              <a:rPr lang="fi-FI" sz="1000"/>
              <a:t> </a:t>
            </a:r>
            <a:r>
              <a:rPr lang="fi-FI" sz="1000" err="1"/>
              <a:t>model</a:t>
            </a:r>
            <a:r>
              <a:rPr lang="fi-FI" sz="1000"/>
              <a:t> </a:t>
            </a:r>
            <a:r>
              <a:rPr lang="fi-FI" sz="1000" err="1"/>
              <a:t>by</a:t>
            </a:r>
            <a:r>
              <a:rPr lang="fi-FI" sz="1000"/>
              <a:t> Zhang and Wu (</a:t>
            </a:r>
            <a:r>
              <a:rPr lang="en-AU" sz="1000">
                <a:ea typeface="+mn-lt"/>
                <a:cs typeface="+mn-lt"/>
              </a:rPr>
              <a:t>2008)</a:t>
            </a:r>
            <a:r>
              <a:rPr lang="fi-FI">
                <a:solidFill>
                  <a:srgbClr val="FFFFFF"/>
                </a:solidFill>
              </a:rPr>
              <a:t>008)</a:t>
            </a:r>
            <a:endParaRPr lang="fi-FI"/>
          </a:p>
        </p:txBody>
      </p:sp>
      <p:sp>
        <p:nvSpPr>
          <p:cNvPr id="11" name="Tekstiruutu 10">
            <a:extLst>
              <a:ext uri="{FF2B5EF4-FFF2-40B4-BE49-F238E27FC236}">
                <a16:creationId xmlns:a16="http://schemas.microsoft.com/office/drawing/2014/main" id="{C6EDF913-C593-4104-BF88-511585E84C38}"/>
              </a:ext>
            </a:extLst>
          </p:cNvPr>
          <p:cNvSpPr txBox="1"/>
          <p:nvPr/>
        </p:nvSpPr>
        <p:spPr>
          <a:xfrm>
            <a:off x="10084676" y="3633952"/>
            <a:ext cx="1902373"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1000"/>
              <a:t> </a:t>
            </a:r>
            <a:r>
              <a:rPr lang="en-AU" sz="1000"/>
              <a:t>Fig.1. The architecture of Back Propagation Neural Network. Zhang and Wu (2008)</a:t>
            </a:r>
            <a:endParaRPr lang="fi-FI" sz="1000"/>
          </a:p>
        </p:txBody>
      </p:sp>
    </p:spTree>
    <p:extLst>
      <p:ext uri="{BB962C8B-B14F-4D97-AF65-F5344CB8AC3E}">
        <p14:creationId xmlns:p14="http://schemas.microsoft.com/office/powerpoint/2010/main" val="4889099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E10CEEAADDD994AA821A6D87B28BFD0" ma:contentTypeVersion="2" ma:contentTypeDescription="Create a new document." ma:contentTypeScope="" ma:versionID="9a33d2536ec651e20896f39b85b68f81">
  <xsd:schema xmlns:xsd="http://www.w3.org/2001/XMLSchema" xmlns:xs="http://www.w3.org/2001/XMLSchema" xmlns:p="http://schemas.microsoft.com/office/2006/metadata/properties" xmlns:ns2="2b24e64f-0418-42fa-b33b-badaa28faeef" targetNamespace="http://schemas.microsoft.com/office/2006/metadata/properties" ma:root="true" ma:fieldsID="25c038e88bb0d43e2097ac6ad5fbf71e" ns2:_="">
    <xsd:import namespace="2b24e64f-0418-42fa-b33b-badaa28faeef"/>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24e64f-0418-42fa-b33b-badaa28fae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225EDDB-5134-4B7C-B148-A8A9DC3079E9}">
  <ds:schemaRefs>
    <ds:schemaRef ds:uri="http://schemas.microsoft.com/office/2006/metadata/properties"/>
    <ds:schemaRef ds:uri="http://schemas.microsoft.com/office/infopath/2007/PartnerControls"/>
    <ds:schemaRef ds:uri="http://www.w3.org/2000/xmlns/"/>
  </ds:schemaRefs>
</ds:datastoreItem>
</file>

<file path=customXml/itemProps2.xml><?xml version="1.0" encoding="utf-8"?>
<ds:datastoreItem xmlns:ds="http://schemas.openxmlformats.org/officeDocument/2006/customXml" ds:itemID="{B420A321-3680-4EEE-B514-B289151A6A9A}">
  <ds:schemaRefs>
    <ds:schemaRef ds:uri="http://schemas.microsoft.com/sharepoint/v3/contenttype/forms"/>
  </ds:schemaRefs>
</ds:datastoreItem>
</file>

<file path=customXml/itemProps3.xml><?xml version="1.0" encoding="utf-8"?>
<ds:datastoreItem xmlns:ds="http://schemas.openxmlformats.org/officeDocument/2006/customXml" ds:itemID="{8DA8867B-B365-43AB-9F4C-A75BE7DBF5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24e64f-0418-42fa-b33b-badaa28fae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3208</Words>
  <Application>Microsoft Office PowerPoint</Application>
  <PresentationFormat>Widescreen</PresentationFormat>
  <Paragraphs>256</Paragraphs>
  <Slides>15</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Arial</vt:lpstr>
      <vt:lpstr>Calibri</vt:lpstr>
      <vt:lpstr>Calibri Light</vt:lpstr>
      <vt:lpstr>Office Theme</vt:lpstr>
      <vt:lpstr>PowerPoint Presentation</vt:lpstr>
      <vt:lpstr>Bio-Inspired Design</vt:lpstr>
      <vt:lpstr>Meaning to Product Development</vt:lpstr>
      <vt:lpstr>Examples of Bio-Design</vt:lpstr>
      <vt:lpstr>Examples of Biomimicry</vt:lpstr>
      <vt:lpstr>Japan’s bullet trains needed to be reviewed.</vt:lpstr>
      <vt:lpstr>Janine Benyus – Co-Founder, Biomimicry Institute</vt:lpstr>
      <vt:lpstr>Stanford Byers Center for Bio-Design</vt:lpstr>
      <vt:lpstr>Bio inspired design – Predicting stock market development</vt:lpstr>
      <vt:lpstr>Example – Ants as portfolio managers? </vt:lpstr>
      <vt:lpstr>Further Bio-Design Approaches</vt:lpstr>
      <vt:lpstr>Further Bio-Design Approaches</vt:lpstr>
      <vt:lpstr>Further Bio-Design Approaches</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Alves Alarcon Gustavo</dc:creator>
  <cp:lastModifiedBy>Hölttä-Otto Katja</cp:lastModifiedBy>
  <cp:revision>1</cp:revision>
  <dcterms:created xsi:type="dcterms:W3CDTF">2020-10-15T08:59:24Z</dcterms:created>
  <dcterms:modified xsi:type="dcterms:W3CDTF">2020-10-16T07:31:38Z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0x0101009E10CEEAADDD994AA821A6D87B28BFD0</vt:lpwstr>
  </property>
</Properties>
</file>