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7" r:id="rId1"/>
    <p:sldMasterId id="2147483957" r:id="rId2"/>
  </p:sldMasterIdLst>
  <p:notesMasterIdLst>
    <p:notesMasterId r:id="rId8"/>
  </p:notesMasterIdLst>
  <p:handoutMasterIdLst>
    <p:handoutMasterId r:id="rId9"/>
  </p:handoutMasterIdLst>
  <p:sldIdLst>
    <p:sldId id="1307" r:id="rId3"/>
    <p:sldId id="1308" r:id="rId4"/>
    <p:sldId id="1286" r:id="rId5"/>
    <p:sldId id="1299" r:id="rId6"/>
    <p:sldId id="1302" r:id="rId7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2016">
          <p15:clr>
            <a:srgbClr val="A4A3A4"/>
          </p15:clr>
        </p15:guide>
        <p15:guide id="3" orient="horz" pos="3936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orient="horz" pos="960">
          <p15:clr>
            <a:srgbClr val="A4A3A4"/>
          </p15:clr>
        </p15:guide>
        <p15:guide id="6" pos="2880">
          <p15:clr>
            <a:srgbClr val="A4A3A4"/>
          </p15:clr>
        </p15:guide>
        <p15:guide id="7" pos="5664">
          <p15:clr>
            <a:srgbClr val="A4A3A4"/>
          </p15:clr>
        </p15:guide>
        <p15:guide id="8" pos="96">
          <p15:clr>
            <a:srgbClr val="A4A3A4"/>
          </p15:clr>
        </p15:guide>
        <p15:guide id="9" pos="2976">
          <p15:clr>
            <a:srgbClr val="A4A3A4"/>
          </p15:clr>
        </p15:guide>
        <p15:guide id="10" pos="2784">
          <p15:clr>
            <a:srgbClr val="A4A3A4"/>
          </p15:clr>
        </p15:guide>
        <p15:guide id="11" pos="1824">
          <p15:clr>
            <a:srgbClr val="A4A3A4"/>
          </p15:clr>
        </p15:guide>
        <p15:guide id="12" pos="2016">
          <p15:clr>
            <a:srgbClr val="A4A3A4"/>
          </p15:clr>
        </p15:guide>
        <p15:guide id="13" pos="37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Richardson" initials="A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01010"/>
    <a:srgbClr val="333333"/>
    <a:srgbClr val="0070C0"/>
    <a:srgbClr val="0070C3"/>
    <a:srgbClr val="9CCD3D"/>
    <a:srgbClr val="141944"/>
    <a:srgbClr val="87D300"/>
    <a:srgbClr val="000000"/>
    <a:srgbClr val="7F7F7F"/>
    <a:srgbClr val="283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60" autoAdjust="0"/>
    <p:restoredTop sz="83144" autoAdjust="0"/>
  </p:normalViewPr>
  <p:slideViewPr>
    <p:cSldViewPr snapToObjects="1">
      <p:cViewPr varScale="1">
        <p:scale>
          <a:sx n="110" d="100"/>
          <a:sy n="110" d="100"/>
        </p:scale>
        <p:origin x="1248" y="108"/>
      </p:cViewPr>
      <p:guideLst>
        <p:guide orient="horz" pos="4319"/>
        <p:guide orient="horz" pos="2016"/>
        <p:guide orient="horz" pos="3936"/>
        <p:guide orient="horz" pos="576"/>
        <p:guide orient="horz" pos="960"/>
        <p:guide pos="2880"/>
        <p:guide pos="5664"/>
        <p:guide pos="96"/>
        <p:guide pos="2976"/>
        <p:guide pos="2784"/>
        <p:guide pos="1824"/>
        <p:guide pos="2016"/>
        <p:guide pos="3744"/>
      </p:guideLst>
    </p:cSldViewPr>
  </p:slideViewPr>
  <p:outlineViewPr>
    <p:cViewPr>
      <p:scale>
        <a:sx n="33" d="100"/>
        <a:sy n="33" d="100"/>
      </p:scale>
      <p:origin x="0" y="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160"/>
    </p:cViewPr>
  </p:sorterViewPr>
  <p:notesViewPr>
    <p:cSldViewPr snapToGrid="0">
      <p:cViewPr varScale="1">
        <p:scale>
          <a:sx n="63" d="100"/>
          <a:sy n="63" d="100"/>
        </p:scale>
        <p:origin x="-2358" y="-102"/>
      </p:cViewPr>
      <p:guideLst>
        <p:guide orient="horz" pos="2968"/>
        <p:guide pos="21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8788" cy="471488"/>
          </a:xfrm>
          <a:prstGeom prst="rect">
            <a:avLst/>
          </a:prstGeom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1125" y="0"/>
            <a:ext cx="2998788" cy="471488"/>
          </a:xfrm>
          <a:prstGeom prst="rect">
            <a:avLst/>
          </a:prstGeom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A1C0BB-1A3C-B141-A0DF-603679BBDF8A}" type="datetimeFigureOut">
              <a:rPr lang="en-US">
                <a:latin typeface="Open Sans Light" panose="020B0306030504020204" pitchFamily="34" charset="0"/>
              </a:rPr>
              <a:pPr/>
              <a:t>10/16/2020</a:t>
            </a:fld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0325"/>
            <a:ext cx="2998788" cy="471488"/>
          </a:xfrm>
          <a:prstGeom prst="rect">
            <a:avLst/>
          </a:prstGeom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1125" y="8950325"/>
            <a:ext cx="2998788" cy="471488"/>
          </a:xfrm>
          <a:prstGeom prst="rect">
            <a:avLst/>
          </a:prstGeom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A0BD0-8D08-224A-8F2A-394558A2177F}" type="slidenum">
              <a:rPr lang="en-US">
                <a:latin typeface="Open Sans Light" panose="020B0306030504020204" pitchFamily="34" charset="0"/>
              </a:rPr>
              <a:pPr/>
              <a:t>‹#›</a:t>
            </a:fld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503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476750"/>
            <a:ext cx="55372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9" tIns="46694" rIns="93389" bIns="466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Open Sans Light" panose="020B0306030504020204" pitchFamily="34" charset="0"/>
              </a:defRPr>
            </a:lvl1pPr>
          </a:lstStyle>
          <a:p>
            <a:fld id="{1606CA54-7ED1-CD49-B907-29269F98C3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84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 Light" panose="020B0306030504020204" pitchFamily="34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 Light" panose="020B0306030504020204" pitchFamily="34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 Light" panose="020B0306030504020204" pitchFamily="34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 Light" panose="020B0306030504020204" pitchFamily="34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Open Sans Light" panose="020B0306030504020204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1</a:t>
            </a:fld>
            <a:endParaRPr lang="en-US" sz="1300" dirty="0">
              <a:solidFill>
                <a:srgbClr val="808080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dirty="0">
              <a:solidFill>
                <a:srgbClr val="FFFFFF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454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6D6F03-B87F-459C-95A9-D92AF9E43223}" type="slidenum">
              <a:rPr lang="en-US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137" tIns="49471" rIns="95137" bIns="49471" anchor="b"/>
          <a:lstStyle/>
          <a:p>
            <a:pPr algn="r"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  <a:tabLst>
                <a:tab pos="0" algn="l"/>
                <a:tab pos="966591" algn="l"/>
                <a:tab pos="1933183" algn="l"/>
                <a:tab pos="2899773" algn="l"/>
                <a:tab pos="3866364" algn="l"/>
                <a:tab pos="4832956" algn="l"/>
                <a:tab pos="5799547" algn="l"/>
                <a:tab pos="6766138" algn="l"/>
                <a:tab pos="7732729" algn="l"/>
                <a:tab pos="8699320" algn="l"/>
                <a:tab pos="9665911" algn="l"/>
                <a:tab pos="10632503" algn="l"/>
              </a:tabLst>
            </a:pPr>
            <a:fld id="{57CCA139-A3DB-445E-99D4-D659424798E4}" type="slidenum">
              <a:rPr lang="en-US" sz="1300">
                <a:solidFill>
                  <a:srgbClr val="808080"/>
                </a:solidFill>
                <a:latin typeface="Open Sans Light" panose="020B0306030504020204" pitchFamily="34" charset="0"/>
                <a:ea typeface="ＭＳ Ｐゴシック"/>
              </a:rPr>
              <a:pPr algn="r" defTabSz="483295" fontAlgn="base"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100000"/>
                <a:tabLst>
                  <a:tab pos="0" algn="l"/>
                  <a:tab pos="966591" algn="l"/>
                  <a:tab pos="1933183" algn="l"/>
                  <a:tab pos="2899773" algn="l"/>
                  <a:tab pos="3866364" algn="l"/>
                  <a:tab pos="4832956" algn="l"/>
                  <a:tab pos="5799547" algn="l"/>
                  <a:tab pos="6766138" algn="l"/>
                  <a:tab pos="7732729" algn="l"/>
                  <a:tab pos="8699320" algn="l"/>
                  <a:tab pos="9665911" algn="l"/>
                  <a:tab pos="10632503" algn="l"/>
                </a:tabLst>
              </a:pPr>
              <a:t>2</a:t>
            </a:fld>
            <a:endParaRPr lang="en-US" sz="1300" dirty="0">
              <a:solidFill>
                <a:srgbClr val="808080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1219200" y="720089"/>
            <a:ext cx="4876800" cy="3600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pPr defTabSz="483295" fontAlgn="base">
              <a:spcBef>
                <a:spcPct val="0"/>
              </a:spcBef>
              <a:spcAft>
                <a:spcPct val="0"/>
              </a:spcAft>
              <a:buClr>
                <a:srgbClr val="808080"/>
              </a:buClr>
              <a:buSzPct val="100000"/>
            </a:pPr>
            <a:endParaRPr lang="en-US" dirty="0">
              <a:solidFill>
                <a:srgbClr val="FFFFFF"/>
              </a:solidFill>
              <a:latin typeface="Open Sans Light" panose="020B0306030504020204" pitchFamily="34" charset="0"/>
              <a:ea typeface="ＭＳ Ｐゴシック"/>
            </a:endParaRPr>
          </a:p>
        </p:txBody>
      </p:sp>
      <p:sp>
        <p:nvSpPr>
          <p:cNvPr id="139269" name="Text Box 3"/>
          <p:cNvSpPr>
            <a:spLocks noGrp="1" noChangeArrowheads="1"/>
          </p:cNvSpPr>
          <p:nvPr>
            <p:ph type="body"/>
          </p:nvPr>
        </p:nvSpPr>
        <p:spPr>
          <a:xfrm>
            <a:off x="731520" y="4560571"/>
            <a:ext cx="5852160" cy="432054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11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3920581" y="8950595"/>
            <a:ext cx="2999317" cy="471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926" tIns="47802" rIns="91926" bIns="47802" anchor="b"/>
          <a:lstStyle/>
          <a:p>
            <a:pPr algn="r" defTabSz="466984">
              <a:buClr>
                <a:srgbClr val="808080"/>
              </a:buClr>
              <a:buSzPct val="100000"/>
              <a:tabLst>
                <a:tab pos="0" algn="l"/>
                <a:tab pos="933968" algn="l"/>
                <a:tab pos="1867936" algn="l"/>
                <a:tab pos="2801904" algn="l"/>
                <a:tab pos="3735873" algn="l"/>
                <a:tab pos="4669841" algn="l"/>
                <a:tab pos="5603809" algn="l"/>
                <a:tab pos="6537777" algn="l"/>
                <a:tab pos="7471745" algn="l"/>
                <a:tab pos="8405713" algn="l"/>
                <a:tab pos="9339682" algn="l"/>
                <a:tab pos="10273650" algn="l"/>
              </a:tabLst>
            </a:pPr>
            <a:fld id="{13F5E148-07C6-4BDF-942F-7F33E2C38085}" type="slidenum">
              <a:rPr lang="en-US" sz="1200" smtClean="0">
                <a:solidFill>
                  <a:srgbClr val="808080"/>
                </a:solidFill>
                <a:latin typeface="Open Sans Light" panose="020B0306030504020204" pitchFamily="34" charset="0"/>
                <a:ea typeface="ＭＳ Ｐゴシック" pitchFamily="34" charset="-128"/>
              </a:rPr>
              <a:pPr algn="r" defTabSz="466984">
                <a:buClr>
                  <a:srgbClr val="808080"/>
                </a:buClr>
                <a:buSzPct val="100000"/>
                <a:tabLst>
                  <a:tab pos="0" algn="l"/>
                  <a:tab pos="933968" algn="l"/>
                  <a:tab pos="1867936" algn="l"/>
                  <a:tab pos="2801904" algn="l"/>
                  <a:tab pos="3735873" algn="l"/>
                  <a:tab pos="4669841" algn="l"/>
                  <a:tab pos="5603809" algn="l"/>
                  <a:tab pos="6537777" algn="l"/>
                  <a:tab pos="7471745" algn="l"/>
                  <a:tab pos="8405713" algn="l"/>
                  <a:tab pos="9339682" algn="l"/>
                  <a:tab pos="10273650" algn="l"/>
                </a:tabLst>
              </a:pPr>
              <a:t>3</a:t>
            </a:fld>
            <a:endParaRPr lang="en-US" sz="1200" dirty="0">
              <a:solidFill>
                <a:srgbClr val="808080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153584" y="706755"/>
            <a:ext cx="4614333" cy="3533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397" tIns="46698" rIns="93397" bIns="46698" anchor="ctr"/>
          <a:lstStyle/>
          <a:p>
            <a:pPr defTabSz="466984">
              <a:buClr>
                <a:srgbClr val="808080"/>
              </a:buClr>
              <a:buSzPct val="100000"/>
            </a:pPr>
            <a:endParaRPr lang="en-US" dirty="0">
              <a:solidFill>
                <a:srgbClr val="FFFFFF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692150" y="4476115"/>
            <a:ext cx="5537200" cy="42405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4422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3920581" y="8950595"/>
            <a:ext cx="2999317" cy="471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926" tIns="47802" rIns="91926" bIns="47802" anchor="b"/>
          <a:lstStyle/>
          <a:p>
            <a:pPr algn="r" defTabSz="466984">
              <a:buClr>
                <a:srgbClr val="808080"/>
              </a:buClr>
              <a:buSzPct val="100000"/>
              <a:tabLst>
                <a:tab pos="0" algn="l"/>
                <a:tab pos="933968" algn="l"/>
                <a:tab pos="1867936" algn="l"/>
                <a:tab pos="2801904" algn="l"/>
                <a:tab pos="3735873" algn="l"/>
                <a:tab pos="4669841" algn="l"/>
                <a:tab pos="5603809" algn="l"/>
                <a:tab pos="6537777" algn="l"/>
                <a:tab pos="7471745" algn="l"/>
                <a:tab pos="8405713" algn="l"/>
                <a:tab pos="9339682" algn="l"/>
                <a:tab pos="10273650" algn="l"/>
              </a:tabLst>
            </a:pPr>
            <a:fld id="{13F5E148-07C6-4BDF-942F-7F33E2C38085}" type="slidenum">
              <a:rPr lang="en-US" sz="1200" smtClean="0">
                <a:solidFill>
                  <a:srgbClr val="808080"/>
                </a:solidFill>
                <a:latin typeface="Open Sans Light" panose="020B0306030504020204" pitchFamily="34" charset="0"/>
                <a:ea typeface="ＭＳ Ｐゴシック" pitchFamily="34" charset="-128"/>
              </a:rPr>
              <a:pPr algn="r" defTabSz="466984">
                <a:buClr>
                  <a:srgbClr val="808080"/>
                </a:buClr>
                <a:buSzPct val="100000"/>
                <a:tabLst>
                  <a:tab pos="0" algn="l"/>
                  <a:tab pos="933968" algn="l"/>
                  <a:tab pos="1867936" algn="l"/>
                  <a:tab pos="2801904" algn="l"/>
                  <a:tab pos="3735873" algn="l"/>
                  <a:tab pos="4669841" algn="l"/>
                  <a:tab pos="5603809" algn="l"/>
                  <a:tab pos="6537777" algn="l"/>
                  <a:tab pos="7471745" algn="l"/>
                  <a:tab pos="8405713" algn="l"/>
                  <a:tab pos="9339682" algn="l"/>
                  <a:tab pos="10273650" algn="l"/>
                </a:tabLst>
              </a:pPr>
              <a:t>4</a:t>
            </a:fld>
            <a:endParaRPr lang="en-US" sz="1200" dirty="0">
              <a:solidFill>
                <a:srgbClr val="808080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153584" y="706755"/>
            <a:ext cx="4614333" cy="3533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397" tIns="46698" rIns="93397" bIns="46698" anchor="ctr"/>
          <a:lstStyle/>
          <a:p>
            <a:pPr defTabSz="466984">
              <a:buClr>
                <a:srgbClr val="808080"/>
              </a:buClr>
              <a:buSzPct val="100000"/>
            </a:pPr>
            <a:endParaRPr lang="en-US" dirty="0">
              <a:solidFill>
                <a:srgbClr val="FFFFFF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692150" y="4476115"/>
            <a:ext cx="5537200" cy="42405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059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8FE0CD9-8B81-4CC7-88B8-B347AE47D328}" type="slidenum">
              <a:rPr lang="en-US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3920581" y="8950595"/>
            <a:ext cx="2999317" cy="4711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926" tIns="47802" rIns="91926" bIns="47802" anchor="b"/>
          <a:lstStyle/>
          <a:p>
            <a:pPr algn="r" defTabSz="466984">
              <a:buClr>
                <a:srgbClr val="808080"/>
              </a:buClr>
              <a:buSzPct val="100000"/>
              <a:tabLst>
                <a:tab pos="0" algn="l"/>
                <a:tab pos="933968" algn="l"/>
                <a:tab pos="1867936" algn="l"/>
                <a:tab pos="2801904" algn="l"/>
                <a:tab pos="3735873" algn="l"/>
                <a:tab pos="4669841" algn="l"/>
                <a:tab pos="5603809" algn="l"/>
                <a:tab pos="6537777" algn="l"/>
                <a:tab pos="7471745" algn="l"/>
                <a:tab pos="8405713" algn="l"/>
                <a:tab pos="9339682" algn="l"/>
                <a:tab pos="10273650" algn="l"/>
              </a:tabLst>
            </a:pPr>
            <a:fld id="{13F5E148-07C6-4BDF-942F-7F33E2C38085}" type="slidenum">
              <a:rPr lang="en-US" sz="1200" smtClean="0">
                <a:solidFill>
                  <a:srgbClr val="808080"/>
                </a:solidFill>
                <a:latin typeface="Open Sans Light" panose="020B0306030504020204" pitchFamily="34" charset="0"/>
                <a:ea typeface="ＭＳ Ｐゴシック" pitchFamily="34" charset="-128"/>
              </a:rPr>
              <a:pPr algn="r" defTabSz="466984">
                <a:buClr>
                  <a:srgbClr val="808080"/>
                </a:buClr>
                <a:buSzPct val="100000"/>
                <a:tabLst>
                  <a:tab pos="0" algn="l"/>
                  <a:tab pos="933968" algn="l"/>
                  <a:tab pos="1867936" algn="l"/>
                  <a:tab pos="2801904" algn="l"/>
                  <a:tab pos="3735873" algn="l"/>
                  <a:tab pos="4669841" algn="l"/>
                  <a:tab pos="5603809" algn="l"/>
                  <a:tab pos="6537777" algn="l"/>
                  <a:tab pos="7471745" algn="l"/>
                  <a:tab pos="8405713" algn="l"/>
                  <a:tab pos="9339682" algn="l"/>
                  <a:tab pos="10273650" algn="l"/>
                </a:tabLst>
              </a:pPr>
              <a:t>5</a:t>
            </a:fld>
            <a:endParaRPr lang="en-US" sz="1200" dirty="0">
              <a:solidFill>
                <a:srgbClr val="808080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0" name="Text Box 2"/>
          <p:cNvSpPr txBox="1">
            <a:spLocks noChangeArrowheads="1"/>
          </p:cNvSpPr>
          <p:nvPr/>
        </p:nvSpPr>
        <p:spPr bwMode="auto">
          <a:xfrm>
            <a:off x="1153584" y="706755"/>
            <a:ext cx="4614333" cy="3533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3397" tIns="46698" rIns="93397" bIns="46698" anchor="ctr"/>
          <a:lstStyle/>
          <a:p>
            <a:pPr defTabSz="466984">
              <a:buClr>
                <a:srgbClr val="808080"/>
              </a:buClr>
              <a:buSzPct val="100000"/>
            </a:pPr>
            <a:endParaRPr lang="en-US" dirty="0">
              <a:solidFill>
                <a:srgbClr val="FFFFFF"/>
              </a:solidFill>
              <a:latin typeface="Open Sans Light" panose="020B0306030504020204" pitchFamily="34" charset="0"/>
              <a:ea typeface="ＭＳ Ｐゴシック" pitchFamily="34" charset="-128"/>
            </a:endParaRPr>
          </a:p>
        </p:txBody>
      </p:sp>
      <p:sp>
        <p:nvSpPr>
          <p:cNvPr id="132101" name="Text Box 3"/>
          <p:cNvSpPr>
            <a:spLocks noGrp="1" noChangeArrowheads="1"/>
          </p:cNvSpPr>
          <p:nvPr>
            <p:ph type="body"/>
          </p:nvPr>
        </p:nvSpPr>
        <p:spPr>
          <a:xfrm>
            <a:off x="692150" y="4476115"/>
            <a:ext cx="5537200" cy="424053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81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ack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prstClr val="white"/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MetaOT-Book"/>
            </a:endParaRPr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0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6032" y="304800"/>
            <a:ext cx="8659368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0">
                <a:solidFill>
                  <a:schemeClr val="tx1"/>
                </a:solidFill>
                <a:latin typeface="MetaOT-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MetaOT-Book"/>
            </a:endParaRPr>
          </a:p>
        </p:txBody>
      </p:sp>
      <p:pic>
        <p:nvPicPr>
          <p:cNvPr id="6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4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prstClr val="white"/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MetaOT-Book"/>
            </a:endParaRPr>
          </a:p>
        </p:txBody>
      </p:sp>
      <p:pic>
        <p:nvPicPr>
          <p:cNvPr id="3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228600" y="228600"/>
            <a:ext cx="8763000" cy="56388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US" sz="4800" kern="1200" smtClean="0">
                <a:solidFill>
                  <a:schemeClr val="bg1"/>
                </a:solidFill>
                <a:latin typeface="MetaOT-Book" pitchFamily="50" charset="0"/>
                <a:ea typeface="+mn-ea"/>
                <a:cs typeface="+mn-cs"/>
              </a:defRPr>
            </a:lvl1pPr>
            <a:lvl2pPr marL="457200" indent="0" algn="ctr">
              <a:buNone/>
              <a:defRPr sz="4800"/>
            </a:lvl2pPr>
            <a:lvl3pPr marL="914400" indent="0" algn="ctr">
              <a:buNone/>
              <a:defRPr sz="4800"/>
            </a:lvl3pPr>
            <a:lvl4pPr marL="1371600" indent="0" algn="ctr">
              <a:buNone/>
              <a:defRPr sz="4800"/>
            </a:lvl4pPr>
            <a:lvl5pPr marL="1828800" indent="0" algn="ctr">
              <a:buNone/>
              <a:defRPr sz="4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38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286000" y="3490977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C0C0C0"/>
              </a:solidFill>
              <a:latin typeface="MetaOT-Book" pitchFamily="50" charset="0"/>
              <a:ea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Jon </a:t>
            </a:r>
            <a:r>
              <a:rPr lang="en-US" sz="1200" b="1" dirty="0" err="1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Kolko</a:t>
            </a:r>
            <a:endParaRPr lang="en-US" sz="1200" b="1" dirty="0">
              <a:solidFill>
                <a:prstClr val="white"/>
              </a:solidFill>
              <a:latin typeface="MetaOT-Book" pitchFamily="50" charset="0"/>
              <a:ea typeface="Arial" charset="0"/>
              <a:cs typeface="Arial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Director, Austin Center for Design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jkolko@ac4d.com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MetaOT-Book" pitchFamily="50" charset="0"/>
              <a:ea typeface="Arial" charset="0"/>
              <a:cs typeface="Arial" charset="0"/>
            </a:endParaRPr>
          </a:p>
        </p:txBody>
      </p:sp>
      <p:pic>
        <p:nvPicPr>
          <p:cNvPr id="5" name="Picture 2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0750" y="1195322"/>
            <a:ext cx="4762500" cy="22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2190750" y="4530107"/>
            <a:ext cx="4762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286000" y="47244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Download our free book, </a:t>
            </a:r>
            <a:br>
              <a:rPr lang="en-US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</a:br>
            <a:r>
              <a:rPr lang="en-US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Wicked Problems: Problems Worth Solving, </a:t>
            </a:r>
            <a:br>
              <a:rPr lang="en-US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</a:br>
            <a:r>
              <a:rPr lang="en-US" dirty="0">
                <a:solidFill>
                  <a:prstClr val="white"/>
                </a:solidFill>
                <a:latin typeface="MetaOT-Book" pitchFamily="50" charset="0"/>
                <a:ea typeface="Arial" charset="0"/>
                <a:cs typeface="Arial" charset="0"/>
              </a:rPr>
              <a:t>at http://www.wickedproblems.com</a:t>
            </a:r>
          </a:p>
        </p:txBody>
      </p:sp>
    </p:spTree>
    <p:extLst>
      <p:ext uri="{BB962C8B-B14F-4D97-AF65-F5344CB8AC3E}">
        <p14:creationId xmlns:p14="http://schemas.microsoft.com/office/powerpoint/2010/main" val="152015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srgbClr val="FFFFFF"/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MetaOT-Book"/>
            </a:endParaRPr>
          </a:p>
        </p:txBody>
      </p:sp>
      <p:pic>
        <p:nvPicPr>
          <p:cNvPr id="6" name="Picture 5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6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srgbClr val="FFFFFF"/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MetaOT-Book"/>
            </a:endParaRPr>
          </a:p>
        </p:txBody>
      </p:sp>
      <p:pic>
        <p:nvPicPr>
          <p:cNvPr id="6" name="Picture 5" descr="C:\Users\Jon\Dropbox\designschool\logo\ac4d_white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947" y="6300216"/>
            <a:ext cx="657453" cy="32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444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EDFF840-9474-449C-83EF-EE307FABEF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MetaOT-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MetaOT-Book"/>
            </a:endParaRPr>
          </a:p>
        </p:txBody>
      </p:sp>
      <p:pic>
        <p:nvPicPr>
          <p:cNvPr id="3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7911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Jon\Dropbox\designschool\logo\ac4d_large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6032" y="6324600"/>
            <a:ext cx="658368" cy="3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5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89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MetaOT-Book" pitchFamily="50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MetaSerifOT-Book" pitchFamily="50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Open Sans Light" panose="020B0306030504020204" pitchFamily="34" charset="0"/>
              </a:rPr>
              <a:t>Heuristic Evaluation</a:t>
            </a:r>
            <a:endParaRPr lang="en-US" sz="3600" dirty="0">
              <a:solidFill>
                <a:prstClr val="white"/>
              </a:solidFill>
              <a:latin typeface="Open Sans Light" panose="020B0306030504020204" pitchFamily="34" charset="0"/>
            </a:endParaRPr>
          </a:p>
          <a:p>
            <a:r>
              <a:rPr lang="en-US" sz="3600" dirty="0">
                <a:solidFill>
                  <a:prstClr val="white"/>
                </a:solidFill>
                <a:latin typeface="Open Sans Light" panose="020B0306030504020204" pitchFamily="34" charset="0"/>
              </a:rPr>
              <a:t>Compare an interface to an established list of heuristics – best practices – to identify usability problems. </a:t>
            </a:r>
          </a:p>
        </p:txBody>
      </p:sp>
    </p:spTree>
    <p:extLst>
      <p:ext uri="{BB962C8B-B14F-4D97-AF65-F5344CB8AC3E}">
        <p14:creationId xmlns:p14="http://schemas.microsoft.com/office/powerpoint/2010/main" val="40550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686800" cy="1013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solidFill>
                  <a:srgbClr val="F6BB00"/>
                </a:solidFill>
                <a:latin typeface="Open Sans Light" panose="020B0306030504020204" pitchFamily="34" charset="0"/>
              </a:rPr>
              <a:t>Heuristic Evaluation</a:t>
            </a:r>
            <a:endParaRPr lang="en-US" sz="3600" dirty="0">
              <a:solidFill>
                <a:prstClr val="white"/>
              </a:solidFill>
              <a:latin typeface="Open Sans Light" panose="020B0306030504020204" pitchFamily="34" charset="0"/>
            </a:endParaRPr>
          </a:p>
          <a:p>
            <a:r>
              <a:rPr lang="en-US" sz="3600" dirty="0">
                <a:solidFill>
                  <a:prstClr val="white"/>
                </a:solidFill>
                <a:latin typeface="Open Sans Light" panose="020B0306030504020204" pitchFamily="34" charset="0"/>
              </a:rPr>
              <a:t>Compare an interface to an established list of heuristics – best practices – to identify usability problems.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961144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A HEURISTIC/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tx1">
                  <a:lumMod val="95000"/>
                </a:schemeClr>
              </a:solidFill>
              <a:latin typeface="Open Sans Light" panose="020B0306030504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defined by a person or a group of people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deemed to be a “good principle” to follow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recognized by others as a “good principle”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not a hard/fast rule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Open Sans Light" panose="020B0306030504020204" pitchFamily="34" charset="0"/>
              </a:rPr>
              <a:t>Is not always right</a:t>
            </a:r>
          </a:p>
        </p:txBody>
      </p:sp>
    </p:spTree>
    <p:extLst>
      <p:ext uri="{BB962C8B-B14F-4D97-AF65-F5344CB8AC3E}">
        <p14:creationId xmlns:p14="http://schemas.microsoft.com/office/powerpoint/2010/main" val="109875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 bwMode="auto">
          <a:xfrm>
            <a:off x="136533" y="274321"/>
            <a:ext cx="8870949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0" hangingPunct="0">
              <a:defRPr/>
            </a:pPr>
            <a:r>
              <a:rPr lang="en-US" sz="3600" dirty="0">
                <a:latin typeface="Open Sans Light" panose="020B0306030504020204" pitchFamily="34" charset="0"/>
              </a:rPr>
              <a:t>Heuristic Evaluation: The Basics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7159" y="1231909"/>
            <a:ext cx="8452929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On your own, compare an interface to a list of heuristics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Determine which heuristics are violated by the interface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As a group, combine these lists into a more exhaustive listing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Write a report and include redesign suggestions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 bwMode="auto">
          <a:xfrm>
            <a:off x="136533" y="274321"/>
            <a:ext cx="8870949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0" hangingPunct="0">
              <a:defRPr/>
            </a:pPr>
            <a:r>
              <a:rPr lang="en-US" sz="3600" dirty="0">
                <a:latin typeface="Open Sans Light" panose="020B0306030504020204" pitchFamily="34" charset="0"/>
              </a:rPr>
              <a:t>Heuristic Evaluation: Evaluators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7159" y="1231909"/>
            <a:ext cx="7101841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No users required in Heuristic Evaluation. Instead, do the initial evaluation yourself, and then combine your results with a team. </a:t>
            </a:r>
          </a:p>
          <a:p>
            <a:endParaRPr lang="en-US" sz="2000" dirty="0">
              <a:latin typeface="Open Sans Light" panose="020B0306030504020204" pitchFamily="34" charset="0"/>
              <a:sym typeface="BentonSansF Book" pitchFamily="50" charset="0"/>
            </a:endParaRPr>
          </a:p>
          <a:p>
            <a:r>
              <a:rPr lang="en-US" sz="2000" dirty="0">
                <a:latin typeface="Open Sans Light" panose="020B0306030504020204" pitchFamily="34" charset="0"/>
                <a:sym typeface="BentonSansF Book" pitchFamily="50" charset="0"/>
              </a:rPr>
              <a:t>Different evaluators find different problems, with diminishing returns after 5-6 evaluators: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1" b="14629"/>
          <a:stretch/>
        </p:blipFill>
        <p:spPr>
          <a:xfrm>
            <a:off x="1752600" y="3428999"/>
            <a:ext cx="4876190" cy="29718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 bwMode="auto">
          <a:xfrm>
            <a:off x="136533" y="274321"/>
            <a:ext cx="8870949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0" hangingPunct="0">
              <a:defRPr/>
            </a:pPr>
            <a:r>
              <a:rPr lang="en-US" sz="3600">
                <a:latin typeface="Open Sans Light" panose="020B0306030504020204" pitchFamily="34" charset="0"/>
              </a:rPr>
              <a:t>Logging </a:t>
            </a:r>
            <a:r>
              <a:rPr lang="en-US" sz="3600" dirty="0">
                <a:latin typeface="Open Sans Light" panose="020B0306030504020204" pitchFamily="34" charset="0"/>
              </a:rPr>
              <a:t>Heuristic Evaluation Findings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47308"/>
              </p:ext>
            </p:extLst>
          </p:nvPr>
        </p:nvGraphicFramePr>
        <p:xfrm>
          <a:off x="136535" y="1391920"/>
          <a:ext cx="87026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3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Unique Identifier</a:t>
                      </a: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Unique Screen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Problem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Evidence</a:t>
                      </a: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Heuristic Violated</a:t>
                      </a:r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Severity </a:t>
                      </a:r>
                      <a:b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(1-5, 5 is 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Frequency</a:t>
                      </a: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b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(1-5, 5 is common)</a:t>
                      </a:r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Proposed 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JK_1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1.4.A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Required fields during signup are not obvious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Visibility</a:t>
                      </a: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of System Status</a:t>
                      </a:r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Indicate required</a:t>
                      </a:r>
                      <a:r>
                        <a:rPr lang="en-US" sz="1000" b="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fields with a red asterisk (*)</a:t>
                      </a:r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JK_2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1.4.B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Errors during form validation are not uniquely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Help users Recognize, Diagnose and Recover from Errors</a:t>
                      </a:r>
                    </a:p>
                    <a:p>
                      <a:endParaRPr lang="en-US" sz="10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Use a verbose description of changes that have to occur when alerting the user of an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0233" y="2286000"/>
            <a:ext cx="701667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3758" y="2286000"/>
            <a:ext cx="1920242" cy="8585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2286000"/>
            <a:ext cx="7620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-320665" y="3124200"/>
            <a:ext cx="914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438366" y="3362960"/>
            <a:ext cx="43688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182394" y="3123406"/>
            <a:ext cx="914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3733800"/>
            <a:ext cx="260604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Open Sans Light" panose="020B0306030504020204" pitchFamily="34" charset="0"/>
                <a:sym typeface="BentonSansF Book" pitchFamily="50" charset="0"/>
              </a:rPr>
              <a:t>Use a unique identifier that combines the initials of the evaluator with a running number tally (JK = Jon Kolko, 1 = incident number one)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261359" y="3733800"/>
            <a:ext cx="192024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Open Sans Light" panose="020B0306030504020204" pitchFamily="34" charset="0"/>
                <a:sym typeface="BentonSansF Book" pitchFamily="50" charset="0"/>
              </a:rPr>
              <a:t>Identify the heuristic that is violated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471159" y="3733800"/>
            <a:ext cx="305530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Open Sans Light" panose="020B0306030504020204" pitchFamily="34" charset="0"/>
                <a:sym typeface="BentonSansF Book" pitchFamily="50" charset="0"/>
              </a:rPr>
              <a:t>Define a severity and frequency rating to indicate the relative impact of the critical incident and the number of times this incident is likely to be identified by a user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48400" y="2286000"/>
            <a:ext cx="4572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outs">
  <a:themeElements>
    <a:clrScheme name="AC4D">
      <a:dk1>
        <a:sysClr val="windowText" lastClr="000000"/>
      </a:dk1>
      <a:lt1>
        <a:sysClr val="window" lastClr="FFFFFF"/>
      </a:lt1>
      <a:dk2>
        <a:srgbClr val="F6BB00"/>
      </a:dk2>
      <a:lt2>
        <a:srgbClr val="B0DAE6"/>
      </a:lt2>
      <a:accent1>
        <a:srgbClr val="5FB5CD"/>
      </a:accent1>
      <a:accent2>
        <a:srgbClr val="CA2A27"/>
      </a:accent2>
      <a:accent3>
        <a:srgbClr val="C4248F"/>
      </a:accent3>
      <a:accent4>
        <a:srgbClr val="676767"/>
      </a:accent4>
      <a:accent5>
        <a:srgbClr val="9BCB3C"/>
      </a:accent5>
      <a:accent6>
        <a:srgbClr val="D8D8D8"/>
      </a:accent6>
      <a:hlink>
        <a:srgbClr val="676767"/>
      </a:hlink>
      <a:folHlink>
        <a:srgbClr val="676767"/>
      </a:folHlink>
    </a:clrScheme>
    <a:fontScheme name="AC4D">
      <a:majorFont>
        <a:latin typeface="MetaOT-Bold"/>
        <a:ea typeface=""/>
        <a:cs typeface=""/>
      </a:majorFont>
      <a:minorFont>
        <a:latin typeface="MetaOT-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ppt/theme/themeOverride2.xml><?xml version="1.0" encoding="utf-8"?>
<a:themeOverride xmlns:a="http://schemas.openxmlformats.org/drawingml/2006/main">
  <a:clrScheme name="frog color theme">
    <a:dk1>
      <a:srgbClr val="000000"/>
    </a:dk1>
    <a:lt1>
      <a:srgbClr val="FFFFFF"/>
    </a:lt1>
    <a:dk2>
      <a:srgbClr val="5A5A5A"/>
    </a:dk2>
    <a:lt2>
      <a:srgbClr val="9B9B9B"/>
    </a:lt2>
    <a:accent1>
      <a:srgbClr val="87D300"/>
    </a:accent1>
    <a:accent2>
      <a:srgbClr val="D71920"/>
    </a:accent2>
    <a:accent3>
      <a:srgbClr val="F6BB00"/>
    </a:accent3>
    <a:accent4>
      <a:srgbClr val="0070C0"/>
    </a:accent4>
    <a:accent5>
      <a:srgbClr val="00B0F0"/>
    </a:accent5>
    <a:accent6>
      <a:srgbClr val="7030A0"/>
    </a:accent6>
    <a:hlink>
      <a:srgbClr val="C00000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15689</TotalTime>
  <Words>348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MetaOT-Bold</vt:lpstr>
      <vt:lpstr>MetaOT-Book</vt:lpstr>
      <vt:lpstr>MetaSerifOT-Book</vt:lpstr>
      <vt:lpstr>Open Sans</vt:lpstr>
      <vt:lpstr>Open Sans Light</vt:lpstr>
      <vt:lpstr>Times New Roman</vt:lpstr>
      <vt:lpstr>Office Theme</vt:lpstr>
      <vt:lpstr>Layouts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frog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Adam Richardson</dc:creator>
  <cp:keywords/>
  <dc:description/>
  <cp:lastModifiedBy>april tyack</cp:lastModifiedBy>
  <cp:revision>543</cp:revision>
  <cp:lastPrinted>2009-11-16T01:00:39Z</cp:lastPrinted>
  <dcterms:created xsi:type="dcterms:W3CDTF">2010-01-06T17:37:40Z</dcterms:created>
  <dcterms:modified xsi:type="dcterms:W3CDTF">2020-10-16T11:45:17Z</dcterms:modified>
  <cp:category/>
</cp:coreProperties>
</file>