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1" r:id="rId3"/>
    <p:sldId id="257" r:id="rId4"/>
    <p:sldId id="259" r:id="rId5"/>
    <p:sldId id="260" r:id="rId6"/>
    <p:sldId id="262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3400" cap="none" spc="0" baseline="0">
                <a:solidFill>
                  <a:srgbClr val="E3F5F9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2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300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379" y="653795"/>
            <a:ext cx="9291286" cy="5538349"/>
          </a:xfrm>
        </p:spPr>
        <p:txBody>
          <a:bodyPr/>
          <a:lstStyle>
            <a:lvl1pPr marL="358775" indent="-176213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39750" indent="-1809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2pPr>
            <a:lvl3pPr marL="717550" indent="-1778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8760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5665" y="1372091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5665" y="4627355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3400" cap="none" spc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66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300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2350" y="654627"/>
            <a:ext cx="4351286" cy="5559135"/>
          </a:xfrm>
        </p:spPr>
        <p:txBody>
          <a:bodyPr/>
          <a:lstStyle>
            <a:lvl1pPr marL="358775" indent="-176213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 marL="539750" indent="-1809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500">
                <a:solidFill>
                  <a:schemeClr val="tx1"/>
                </a:solidFill>
              </a:defRPr>
            </a:lvl2pPr>
            <a:lvl3pPr marL="717550" indent="-1778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3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9243" y="654627"/>
            <a:ext cx="4351286" cy="5559135"/>
          </a:xfrm>
        </p:spPr>
        <p:txBody>
          <a:bodyPr/>
          <a:lstStyle>
            <a:lvl1pPr marL="358775" indent="-176213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 marL="539750" indent="-1809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500">
                <a:solidFill>
                  <a:schemeClr val="tx1"/>
                </a:solidFill>
              </a:defRPr>
            </a:lvl2pPr>
            <a:lvl3pPr marL="717550" indent="-1778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3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6075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300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4769" y="431313"/>
            <a:ext cx="4490872" cy="80772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200" b="0" spc="-15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4769" y="1293668"/>
            <a:ext cx="4490872" cy="4935682"/>
          </a:xfrm>
        </p:spPr>
        <p:txBody>
          <a:bodyPr/>
          <a:lstStyle>
            <a:lvl1pPr marL="358775" indent="-176213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39750" indent="-1809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5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717550" indent="-1778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3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7892" y="431313"/>
            <a:ext cx="4490872" cy="81317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200" b="0" spc="-15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7892" y="1293668"/>
            <a:ext cx="4490872" cy="4935682"/>
          </a:xfrm>
        </p:spPr>
        <p:txBody>
          <a:bodyPr/>
          <a:lstStyle>
            <a:lvl1pPr marL="358775" indent="-176213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39750" indent="-1809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5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717550" indent="-1778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3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0383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6FB3-CE8D-46A6-80CB-74FC1789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300" spc="-150" baseline="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97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33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95913" cy="53309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316" y="1123837"/>
            <a:ext cx="2324586" cy="460118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2055684" y="758952"/>
            <a:ext cx="144228" cy="5330952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694" y="653795"/>
            <a:ext cx="9291286" cy="553834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7296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74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120" baseline="0">
          <a:solidFill>
            <a:srgbClr val="FFFFF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 2" pitchFamily="18" charset="2"/>
        <a:buNone/>
        <a:defRPr sz="2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556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 2" pitchFamily="18" charset="2"/>
        <a:buChar char=""/>
        <a:defRPr sz="2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539750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 2" pitchFamily="18" charset="2"/>
        <a:buChar char=""/>
        <a:defRPr sz="2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9120-9D47-4953-A6FE-23E10961D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Heuristic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64912-64C5-4AA6-9F7E-A49CDAD488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/>
              <a:t>Game Usability</a:t>
            </a:r>
          </a:p>
        </p:txBody>
      </p:sp>
    </p:spTree>
    <p:extLst>
      <p:ext uri="{BB962C8B-B14F-4D97-AF65-F5344CB8AC3E}">
        <p14:creationId xmlns:p14="http://schemas.microsoft.com/office/powerpoint/2010/main" val="346817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E6BE-C759-46DD-B245-FB9BE7EC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Heuristic Evaluation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E1822F-31E8-4452-81F6-7A0BE842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048" y="754856"/>
            <a:ext cx="9291286" cy="1413578"/>
          </a:xfrm>
        </p:spPr>
        <p:txBody>
          <a:bodyPr anchor="t">
            <a:noAutofit/>
          </a:bodyPr>
          <a:lstStyle/>
          <a:p>
            <a:pPr marL="266700" indent="-195263">
              <a:spcBef>
                <a:spcPts val="600"/>
              </a:spcBef>
            </a:pPr>
            <a:r>
              <a:rPr lang="en-CA" sz="2400"/>
              <a:t>One or (ideally) more researchers examine a game and evaluate its compliance with recognised design principles (‘heuristics’)</a:t>
            </a:r>
          </a:p>
        </p:txBody>
      </p:sp>
      <p:sp>
        <p:nvSpPr>
          <p:cNvPr id="5" name="Content Placeholder 16">
            <a:extLst>
              <a:ext uri="{FF2B5EF4-FFF2-40B4-BE49-F238E27FC236}">
                <a16:creationId xmlns:a16="http://schemas.microsoft.com/office/drawing/2014/main" id="{E4493969-FF6F-4193-ABD0-F3396F298DF2}"/>
              </a:ext>
            </a:extLst>
          </p:cNvPr>
          <p:cNvSpPr txBox="1">
            <a:spLocks/>
          </p:cNvSpPr>
          <p:nvPr/>
        </p:nvSpPr>
        <p:spPr>
          <a:xfrm>
            <a:off x="2783713" y="2592328"/>
            <a:ext cx="4325138" cy="3515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/>
              <a:t>Pros</a:t>
            </a:r>
            <a:endParaRPr lang="en-CA" dirty="0"/>
          </a:p>
          <a:p>
            <a:pPr>
              <a:spcBef>
                <a:spcPts val="600"/>
              </a:spcBef>
            </a:pPr>
            <a:r>
              <a:rPr lang="en-AU" sz="2200"/>
              <a:t>Comparatively fast and cheap to implement</a:t>
            </a:r>
          </a:p>
          <a:p>
            <a:pPr>
              <a:spcBef>
                <a:spcPts val="600"/>
              </a:spcBef>
            </a:pPr>
            <a:r>
              <a:rPr lang="en-AU" sz="2200"/>
              <a:t>Maximises value from more expensive methods</a:t>
            </a:r>
          </a:p>
          <a:p>
            <a:pPr>
              <a:spcBef>
                <a:spcPts val="600"/>
              </a:spcBef>
            </a:pPr>
            <a:r>
              <a:rPr lang="en-AU" sz="2200"/>
              <a:t>Comparing your game to conventional design is useful even if you disagree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1CE8E5FC-B078-4274-8A23-CB7E08B1675E}"/>
              </a:ext>
            </a:extLst>
          </p:cNvPr>
          <p:cNvSpPr txBox="1">
            <a:spLocks/>
          </p:cNvSpPr>
          <p:nvPr/>
        </p:nvSpPr>
        <p:spPr>
          <a:xfrm>
            <a:off x="7431663" y="2592328"/>
            <a:ext cx="4464868" cy="42470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CA" sz="2600"/>
              <a:t>Cons</a:t>
            </a:r>
            <a:endParaRPr lang="en-CA" sz="2600" dirty="0"/>
          </a:p>
          <a:p>
            <a:pPr>
              <a:spcBef>
                <a:spcPts val="600"/>
              </a:spcBef>
            </a:pPr>
            <a:r>
              <a:rPr lang="en-AU" sz="2200"/>
              <a:t>Less comprehensive than they seem on paper</a:t>
            </a:r>
          </a:p>
          <a:p>
            <a:pPr>
              <a:spcBef>
                <a:spcPts val="600"/>
              </a:spcBef>
            </a:pPr>
            <a:r>
              <a:rPr lang="en-AU" sz="2200"/>
              <a:t>Effectively interpreting and applying heuristics requires some design expertise</a:t>
            </a:r>
          </a:p>
          <a:p>
            <a:pPr>
              <a:spcBef>
                <a:spcPts val="600"/>
              </a:spcBef>
            </a:pPr>
            <a:r>
              <a:rPr lang="en-AU" sz="2200"/>
              <a:t>Rigid application of 'authoritative' design principles can rob games of unique qualities</a:t>
            </a:r>
          </a:p>
        </p:txBody>
      </p:sp>
    </p:spTree>
    <p:extLst>
      <p:ext uri="{BB962C8B-B14F-4D97-AF65-F5344CB8AC3E}">
        <p14:creationId xmlns:p14="http://schemas.microsoft.com/office/powerpoint/2010/main" val="145868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5AE58-5E4D-4156-BBA5-0230255F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Usability vs. Playability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7CF8CA52-4942-4AD5-BC27-4BF4972DA50A}"/>
              </a:ext>
            </a:extLst>
          </p:cNvPr>
          <p:cNvSpPr txBox="1">
            <a:spLocks/>
          </p:cNvSpPr>
          <p:nvPr/>
        </p:nvSpPr>
        <p:spPr>
          <a:xfrm>
            <a:off x="2472611" y="772684"/>
            <a:ext cx="9554547" cy="217578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358775" indent="-176213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39750" indent="-180975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Char char=""/>
              <a:defRPr sz="25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717550" indent="-1778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Char char="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b="1">
                <a:solidFill>
                  <a:schemeClr val="accent1"/>
                </a:solidFill>
              </a:rPr>
              <a:t>Usability:</a:t>
            </a:r>
            <a:r>
              <a:rPr lang="en-CA" sz="2400"/>
              <a:t> interactions are effective, efficient, and satisfying </a:t>
            </a:r>
            <a:br>
              <a:rPr lang="en-CA" sz="2400"/>
            </a:br>
            <a:r>
              <a:rPr lang="en-CA" sz="2400"/>
              <a:t>(ISO 9241-11 standard)</a:t>
            </a:r>
          </a:p>
          <a:p>
            <a:r>
              <a:rPr lang="en-CA" sz="2400" b="1">
                <a:solidFill>
                  <a:schemeClr val="accent1"/>
                </a:solidFill>
              </a:rPr>
              <a:t>Playability:</a:t>
            </a:r>
            <a:r>
              <a:rPr lang="en-CA" sz="2400"/>
              <a:t> the interface is unobtrusive, design intent is clear, and the game is suitably difficult and engaging (Korhonen, 2016)</a:t>
            </a:r>
            <a:endParaRPr lang="en-CA" sz="2400" dirty="0"/>
          </a:p>
        </p:txBody>
      </p:sp>
      <p:pic>
        <p:nvPicPr>
          <p:cNvPr id="5" name="Content Placeholder 6" descr="Playability vs Usability">
            <a:extLst>
              <a:ext uri="{FF2B5EF4-FFF2-40B4-BE49-F238E27FC236}">
                <a16:creationId xmlns:a16="http://schemas.microsoft.com/office/drawing/2014/main" id="{0E3FB5B7-505D-49BC-BCDD-6B3792B895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6" b="7653"/>
          <a:stretch/>
        </p:blipFill>
        <p:spPr>
          <a:xfrm>
            <a:off x="2636638" y="2690208"/>
            <a:ext cx="9269897" cy="3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1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8339F-9BDD-4764-B300-4A58DE89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Game Usability Heuristics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9FEA9918-433F-4B4D-919A-FAC6F379E4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456024"/>
              </p:ext>
            </p:extLst>
          </p:nvPr>
        </p:nvGraphicFramePr>
        <p:xfrm>
          <a:off x="2723993" y="363600"/>
          <a:ext cx="9112609" cy="6130800"/>
        </p:xfrm>
        <a:graphic>
          <a:graphicData uri="http://schemas.openxmlformats.org/drawingml/2006/table">
            <a:tbl>
              <a:tblPr firstRow="1" firstCol="1" bandRow="1"/>
              <a:tblGrid>
                <a:gridCol w="741608">
                  <a:extLst>
                    <a:ext uri="{9D8B030D-6E8A-4147-A177-3AD203B41FA5}">
                      <a16:colId xmlns:a16="http://schemas.microsoft.com/office/drawing/2014/main" val="1218172686"/>
                    </a:ext>
                  </a:extLst>
                </a:gridCol>
                <a:gridCol w="8371001">
                  <a:extLst>
                    <a:ext uri="{9D8B030D-6E8A-4147-A177-3AD203B41FA5}">
                      <a16:colId xmlns:a16="http://schemas.microsoft.com/office/drawing/2014/main" val="1163385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1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Code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b="1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Game Usability Heuristics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284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GU1a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audiovisual representation supports the game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127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GU1b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a view to the game world supports smooth interaction and the camera behaves correctly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277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GU2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screen layout is efficient and visually pleasing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761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GU3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device UI and game UI are used for their own purposes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8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GU4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indicators are visible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121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GU5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player understands the terminology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733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GU6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navigation is consistent, logical, and minimalist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802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GU7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game controllers are consistent and follow standard conventions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605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GU8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game controls are convenient and flexible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071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GU9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game gives feedback on the player’s actions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139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GU10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player cannot make irreversible errors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397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GU11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player does not have to memorise things unnecessarily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463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GU12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game contains help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853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32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060F-E8BA-475D-B9D4-DB4CF9C9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Gameplay Heuristics</a:t>
            </a:r>
            <a:br>
              <a:rPr lang="en-AU"/>
            </a:br>
            <a:r>
              <a:rPr lang="en-AU"/>
              <a:t>(Playability)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B8385AD-07DF-4848-B4B2-551558F4B9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129873"/>
              </p:ext>
            </p:extLst>
          </p:nvPr>
        </p:nvGraphicFramePr>
        <p:xfrm>
          <a:off x="2805429" y="208732"/>
          <a:ext cx="8719314" cy="6440535"/>
        </p:xfrm>
        <a:graphic>
          <a:graphicData uri="http://schemas.openxmlformats.org/drawingml/2006/table">
            <a:tbl>
              <a:tblPr firstRow="1" firstCol="1" bandRow="1"/>
              <a:tblGrid>
                <a:gridCol w="756285">
                  <a:extLst>
                    <a:ext uri="{9D8B030D-6E8A-4147-A177-3AD203B41FA5}">
                      <a16:colId xmlns:a16="http://schemas.microsoft.com/office/drawing/2014/main" val="908003349"/>
                    </a:ext>
                  </a:extLst>
                </a:gridCol>
                <a:gridCol w="7963029">
                  <a:extLst>
                    <a:ext uri="{9D8B030D-6E8A-4147-A177-3AD203B41FA5}">
                      <a16:colId xmlns:a16="http://schemas.microsoft.com/office/drawing/2014/main" val="27728291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b="1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Code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b="1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Gameplay Heuristics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616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GP1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game provides clear goals or supports player-created goals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429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GP2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player sees the progress in the game and can compare the results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539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GP3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players are rewarded and the rewards are meaningful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44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GP4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player is in control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941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GP5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challenge, strategy, and pace are in balance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945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GP6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first-time experience is encouraging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624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GP7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game story, if any, supports the gameplay and is meaningful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610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GP8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there are no repetitive or boring tasks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29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GP9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players can express themselves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558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GP10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game supports different playing styles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568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GP11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game does not stagnate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850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GP12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game is consistent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827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GP13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game uses orthogonal unit differentiation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566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GP14 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AU" sz="1800" spc="0">
                          <a:solidFill>
                            <a:srgbClr val="231F2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Open Sans" panose="020B0606030504020204" pitchFamily="34" charset="0"/>
                        </a:rPr>
                        <a:t>the player does not lose any hard-won possessions</a:t>
                      </a:r>
                      <a:endParaRPr lang="en-AU" sz="1800" spc="1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569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63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1B06-2597-4193-BEE0-AFFA2F4A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32789-70F0-4C7A-A2D7-5103459A9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Form groups of 4</a:t>
            </a:r>
          </a:p>
          <a:p>
            <a:r>
              <a:rPr lang="en-AU"/>
              <a:t>Agree on a game to evaluate</a:t>
            </a:r>
          </a:p>
          <a:p>
            <a:pPr lvl="1"/>
            <a:r>
              <a:rPr lang="en-AU"/>
              <a:t>You may need to limit the evaluation to a particular game segment to make this manageable</a:t>
            </a:r>
          </a:p>
          <a:p>
            <a:r>
              <a:rPr lang="en-AU"/>
              <a:t>In pairs, play through your chosen game (segment), with one person noting any heuristic violations</a:t>
            </a:r>
          </a:p>
          <a:p>
            <a:pPr lvl="1"/>
            <a:r>
              <a:rPr lang="en-AU"/>
              <a:t>Note all violations – even if they're not actually problems</a:t>
            </a:r>
          </a:p>
          <a:p>
            <a:r>
              <a:rPr lang="en-AU"/>
              <a:t>Discuss your individual findings and decide on the most important issues</a:t>
            </a:r>
          </a:p>
          <a:p>
            <a:r>
              <a:rPr lang="en-AU"/>
              <a:t>Write up your findings and design recommendations in a report</a:t>
            </a:r>
          </a:p>
        </p:txBody>
      </p:sp>
    </p:spTree>
    <p:extLst>
      <p:ext uri="{BB962C8B-B14F-4D97-AF65-F5344CB8AC3E}">
        <p14:creationId xmlns:p14="http://schemas.microsoft.com/office/powerpoint/2010/main" val="4135674612"/>
      </p:ext>
    </p:extLst>
  </p:cSld>
  <p:clrMapOvr>
    <a:masterClrMapping/>
  </p:clrMapOvr>
</p:sld>
</file>

<file path=ppt/theme/theme1.xml><?xml version="1.0" encoding="utf-8"?>
<a:theme xmlns:a="http://schemas.openxmlformats.org/drawingml/2006/main" name="_high contrast teal powerpoint theme">
  <a:themeElements>
    <a:clrScheme name="Custom 9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1E7080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1E7080"/>
      </a:hlink>
      <a:folHlink>
        <a:srgbClr val="EE7008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_high contrast teal powerpoint theme" id="{6C526A6A-C341-4074-920E-708559B64CA3}" vid="{18874B1C-DCBA-4517-8331-D17F4A056E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_high contrast teal powerpoint theme</Template>
  <TotalTime>100</TotalTime>
  <Words>444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Open Sans</vt:lpstr>
      <vt:lpstr>Wingdings 2</vt:lpstr>
      <vt:lpstr>_high contrast teal powerpoint theme</vt:lpstr>
      <vt:lpstr>Heuristic Evaluation</vt:lpstr>
      <vt:lpstr>Heuristic Evaluation</vt:lpstr>
      <vt:lpstr>Usability vs. Playability</vt:lpstr>
      <vt:lpstr>Game Usability Heuristics</vt:lpstr>
      <vt:lpstr>Gameplay Heuristics (Playability)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Heuristic Evaluation</dc:title>
  <dc:creator>april tyack</dc:creator>
  <cp:lastModifiedBy>april tyack</cp:lastModifiedBy>
  <cp:revision>9</cp:revision>
  <dcterms:created xsi:type="dcterms:W3CDTF">2020-10-16T11:47:28Z</dcterms:created>
  <dcterms:modified xsi:type="dcterms:W3CDTF">2020-10-20T10:18:24Z</dcterms:modified>
</cp:coreProperties>
</file>