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sldIdLst>
    <p:sldId id="280" r:id="rId3"/>
    <p:sldId id="274" r:id="rId4"/>
    <p:sldId id="281" r:id="rId5"/>
    <p:sldId id="282" r:id="rId6"/>
    <p:sldId id="283" r:id="rId7"/>
    <p:sldId id="297" r:id="rId8"/>
    <p:sldId id="298" r:id="rId9"/>
    <p:sldId id="299" r:id="rId10"/>
    <p:sldId id="300" r:id="rId11"/>
    <p:sldId id="287" r:id="rId12"/>
    <p:sldId id="288" r:id="rId13"/>
    <p:sldId id="284" r:id="rId14"/>
    <p:sldId id="285" r:id="rId15"/>
    <p:sldId id="286" r:id="rId16"/>
    <p:sldId id="289" r:id="rId17"/>
    <p:sldId id="290" r:id="rId18"/>
    <p:sldId id="292" r:id="rId19"/>
    <p:sldId id="291" r:id="rId20"/>
    <p:sldId id="293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aos" initials="MK" lastIdx="1" clrIdx="0">
    <p:extLst>
      <p:ext uri="{19B8F6BF-5375-455C-9EA6-DF929625EA0E}">
        <p15:presenceInfo xmlns:p15="http://schemas.microsoft.com/office/powerpoint/2012/main" userId="d232bdc20eb3d2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3400" cap="none" spc="0" baseline="0">
                <a:solidFill>
                  <a:srgbClr val="E3F5F9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379" y="653795"/>
            <a:ext cx="9291286" cy="5538349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519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65" y="1372091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5665" y="4627355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34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78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2350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49243" y="654627"/>
            <a:ext cx="4351286" cy="5559135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/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/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769" y="431313"/>
            <a:ext cx="4490872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4769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7892" y="431313"/>
            <a:ext cx="4490872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7892" y="1293668"/>
            <a:ext cx="4490872" cy="4935682"/>
          </a:xfrm>
        </p:spPr>
        <p:txBody>
          <a:bodyPr/>
          <a:lstStyle>
            <a:lvl1pPr marL="358775" indent="-176213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02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6FB3-CE8D-46A6-80CB-74FC1789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 spc="-15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54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DA03E-E25D-41AA-A738-0BDC03CC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B28D-2BEA-4580-B315-39773B13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0860-1AEC-4E5E-AC3E-86758EDCB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EE9D-0A39-4F6E-A754-99C26D018161}" type="datetimeFigureOut">
              <a:rPr lang="en-AU" smtClean="0"/>
              <a:t>21/10/20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5B26-DC76-4F03-94ED-2EEF5BE9F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D470-1384-46C1-83E3-B269DD9B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D259-1653-4816-A96A-0D8B46FC50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252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95913" cy="5330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316" y="1123837"/>
            <a:ext cx="2324586" cy="46011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055684" y="758952"/>
            <a:ext cx="144228" cy="5330952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5694" y="653795"/>
            <a:ext cx="9291286" cy="55383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19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120" baseline="0">
          <a:solidFill>
            <a:srgbClr val="FFFFF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None/>
        <a:defRPr sz="2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5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39750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"/>
        <a:defRPr sz="23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BA5D-0C8C-43A7-B306-7BA45B6FC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62312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FABA-E9DB-434E-BCE7-8490FBF9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Broad Opening Questions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7EE00E-E0CA-47CE-AA9F-29CE8598F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713" y="732287"/>
            <a:ext cx="9728287" cy="5384281"/>
          </a:xfrm>
        </p:spPr>
      </p:pic>
    </p:spTree>
    <p:extLst>
      <p:ext uri="{BB962C8B-B14F-4D97-AF65-F5344CB8AC3E}">
        <p14:creationId xmlns:p14="http://schemas.microsoft.com/office/powerpoint/2010/main" val="77513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FABA-E9DB-434E-BCE7-8490FBF9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Follow-up Questions – Leading(?)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27989-9732-441B-B8EC-8E1DCBA92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302" y="629403"/>
            <a:ext cx="9659698" cy="5590050"/>
          </a:xfrm>
        </p:spPr>
      </p:pic>
    </p:spTree>
    <p:extLst>
      <p:ext uri="{BB962C8B-B14F-4D97-AF65-F5344CB8AC3E}">
        <p14:creationId xmlns:p14="http://schemas.microsoft.com/office/powerpoint/2010/main" val="182540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FABA-E9DB-434E-BCE7-8490FBF9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Follow-up 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993FC-1499-48F0-95F2-48D077453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09" y="1123837"/>
            <a:ext cx="9577391" cy="46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2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FABA-E9DB-434E-BCE7-8490FBF9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/>
              <a:t>Interruptions</a:t>
            </a:r>
            <a:br>
              <a:rPr lang="en-AU" sz="3000"/>
            </a:br>
            <a:r>
              <a:rPr lang="en-AU" sz="3000"/>
              <a:t>+ </a:t>
            </a:r>
            <a:br>
              <a:rPr lang="en-AU" sz="3000"/>
            </a:br>
            <a:r>
              <a:rPr lang="en-AU" sz="3000"/>
              <a:t>Limits of Audio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51DD8-8E93-4C70-9A67-5AFE1476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F0107-4DD1-4221-ACDE-D5BD3D61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5" y="12381"/>
            <a:ext cx="9854035" cy="68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FABA-E9DB-434E-BCE7-8490FBF9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Repetition for Depth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C7AD6-CA67-4ED7-9C24-19991B95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79" y="0"/>
            <a:ext cx="8632283" cy="68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D91B-A4D8-4242-A7F4-CCA73819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FA7C-D27B-48FE-9BBA-C8841EAFC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Form groups of 3 (moderator, note-taker, participant)</a:t>
            </a:r>
          </a:p>
          <a:p>
            <a:r>
              <a:rPr lang="en-AU"/>
              <a:t>Collectively, write a short interview script (~3-5 questions)</a:t>
            </a:r>
          </a:p>
          <a:p>
            <a:pPr lvl="1"/>
            <a:r>
              <a:rPr lang="en-AU"/>
              <a:t>Topic: most recent play experience (outside this course)</a:t>
            </a:r>
          </a:p>
          <a:p>
            <a:pPr lvl="1"/>
            <a:r>
              <a:rPr lang="en-AU"/>
              <a:t>Plan potential follow-up questions</a:t>
            </a:r>
          </a:p>
          <a:p>
            <a:r>
              <a:rPr lang="en-AU"/>
              <a:t>Interview each other, rotating between roles</a:t>
            </a:r>
          </a:p>
          <a:p>
            <a:r>
              <a:rPr lang="en-AU"/>
              <a:t>Compile your group's results into a single document</a:t>
            </a:r>
          </a:p>
          <a:p>
            <a:pPr lvl="1"/>
            <a:r>
              <a:rPr lang="en-AU"/>
              <a:t>To be analysed later</a:t>
            </a:r>
          </a:p>
        </p:txBody>
      </p:sp>
    </p:spTree>
    <p:extLst>
      <p:ext uri="{BB962C8B-B14F-4D97-AF65-F5344CB8AC3E}">
        <p14:creationId xmlns:p14="http://schemas.microsoft.com/office/powerpoint/2010/main" val="48906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BA5D-0C8C-43A7-B306-7BA45B6FC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Data Interpretation &amp;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645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/>
              <a:t>Interpretation Session</a:t>
            </a:r>
            <a:endParaRPr lang="en-C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417" y="776707"/>
            <a:ext cx="9291286" cy="5379649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AU" sz="2400" dirty="0"/>
              <a:t>A group meeting consisting of the interviewer plus 2–5 team members 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Is conducted shortly (within 48 hours) after the interview 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As a rule: Lasts approximately the same amount of time as the (Contextual) Interview or inquiry</a:t>
            </a:r>
          </a:p>
          <a:p>
            <a:pPr marL="266700" indent="-195263">
              <a:spcBef>
                <a:spcPts val="600"/>
              </a:spcBef>
            </a:pPr>
            <a:endParaRPr lang="en-AU" sz="2400" dirty="0"/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Procedure:</a:t>
            </a:r>
          </a:p>
          <a:p>
            <a:pPr marL="447675" lvl="1" indent="-195263"/>
            <a:r>
              <a:rPr lang="en-AU" sz="2300" dirty="0"/>
              <a:t>The interviewer tells the story of the interview</a:t>
            </a:r>
          </a:p>
          <a:p>
            <a:pPr marL="447675" lvl="1" indent="-195263"/>
            <a:r>
              <a:rPr lang="en-AU" sz="2300" dirty="0"/>
              <a:t>Team members ask questions, drawing out details that might have been overlooked and indicate what is important to capture </a:t>
            </a:r>
          </a:p>
          <a:p>
            <a:pPr marL="447675" lvl="1" indent="-195263"/>
            <a:r>
              <a:rPr lang="en-AU" sz="2300" dirty="0"/>
              <a:t>At least person writes affinity notes, the others for example capture design models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04C56D-1AB0-8443-9DD1-4D914795E8BA}"/>
              </a:ext>
            </a:extLst>
          </p:cNvPr>
          <p:cNvSpPr txBox="1"/>
          <p:nvPr/>
        </p:nvSpPr>
        <p:spPr>
          <a:xfrm>
            <a:off x="12175299" y="5787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84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Affinity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98" y="743961"/>
            <a:ext cx="9291286" cy="3381822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AU" sz="2400" dirty="0"/>
              <a:t>Key practice issues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Identity and cultural observations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Tool and activity successes and breakdowns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Task patterns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The use of time, place and different devices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Design ideas</a:t>
            </a:r>
          </a:p>
          <a:p>
            <a:pPr marL="266700" indent="-195263">
              <a:spcBef>
                <a:spcPts val="600"/>
              </a:spcBef>
            </a:pPr>
            <a:r>
              <a:rPr lang="en-AU" sz="2400" dirty="0"/>
              <a:t>And any other issues that have relevance to the project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6B1C69A-BA43-5A41-85DF-DDF88330ED96}"/>
              </a:ext>
            </a:extLst>
          </p:cNvPr>
          <p:cNvSpPr/>
          <p:nvPr/>
        </p:nvSpPr>
        <p:spPr>
          <a:xfrm>
            <a:off x="2954897" y="4379350"/>
            <a:ext cx="1891423" cy="158253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>
                <a:solidFill>
                  <a:schemeClr val="tx1"/>
                </a:solidFill>
              </a:rPr>
              <a:t>She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knows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prices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change</a:t>
            </a:r>
            <a:r>
              <a:rPr lang="de-DE" sz="1400" b="1" dirty="0">
                <a:solidFill>
                  <a:schemeClr val="tx1"/>
                </a:solidFill>
              </a:rPr>
              <a:t> </a:t>
            </a:r>
            <a:r>
              <a:rPr lang="de-DE" sz="1400" b="1" dirty="0" err="1">
                <a:solidFill>
                  <a:schemeClr val="tx1"/>
                </a:solidFill>
              </a:rPr>
              <a:t>over</a:t>
            </a:r>
            <a:r>
              <a:rPr lang="de-DE" sz="1400" b="1" dirty="0">
                <a:solidFill>
                  <a:schemeClr val="tx1"/>
                </a:solidFill>
              </a:rPr>
              <a:t> time</a:t>
            </a:r>
            <a:r>
              <a:rPr lang="de-DE" sz="1400" dirty="0">
                <a:solidFill>
                  <a:schemeClr val="tx1"/>
                </a:solidFill>
              </a:rPr>
              <a:t>, so </a:t>
            </a:r>
            <a:r>
              <a:rPr lang="de-DE" sz="1400" dirty="0" err="1">
                <a:solidFill>
                  <a:schemeClr val="tx1"/>
                </a:solidFill>
              </a:rPr>
              <a:t>she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searches</a:t>
            </a:r>
            <a:r>
              <a:rPr lang="de-DE" sz="1400" dirty="0">
                <a:solidFill>
                  <a:schemeClr val="tx1"/>
                </a:solidFill>
              </a:rPr>
              <a:t> at all different </a:t>
            </a:r>
            <a:r>
              <a:rPr lang="de-DE" sz="1400" dirty="0" err="1">
                <a:solidFill>
                  <a:schemeClr val="tx1"/>
                </a:solidFill>
              </a:rPr>
              <a:t>times</a:t>
            </a:r>
            <a:r>
              <a:rPr lang="de-DE" sz="1400" dirty="0">
                <a:solidFill>
                  <a:schemeClr val="tx1"/>
                </a:solidFill>
              </a:rPr>
              <a:t> of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day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days</a:t>
            </a:r>
            <a:r>
              <a:rPr lang="de-DE" sz="1400" dirty="0">
                <a:solidFill>
                  <a:schemeClr val="tx1"/>
                </a:solidFill>
              </a:rPr>
              <a:t> of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week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looking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best</a:t>
            </a:r>
            <a:r>
              <a:rPr lang="de-DE" sz="1400" dirty="0">
                <a:solidFill>
                  <a:schemeClr val="tx1"/>
                </a:solidFill>
              </a:rPr>
              <a:t> deal.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D95038B-4BBA-0342-9263-D6BAE41AB5EF}"/>
              </a:ext>
            </a:extLst>
          </p:cNvPr>
          <p:cNvSpPr/>
          <p:nvPr/>
        </p:nvSpPr>
        <p:spPr>
          <a:xfrm>
            <a:off x="5554038" y="5023223"/>
            <a:ext cx="1891423" cy="140359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her </a:t>
            </a:r>
            <a:r>
              <a:rPr lang="de-DE" sz="1400" dirty="0" err="1">
                <a:solidFill>
                  <a:schemeClr val="tx1"/>
                </a:solidFill>
              </a:rPr>
              <a:t>it’s</a:t>
            </a:r>
            <a:r>
              <a:rPr lang="de-DE" sz="1400" dirty="0">
                <a:solidFill>
                  <a:schemeClr val="tx1"/>
                </a:solidFill>
              </a:rPr>
              <a:t> not a </a:t>
            </a:r>
            <a:r>
              <a:rPr lang="de-DE" sz="1400" dirty="0" err="1">
                <a:solidFill>
                  <a:schemeClr val="tx1"/>
                </a:solidFill>
              </a:rPr>
              <a:t>hassle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keep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checking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prices</a:t>
            </a:r>
            <a:r>
              <a:rPr lang="de-DE" sz="1400" dirty="0">
                <a:solidFill>
                  <a:schemeClr val="tx1"/>
                </a:solidFill>
              </a:rPr>
              <a:t> – </a:t>
            </a:r>
            <a:r>
              <a:rPr lang="de-DE" sz="1400" dirty="0" err="1">
                <a:solidFill>
                  <a:schemeClr val="tx1"/>
                </a:solidFill>
              </a:rPr>
              <a:t>she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thinks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travel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planning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fun</a:t>
            </a:r>
            <a:r>
              <a:rPr lang="de-DE" sz="1400" dirty="0">
                <a:solidFill>
                  <a:schemeClr val="tx1"/>
                </a:solidFill>
              </a:rPr>
              <a:t>. “</a:t>
            </a:r>
            <a:r>
              <a:rPr lang="de-DE" sz="1400" b="1" dirty="0">
                <a:solidFill>
                  <a:schemeClr val="tx1"/>
                </a:solidFill>
              </a:rPr>
              <a:t>I do </a:t>
            </a:r>
            <a:r>
              <a:rPr lang="de-DE" sz="1400" b="1" dirty="0" err="1">
                <a:solidFill>
                  <a:schemeClr val="tx1"/>
                </a:solidFill>
              </a:rPr>
              <a:t>love</a:t>
            </a:r>
            <a:r>
              <a:rPr lang="de-DE" sz="1400" b="1" dirty="0">
                <a:solidFill>
                  <a:schemeClr val="tx1"/>
                </a:solidFill>
              </a:rPr>
              <a:t> it</a:t>
            </a:r>
            <a:r>
              <a:rPr lang="de-DE" sz="1400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696AFE-4541-844A-BA24-129444B5AFF3}"/>
              </a:ext>
            </a:extLst>
          </p:cNvPr>
          <p:cNvSpPr/>
          <p:nvPr/>
        </p:nvSpPr>
        <p:spPr>
          <a:xfrm>
            <a:off x="8885168" y="4355843"/>
            <a:ext cx="2067930" cy="128656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tx1"/>
                </a:solidFill>
              </a:rPr>
              <a:t>DI: </a:t>
            </a:r>
            <a:r>
              <a:rPr lang="de-DE" sz="1400" dirty="0" err="1">
                <a:solidFill>
                  <a:schemeClr val="tx1"/>
                </a:solidFill>
              </a:rPr>
              <a:t>Capitalize</a:t>
            </a:r>
            <a:r>
              <a:rPr lang="de-DE" sz="1400" dirty="0">
                <a:solidFill>
                  <a:schemeClr val="tx1"/>
                </a:solidFill>
              </a:rPr>
              <a:t> on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competitive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aspect</a:t>
            </a:r>
            <a:r>
              <a:rPr lang="de-DE" sz="1400" dirty="0">
                <a:solidFill>
                  <a:schemeClr val="tx1"/>
                </a:solidFill>
              </a:rPr>
              <a:t> of </a:t>
            </a:r>
            <a:r>
              <a:rPr lang="de-DE" sz="1400" dirty="0" err="1">
                <a:solidFill>
                  <a:schemeClr val="tx1"/>
                </a:solidFill>
              </a:rPr>
              <a:t>travel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planning</a:t>
            </a:r>
            <a:r>
              <a:rPr lang="de-DE" sz="1400" dirty="0">
                <a:solidFill>
                  <a:schemeClr val="tx1"/>
                </a:solidFill>
              </a:rPr>
              <a:t> – </a:t>
            </a:r>
            <a:r>
              <a:rPr lang="de-DE" sz="1400" dirty="0" err="1">
                <a:solidFill>
                  <a:schemeClr val="tx1"/>
                </a:solidFill>
              </a:rPr>
              <a:t>gamification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getting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best</a:t>
            </a:r>
            <a:r>
              <a:rPr lang="de-DE" sz="1400" dirty="0">
                <a:solidFill>
                  <a:schemeClr val="tx1"/>
                </a:solidFill>
              </a:rPr>
              <a:t> deal. 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0A57519-3784-F04D-A157-8ABC01A8249E}"/>
              </a:ext>
            </a:extLst>
          </p:cNvPr>
          <p:cNvCxnSpPr>
            <a:cxnSpLocks/>
          </p:cNvCxnSpPr>
          <p:nvPr/>
        </p:nvCxnSpPr>
        <p:spPr>
          <a:xfrm flipH="1">
            <a:off x="4577958" y="4422987"/>
            <a:ext cx="536723" cy="15151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C5717CC-CE0A-C049-8A75-6F43FD4A3432}"/>
              </a:ext>
            </a:extLst>
          </p:cNvPr>
          <p:cNvSpPr txBox="1"/>
          <p:nvPr/>
        </p:nvSpPr>
        <p:spPr>
          <a:xfrm>
            <a:off x="5114681" y="4238321"/>
            <a:ext cx="943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Problem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37F554-AA81-8748-B025-1ECC332035D1}"/>
              </a:ext>
            </a:extLst>
          </p:cNvPr>
          <p:cNvSpPr txBox="1"/>
          <p:nvPr/>
        </p:nvSpPr>
        <p:spPr>
          <a:xfrm>
            <a:off x="7931305" y="6046083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Quote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96E0794-AAB6-4A47-AD27-D5C4709C477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239245" y="6186197"/>
            <a:ext cx="692060" cy="2916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CD4E396-6883-DD48-B4CD-77C7558C99AA}"/>
              </a:ext>
            </a:extLst>
          </p:cNvPr>
          <p:cNvCxnSpPr>
            <a:cxnSpLocks/>
          </p:cNvCxnSpPr>
          <p:nvPr/>
        </p:nvCxnSpPr>
        <p:spPr>
          <a:xfrm>
            <a:off x="8341738" y="4524776"/>
            <a:ext cx="543430" cy="3315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225EA0B9-EF3A-AD4A-8D62-C79C83BC0D20}"/>
              </a:ext>
            </a:extLst>
          </p:cNvPr>
          <p:cNvSpPr txBox="1"/>
          <p:nvPr/>
        </p:nvSpPr>
        <p:spPr>
          <a:xfrm>
            <a:off x="7091075" y="4329571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Design </a:t>
            </a:r>
            <a:r>
              <a:rPr lang="de-DE" sz="1600" dirty="0" err="1"/>
              <a:t>Idea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8650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Affinity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98" y="743960"/>
            <a:ext cx="9065652" cy="951490"/>
          </a:xfrm>
        </p:spPr>
        <p:txBody>
          <a:bodyPr anchor="t">
            <a:noAutofit/>
          </a:bodyPr>
          <a:lstStyle/>
          <a:p>
            <a:pPr marL="71437" indent="0">
              <a:spcBef>
                <a:spcPts val="600"/>
              </a:spcBef>
              <a:buNone/>
            </a:pPr>
            <a:r>
              <a:rPr lang="en-AU" sz="2400" dirty="0"/>
              <a:t>The process of consolidation is easiest to see in building the Affinity Diagram, but it is similar for all models.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BA998C-3514-7B46-A1FC-4D7DD3052916}"/>
              </a:ext>
            </a:extLst>
          </p:cNvPr>
          <p:cNvSpPr txBox="1">
            <a:spLocks/>
          </p:cNvSpPr>
          <p:nvPr/>
        </p:nvSpPr>
        <p:spPr>
          <a:xfrm>
            <a:off x="2681434" y="1866900"/>
            <a:ext cx="4093602" cy="43804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58775" indent="-176213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7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  <a:defRPr sz="25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7550" indent="-1778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Char char=""/>
              <a:defRPr sz="23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337" indent="-342900">
              <a:spcBef>
                <a:spcPts val="600"/>
              </a:spcBef>
            </a:pPr>
            <a:r>
              <a:rPr lang="en-AU" sz="2400" dirty="0"/>
              <a:t>Grouping the individual affinity notes into a wall-sized, hierarchical diagram</a:t>
            </a:r>
          </a:p>
          <a:p>
            <a:pPr marL="414337" indent="-342900">
              <a:spcBef>
                <a:spcPts val="600"/>
              </a:spcBef>
            </a:pPr>
            <a:r>
              <a:rPr lang="en-AU" sz="2400" dirty="0"/>
              <a:t>Shows the common issues, themes, and scope of the customer problems and needs in one place </a:t>
            </a:r>
          </a:p>
          <a:p>
            <a:pPr marL="414337" indent="-342900">
              <a:spcBef>
                <a:spcPts val="600"/>
              </a:spcBef>
            </a:pPr>
            <a:r>
              <a:rPr lang="en-AU" sz="2400" dirty="0"/>
              <a:t>Acts as the voice of the customer and tells the story of the user’s life</a:t>
            </a:r>
          </a:p>
          <a:p>
            <a:pPr marL="71437" indent="0">
              <a:spcBef>
                <a:spcPts val="600"/>
              </a:spcBef>
              <a:buNone/>
            </a:pPr>
            <a:endParaRPr lang="en-AU" sz="2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87B0BE-117A-4349-8CC1-CE2B5180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79" y="1866900"/>
            <a:ext cx="4654271" cy="438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Interviews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24B1-FA3E-463A-9EEA-E82EC027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48" y="754855"/>
            <a:ext cx="9291286" cy="1378745"/>
          </a:xfrm>
        </p:spPr>
        <p:txBody>
          <a:bodyPr anchor="t">
            <a:noAutofit/>
          </a:bodyPr>
          <a:lstStyle/>
          <a:p>
            <a:pPr marL="266700" indent="-195263">
              <a:spcBef>
                <a:spcPts val="600"/>
              </a:spcBef>
            </a:pPr>
            <a:r>
              <a:rPr lang="en-AU" sz="2400"/>
              <a:t>A researcher asks individual players about the topic(s) of interest, while taking notes and recording audio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B12C94-A738-41A8-9496-1DB5597A3CD9}"/>
              </a:ext>
            </a:extLst>
          </p:cNvPr>
          <p:cNvSpPr txBox="1">
            <a:spLocks/>
          </p:cNvSpPr>
          <p:nvPr/>
        </p:nvSpPr>
        <p:spPr>
          <a:xfrm>
            <a:off x="2783713" y="2592328"/>
            <a:ext cx="4325138" cy="35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Pros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AU" sz="2200"/>
              <a:t>Generates contextual data that can stand alone, or explain other results</a:t>
            </a:r>
          </a:p>
          <a:p>
            <a:pPr>
              <a:spcBef>
                <a:spcPts val="600"/>
              </a:spcBef>
            </a:pPr>
            <a:r>
              <a:rPr lang="en-AU" sz="2200"/>
              <a:t>Follow-up questions can help generate new insights</a:t>
            </a:r>
          </a:p>
          <a:p>
            <a:pPr>
              <a:spcBef>
                <a:spcPts val="600"/>
              </a:spcBef>
            </a:pPr>
            <a:r>
              <a:rPr lang="en-AU" sz="2200"/>
              <a:t>An audio record provides a full account for later reference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6247AB9-B108-4022-BBBE-741122D01703}"/>
              </a:ext>
            </a:extLst>
          </p:cNvPr>
          <p:cNvSpPr txBox="1">
            <a:spLocks/>
          </p:cNvSpPr>
          <p:nvPr/>
        </p:nvSpPr>
        <p:spPr>
          <a:xfrm>
            <a:off x="7431663" y="2592328"/>
            <a:ext cx="4464868" cy="4247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2600"/>
              <a:t>Cons</a:t>
            </a:r>
            <a:endParaRPr lang="en-CA" sz="2600" dirty="0"/>
          </a:p>
          <a:p>
            <a:pPr>
              <a:spcBef>
                <a:spcPts val="600"/>
              </a:spcBef>
            </a:pPr>
            <a:r>
              <a:rPr lang="en-AU" sz="2200"/>
              <a:t>Researcher bias is not always obvious</a:t>
            </a:r>
          </a:p>
          <a:p>
            <a:pPr>
              <a:spcBef>
                <a:spcPts val="600"/>
              </a:spcBef>
            </a:pPr>
            <a:r>
              <a:rPr lang="en-AU" sz="2200"/>
              <a:t>Can be difficult to prepare and run without experience</a:t>
            </a:r>
          </a:p>
          <a:p>
            <a:pPr>
              <a:spcBef>
                <a:spcPts val="600"/>
              </a:spcBef>
            </a:pPr>
            <a:r>
              <a:rPr lang="en-AU" sz="2200"/>
              <a:t>Considered less rigorous or valid than quantitative data by some</a:t>
            </a:r>
          </a:p>
        </p:txBody>
      </p:sp>
    </p:spTree>
    <p:extLst>
      <p:ext uri="{BB962C8B-B14F-4D97-AF65-F5344CB8AC3E}">
        <p14:creationId xmlns:p14="http://schemas.microsoft.com/office/powerpoint/2010/main" val="31708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Affinity Diagram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85F7BD-7F83-9A46-BB2E-1BAC72E3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3" y="275199"/>
            <a:ext cx="6857617" cy="62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BC10FE-5572-FA49-809B-9A3FCE38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98" y="1884921"/>
            <a:ext cx="9291286" cy="3079013"/>
          </a:xfrm>
        </p:spPr>
        <p:txBody>
          <a:bodyPr anchor="t">
            <a:noAutofit/>
          </a:bodyPr>
          <a:lstStyle/>
          <a:p>
            <a:pPr marL="71437" indent="0">
              <a:spcBef>
                <a:spcPts val="600"/>
              </a:spcBef>
              <a:buNone/>
            </a:pPr>
            <a:r>
              <a:rPr lang="en-AU" sz="2300" dirty="0"/>
              <a:t>1. Interpretation Session</a:t>
            </a:r>
          </a:p>
          <a:p>
            <a:pPr marL="528637" indent="-457200">
              <a:spcBef>
                <a:spcPts val="600"/>
              </a:spcBef>
            </a:pPr>
            <a:r>
              <a:rPr lang="en-AU" sz="2300" dirty="0"/>
              <a:t>Every interviewer tells the story of the interview, one after the other.</a:t>
            </a:r>
          </a:p>
          <a:p>
            <a:pPr marL="528637" indent="-457200">
              <a:spcBef>
                <a:spcPts val="600"/>
              </a:spcBef>
            </a:pPr>
            <a:r>
              <a:rPr lang="en-AU" sz="2300" dirty="0"/>
              <a:t>Team members ask questions about the interview, drawing out details that the interviewer might have overlooked and indicate what is important to capture </a:t>
            </a:r>
          </a:p>
          <a:p>
            <a:pPr marL="528637" indent="-457200">
              <a:spcBef>
                <a:spcPts val="600"/>
              </a:spcBef>
            </a:pPr>
            <a:r>
              <a:rPr lang="en-AU" sz="2300" dirty="0"/>
              <a:t>Team Members write Affinity Notes on sticky notes</a:t>
            </a:r>
          </a:p>
          <a:p>
            <a:pPr marL="71437" indent="0">
              <a:spcBef>
                <a:spcPts val="600"/>
              </a:spcBef>
              <a:buNone/>
            </a:pPr>
            <a:endParaRPr lang="en-AU" sz="2300" dirty="0"/>
          </a:p>
          <a:p>
            <a:pPr marL="71437" indent="0">
              <a:spcBef>
                <a:spcPts val="600"/>
              </a:spcBef>
              <a:buNone/>
            </a:pPr>
            <a:endParaRPr lang="en-AU" sz="2300" dirty="0"/>
          </a:p>
          <a:p>
            <a:pPr marL="71437" indent="0">
              <a:spcBef>
                <a:spcPts val="600"/>
              </a:spcBef>
              <a:buNone/>
            </a:pPr>
            <a:endParaRPr lang="en-AU" sz="2300" dirty="0"/>
          </a:p>
        </p:txBody>
      </p:sp>
    </p:spTree>
    <p:extLst>
      <p:ext uri="{BB962C8B-B14F-4D97-AF65-F5344CB8AC3E}">
        <p14:creationId xmlns:p14="http://schemas.microsoft.com/office/powerpoint/2010/main" val="341136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2B1D-C059-42C4-8515-12C0DF1A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 2</a:t>
            </a:r>
            <a:endParaRPr lang="en-CA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BC10FE-5572-FA49-809B-9A3FCE38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98" y="1884921"/>
            <a:ext cx="9291286" cy="3586239"/>
          </a:xfrm>
        </p:spPr>
        <p:txBody>
          <a:bodyPr anchor="t">
            <a:noAutofit/>
          </a:bodyPr>
          <a:lstStyle/>
          <a:p>
            <a:pPr marL="71437" indent="0">
              <a:spcBef>
                <a:spcPts val="600"/>
              </a:spcBef>
              <a:buNone/>
            </a:pPr>
            <a:r>
              <a:rPr lang="en-AU" sz="2300" dirty="0"/>
              <a:t>2. Data Consolidation</a:t>
            </a:r>
          </a:p>
          <a:p>
            <a:pPr marL="414337" indent="-342900">
              <a:spcBef>
                <a:spcPts val="600"/>
              </a:spcBef>
            </a:pPr>
            <a:r>
              <a:rPr lang="en-AU" sz="2300" dirty="0"/>
              <a:t>Group the sticky notes on the wall, each grouping describes a single issue or a point</a:t>
            </a:r>
          </a:p>
          <a:p>
            <a:pPr marL="595312" lvl="1" indent="-342900"/>
            <a:r>
              <a:rPr lang="en-AU" sz="2200" dirty="0"/>
              <a:t>Keep the groups small, four to six notes in a group</a:t>
            </a:r>
          </a:p>
          <a:p>
            <a:pPr marL="414337" indent="-342900">
              <a:spcBef>
                <a:spcPts val="600"/>
              </a:spcBef>
            </a:pPr>
            <a:r>
              <a:rPr lang="en-AU" sz="2300" dirty="0"/>
              <a:t>Label the groups with blue sticky notes to characterize the point made by the group</a:t>
            </a:r>
          </a:p>
          <a:p>
            <a:pPr marL="414337" indent="-342900">
              <a:spcBef>
                <a:spcPts val="600"/>
              </a:spcBef>
            </a:pPr>
            <a:r>
              <a:rPr lang="en-AU" sz="2300" dirty="0"/>
              <a:t>Organize the blue labels into larger areas of interest under pink labels</a:t>
            </a:r>
          </a:p>
          <a:p>
            <a:pPr marL="71437" indent="0">
              <a:spcBef>
                <a:spcPts val="600"/>
              </a:spcBef>
              <a:buNone/>
            </a:pPr>
            <a:endParaRPr lang="en-AU" sz="2300" dirty="0"/>
          </a:p>
        </p:txBody>
      </p:sp>
    </p:spTree>
    <p:extLst>
      <p:ext uri="{BB962C8B-B14F-4D97-AF65-F5344CB8AC3E}">
        <p14:creationId xmlns:p14="http://schemas.microsoft.com/office/powerpoint/2010/main" val="272381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AA21-DEC3-4956-AE3D-03F12A9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Interview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0681-A57C-4684-ABA4-3E58342A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Structured</a:t>
            </a:r>
          </a:p>
          <a:p>
            <a:pPr lvl="1"/>
            <a:r>
              <a:rPr lang="en-AU" sz="2400"/>
              <a:t>Fully scripted, with no deviations from the question list</a:t>
            </a:r>
          </a:p>
          <a:p>
            <a:pPr lvl="1"/>
            <a:r>
              <a:rPr lang="en-AU" sz="2400"/>
              <a:t>Guaranteed to probe a particular topic of interest</a:t>
            </a:r>
          </a:p>
          <a:p>
            <a:pPr lvl="2"/>
            <a:r>
              <a:rPr lang="en-AU" sz="2200"/>
              <a:t>Unusual for scripted questions to be comprehensive</a:t>
            </a:r>
          </a:p>
          <a:p>
            <a:r>
              <a:rPr lang="en-AU"/>
              <a:t>Semi-structured</a:t>
            </a:r>
          </a:p>
          <a:p>
            <a:pPr lvl="1"/>
            <a:r>
              <a:rPr lang="en-AU" sz="2400"/>
              <a:t>Scripted question list, with room to deviate / follow-up</a:t>
            </a:r>
          </a:p>
          <a:p>
            <a:pPr lvl="1"/>
            <a:r>
              <a:rPr lang="en-AU" sz="2400"/>
              <a:t>Flexible (and personally preferred)</a:t>
            </a:r>
          </a:p>
          <a:p>
            <a:r>
              <a:rPr lang="en-AU"/>
              <a:t>Unstructured</a:t>
            </a:r>
          </a:p>
          <a:p>
            <a:pPr lvl="1"/>
            <a:r>
              <a:rPr lang="en-AU" sz="2400"/>
              <a:t>No script (beyond an initial question)</a:t>
            </a:r>
          </a:p>
          <a:p>
            <a:pPr lvl="1"/>
            <a:r>
              <a:rPr lang="en-AU" sz="2400"/>
              <a:t>Largely directed by the participant's interests</a:t>
            </a:r>
          </a:p>
          <a:p>
            <a:pPr lvl="1"/>
            <a:r>
              <a:rPr lang="en-AU" sz="2400"/>
              <a:t>Not terribly useful for testing a specific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179277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AA21-DEC3-4956-AE3D-03F12A9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Interview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0681-A57C-4684-ABA4-3E58342A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/>
              <a:t>Post-play</a:t>
            </a:r>
          </a:p>
          <a:p>
            <a:pPr lvl="1"/>
            <a:r>
              <a:rPr lang="en-AU" sz="2300"/>
              <a:t>Most common time</a:t>
            </a:r>
          </a:p>
          <a:p>
            <a:pPr lvl="1"/>
            <a:r>
              <a:rPr lang="en-AU" sz="2300"/>
              <a:t>Can follow up on notes from observation</a:t>
            </a:r>
          </a:p>
          <a:p>
            <a:pPr lvl="1"/>
            <a:r>
              <a:rPr lang="en-AU" sz="2300"/>
              <a:t>Memories of the experience (and related game elements) are most salient</a:t>
            </a:r>
          </a:p>
          <a:p>
            <a:pPr lvl="1"/>
            <a:endParaRPr lang="en-AU" sz="2200"/>
          </a:p>
          <a:p>
            <a:r>
              <a:rPr lang="en-AU" sz="2300"/>
              <a:t>During play / review of in-game footage (contextual enquiry)</a:t>
            </a:r>
          </a:p>
          <a:p>
            <a:pPr lvl="1"/>
            <a:r>
              <a:rPr lang="en-AU" sz="2300"/>
              <a:t>Not particularly common for games</a:t>
            </a:r>
          </a:p>
          <a:p>
            <a:pPr lvl="1"/>
            <a:r>
              <a:rPr lang="en-AU" sz="2300"/>
              <a:t>Investigate strategic decisions, metagaming, 'obvious' behaviours</a:t>
            </a:r>
          </a:p>
        </p:txBody>
      </p:sp>
    </p:spTree>
    <p:extLst>
      <p:ext uri="{BB962C8B-B14F-4D97-AF65-F5344CB8AC3E}">
        <p14:creationId xmlns:p14="http://schemas.microsoft.com/office/powerpoint/2010/main" val="305473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7F2C-9080-4949-B056-3B7AAB9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Other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83FC-A23A-4638-A206-6F84E0ED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It's not a conversation</a:t>
            </a:r>
          </a:p>
          <a:p>
            <a:pPr lvl="1"/>
            <a:r>
              <a:rPr lang="en-AU"/>
              <a:t>Establish credibility without showing off</a:t>
            </a:r>
          </a:p>
          <a:p>
            <a:pPr lvl="1"/>
            <a:r>
              <a:rPr lang="en-AU"/>
              <a:t>Don't talk about yourself; participants don't care</a:t>
            </a:r>
          </a:p>
          <a:p>
            <a:r>
              <a:rPr lang="en-AU"/>
              <a:t>Developing a rapport with participants is essential</a:t>
            </a:r>
          </a:p>
          <a:p>
            <a:r>
              <a:rPr lang="en-AU"/>
              <a:t>Keep game screenshots / video / the game itself available for reference</a:t>
            </a:r>
          </a:p>
          <a:p>
            <a:pPr lvl="1"/>
            <a:r>
              <a:rPr lang="en-AU"/>
              <a:t>Participants will sometimes want to </a:t>
            </a:r>
            <a:r>
              <a:rPr lang="en-AU" i="1"/>
              <a:t>show</a:t>
            </a:r>
            <a:r>
              <a:rPr lang="en-AU"/>
              <a:t> what they mean via play</a:t>
            </a:r>
          </a:p>
        </p:txBody>
      </p:sp>
    </p:spTree>
    <p:extLst>
      <p:ext uri="{BB962C8B-B14F-4D97-AF65-F5344CB8AC3E}">
        <p14:creationId xmlns:p14="http://schemas.microsoft.com/office/powerpoint/2010/main" val="255460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7F2C-9080-4949-B056-3B7AAB9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Writing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83FC-A23A-4638-A206-6F84E0ED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Leading questions</a:t>
            </a:r>
          </a:p>
          <a:p>
            <a:pPr lvl="1"/>
            <a:r>
              <a:rPr lang="en-AU"/>
              <a:t>A question that suggests a possible answer</a:t>
            </a:r>
          </a:p>
          <a:p>
            <a:pPr lvl="2"/>
            <a:r>
              <a:rPr lang="en-AU"/>
              <a:t>Bad: 'Were you furious when he said that?'</a:t>
            </a:r>
          </a:p>
          <a:p>
            <a:pPr lvl="2"/>
            <a:r>
              <a:rPr lang="en-AU"/>
              <a:t>Good: 'How did you react when he said that?'</a:t>
            </a:r>
          </a:p>
          <a:p>
            <a:r>
              <a:rPr lang="en-AU"/>
              <a:t>Double questions</a:t>
            </a:r>
          </a:p>
          <a:p>
            <a:pPr lvl="1"/>
            <a:r>
              <a:rPr lang="en-AU"/>
              <a:t>'How old were you when that happened and what effect did it have on you?'</a:t>
            </a:r>
          </a:p>
          <a:p>
            <a:r>
              <a:rPr lang="en-AU"/>
              <a:t>Abstract language</a:t>
            </a:r>
          </a:p>
        </p:txBody>
      </p:sp>
    </p:spTree>
    <p:extLst>
      <p:ext uri="{BB962C8B-B14F-4D97-AF65-F5344CB8AC3E}">
        <p14:creationId xmlns:p14="http://schemas.microsoft.com/office/powerpoint/2010/main" val="76063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7F2C-9080-4949-B056-3B7AAB9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Writing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83FC-A23A-4638-A206-6F84E0ED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Ground mapping questions</a:t>
            </a:r>
          </a:p>
          <a:p>
            <a:pPr lvl="1"/>
            <a:r>
              <a:rPr lang="en-AU"/>
              <a:t>Widely framed</a:t>
            </a:r>
          </a:p>
          <a:p>
            <a:pPr lvl="1"/>
            <a:r>
              <a:rPr lang="en-AU"/>
              <a:t>Open up a topic</a:t>
            </a:r>
          </a:p>
          <a:p>
            <a:pPr lvl="2"/>
            <a:r>
              <a:rPr lang="en-AU"/>
              <a:t>Followed up with probing questions</a:t>
            </a:r>
          </a:p>
          <a:p>
            <a:pPr lvl="1"/>
            <a:r>
              <a:rPr lang="en-AU"/>
              <a:t>'Have you ever...'</a:t>
            </a:r>
          </a:p>
          <a:p>
            <a:pPr lvl="1"/>
            <a:r>
              <a:rPr lang="en-AU"/>
              <a:t>'What did you notice most...'</a:t>
            </a:r>
          </a:p>
        </p:txBody>
      </p:sp>
    </p:spTree>
    <p:extLst>
      <p:ext uri="{BB962C8B-B14F-4D97-AF65-F5344CB8AC3E}">
        <p14:creationId xmlns:p14="http://schemas.microsoft.com/office/powerpoint/2010/main" val="74150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7F2C-9080-4949-B056-3B7AAB9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Writing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83FC-A23A-4638-A206-6F84E0ED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Perspective-widening questions</a:t>
            </a:r>
          </a:p>
          <a:p>
            <a:pPr lvl="1"/>
            <a:r>
              <a:rPr lang="en-AU"/>
              <a:t>Going further into a topic, in a way that suits the research question</a:t>
            </a:r>
          </a:p>
          <a:p>
            <a:pPr lvl="2"/>
            <a:r>
              <a:rPr lang="en-AU"/>
              <a:t>'You've said ..., but was there anything you didn't like about [topic]?'</a:t>
            </a:r>
          </a:p>
          <a:p>
            <a:pPr lvl="2"/>
            <a:r>
              <a:rPr lang="en-AU"/>
              <a:t>'Are there other cases where your decision would be different?'</a:t>
            </a:r>
          </a:p>
        </p:txBody>
      </p:sp>
    </p:spTree>
    <p:extLst>
      <p:ext uri="{BB962C8B-B14F-4D97-AF65-F5344CB8AC3E}">
        <p14:creationId xmlns:p14="http://schemas.microsoft.com/office/powerpoint/2010/main" val="419933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7F2C-9080-4949-B056-3B7AAB9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Writing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83FC-A23A-4638-A206-6F84E0ED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Content mining (follow-up questions)</a:t>
            </a:r>
          </a:p>
          <a:p>
            <a:pPr lvl="1"/>
            <a:r>
              <a:rPr lang="en-AU"/>
              <a:t>Get a more complete description</a:t>
            </a:r>
          </a:p>
          <a:p>
            <a:pPr lvl="1"/>
            <a:r>
              <a:rPr lang="en-AU"/>
              <a:t>Understanding why participants hold a belief or attitude</a:t>
            </a:r>
          </a:p>
          <a:p>
            <a:pPr lvl="2"/>
            <a:r>
              <a:rPr lang="en-AU"/>
              <a:t>'Can you tell me a little more about...'</a:t>
            </a:r>
          </a:p>
          <a:p>
            <a:pPr lvl="2"/>
            <a:r>
              <a:rPr lang="en-AU"/>
              <a:t>'What gave you that impression?'</a:t>
            </a:r>
          </a:p>
          <a:p>
            <a:pPr lvl="2"/>
            <a:r>
              <a:rPr lang="en-AU"/>
              <a:t>'Can you give me an example...'</a:t>
            </a:r>
          </a:p>
          <a:p>
            <a:pPr lvl="2"/>
            <a:r>
              <a:rPr lang="en-AU"/>
              <a:t>'What makes you say that?'</a:t>
            </a:r>
          </a:p>
          <a:p>
            <a:pPr lvl="2"/>
            <a:r>
              <a:rPr lang="en-AU"/>
              <a:t>'Can you explain why...'</a:t>
            </a:r>
          </a:p>
          <a:p>
            <a:pPr lvl="2"/>
            <a:r>
              <a:rPr lang="en-AU"/>
              <a:t>'What do you mean when you say...'</a:t>
            </a:r>
          </a:p>
        </p:txBody>
      </p:sp>
    </p:spTree>
    <p:extLst>
      <p:ext uri="{BB962C8B-B14F-4D97-AF65-F5344CB8AC3E}">
        <p14:creationId xmlns:p14="http://schemas.microsoft.com/office/powerpoint/2010/main" val="903159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high contrast teal powerpoint theme">
  <a:themeElements>
    <a:clrScheme name="Custom 9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1E708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1E7080"/>
      </a:hlink>
      <a:folHlink>
        <a:srgbClr val="EE7008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high contrast teal powerpoint theme" id="{6C526A6A-C341-4074-920E-708559B64CA3}" vid="{18874B1C-DCBA-4517-8331-D17F4A056E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896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Wingdings 2</vt:lpstr>
      <vt:lpstr>Custom Design</vt:lpstr>
      <vt:lpstr>_high contrast teal powerpoint theme</vt:lpstr>
      <vt:lpstr>Interviews</vt:lpstr>
      <vt:lpstr>Interviews</vt:lpstr>
      <vt:lpstr>Interview Formats</vt:lpstr>
      <vt:lpstr>Interview Timing</vt:lpstr>
      <vt:lpstr>Other Notes</vt:lpstr>
      <vt:lpstr>Writing Questions</vt:lpstr>
      <vt:lpstr>Writing Questions</vt:lpstr>
      <vt:lpstr>Writing Questions</vt:lpstr>
      <vt:lpstr>Writing Questions</vt:lpstr>
      <vt:lpstr>Broad Opening Questions</vt:lpstr>
      <vt:lpstr>Follow-up Questions – Leading(?)</vt:lpstr>
      <vt:lpstr>Follow-up Questions</vt:lpstr>
      <vt:lpstr>Interruptions +  Limits of Audio</vt:lpstr>
      <vt:lpstr>Repetition for Depth</vt:lpstr>
      <vt:lpstr>Application</vt:lpstr>
      <vt:lpstr>Data Interpretation &amp; Consolidation</vt:lpstr>
      <vt:lpstr>Interpretation Session</vt:lpstr>
      <vt:lpstr>Affinity Notes</vt:lpstr>
      <vt:lpstr>Affinity Diagram</vt:lpstr>
      <vt:lpstr>Affinity Diagram</vt:lpstr>
      <vt:lpstr>Application 1</vt:lpstr>
      <vt:lpstr>Application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Playability Evaluation: Day 1</dc:title>
  <dc:creator>Max Kaos</dc:creator>
  <cp:lastModifiedBy>april tyack</cp:lastModifiedBy>
  <cp:revision>54</cp:revision>
  <dcterms:created xsi:type="dcterms:W3CDTF">2020-02-03T13:56:57Z</dcterms:created>
  <dcterms:modified xsi:type="dcterms:W3CDTF">2020-10-21T06:46:46Z</dcterms:modified>
</cp:coreProperties>
</file>