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88" r:id="rId3"/>
  </p:sldMasterIdLst>
  <p:notesMasterIdLst>
    <p:notesMasterId r:id="rId10"/>
  </p:notesMasterIdLst>
  <p:sldIdLst>
    <p:sldId id="474" r:id="rId4"/>
    <p:sldId id="469" r:id="rId5"/>
    <p:sldId id="439" r:id="rId6"/>
    <p:sldId id="465" r:id="rId7"/>
    <p:sldId id="472" r:id="rId8"/>
    <p:sldId id="468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Berkowit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B0DAE6"/>
    <a:srgbClr val="5FB5CD"/>
    <a:srgbClr val="D3EBF1"/>
    <a:srgbClr val="000000"/>
    <a:srgbClr val="0070C0"/>
    <a:srgbClr val="93CDDD"/>
    <a:srgbClr val="BFE2EB"/>
    <a:srgbClr val="0D0D0D"/>
    <a:srgbClr val="3E7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59" autoAdjust="0"/>
    <p:restoredTop sz="77836" autoAdjust="0"/>
  </p:normalViewPr>
  <p:slideViewPr>
    <p:cSldViewPr>
      <p:cViewPr varScale="1">
        <p:scale>
          <a:sx n="72" d="100"/>
          <a:sy n="72" d="100"/>
        </p:scale>
        <p:origin x="17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300">
                <a:latin typeface="MetaOT-Book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71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300">
                <a:latin typeface="MetaOT-Book" pitchFamily="50" charset="0"/>
              </a:defRPr>
            </a:lvl1pPr>
          </a:lstStyle>
          <a:p>
            <a:fld id="{F10A19CE-6EE8-4BDB-A44D-30E9E9E6DC99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4" tIns="47837" rIns="95674" bIns="478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6" y="4561232"/>
            <a:ext cx="5851490" cy="4320209"/>
          </a:xfrm>
          <a:prstGeom prst="rect">
            <a:avLst/>
          </a:prstGeom>
        </p:spPr>
        <p:txBody>
          <a:bodyPr vert="horz" lIns="95674" tIns="47837" rIns="95674" bIns="4783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300">
                <a:latin typeface="MetaOT-Book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71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300">
                <a:latin typeface="MetaOT-Book" pitchFamily="50" charset="0"/>
              </a:defRPr>
            </a:lvl1pPr>
          </a:lstStyle>
          <a:p>
            <a:fld id="{F96A5088-7373-4757-B571-116800228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7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8600" y="685800"/>
            <a:ext cx="8077200" cy="4038600"/>
          </a:xfr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OT-Book" pitchFamily="50" charset="0"/>
                <a:ea typeface="Verdana" pitchFamily="34" charset="0"/>
                <a:cs typeface="Verdana" pitchFamily="34" charset="0"/>
              </a:defRPr>
            </a:lvl1pPr>
            <a:lvl2pPr marL="0" indent="0">
              <a:buNone/>
              <a:defRPr lang="en-US" sz="24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lang="en-US" sz="20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lang="en-US" sz="16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lang="en-US" sz="12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2400"/>
            <a:ext cx="8001000" cy="381000"/>
          </a:xfrm>
        </p:spPr>
        <p:txBody>
          <a:bodyPr>
            <a:noAutofit/>
          </a:bodyPr>
          <a:lstStyle>
            <a:lvl1pPr marL="0" indent="0">
              <a:buNone/>
              <a:def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Medium" pitchFamily="50" charset="0"/>
                <a:ea typeface="Verdana" pitchFamily="34" charset="0"/>
                <a:cs typeface="Verdana" pitchFamily="34" charset="0"/>
              </a:defRPr>
            </a:lvl1pPr>
            <a:lvl2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152400" y="6477000"/>
            <a:ext cx="31242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 anchor="b">
            <a:spAutoFit/>
          </a:bodyPr>
          <a:lstStyle/>
          <a:p>
            <a:fld id="{6CAEF089-4A7C-49A6-A5D6-D3697EBFABEF}" type="slidenum">
              <a:rPr lang="en-US" sz="700" b="1" smtClean="0">
                <a:solidFill>
                  <a:prstClr val="white">
                    <a:lumMod val="75000"/>
                  </a:prstClr>
                </a:solidFill>
                <a:latin typeface="MetaOT-Book" pitchFamily="50" charset="0"/>
                <a:cs typeface="Times New Roman" pitchFamily="18" charset="0"/>
              </a:rPr>
              <a:pPr/>
              <a:t>‹#›</a:t>
            </a:fld>
            <a:r>
              <a:rPr lang="en-US" sz="700" dirty="0">
                <a:solidFill>
                  <a:prstClr val="white">
                    <a:lumMod val="75000"/>
                  </a:prstClr>
                </a:solidFill>
                <a:latin typeface="MetaOT-Book" pitchFamily="50" charset="0"/>
                <a:cs typeface="Times New Roman" pitchFamily="18" charset="0"/>
              </a:rPr>
              <a:t> | </a:t>
            </a:r>
            <a:fld id="{B022A9D5-CAD5-496C-85E9-9FF3B3DE1D30}" type="datetime1">
              <a:rPr lang="en-US" sz="700" smtClean="0">
                <a:solidFill>
                  <a:prstClr val="white">
                    <a:lumMod val="75000"/>
                  </a:prstClr>
                </a:solidFill>
                <a:latin typeface="MetaOT-Book" pitchFamily="50" charset="0"/>
                <a:cs typeface="Times New Roman" pitchFamily="18" charset="0"/>
              </a:rPr>
              <a:pPr/>
              <a:t>10/16/2020</a:t>
            </a:fld>
            <a:endParaRPr lang="en-US" sz="700" dirty="0">
              <a:solidFill>
                <a:prstClr val="white">
                  <a:lumMod val="75000"/>
                </a:prstClr>
              </a:solidFill>
              <a:latin typeface="MetaOT-Book" pitchFamily="50" charset="0"/>
              <a:cs typeface="Times New Roman" pitchFamily="18" charset="0"/>
            </a:endParaRPr>
          </a:p>
        </p:txBody>
      </p:sp>
      <p:pic>
        <p:nvPicPr>
          <p:cNvPr id="5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32"/>
          <a:stretch/>
        </p:blipFill>
        <p:spPr bwMode="auto">
          <a:xfrm>
            <a:off x="8534400" y="6421740"/>
            <a:ext cx="384048" cy="18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9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in Black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Jon\Dropbox\designschool\logo\ac4d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6300788"/>
            <a:ext cx="6572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062006-FA65-3D4C-BF24-8D6B70CCB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695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in Black ">
    <p:bg>
      <p:bgPr>
        <a:solidFill>
          <a:srgbClr val="DA40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Jon\Dropbox\designschool\logo\ac4d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6300788"/>
            <a:ext cx="6572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062006-FA65-3D4C-BF24-8D6B70CCB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341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7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8600" y="685800"/>
            <a:ext cx="8077200" cy="4038600"/>
          </a:xfr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OT-Book" pitchFamily="50" charset="0"/>
                <a:ea typeface="Verdana" pitchFamily="34" charset="0"/>
                <a:cs typeface="Verdana" pitchFamily="34" charset="0"/>
              </a:defRPr>
            </a:lvl1pPr>
            <a:lvl2pPr marL="0" indent="0">
              <a:buNone/>
              <a:defRPr lang="en-US" sz="24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lang="en-US" sz="20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lang="en-US" sz="16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lang="en-US" sz="12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2400"/>
            <a:ext cx="8001000" cy="381000"/>
          </a:xfrm>
        </p:spPr>
        <p:txBody>
          <a:bodyPr>
            <a:noAutofit/>
          </a:bodyPr>
          <a:lstStyle>
            <a:lvl1pPr marL="0" indent="0">
              <a:buNone/>
              <a:def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Medium" pitchFamily="50" charset="0"/>
                <a:ea typeface="Verdana" pitchFamily="34" charset="0"/>
                <a:cs typeface="Verdana" pitchFamily="34" charset="0"/>
              </a:defRPr>
            </a:lvl1pPr>
            <a:lvl2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taOT-Book" pitchFamily="50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07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534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52400" y="6477000"/>
            <a:ext cx="31242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 anchor="b">
            <a:spAutoFit/>
          </a:bodyPr>
          <a:lstStyle/>
          <a:p>
            <a:fld id="{6CAEF089-4A7C-49A6-A5D6-D3697EBFABEF}" type="slidenum">
              <a:rPr lang="en-US" sz="700" b="1" smtClean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pPr/>
              <a:t>‹#›</a:t>
            </a:fld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t> | </a:t>
            </a:r>
            <a:fld id="{B022A9D5-CAD5-496C-85E9-9FF3B3DE1D30}" type="datetime1">
              <a:rPr lang="en-US" sz="700" smtClean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pPr/>
              <a:t>10/16/2020</a:t>
            </a:fld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t> | CONFIDENTIAL</a:t>
            </a:r>
          </a:p>
        </p:txBody>
      </p:sp>
      <p:pic>
        <p:nvPicPr>
          <p:cNvPr id="8" name="Picture 2" descr="C:\Users\Jon\Dropbox\designschool\logo\ac4d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206" y="6335619"/>
            <a:ext cx="692391" cy="33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1" r:id="rId2"/>
    <p:sldLayoutId id="2147483709" r:id="rId3"/>
    <p:sldLayoutId id="214748371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534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52400" y="6477000"/>
            <a:ext cx="31242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 anchor="b">
            <a:spAutoFit/>
          </a:bodyPr>
          <a:lstStyle/>
          <a:p>
            <a:fld id="{6CAEF089-4A7C-49A6-A5D6-D3697EBFABEF}" type="slidenum">
              <a:rPr lang="en-US" sz="700" b="1" smtClean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pPr/>
              <a:t>‹#›</a:t>
            </a:fld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t> | </a:t>
            </a:r>
            <a:fld id="{B022A9D5-CAD5-496C-85E9-9FF3B3DE1D30}" type="datetime1">
              <a:rPr lang="en-US" sz="700" smtClean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pPr/>
              <a:t>10/16/2020</a:t>
            </a:fld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MetaOT-Book" pitchFamily="50" charset="0"/>
                <a:cs typeface="Times New Roman" pitchFamily="18" charset="0"/>
              </a:rPr>
              <a:t> | CONFIDENTIAL</a:t>
            </a:r>
          </a:p>
        </p:txBody>
      </p:sp>
      <p:pic>
        <p:nvPicPr>
          <p:cNvPr id="6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18"/>
          <a:stretch/>
        </p:blipFill>
        <p:spPr bwMode="auto">
          <a:xfrm>
            <a:off x="8455402" y="6385829"/>
            <a:ext cx="459998" cy="23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spcBef>
          <a:spcPct val="0"/>
        </a:spcBef>
        <a:buNone/>
        <a:defRPr sz="1400" b="1" kern="1200">
          <a:solidFill>
            <a:schemeClr val="bg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3C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534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52400" y="6477000"/>
            <a:ext cx="31242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 anchor="b">
            <a:spAutoFit/>
          </a:bodyPr>
          <a:lstStyle/>
          <a:p>
            <a:fld id="{6CAEF089-4A7C-49A6-A5D6-D3697EBFABEF}" type="slidenum">
              <a:rPr lang="en-US" sz="700" b="1" smtClean="0">
                <a:solidFill>
                  <a:prstClr val="white"/>
                </a:solidFill>
                <a:latin typeface="MetaOT-Book" pitchFamily="50" charset="0"/>
                <a:cs typeface="Times New Roman" pitchFamily="18" charset="0"/>
              </a:rPr>
              <a:pPr/>
              <a:t>‹#›</a:t>
            </a:fld>
            <a:r>
              <a:rPr lang="en-US" sz="700" dirty="0">
                <a:solidFill>
                  <a:prstClr val="white"/>
                </a:solidFill>
                <a:latin typeface="MetaOT-Book" pitchFamily="50" charset="0"/>
                <a:cs typeface="Times New Roman" pitchFamily="18" charset="0"/>
              </a:rPr>
              <a:t> | </a:t>
            </a:r>
            <a:fld id="{B022A9D5-CAD5-496C-85E9-9FF3B3DE1D30}" type="datetime1">
              <a:rPr lang="en-US" sz="700" smtClean="0">
                <a:solidFill>
                  <a:prstClr val="white"/>
                </a:solidFill>
                <a:latin typeface="MetaOT-Book" pitchFamily="50" charset="0"/>
                <a:cs typeface="Times New Roman" pitchFamily="18" charset="0"/>
              </a:rPr>
              <a:pPr/>
              <a:t>10/16/2020</a:t>
            </a:fld>
            <a:r>
              <a:rPr lang="en-US" sz="700" dirty="0">
                <a:solidFill>
                  <a:prstClr val="white"/>
                </a:solidFill>
                <a:latin typeface="MetaOT-Book" pitchFamily="50" charset="0"/>
                <a:cs typeface="Times New Roman" pitchFamily="18" charset="0"/>
              </a:rPr>
              <a:t> | CONFIDENTIAL</a:t>
            </a:r>
          </a:p>
        </p:txBody>
      </p:sp>
    </p:spTree>
    <p:extLst>
      <p:ext uri="{BB962C8B-B14F-4D97-AF65-F5344CB8AC3E}">
        <p14:creationId xmlns:p14="http://schemas.microsoft.com/office/powerpoint/2010/main" val="259368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143000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The goals: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To understand what people do, why they do it, and how they feel about it. </a:t>
            </a: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To empathize with people who are not like you are.</a:t>
            </a:r>
          </a:p>
        </p:txBody>
      </p:sp>
    </p:spTree>
    <p:extLst>
      <p:ext uri="{BB962C8B-B14F-4D97-AF65-F5344CB8AC3E}">
        <p14:creationId xmlns:p14="http://schemas.microsoft.com/office/powerpoint/2010/main" val="75799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Getting Prepared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028343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MetaOT-Book" pitchFamily="50" charset="0"/>
              </a:rPr>
              <a:t>You can never be overly prepared.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MetaOT-Book" pitchFamily="50" charset="0"/>
              </a:rPr>
              <a:t>Organize your equipment: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latin typeface="MetaOT-Book" pitchFamily="50" charset="0"/>
              </a:rPr>
              <a:t>Video/audio recording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latin typeface="MetaOT-Book" pitchFamily="50" charset="0"/>
              </a:rPr>
              <a:t>Tapes/memory cards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latin typeface="MetaOT-Book" pitchFamily="50" charset="0"/>
              </a:rPr>
              <a:t>Batteries (and backup batteries)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latin typeface="MetaOT-Book" pitchFamily="50" charset="0"/>
              </a:rPr>
              <a:t>Pens/paper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MetaOT-Book" pitchFamily="50" charset="0"/>
              </a:rPr>
              <a:t>Script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MetaOT-Book" pitchFamily="50" charset="0"/>
              </a:rPr>
              <a:t>Questions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latin typeface="MetaOT-Book" pitchFamily="50" charset="0"/>
              </a:rPr>
              <a:t>Have a list of questions </a:t>
            </a:r>
            <a:r>
              <a:rPr lang="en-US">
                <a:latin typeface="MetaOT-Book" pitchFamily="50" charset="0"/>
              </a:rPr>
              <a:t>you want </a:t>
            </a:r>
            <a:r>
              <a:rPr lang="en-US" dirty="0">
                <a:latin typeface="MetaOT-Book" pitchFamily="50" charset="0"/>
              </a:rPr>
              <a:t>to have answered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>
                <a:latin typeface="MetaOT-Book" pitchFamily="50" charset="0"/>
              </a:rPr>
              <a:t>Be </a:t>
            </a:r>
            <a:r>
              <a:rPr lang="en-US" dirty="0">
                <a:latin typeface="MetaOT-Book" pitchFamily="50" charset="0"/>
              </a:rPr>
              <a:t>open to following the direction the work takes you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MetaOT-Book" pitchFamily="50" charset="0"/>
              </a:rPr>
              <a:t>Consent Form</a:t>
            </a:r>
          </a:p>
        </p:txBody>
      </p:sp>
    </p:spTree>
    <p:extLst>
      <p:ext uri="{BB962C8B-B14F-4D97-AF65-F5344CB8AC3E}">
        <p14:creationId xmlns:p14="http://schemas.microsoft.com/office/powerpoint/2010/main" val="360810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286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Informed Consent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r>
              <a:rPr lang="en-US" dirty="0">
                <a:latin typeface="MetaOT-Book" pitchFamily="50" charset="0"/>
              </a:rPr>
              <a:t>Protects both you and the participant</a:t>
            </a:r>
          </a:p>
          <a:p>
            <a:endParaRPr lang="en-US" dirty="0">
              <a:latin typeface="MetaOT-Book" pitchFamily="50" charset="0"/>
            </a:endParaRPr>
          </a:p>
          <a:p>
            <a:r>
              <a:rPr lang="en-US" dirty="0">
                <a:latin typeface="MetaOT-Book" pitchFamily="50" charset="0"/>
              </a:rPr>
              <a:t>Explains any compensation that will occur</a:t>
            </a:r>
          </a:p>
          <a:p>
            <a:r>
              <a:rPr lang="en-US" dirty="0">
                <a:latin typeface="MetaOT-Book" pitchFamily="50" charset="0"/>
              </a:rPr>
              <a:t>Explains the scope of the study</a:t>
            </a:r>
          </a:p>
          <a:p>
            <a:r>
              <a:rPr lang="en-US" dirty="0">
                <a:latin typeface="MetaOT-Book" pitchFamily="50" charset="0"/>
              </a:rPr>
              <a:t>Explains how the results of the study will be used</a:t>
            </a:r>
          </a:p>
          <a:p>
            <a:endParaRPr lang="en-US" dirty="0">
              <a:latin typeface="MetaOT-Book" pitchFamily="50" charset="0"/>
            </a:endParaRPr>
          </a:p>
          <a:p>
            <a:r>
              <a:rPr lang="en-US" dirty="0">
                <a:latin typeface="MetaOT-Book" pitchFamily="50" charset="0"/>
              </a:rPr>
              <a:t>Explains exactly how </a:t>
            </a:r>
            <a:r>
              <a:rPr lang="en-US">
                <a:latin typeface="MetaOT-Book" pitchFamily="50" charset="0"/>
              </a:rPr>
              <a:t>the individual's </a:t>
            </a:r>
            <a:r>
              <a:rPr lang="en-US" dirty="0">
                <a:latin typeface="MetaOT-Book" pitchFamily="50" charset="0"/>
              </a:rPr>
              <a:t>name, </a:t>
            </a:r>
            <a:br>
              <a:rPr lang="en-US" dirty="0">
                <a:latin typeface="MetaOT-Book" pitchFamily="50" charset="0"/>
              </a:rPr>
            </a:br>
            <a:r>
              <a:rPr lang="en-US" dirty="0">
                <a:latin typeface="MetaOT-Book" pitchFamily="50" charset="0"/>
              </a:rPr>
              <a:t>image</a:t>
            </a:r>
            <a:r>
              <a:rPr lang="en-US">
                <a:latin typeface="MetaOT-Book" pitchFamily="50" charset="0"/>
              </a:rPr>
              <a:t>, and </a:t>
            </a:r>
            <a:r>
              <a:rPr lang="en-US" dirty="0">
                <a:latin typeface="MetaOT-Book" pitchFamily="50" charset="0"/>
              </a:rPr>
              <a:t>words will be used </a:t>
            </a:r>
          </a:p>
          <a:p>
            <a:endParaRPr lang="en-US" dirty="0">
              <a:latin typeface="MetaOT-Book" pitchFamily="50" charset="0"/>
            </a:endParaRPr>
          </a:p>
          <a:p>
            <a:r>
              <a:rPr lang="en-US" dirty="0">
                <a:latin typeface="MetaOT-Book" pitchFamily="50" charset="0"/>
              </a:rPr>
              <a:t>Print two copies per participant; you keep one, </a:t>
            </a:r>
            <a:br>
              <a:rPr lang="en-US" dirty="0">
                <a:latin typeface="MetaOT-Book" pitchFamily="50" charset="0"/>
              </a:rPr>
            </a:br>
            <a:r>
              <a:rPr lang="en-US" dirty="0">
                <a:latin typeface="MetaOT-Book" pitchFamily="50" charset="0"/>
              </a:rPr>
              <a:t>they keep the other.</a:t>
            </a:r>
          </a:p>
          <a:p>
            <a:pPr>
              <a:buFontTx/>
              <a:buAutoNum type="arabicPeriod"/>
            </a:pPr>
            <a:endParaRPr lang="en-US" dirty="0">
              <a:latin typeface="MetaOT-Book" pitchFamily="50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549804"/>
              </p:ext>
            </p:extLst>
          </p:nvPr>
        </p:nvGraphicFramePr>
        <p:xfrm>
          <a:off x="5638800" y="1066800"/>
          <a:ext cx="31480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Image" r:id="rId3" imgW="7288889" imgH="9409524" progId="Photoshop.Image.10">
                  <p:embed/>
                </p:oleObj>
              </mc:Choice>
              <mc:Fallback>
                <p:oleObj name="Image" r:id="rId3" imgW="7288889" imgH="9409524" progId="Photoshop.Image.10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066800"/>
                        <a:ext cx="31480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573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7543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Running Productive Interviews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MetaOT-Book" pitchFamily="50" charset="0"/>
              </a:rPr>
              <a:t>Engaging participants: Establish a </a:t>
            </a:r>
            <a:r>
              <a:rPr lang="en-US" sz="2000" dirty="0">
                <a:latin typeface="MetaOT-Book" pitchFamily="50" charset="0"/>
              </a:rPr>
              <a:t>rapport</a:t>
            </a:r>
            <a:r>
              <a:rPr lang="en-US" sz="2000">
                <a:latin typeface="MetaOT-Book" pitchFamily="50" charset="0"/>
              </a:rPr>
              <a:t>, make </a:t>
            </a:r>
            <a:r>
              <a:rPr lang="en-US" sz="2000" dirty="0">
                <a:latin typeface="MetaOT-Book" pitchFamily="50" charset="0"/>
              </a:rPr>
              <a:t>the participant comfortable </a:t>
            </a:r>
            <a:r>
              <a:rPr lang="en-US" sz="2000">
                <a:latin typeface="MetaOT-Book" pitchFamily="50" charset="0"/>
              </a:rPr>
              <a:t>and keep </a:t>
            </a:r>
            <a:r>
              <a:rPr lang="en-US" sz="2000" dirty="0">
                <a:latin typeface="MetaOT-Book" pitchFamily="50" charset="0"/>
              </a:rPr>
              <a:t>the conversation on </a:t>
            </a:r>
            <a:r>
              <a:rPr lang="en-US" sz="2000">
                <a:latin typeface="MetaOT-Book" pitchFamily="50" charset="0"/>
              </a:rPr>
              <a:t>track.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MetaOT-Book" pitchFamily="50" charset="0"/>
              </a:rPr>
              <a:t>Note-taking: Capture any comments worth following up on. Don't take so many notes that participants feel uncomfortable.</a:t>
            </a:r>
            <a:endParaRPr lang="en-US" sz="20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MetaOT-Book" pitchFamily="50" charset="0"/>
              </a:rPr>
              <a:t>INTERVIEW BASICS/ </a:t>
            </a:r>
            <a:endParaRPr lang="en-US" sz="20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MetaOT-Book" pitchFamily="50" charset="0"/>
              </a:rPr>
              <a:t>Ask 1 question at a time.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MetaOT-Book" pitchFamily="50" charset="0"/>
              </a:rPr>
              <a:t>Be patient; count to 5.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MetaOT-Book" pitchFamily="50" charset="0"/>
              </a:rPr>
              <a:t>Ask open-ended questions.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MetaOT-Book" pitchFamily="50" charset="0"/>
              </a:rPr>
              <a:t>Ask “why,” even if you know the answer.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MetaOT-Book" pitchFamily="50" charset="0"/>
              </a:rPr>
              <a:t>Summarize</a:t>
            </a:r>
            <a:r>
              <a:rPr lang="en-US" sz="2000">
                <a:latin typeface="MetaOT-Book" pitchFamily="50" charset="0"/>
              </a:rPr>
              <a:t>, interpret, and reference previous statements. Refer to your notes.</a:t>
            </a:r>
            <a:endParaRPr lang="en-US" sz="20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3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28600"/>
            <a:ext cx="7543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Techniques</a:t>
            </a:r>
            <a:endParaRPr lang="en-US" sz="36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r>
              <a:rPr lang="en-US" sz="2000" dirty="0">
                <a:latin typeface="MetaOT-Book" pitchFamily="50" charset="0"/>
              </a:rPr>
              <a:t>Participants can easily answer things they know about.</a:t>
            </a:r>
            <a:br>
              <a:rPr lang="en-US" sz="2000" dirty="0">
                <a:latin typeface="MetaOT-Book" pitchFamily="50" charset="0"/>
              </a:rPr>
            </a:br>
            <a:endParaRPr lang="en-US" sz="2000" dirty="0">
              <a:latin typeface="MetaOT-Book" pitchFamily="50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What they do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How they do things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Their opinions about their current activities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Their complaints about their current activities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How much they like or dislike something they know about, </a:t>
            </a:r>
            <a:br>
              <a:rPr lang="en-US" sz="2000" dirty="0">
                <a:latin typeface="MetaOT-Book" pitchFamily="50" charset="0"/>
              </a:rPr>
            </a:br>
            <a:r>
              <a:rPr lang="en-US" sz="2000" dirty="0">
                <a:latin typeface="MetaOT-Book" pitchFamily="50" charset="0"/>
              </a:rPr>
              <a:t>as compared to another thing they know about</a:t>
            </a:r>
          </a:p>
          <a:p>
            <a:pPr marL="0" lvl="1"/>
            <a:endParaRPr lang="en-US" dirty="0"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3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28600"/>
            <a:ext cx="75438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Techniques</a:t>
            </a:r>
            <a:endParaRPr lang="en-US" sz="36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0" lvl="1"/>
            <a:r>
              <a:rPr lang="en-US" sz="2000" dirty="0">
                <a:latin typeface="MetaOT-Book" pitchFamily="50" charset="0"/>
              </a:rPr>
              <a:t>Successful techniques for interviewing include:</a:t>
            </a:r>
            <a:br>
              <a:rPr lang="en-US" sz="2000" dirty="0">
                <a:latin typeface="MetaOT-Book" pitchFamily="50" charset="0"/>
              </a:rPr>
            </a:br>
            <a:endParaRPr lang="en-US" sz="2000" dirty="0">
              <a:latin typeface="MetaOT-Book" pitchFamily="50" charset="0"/>
            </a:endParaRP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Repetition/Rephrase (</a:t>
            </a:r>
            <a:r>
              <a:rPr lang="en-US" sz="2000" i="1" dirty="0">
                <a:latin typeface="MetaOT-Book" pitchFamily="50" charset="0"/>
              </a:rPr>
              <a:t>So what you mean is..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Ask for an example (</a:t>
            </a:r>
            <a:r>
              <a:rPr lang="en-US" sz="2000" i="1" dirty="0">
                <a:latin typeface="MetaOT-Book" pitchFamily="50" charset="0"/>
              </a:rPr>
              <a:t>Can you show me an example?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Determine steps in a sequence (</a:t>
            </a:r>
            <a:r>
              <a:rPr lang="en-US" sz="2000" i="1" dirty="0">
                <a:latin typeface="MetaOT-Book" pitchFamily="50" charset="0"/>
              </a:rPr>
              <a:t>What do you do next?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Question a term or concept (</a:t>
            </a:r>
            <a:r>
              <a:rPr lang="en-US" sz="2000" i="1" dirty="0">
                <a:latin typeface="MetaOT-Book" pitchFamily="50" charset="0"/>
              </a:rPr>
              <a:t>When you say ‘</a:t>
            </a:r>
            <a:r>
              <a:rPr lang="en-US" sz="2000" i="1" dirty="0" err="1">
                <a:latin typeface="MetaOT-Book" pitchFamily="50" charset="0"/>
              </a:rPr>
              <a:t>doohikie</a:t>
            </a:r>
            <a:r>
              <a:rPr lang="en-US" sz="2000" i="1" dirty="0">
                <a:latin typeface="MetaOT-Book" pitchFamily="50" charset="0"/>
              </a:rPr>
              <a:t>’, what do you mean?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Summarize what was said and draw out a conclusion or a concept (</a:t>
            </a:r>
            <a:r>
              <a:rPr lang="en-US" sz="2000" i="1" dirty="0">
                <a:latin typeface="MetaOT-Book" pitchFamily="50" charset="0"/>
              </a:rPr>
              <a:t>So what you are saying is… is that right?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Question pronoun references (</a:t>
            </a:r>
            <a:r>
              <a:rPr lang="en-US" sz="2000" i="1" dirty="0">
                <a:latin typeface="MetaOT-Book" pitchFamily="50" charset="0"/>
              </a:rPr>
              <a:t>Who is “She” or “Bob”?</a:t>
            </a:r>
            <a:r>
              <a:rPr lang="en-US" sz="2000" dirty="0">
                <a:latin typeface="MetaOT-Book" pitchFamily="50" charset="0"/>
              </a:rPr>
              <a:t>)</a:t>
            </a:r>
          </a:p>
          <a:p>
            <a:pPr marL="7429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MetaOT-Book" pitchFamily="50" charset="0"/>
              </a:rPr>
              <a:t>Ask for anecdotes &amp; stories; check for deviant cases (</a:t>
            </a:r>
            <a:r>
              <a:rPr lang="en-US" sz="2000" i="1" dirty="0">
                <a:latin typeface="MetaOT-Book" pitchFamily="50" charset="0"/>
              </a:rPr>
              <a:t>Can you remember a situation where that didn’t work?)</a:t>
            </a:r>
            <a:endParaRPr lang="en-US" sz="2000" dirty="0"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6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9830</TotalTime>
  <Words>401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MetaOT-Book</vt:lpstr>
      <vt:lpstr>MetaOT-Medium</vt:lpstr>
      <vt:lpstr>MetaSerifOT-Book</vt:lpstr>
      <vt:lpstr>Office Theme</vt:lpstr>
      <vt:lpstr>1_Office Theme</vt:lpstr>
      <vt:lpstr>1_Blue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Jon.Kolko</dc:creator>
  <cp:lastModifiedBy>april tyack</cp:lastModifiedBy>
  <cp:revision>725</cp:revision>
  <cp:lastPrinted>2012-02-01T12:34:56Z</cp:lastPrinted>
  <dcterms:created xsi:type="dcterms:W3CDTF">2010-11-26T21:24:12Z</dcterms:created>
  <dcterms:modified xsi:type="dcterms:W3CDTF">2020-10-16T11:46:45Z</dcterms:modified>
</cp:coreProperties>
</file>