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</p:sldMasterIdLst>
  <p:sldIdLst>
    <p:sldId id="27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9" r:id="rId12"/>
    <p:sldId id="300" r:id="rId13"/>
    <p:sldId id="301" r:id="rId14"/>
    <p:sldId id="302" r:id="rId15"/>
    <p:sldId id="303" r:id="rId16"/>
    <p:sldId id="304" r:id="rId17"/>
    <p:sldId id="278" r:id="rId18"/>
    <p:sldId id="280" r:id="rId19"/>
    <p:sldId id="281" r:id="rId20"/>
    <p:sldId id="282" r:id="rId21"/>
    <p:sldId id="283" r:id="rId22"/>
    <p:sldId id="286" r:id="rId23"/>
    <p:sldId id="279" r:id="rId24"/>
    <p:sldId id="305" r:id="rId25"/>
    <p:sldId id="285" r:id="rId26"/>
    <p:sldId id="296" r:id="rId27"/>
    <p:sldId id="298" r:id="rId28"/>
    <p:sldId id="29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Kaos" initials="MK" lastIdx="1" clrIdx="0">
    <p:extLst>
      <p:ext uri="{19B8F6BF-5375-455C-9EA6-DF929625EA0E}">
        <p15:presenceInfo xmlns:p15="http://schemas.microsoft.com/office/powerpoint/2012/main" userId="d232bdc20eb3d2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3400" cap="none" spc="0" baseline="0">
                <a:solidFill>
                  <a:srgbClr val="E3F5F9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2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379" y="653795"/>
            <a:ext cx="9291286" cy="5538349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519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65" y="1372091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5665" y="4627355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34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78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2350" y="654627"/>
            <a:ext cx="4351286" cy="5559135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/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/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49243" y="654627"/>
            <a:ext cx="4351286" cy="5559135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/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/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19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4769" y="431313"/>
            <a:ext cx="4490872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4769" y="1293668"/>
            <a:ext cx="4490872" cy="4935682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7892" y="431313"/>
            <a:ext cx="4490872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7892" y="1293668"/>
            <a:ext cx="4490872" cy="4935682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028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6FB3-CE8D-46A6-80CB-74FC1789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454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88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DA03E-E25D-41AA-A738-0BDC03CC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BB28D-2BEA-4580-B315-39773B130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0860-1AEC-4E5E-AC3E-86758EDCB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EE9D-0A39-4F6E-A754-99C26D018161}" type="datetimeFigureOut">
              <a:rPr lang="en-AU" smtClean="0"/>
              <a:t>22/10/20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85B26-DC76-4F03-94ED-2EEF5BE9F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9D470-1384-46C1-83E3-B269DD9B6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D259-1653-4816-A96A-0D8B46FC50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252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95913" cy="53309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316" y="1123837"/>
            <a:ext cx="2324586" cy="46011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055684" y="758952"/>
            <a:ext cx="144228" cy="5330952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5694" y="653795"/>
            <a:ext cx="9291286" cy="55383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192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120" baseline="0">
          <a:solidFill>
            <a:srgbClr val="FFFFF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None/>
        <a:defRPr sz="26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556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Char char=""/>
        <a:defRPr sz="25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39750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Char char=""/>
        <a:defRPr sz="23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6872-DB24-483C-B0BA-D60B102F0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Surveys</a:t>
            </a:r>
          </a:p>
        </p:txBody>
      </p:sp>
    </p:spTree>
    <p:extLst>
      <p:ext uri="{BB962C8B-B14F-4D97-AF65-F5344CB8AC3E}">
        <p14:creationId xmlns:p14="http://schemas.microsoft.com/office/powerpoint/2010/main" val="163608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32AA-011B-4262-9698-8F27A317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/>
              <a:t>Other (not game-specific) Questionnaires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30200-C1CD-4EB2-B489-C6A020353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902" y="653795"/>
            <a:ext cx="9594782" cy="5538349"/>
          </a:xfrm>
        </p:spPr>
        <p:txBody>
          <a:bodyPr anchor="ctr"/>
          <a:lstStyle/>
          <a:p>
            <a:r>
              <a:rPr lang="en-AU" sz="2500"/>
              <a:t>Intrinsic Motivation Inventory</a:t>
            </a:r>
          </a:p>
          <a:p>
            <a:pPr lvl="1"/>
            <a:r>
              <a:rPr lang="en-AU" sz="2200"/>
              <a:t>Based on self-determination theory</a:t>
            </a:r>
          </a:p>
          <a:p>
            <a:pPr lvl="1"/>
            <a:r>
              <a:rPr lang="en-AU" sz="2200"/>
              <a:t>Long and short forms </a:t>
            </a:r>
          </a:p>
          <a:p>
            <a:pPr lvl="1"/>
            <a:r>
              <a:rPr lang="en-AU" sz="2200"/>
              <a:t>Independently validated*</a:t>
            </a:r>
          </a:p>
        </p:txBody>
      </p:sp>
    </p:spTree>
    <p:extLst>
      <p:ext uri="{BB962C8B-B14F-4D97-AF65-F5344CB8AC3E}">
        <p14:creationId xmlns:p14="http://schemas.microsoft.com/office/powerpoint/2010/main" val="176238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6B531-5986-42F3-A889-E59E4773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45" y="659161"/>
            <a:ext cx="9104710" cy="55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2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4EA859-8C8D-4509-9D41-2D26AC55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077839"/>
            <a:ext cx="4486901" cy="23530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7377AA-1266-4833-B957-DA0C98461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1" y="575402"/>
            <a:ext cx="5344271" cy="2572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CD8DFF-BA01-4A37-A9FC-3F54C9F35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848" y="1127929"/>
            <a:ext cx="5649113" cy="4039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2ABFED-399E-4AE2-A701-0158550293DD}"/>
              </a:ext>
            </a:extLst>
          </p:cNvPr>
          <p:cNvSpPr txBox="1"/>
          <p:nvPr/>
        </p:nvSpPr>
        <p:spPr>
          <a:xfrm>
            <a:off x="5991497" y="5167093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/>
              <a:t>^Not validated</a:t>
            </a:r>
          </a:p>
        </p:txBody>
      </p:sp>
    </p:spTree>
    <p:extLst>
      <p:ext uri="{BB962C8B-B14F-4D97-AF65-F5344CB8AC3E}">
        <p14:creationId xmlns:p14="http://schemas.microsoft.com/office/powerpoint/2010/main" val="251185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E0D88-EAB4-4304-9E03-1878D8FD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21" y="2038156"/>
            <a:ext cx="7582958" cy="27816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99DFF4-D967-4C5D-9F82-3566CF6B65A8}"/>
              </a:ext>
            </a:extLst>
          </p:cNvPr>
          <p:cNvSpPr txBox="1"/>
          <p:nvPr/>
        </p:nvSpPr>
        <p:spPr>
          <a:xfrm>
            <a:off x="957943" y="653143"/>
            <a:ext cx="5236690" cy="879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/>
              <a:t>McAuley et al., 1991</a:t>
            </a:r>
            <a:br>
              <a:rPr lang="en-AU"/>
            </a:br>
            <a:r>
              <a:rPr lang="en-AU"/>
              <a:t>dx.doi.org/10.1111/j.1559-1816.1991.tb00493.x</a:t>
            </a:r>
          </a:p>
        </p:txBody>
      </p:sp>
    </p:spTree>
    <p:extLst>
      <p:ext uri="{BB962C8B-B14F-4D97-AF65-F5344CB8AC3E}">
        <p14:creationId xmlns:p14="http://schemas.microsoft.com/office/powerpoint/2010/main" val="182792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32AA-011B-4262-9698-8F27A317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/>
              <a:t>Other (not game-specific) Questionnaires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30200-C1CD-4EB2-B489-C6A020353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902" y="653795"/>
            <a:ext cx="9594782" cy="5538349"/>
          </a:xfrm>
        </p:spPr>
        <p:txBody>
          <a:bodyPr anchor="ctr"/>
          <a:lstStyle/>
          <a:p>
            <a:r>
              <a:rPr lang="en-AU" sz="2500"/>
              <a:t>User Motivation Inventory (UMI)</a:t>
            </a:r>
          </a:p>
          <a:p>
            <a:pPr lvl="1"/>
            <a:r>
              <a:rPr lang="en-AU" sz="2200"/>
              <a:t>dx.doi.org/10.1145/3173574.3173680</a:t>
            </a:r>
          </a:p>
          <a:p>
            <a:pPr lvl="1"/>
            <a:r>
              <a:rPr lang="en-AU" sz="2200"/>
              <a:t>Based on SDT</a:t>
            </a:r>
          </a:p>
          <a:p>
            <a:pPr lvl="1"/>
            <a:r>
              <a:rPr lang="en-AU" sz="2200"/>
              <a:t>Forms of motivation (as in Elisa's MOBA paper)</a:t>
            </a:r>
          </a:p>
        </p:txBody>
      </p:sp>
    </p:spTree>
    <p:extLst>
      <p:ext uri="{BB962C8B-B14F-4D97-AF65-F5344CB8AC3E}">
        <p14:creationId xmlns:p14="http://schemas.microsoft.com/office/powerpoint/2010/main" val="38145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C53B4-6335-4BA8-B285-B9184AC2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47" y="875943"/>
            <a:ext cx="7382905" cy="5106113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967C3B63-7339-4782-998D-C1FD06AA2312}"/>
              </a:ext>
            </a:extLst>
          </p:cNvPr>
          <p:cNvSpPr/>
          <p:nvPr/>
        </p:nvSpPr>
        <p:spPr>
          <a:xfrm>
            <a:off x="1924167" y="4293326"/>
            <a:ext cx="480380" cy="1580151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AF21E-B03C-4959-8D88-0CA4EE7B4CF9}"/>
              </a:ext>
            </a:extLst>
          </p:cNvPr>
          <p:cNvSpPr txBox="1"/>
          <p:nvPr/>
        </p:nvSpPr>
        <p:spPr>
          <a:xfrm>
            <a:off x="357714" y="4760235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'Good' forms </a:t>
            </a:r>
          </a:p>
          <a:p>
            <a:r>
              <a:rPr lang="en-AU"/>
              <a:t>of motivation</a:t>
            </a:r>
          </a:p>
        </p:txBody>
      </p:sp>
    </p:spTree>
    <p:extLst>
      <p:ext uri="{BB962C8B-B14F-4D97-AF65-F5344CB8AC3E}">
        <p14:creationId xmlns:p14="http://schemas.microsoft.com/office/powerpoint/2010/main" val="160517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3CC4-5ACC-4040-81DD-C0CAF9A0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Statistics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30B0-50D9-45CA-B968-93C4E507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JASP: https://jasp-stats.org</a:t>
            </a:r>
          </a:p>
          <a:p>
            <a:pPr lvl="1"/>
            <a:r>
              <a:rPr lang="en-AU"/>
              <a:t>R backend</a:t>
            </a:r>
          </a:p>
          <a:p>
            <a:pPr lvl="1"/>
            <a:r>
              <a:rPr lang="en-AU"/>
              <a:t>Free</a:t>
            </a:r>
          </a:p>
          <a:p>
            <a:pPr lvl="1"/>
            <a:r>
              <a:rPr lang="en-AU"/>
              <a:t>Still in development; semi-regular updates</a:t>
            </a:r>
          </a:p>
          <a:p>
            <a:pPr lvl="1"/>
            <a:r>
              <a:rPr lang="en-AU"/>
              <a:t>Portable version</a:t>
            </a:r>
          </a:p>
          <a:p>
            <a:pPr marL="358775" lvl="1" indent="0">
              <a:buNone/>
            </a:pPr>
            <a:endParaRPr lang="en-AU"/>
          </a:p>
          <a:p>
            <a:r>
              <a:rPr lang="en-AU"/>
              <a:t>Alternatives: </a:t>
            </a:r>
          </a:p>
          <a:p>
            <a:pPr lvl="1"/>
            <a:r>
              <a:rPr lang="en-AU"/>
              <a:t>R Studio / Python (free, less user-friendly, more features)</a:t>
            </a:r>
          </a:p>
          <a:p>
            <a:pPr lvl="1"/>
            <a:r>
              <a:rPr lang="en-AU"/>
              <a:t>SPSS (up-front cost, legacy UI, slow)</a:t>
            </a:r>
          </a:p>
          <a:p>
            <a:pPr lvl="1"/>
            <a:r>
              <a:rPr lang="en-AU"/>
              <a:t>Mplus, STATA, ...</a:t>
            </a:r>
          </a:p>
          <a:p>
            <a:pPr lvl="2"/>
            <a:r>
              <a:rPr lang="en-AU"/>
              <a:t>Not personally familiar with these</a:t>
            </a:r>
          </a:p>
        </p:txBody>
      </p:sp>
    </p:spTree>
    <p:extLst>
      <p:ext uri="{BB962C8B-B14F-4D97-AF65-F5344CB8AC3E}">
        <p14:creationId xmlns:p14="http://schemas.microsoft.com/office/powerpoint/2010/main" val="335336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E86C-E178-48EA-8EF9-5163ADE3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/>
              <a:t>Common Evaluation Study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ACA52-1006-4C18-A07C-177D20B2C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A/B Test</a:t>
            </a:r>
          </a:p>
          <a:p>
            <a:pPr lvl="1"/>
            <a:r>
              <a:rPr lang="en-AU"/>
              <a:t>2 games, 1 measurement occasion</a:t>
            </a:r>
          </a:p>
          <a:p>
            <a:r>
              <a:rPr lang="en-AU"/>
              <a:t>Pre-post design</a:t>
            </a:r>
          </a:p>
          <a:p>
            <a:pPr lvl="1"/>
            <a:r>
              <a:rPr lang="en-AU"/>
              <a:t>1 game, 2 measurements (before and after play)</a:t>
            </a:r>
          </a:p>
          <a:p>
            <a:r>
              <a:rPr lang="en-AU"/>
              <a:t>Mixed design</a:t>
            </a:r>
          </a:p>
          <a:p>
            <a:pPr lvl="1"/>
            <a:r>
              <a:rPr lang="en-AU"/>
              <a:t>2+ games, 2+ measurements</a:t>
            </a:r>
          </a:p>
        </p:txBody>
      </p:sp>
    </p:spTree>
    <p:extLst>
      <p:ext uri="{BB962C8B-B14F-4D97-AF65-F5344CB8AC3E}">
        <p14:creationId xmlns:p14="http://schemas.microsoft.com/office/powerpoint/2010/main" val="1379522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E86C-E178-48EA-8EF9-5163ADE3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/>
              <a:t>Statistical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ACA52-1006-4C18-A07C-177D20B2C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A/B Test</a:t>
            </a:r>
          </a:p>
          <a:p>
            <a:pPr lvl="1"/>
            <a:r>
              <a:rPr lang="en-AU"/>
              <a:t>2 games, 1 measurement occasion</a:t>
            </a:r>
          </a:p>
          <a:p>
            <a:pPr lvl="1"/>
            <a:r>
              <a:rPr lang="en-AU"/>
              <a:t>Comparison of 2 independent (i.e., separate) groups</a:t>
            </a:r>
          </a:p>
          <a:p>
            <a:pPr lvl="2"/>
            <a:r>
              <a:rPr lang="en-AU"/>
              <a:t>No-one plays both games</a:t>
            </a:r>
          </a:p>
          <a:p>
            <a:pPr lvl="1"/>
            <a:r>
              <a:rPr lang="en-AU" b="1"/>
              <a:t>Welch's t-test</a:t>
            </a:r>
          </a:p>
          <a:p>
            <a:pPr marL="182562" indent="0">
              <a:buNone/>
            </a:pPr>
            <a:endParaRPr lang="en-AU"/>
          </a:p>
          <a:p>
            <a:r>
              <a:rPr lang="en-AU"/>
              <a:t>A/B/C... Test</a:t>
            </a:r>
          </a:p>
          <a:p>
            <a:pPr lvl="1"/>
            <a:r>
              <a:rPr lang="en-AU"/>
              <a:t>3+ games, 1 measurement occasion</a:t>
            </a:r>
          </a:p>
          <a:p>
            <a:pPr lvl="1"/>
            <a:r>
              <a:rPr lang="en-AU" b="1"/>
              <a:t>ANOVA</a:t>
            </a:r>
          </a:p>
        </p:txBody>
      </p:sp>
    </p:spTree>
    <p:extLst>
      <p:ext uri="{BB962C8B-B14F-4D97-AF65-F5344CB8AC3E}">
        <p14:creationId xmlns:p14="http://schemas.microsoft.com/office/powerpoint/2010/main" val="333051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E86C-E178-48EA-8EF9-5163ADE3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/>
              <a:t>Statistical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ACA52-1006-4C18-A07C-177D20B2C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Pre-post design</a:t>
            </a:r>
          </a:p>
          <a:p>
            <a:pPr lvl="1"/>
            <a:r>
              <a:rPr lang="en-AU"/>
              <a:t>1 game, 2 measurements (before and after play)</a:t>
            </a:r>
          </a:p>
          <a:p>
            <a:pPr lvl="1"/>
            <a:r>
              <a:rPr lang="en-AU"/>
              <a:t>Comparing 1 group of players' responses to scale items over time</a:t>
            </a:r>
          </a:p>
          <a:p>
            <a:r>
              <a:rPr lang="en-AU" b="1"/>
              <a:t>Paired-samples / dependent t-test</a:t>
            </a:r>
          </a:p>
          <a:p>
            <a:endParaRPr lang="en-AU"/>
          </a:p>
          <a:p>
            <a:r>
              <a:rPr lang="en-AU"/>
              <a:t>Experience sampling (or similar)</a:t>
            </a:r>
          </a:p>
          <a:p>
            <a:pPr lvl="1"/>
            <a:r>
              <a:rPr lang="en-AU"/>
              <a:t>1 game, many measurements</a:t>
            </a:r>
          </a:p>
          <a:p>
            <a:r>
              <a:rPr lang="en-AU" b="1"/>
              <a:t>Repeated measures ANOVAs</a:t>
            </a:r>
          </a:p>
        </p:txBody>
      </p:sp>
    </p:spTree>
    <p:extLst>
      <p:ext uri="{BB962C8B-B14F-4D97-AF65-F5344CB8AC3E}">
        <p14:creationId xmlns:p14="http://schemas.microsoft.com/office/powerpoint/2010/main" val="429318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32AA-011B-4262-9698-8F27A317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/>
              <a:t>Common Questionnaires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30200-C1CD-4EB2-B489-C6A020353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Player Experience Inventory (PXI)</a:t>
            </a:r>
          </a:p>
          <a:p>
            <a:pPr lvl="1"/>
            <a:r>
              <a:rPr lang="en-AU"/>
              <a:t>dx.doi.org/10.1016/j.ijhcs.2019.102370</a:t>
            </a:r>
          </a:p>
          <a:p>
            <a:pPr lvl="1"/>
            <a:r>
              <a:rPr lang="en-AU"/>
              <a:t>Subscales measure experiences (e.g., immersion) and game elements (e.g., ease of control)</a:t>
            </a:r>
          </a:p>
        </p:txBody>
      </p:sp>
    </p:spTree>
    <p:extLst>
      <p:ext uri="{BB962C8B-B14F-4D97-AF65-F5344CB8AC3E}">
        <p14:creationId xmlns:p14="http://schemas.microsoft.com/office/powerpoint/2010/main" val="3993827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E86C-E178-48EA-8EF9-5163ADE3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/>
              <a:t>Statistical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ACA52-1006-4C18-A07C-177D20B2C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Mixed design</a:t>
            </a:r>
          </a:p>
          <a:p>
            <a:pPr lvl="1"/>
            <a:r>
              <a:rPr lang="en-AU"/>
              <a:t>2+ games, 2+ measurements</a:t>
            </a:r>
          </a:p>
          <a:p>
            <a:pPr lvl="2"/>
            <a:r>
              <a:rPr lang="en-AU"/>
              <a:t>An A/B test with pre-post measures</a:t>
            </a:r>
          </a:p>
          <a:p>
            <a:r>
              <a:rPr lang="en-AU" b="1"/>
              <a:t>Repeated measures ANOVA</a:t>
            </a:r>
            <a:r>
              <a:rPr lang="en-AU"/>
              <a:t> (again)</a:t>
            </a:r>
            <a:endParaRPr lang="en-AU" b="1"/>
          </a:p>
        </p:txBody>
      </p:sp>
    </p:spTree>
    <p:extLst>
      <p:ext uri="{BB962C8B-B14F-4D97-AF65-F5344CB8AC3E}">
        <p14:creationId xmlns:p14="http://schemas.microsoft.com/office/powerpoint/2010/main" val="3342610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E86C-E178-48EA-8EF9-5163ADE3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/>
              <a:t>Statistical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ACA52-1006-4C18-A07C-177D20B2C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Prediction</a:t>
            </a:r>
          </a:p>
          <a:p>
            <a:pPr lvl="1"/>
            <a:r>
              <a:rPr lang="en-AU"/>
              <a:t>'Does player experience predict in-game spending?'</a:t>
            </a:r>
          </a:p>
          <a:p>
            <a:r>
              <a:rPr lang="en-AU" b="1"/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426450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3CC4-5ACC-4040-81DD-C0CAF9A0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Example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30B0-50D9-45CA-B968-93C4E507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Run tests on data from Denson et al. (2020)</a:t>
            </a:r>
          </a:p>
          <a:p>
            <a:pPr lvl="1"/>
            <a:r>
              <a:rPr lang="en-AU"/>
              <a:t>Non/violent game play -&gt; facial recognition task</a:t>
            </a:r>
          </a:p>
          <a:p>
            <a:pPr lvl="1"/>
            <a:r>
              <a:rPr lang="en-AU"/>
              <a:t>Aggression Questionnaire (AQ)</a:t>
            </a:r>
          </a:p>
          <a:p>
            <a:pPr lvl="1"/>
            <a:r>
              <a:rPr lang="en-AU"/>
              <a:t>Positive and Negative Affect Schedule (PANAS)</a:t>
            </a:r>
          </a:p>
          <a:p>
            <a:pPr lvl="1"/>
            <a:r>
              <a:rPr lang="en-AU"/>
              <a:t>Depression, Anxiety, and Stress Scales (DASS)</a:t>
            </a:r>
          </a:p>
          <a:p>
            <a:pPr lvl="1"/>
            <a:r>
              <a:rPr lang="en-AU"/>
              <a:t>Pulse</a:t>
            </a:r>
          </a:p>
          <a:p>
            <a:pPr lvl="1"/>
            <a:r>
              <a:rPr lang="en-AU"/>
              <a:t>Reaction time (RT) before deciding to back out of a fight</a:t>
            </a:r>
          </a:p>
        </p:txBody>
      </p:sp>
    </p:spTree>
    <p:extLst>
      <p:ext uri="{BB962C8B-B14F-4D97-AF65-F5344CB8AC3E}">
        <p14:creationId xmlns:p14="http://schemas.microsoft.com/office/powerpoint/2010/main" val="1792228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3CC4-5ACC-4040-81DD-C0CAF9A0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Exploring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30B0-50D9-45CA-B968-93C4E507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Descriptive statistics</a:t>
            </a:r>
          </a:p>
          <a:p>
            <a:pPr lvl="1"/>
            <a:r>
              <a:rPr lang="en-AU"/>
              <a:t>Check if groups are similar enough on pretest measures</a:t>
            </a:r>
          </a:p>
          <a:p>
            <a:pPr lvl="2"/>
            <a:r>
              <a:rPr lang="en-AU"/>
              <a:t>AQ_Total (trait aggression)</a:t>
            </a:r>
          </a:p>
          <a:p>
            <a:pPr lvl="2"/>
            <a:r>
              <a:rPr lang="en-AU"/>
              <a:t>prePANASangry / negative</a:t>
            </a:r>
          </a:p>
          <a:p>
            <a:pPr lvl="2"/>
            <a:r>
              <a:rPr lang="en-AU"/>
              <a:t>DASSanxiety</a:t>
            </a:r>
          </a:p>
          <a:p>
            <a:pPr lvl="1"/>
            <a:r>
              <a:rPr lang="en-AU"/>
              <a:t>Check if groups differ on outcome measures</a:t>
            </a:r>
          </a:p>
          <a:p>
            <a:pPr lvl="2"/>
            <a:r>
              <a:rPr lang="en-AU"/>
              <a:t>postPANASangry / negative</a:t>
            </a:r>
          </a:p>
          <a:p>
            <a:pPr lvl="2"/>
            <a:r>
              <a:rPr lang="en-AU"/>
              <a:t>Angry / NeutralRecogTotal (# of facial expressions correctly identified)</a:t>
            </a:r>
          </a:p>
          <a:p>
            <a:pPr lvl="2"/>
            <a:r>
              <a:rPr lang="en-AU"/>
              <a:t>'StrongandIntimidating' (ratings of pictures of men on physical attributes)</a:t>
            </a:r>
          </a:p>
        </p:txBody>
      </p:sp>
    </p:spTree>
    <p:extLst>
      <p:ext uri="{BB962C8B-B14F-4D97-AF65-F5344CB8AC3E}">
        <p14:creationId xmlns:p14="http://schemas.microsoft.com/office/powerpoint/2010/main" val="973930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58D4-E821-4F94-AD43-B879546B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Do Some Games Influence Pulse 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B57B-9A4F-421E-9B3E-995DC1CE3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379" y="809625"/>
            <a:ext cx="9291286" cy="5382519"/>
          </a:xfrm>
        </p:spPr>
        <p:txBody>
          <a:bodyPr anchor="t"/>
          <a:lstStyle/>
          <a:p>
            <a:r>
              <a:rPr lang="en-AU"/>
              <a:t>Test: RM-ANOVA</a:t>
            </a:r>
          </a:p>
          <a:p>
            <a:r>
              <a:rPr lang="en-AU"/>
              <a:t>Between-subjects (grouping) variable: Game</a:t>
            </a:r>
          </a:p>
          <a:p>
            <a:r>
              <a:rPr lang="en-AU"/>
              <a:t>Within-subjects (temporal) variable: prePulse, postPulse</a:t>
            </a:r>
          </a:p>
          <a:p>
            <a:r>
              <a:rPr lang="en-AU"/>
              <a:t>Plot the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22B69-08B0-4CA1-A9E1-247C63941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439" y="3175319"/>
            <a:ext cx="5849166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28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58D4-E821-4F94-AD43-B879546B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Do violent games make players angry?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B57B-9A4F-421E-9B3E-995DC1CE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Outcome (dependent) measure: postPANASanger</a:t>
            </a:r>
          </a:p>
          <a:p>
            <a:r>
              <a:rPr lang="en-AU"/>
              <a:t>Predictor (independent) measures:</a:t>
            </a:r>
          </a:p>
          <a:p>
            <a:pPr lvl="1"/>
            <a:r>
              <a:rPr lang="en-AU"/>
              <a:t>prePANASanger</a:t>
            </a:r>
          </a:p>
          <a:p>
            <a:pPr lvl="1"/>
            <a:r>
              <a:rPr lang="en-AU"/>
              <a:t>GameType (violent/non-violent)</a:t>
            </a:r>
          </a:p>
          <a:p>
            <a:pPr lvl="1"/>
            <a:r>
              <a:rPr lang="en-AU"/>
              <a:t>AQ_Total (trait aggression)?</a:t>
            </a:r>
          </a:p>
          <a:p>
            <a:pPr lvl="1"/>
            <a:r>
              <a:rPr lang="en-AU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0286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58D4-E821-4F94-AD43-B879546B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Which variables predict expected bench press weight?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B57B-9A4F-421E-9B3E-995DC1CE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Participants rated pictures of men on how tough they were and how much they could bench press</a:t>
            </a:r>
          </a:p>
          <a:p>
            <a:pPr lvl="1"/>
            <a:r>
              <a:rPr lang="en-AU"/>
              <a:t>5-point scale: 1 = less than 40 kg; 5 = more than 100 kg</a:t>
            </a:r>
          </a:p>
          <a:p>
            <a:r>
              <a:rPr lang="en-AU"/>
              <a:t>Which (measured) factors might influence this estimate?</a:t>
            </a:r>
          </a:p>
        </p:txBody>
      </p:sp>
    </p:spTree>
    <p:extLst>
      <p:ext uri="{BB962C8B-B14F-4D97-AF65-F5344CB8AC3E}">
        <p14:creationId xmlns:p14="http://schemas.microsoft.com/office/powerpoint/2010/main" val="2423211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58D4-E821-4F94-AD43-B879546B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Which variables predict expected bench press weight?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B57B-9A4F-421E-9B3E-995DC1CE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86B58-758B-4A59-AEBD-83083D94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379" y="1495286"/>
            <a:ext cx="4448348" cy="35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7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32AA-011B-4262-9698-8F27A31721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324100" cy="4600575"/>
          </a:xfrm>
        </p:spPr>
        <p:txBody>
          <a:bodyPr>
            <a:normAutofit/>
          </a:bodyPr>
          <a:lstStyle/>
          <a:p>
            <a:r>
              <a:rPr lang="en-AU" sz="2800"/>
              <a:t>Common Questionnaires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81106-C48C-45A3-B03E-F255112B5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62" y="194811"/>
            <a:ext cx="5068007" cy="6458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3BD615-D830-4ACE-BC84-B57B12E59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33" y="1123950"/>
            <a:ext cx="4839375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3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32AA-011B-4262-9698-8F27A317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/>
              <a:t>Common Questionnaires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30200-C1CD-4EB2-B489-C6A020353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Ubisoft Perceived Experience Questionnaire (UPEQ)</a:t>
            </a:r>
          </a:p>
          <a:p>
            <a:pPr lvl="1"/>
            <a:r>
              <a:rPr lang="en-AU"/>
              <a:t>dx.doi.org/10.1145/3235765.3235780</a:t>
            </a:r>
          </a:p>
          <a:p>
            <a:pPr lvl="1"/>
            <a:r>
              <a:rPr lang="en-AU"/>
              <a:t>Based on self-determination theory (SDT)</a:t>
            </a:r>
          </a:p>
          <a:p>
            <a:pPr lvl="1"/>
            <a:r>
              <a:rPr lang="en-AU"/>
              <a:t>Competence, autonomy, and relatedness subscales</a:t>
            </a:r>
          </a:p>
          <a:p>
            <a:pPr lvl="2"/>
            <a:r>
              <a:rPr lang="en-AU"/>
              <a:t>Relatedness toward other players </a:t>
            </a:r>
            <a:r>
              <a:rPr lang="en-AU" i="1"/>
              <a:t>and</a:t>
            </a:r>
            <a:r>
              <a:rPr lang="en-AU"/>
              <a:t> NPCs</a:t>
            </a:r>
          </a:p>
        </p:txBody>
      </p:sp>
    </p:spTree>
    <p:extLst>
      <p:ext uri="{BB962C8B-B14F-4D97-AF65-F5344CB8AC3E}">
        <p14:creationId xmlns:p14="http://schemas.microsoft.com/office/powerpoint/2010/main" val="12219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E78E15-50D7-49D7-A472-EF627FC8A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784" y="580627"/>
            <a:ext cx="5887272" cy="5696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9AED96-ADD6-4B98-83B2-C4331C631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81" y="0"/>
            <a:ext cx="4996083" cy="3732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C326F-90FC-42E9-8A24-BD5B32818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53" y="3704317"/>
            <a:ext cx="5004181" cy="319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9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32AA-011B-4262-9698-8F27A317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/>
              <a:t>Other (not game-specific) Questionnaires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30200-C1CD-4EB2-B489-C6A020353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Subjective Vitality Scale</a:t>
            </a:r>
          </a:p>
          <a:p>
            <a:pPr lvl="1"/>
            <a:r>
              <a:rPr lang="en-AU"/>
              <a:t>Independently validated</a:t>
            </a:r>
          </a:p>
          <a:p>
            <a:pPr lvl="1"/>
            <a:r>
              <a:rPr lang="en-AU"/>
              <a:t>Measures wellbeing (short- or long-term)</a:t>
            </a:r>
          </a:p>
          <a:p>
            <a:pPr lvl="1"/>
            <a:r>
              <a:rPr lang="en-AU"/>
              <a:t>Different from positive affect, happiness, etc.</a:t>
            </a:r>
          </a:p>
        </p:txBody>
      </p:sp>
    </p:spTree>
    <p:extLst>
      <p:ext uri="{BB962C8B-B14F-4D97-AF65-F5344CB8AC3E}">
        <p14:creationId xmlns:p14="http://schemas.microsoft.com/office/powerpoint/2010/main" val="301456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E6064-847F-4020-8F2D-B866359B6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557872"/>
            <a:ext cx="6980894" cy="4199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38B28-DDA0-48DB-940A-8F3F7B0F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10" y="2470504"/>
            <a:ext cx="6843715" cy="4031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690FB-44EA-4252-B69D-9A163AAE9701}"/>
              </a:ext>
            </a:extLst>
          </p:cNvPr>
          <p:cNvSpPr txBox="1"/>
          <p:nvPr/>
        </p:nvSpPr>
        <p:spPr>
          <a:xfrm>
            <a:off x="1552575" y="18854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/>
              <a:t>Long-term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05501-91D5-4E6B-A6EB-144860AF5E0B}"/>
              </a:ext>
            </a:extLst>
          </p:cNvPr>
          <p:cNvSpPr txBox="1"/>
          <p:nvPr/>
        </p:nvSpPr>
        <p:spPr>
          <a:xfrm>
            <a:off x="7781925" y="201930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/>
              <a:t>Short-term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9CBAC-0711-4FD8-A38C-5048E1B15923}"/>
              </a:ext>
            </a:extLst>
          </p:cNvPr>
          <p:cNvSpPr txBox="1"/>
          <p:nvPr/>
        </p:nvSpPr>
        <p:spPr>
          <a:xfrm>
            <a:off x="485775" y="5553075"/>
            <a:ext cx="3948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Item #2 removed in independent</a:t>
            </a:r>
          </a:p>
          <a:p>
            <a:r>
              <a:rPr lang="en-AU"/>
              <a:t>validation study (Bostic et al., 2000)</a:t>
            </a:r>
          </a:p>
        </p:txBody>
      </p:sp>
    </p:spTree>
    <p:extLst>
      <p:ext uri="{BB962C8B-B14F-4D97-AF65-F5344CB8AC3E}">
        <p14:creationId xmlns:p14="http://schemas.microsoft.com/office/powerpoint/2010/main" val="104557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32AA-011B-4262-9698-8F27A317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/>
              <a:t>Other (not game-specific) Questionnaires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30200-C1CD-4EB2-B489-C6A020353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902" y="653795"/>
            <a:ext cx="9594782" cy="5538349"/>
          </a:xfrm>
        </p:spPr>
        <p:txBody>
          <a:bodyPr/>
          <a:lstStyle/>
          <a:p>
            <a:r>
              <a:rPr lang="en-AU" sz="2500"/>
              <a:t>Positive and Negative Affect Schedule – eXpanded (PANAS-X)</a:t>
            </a:r>
          </a:p>
          <a:p>
            <a:pPr lvl="1"/>
            <a:r>
              <a:rPr lang="en-AU" sz="2200"/>
              <a:t>https://ir.uiowa.edu/cgi/viewcontent.cgi?article=1011&amp;context=psychology_pubs</a:t>
            </a:r>
          </a:p>
          <a:p>
            <a:pPr lvl="1"/>
            <a:r>
              <a:rPr lang="en-AU" sz="2200"/>
              <a:t>Standard emotional measure (used since 1999)</a:t>
            </a:r>
          </a:p>
          <a:p>
            <a:pPr lvl="1"/>
            <a:r>
              <a:rPr lang="en-AU" sz="2200"/>
              <a:t>Overall positive / negative affect scores, or more specific emotions:</a:t>
            </a:r>
          </a:p>
          <a:p>
            <a:pPr lvl="2"/>
            <a:r>
              <a:rPr lang="en-AU" sz="2000"/>
              <a:t>Joviality, self-assurance, attentiveness, surprise, serenity</a:t>
            </a:r>
          </a:p>
          <a:p>
            <a:pPr lvl="2"/>
            <a:r>
              <a:rPr lang="en-AU" sz="2000"/>
              <a:t>Fear, sadness, hostility, guilt, shyness, fatigue</a:t>
            </a:r>
          </a:p>
        </p:txBody>
      </p:sp>
    </p:spTree>
    <p:extLst>
      <p:ext uri="{BB962C8B-B14F-4D97-AF65-F5344CB8AC3E}">
        <p14:creationId xmlns:p14="http://schemas.microsoft.com/office/powerpoint/2010/main" val="417848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4B2244-D35B-4EEB-89EF-08EBB5557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77"/>
            <a:ext cx="12192000" cy="67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189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_high contrast teal powerpoint theme">
  <a:themeElements>
    <a:clrScheme name="Custom 9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1E708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1E7080"/>
      </a:hlink>
      <a:folHlink>
        <a:srgbClr val="EE7008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igh contrast teal powerpoint theme" id="{6C526A6A-C341-4074-920E-708559B64CA3}" vid="{18874B1C-DCBA-4517-8331-D17F4A056E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743</Words>
  <Application>Microsoft Office PowerPoint</Application>
  <PresentationFormat>Widescreen</PresentationFormat>
  <Paragraphs>124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Wingdings 2</vt:lpstr>
      <vt:lpstr>Custom Design</vt:lpstr>
      <vt:lpstr>_high contrast teal powerpoint theme</vt:lpstr>
      <vt:lpstr>Surveys</vt:lpstr>
      <vt:lpstr>Common Questionnaires</vt:lpstr>
      <vt:lpstr>Common Questionnaires</vt:lpstr>
      <vt:lpstr>Common Questionnaires</vt:lpstr>
      <vt:lpstr>PowerPoint Presentation</vt:lpstr>
      <vt:lpstr>Other (not game-specific) Questionnaires</vt:lpstr>
      <vt:lpstr>PowerPoint Presentation</vt:lpstr>
      <vt:lpstr>Other (not game-specific) Questionnaires</vt:lpstr>
      <vt:lpstr>PowerPoint Presentation</vt:lpstr>
      <vt:lpstr>Other (not game-specific) Questionnaires</vt:lpstr>
      <vt:lpstr>PowerPoint Presentation</vt:lpstr>
      <vt:lpstr>PowerPoint Presentation</vt:lpstr>
      <vt:lpstr>PowerPoint Presentation</vt:lpstr>
      <vt:lpstr>Other (not game-specific) Questionnaires</vt:lpstr>
      <vt:lpstr>PowerPoint Presentation</vt:lpstr>
      <vt:lpstr>Statistics Software</vt:lpstr>
      <vt:lpstr>Common Evaluation Study Designs</vt:lpstr>
      <vt:lpstr>Statistical Tests</vt:lpstr>
      <vt:lpstr>Statistical Tests</vt:lpstr>
      <vt:lpstr>Statistical Tests</vt:lpstr>
      <vt:lpstr>Statistical Tests</vt:lpstr>
      <vt:lpstr>Example Dataset</vt:lpstr>
      <vt:lpstr>Exploring the Data</vt:lpstr>
      <vt:lpstr>Do Some Games Influence Pulse Rate?</vt:lpstr>
      <vt:lpstr>Do violent games make players angry?</vt:lpstr>
      <vt:lpstr>Which variables predict expected bench press weight?</vt:lpstr>
      <vt:lpstr>Which variables predict expected bench press weight?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Playability Evaluation: Day 1</dc:title>
  <dc:creator>Max Kaos</dc:creator>
  <cp:lastModifiedBy>april tyack</cp:lastModifiedBy>
  <cp:revision>70</cp:revision>
  <dcterms:created xsi:type="dcterms:W3CDTF">2020-02-03T13:56:57Z</dcterms:created>
  <dcterms:modified xsi:type="dcterms:W3CDTF">2020-10-22T09:01:38Z</dcterms:modified>
</cp:coreProperties>
</file>