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3" r:id="rId2"/>
  </p:sldMasterIdLst>
  <p:notesMasterIdLst>
    <p:notesMasterId r:id="rId65"/>
  </p:notesMasterIdLst>
  <p:sldIdLst>
    <p:sldId id="277" r:id="rId3"/>
    <p:sldId id="275" r:id="rId4"/>
    <p:sldId id="276" r:id="rId5"/>
    <p:sldId id="280" r:id="rId6"/>
    <p:sldId id="812" r:id="rId7"/>
    <p:sldId id="813" r:id="rId8"/>
    <p:sldId id="285" r:id="rId9"/>
    <p:sldId id="281" r:id="rId10"/>
    <p:sldId id="282" r:id="rId11"/>
    <p:sldId id="283" r:id="rId12"/>
    <p:sldId id="455" r:id="rId13"/>
    <p:sldId id="456" r:id="rId14"/>
    <p:sldId id="457" r:id="rId15"/>
    <p:sldId id="458" r:id="rId16"/>
    <p:sldId id="459" r:id="rId17"/>
    <p:sldId id="284" r:id="rId18"/>
    <p:sldId id="460" r:id="rId19"/>
    <p:sldId id="462" r:id="rId20"/>
    <p:sldId id="463" r:id="rId21"/>
    <p:sldId id="464" r:id="rId22"/>
    <p:sldId id="465" r:id="rId23"/>
    <p:sldId id="467" r:id="rId24"/>
    <p:sldId id="470" r:id="rId25"/>
    <p:sldId id="468" r:id="rId26"/>
    <p:sldId id="469" r:id="rId27"/>
    <p:sldId id="471" r:id="rId28"/>
    <p:sldId id="472" r:id="rId29"/>
    <p:sldId id="473" r:id="rId30"/>
    <p:sldId id="474" r:id="rId31"/>
    <p:sldId id="475" r:id="rId32"/>
    <p:sldId id="794" r:id="rId33"/>
    <p:sldId id="815" r:id="rId34"/>
    <p:sldId id="816" r:id="rId35"/>
    <p:sldId id="818" r:id="rId36"/>
    <p:sldId id="819" r:id="rId37"/>
    <p:sldId id="820" r:id="rId38"/>
    <p:sldId id="817" r:id="rId39"/>
    <p:sldId id="821" r:id="rId40"/>
    <p:sldId id="823" r:id="rId41"/>
    <p:sldId id="822" r:id="rId42"/>
    <p:sldId id="824" r:id="rId43"/>
    <p:sldId id="825" r:id="rId44"/>
    <p:sldId id="814" r:id="rId45"/>
    <p:sldId id="797" r:id="rId46"/>
    <p:sldId id="798" r:id="rId47"/>
    <p:sldId id="799" r:id="rId48"/>
    <p:sldId id="800" r:id="rId49"/>
    <p:sldId id="785" r:id="rId50"/>
    <p:sldId id="786" r:id="rId51"/>
    <p:sldId id="802" r:id="rId52"/>
    <p:sldId id="801" r:id="rId53"/>
    <p:sldId id="803" r:id="rId54"/>
    <p:sldId id="804" r:id="rId55"/>
    <p:sldId id="805" r:id="rId56"/>
    <p:sldId id="806" r:id="rId57"/>
    <p:sldId id="807" r:id="rId58"/>
    <p:sldId id="808" r:id="rId59"/>
    <p:sldId id="809" r:id="rId60"/>
    <p:sldId id="796" r:id="rId61"/>
    <p:sldId id="810" r:id="rId62"/>
    <p:sldId id="811" r:id="rId63"/>
    <p:sldId id="795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 Kaos" initials="MK" lastIdx="1" clrIdx="0">
    <p:extLst>
      <p:ext uri="{19B8F6BF-5375-455C-9EA6-DF929625EA0E}">
        <p15:presenceInfo xmlns:p15="http://schemas.microsoft.com/office/powerpoint/2012/main" userId="d232bdc20eb3d2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2" autoAdjust="0"/>
    <p:restoredTop sz="89747"/>
  </p:normalViewPr>
  <p:slideViewPr>
    <p:cSldViewPr snapToGrid="0">
      <p:cViewPr varScale="1">
        <p:scale>
          <a:sx n="96" d="100"/>
          <a:sy n="96" d="100"/>
        </p:scale>
        <p:origin x="19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271D2A-5A6E-4B58-87DC-52DD32206E2F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4EA7DD25-9269-4177-B1F7-B4C2240BAE0D}">
      <dgm:prSet phldrT="[Text]"/>
      <dgm:spPr/>
      <dgm:t>
        <a:bodyPr/>
        <a:lstStyle/>
        <a:p>
          <a:r>
            <a:rPr lang="en-FI" dirty="0"/>
            <a:t>Plan the survey timeline</a:t>
          </a:r>
        </a:p>
      </dgm:t>
    </dgm:pt>
    <dgm:pt modelId="{86407F2E-B125-47F8-BCC2-D35534D40C8F}" type="parTrans" cxnId="{D1DC25F1-9DCF-4F67-9834-B1DF2846324A}">
      <dgm:prSet/>
      <dgm:spPr/>
      <dgm:t>
        <a:bodyPr/>
        <a:lstStyle/>
        <a:p>
          <a:endParaRPr lang="en-FI"/>
        </a:p>
      </dgm:t>
    </dgm:pt>
    <dgm:pt modelId="{1BD1DA18-5AD9-48C4-8B34-D00E3E26897D}" type="sibTrans" cxnId="{D1DC25F1-9DCF-4F67-9834-B1DF2846324A}">
      <dgm:prSet/>
      <dgm:spPr/>
      <dgm:t>
        <a:bodyPr/>
        <a:lstStyle/>
        <a:p>
          <a:endParaRPr lang="en-FI"/>
        </a:p>
      </dgm:t>
    </dgm:pt>
    <dgm:pt modelId="{DA7DFA98-D58E-41C9-B955-9D58FCFFFBFE}">
      <dgm:prSet phldrT="[Text]"/>
      <dgm:spPr/>
      <dgm:t>
        <a:bodyPr/>
        <a:lstStyle/>
        <a:p>
          <a:r>
            <a:rPr lang="en-FI" dirty="0"/>
            <a:t>Design the survey offline</a:t>
          </a:r>
        </a:p>
      </dgm:t>
    </dgm:pt>
    <dgm:pt modelId="{A0C63669-75E0-46C3-BCEA-FB4B6E9973CB}" type="parTrans" cxnId="{EC306A07-717C-42C0-9B9D-A4AAEC90DAB8}">
      <dgm:prSet/>
      <dgm:spPr/>
      <dgm:t>
        <a:bodyPr/>
        <a:lstStyle/>
        <a:p>
          <a:endParaRPr lang="en-FI"/>
        </a:p>
      </dgm:t>
    </dgm:pt>
    <dgm:pt modelId="{E2350CE5-B589-49CD-9494-D436C173757C}" type="sibTrans" cxnId="{EC306A07-717C-42C0-9B9D-A4AAEC90DAB8}">
      <dgm:prSet/>
      <dgm:spPr/>
      <dgm:t>
        <a:bodyPr/>
        <a:lstStyle/>
        <a:p>
          <a:endParaRPr lang="en-FI"/>
        </a:p>
      </dgm:t>
    </dgm:pt>
    <dgm:pt modelId="{688A1097-D97E-4F42-9549-3F7E4CA04C9C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FI" dirty="0"/>
            <a:t>Implement online survey</a:t>
          </a:r>
        </a:p>
      </dgm:t>
    </dgm:pt>
    <dgm:pt modelId="{4FC558DD-F248-42B3-AE3E-416982848573}" type="parTrans" cxnId="{FA523050-BB2F-42F0-BA55-E36CFB17C6AD}">
      <dgm:prSet/>
      <dgm:spPr/>
      <dgm:t>
        <a:bodyPr/>
        <a:lstStyle/>
        <a:p>
          <a:endParaRPr lang="en-FI"/>
        </a:p>
      </dgm:t>
    </dgm:pt>
    <dgm:pt modelId="{EA874028-C955-4A20-B426-A25C99560575}" type="sibTrans" cxnId="{FA523050-BB2F-42F0-BA55-E36CFB17C6AD}">
      <dgm:prSet/>
      <dgm:spPr/>
      <dgm:t>
        <a:bodyPr/>
        <a:lstStyle/>
        <a:p>
          <a:endParaRPr lang="en-FI"/>
        </a:p>
      </dgm:t>
    </dgm:pt>
    <dgm:pt modelId="{DFAF9570-5A67-4F77-B66A-99D9B688A5E5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FI" dirty="0"/>
            <a:t>Pilot the survey</a:t>
          </a:r>
        </a:p>
      </dgm:t>
    </dgm:pt>
    <dgm:pt modelId="{6AB05889-CEED-4722-8176-E768C505B1FD}" type="parTrans" cxnId="{8CDB1004-9108-496A-816C-BB68FDE030B2}">
      <dgm:prSet/>
      <dgm:spPr/>
      <dgm:t>
        <a:bodyPr/>
        <a:lstStyle/>
        <a:p>
          <a:endParaRPr lang="en-FI"/>
        </a:p>
      </dgm:t>
    </dgm:pt>
    <dgm:pt modelId="{261653CB-27AB-4508-B28A-80FD29B67E48}" type="sibTrans" cxnId="{8CDB1004-9108-496A-816C-BB68FDE030B2}">
      <dgm:prSet/>
      <dgm:spPr/>
      <dgm:t>
        <a:bodyPr/>
        <a:lstStyle/>
        <a:p>
          <a:endParaRPr lang="en-FI"/>
        </a:p>
      </dgm:t>
    </dgm:pt>
    <dgm:pt modelId="{985C2DC2-0789-40DD-A7C2-622D865390D5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R</a:t>
          </a:r>
          <a:r>
            <a:rPr lang="en-FI" dirty="0"/>
            <a:t>ecruit participants</a:t>
          </a:r>
        </a:p>
      </dgm:t>
    </dgm:pt>
    <dgm:pt modelId="{661AF11E-FA63-4232-8E78-44CA22B3CD77}" type="parTrans" cxnId="{43231407-EDBE-4AEB-B10A-18AFF279CE0D}">
      <dgm:prSet/>
      <dgm:spPr/>
      <dgm:t>
        <a:bodyPr/>
        <a:lstStyle/>
        <a:p>
          <a:endParaRPr lang="en-FI"/>
        </a:p>
      </dgm:t>
    </dgm:pt>
    <dgm:pt modelId="{3F60BBBF-75E4-4E89-876C-8C54B72973E9}" type="sibTrans" cxnId="{43231407-EDBE-4AEB-B10A-18AFF279CE0D}">
      <dgm:prSet/>
      <dgm:spPr/>
      <dgm:t>
        <a:bodyPr/>
        <a:lstStyle/>
        <a:p>
          <a:endParaRPr lang="en-FI"/>
        </a:p>
      </dgm:t>
    </dgm:pt>
    <dgm:pt modelId="{89EB32B7-D8FC-4386-9A5D-B43ACF4B837D}" type="pres">
      <dgm:prSet presAssocID="{7C271D2A-5A6E-4B58-87DC-52DD32206E2F}" presName="Name0" presStyleCnt="0">
        <dgm:presLayoutVars>
          <dgm:dir/>
          <dgm:resizeHandles val="exact"/>
        </dgm:presLayoutVars>
      </dgm:prSet>
      <dgm:spPr/>
    </dgm:pt>
    <dgm:pt modelId="{DBFBE51E-61A0-4FFA-8794-FB96AFFE3209}" type="pres">
      <dgm:prSet presAssocID="{4EA7DD25-9269-4177-B1F7-B4C2240BAE0D}" presName="node" presStyleLbl="node1" presStyleIdx="0" presStyleCnt="5">
        <dgm:presLayoutVars>
          <dgm:bulletEnabled val="1"/>
        </dgm:presLayoutVars>
      </dgm:prSet>
      <dgm:spPr/>
    </dgm:pt>
    <dgm:pt modelId="{A1C3E6FA-1F0A-4C90-B5A3-94CD735FF9D8}" type="pres">
      <dgm:prSet presAssocID="{1BD1DA18-5AD9-48C4-8B34-D00E3E26897D}" presName="sibTrans" presStyleLbl="sibTrans2D1" presStyleIdx="0" presStyleCnt="4"/>
      <dgm:spPr/>
    </dgm:pt>
    <dgm:pt modelId="{DD65934D-433A-45A4-B461-81AB23E8C526}" type="pres">
      <dgm:prSet presAssocID="{1BD1DA18-5AD9-48C4-8B34-D00E3E26897D}" presName="connectorText" presStyleLbl="sibTrans2D1" presStyleIdx="0" presStyleCnt="4"/>
      <dgm:spPr/>
    </dgm:pt>
    <dgm:pt modelId="{53D16D0E-AE5D-45FD-94D6-457C8B683B5B}" type="pres">
      <dgm:prSet presAssocID="{DA7DFA98-D58E-41C9-B955-9D58FCFFFBFE}" presName="node" presStyleLbl="node1" presStyleIdx="1" presStyleCnt="5">
        <dgm:presLayoutVars>
          <dgm:bulletEnabled val="1"/>
        </dgm:presLayoutVars>
      </dgm:prSet>
      <dgm:spPr/>
    </dgm:pt>
    <dgm:pt modelId="{F33B8D6E-C687-4F76-B7A7-85A6970B1A8B}" type="pres">
      <dgm:prSet presAssocID="{E2350CE5-B589-49CD-9494-D436C173757C}" presName="sibTrans" presStyleLbl="sibTrans2D1" presStyleIdx="1" presStyleCnt="4"/>
      <dgm:spPr/>
    </dgm:pt>
    <dgm:pt modelId="{3FAA86A5-0ED4-4328-92FE-3BCA72E44472}" type="pres">
      <dgm:prSet presAssocID="{E2350CE5-B589-49CD-9494-D436C173757C}" presName="connectorText" presStyleLbl="sibTrans2D1" presStyleIdx="1" presStyleCnt="4"/>
      <dgm:spPr/>
    </dgm:pt>
    <dgm:pt modelId="{BAEB9749-9AC9-4FF2-BDC5-2CEB203359A3}" type="pres">
      <dgm:prSet presAssocID="{688A1097-D97E-4F42-9549-3F7E4CA04C9C}" presName="node" presStyleLbl="node1" presStyleIdx="2" presStyleCnt="5">
        <dgm:presLayoutVars>
          <dgm:bulletEnabled val="1"/>
        </dgm:presLayoutVars>
      </dgm:prSet>
      <dgm:spPr/>
    </dgm:pt>
    <dgm:pt modelId="{0A64715E-695F-4B95-803E-F3684988B851}" type="pres">
      <dgm:prSet presAssocID="{EA874028-C955-4A20-B426-A25C99560575}" presName="sibTrans" presStyleLbl="sibTrans2D1" presStyleIdx="2" presStyleCnt="4"/>
      <dgm:spPr/>
    </dgm:pt>
    <dgm:pt modelId="{AAD8022D-A048-43D8-A7B4-2CB8323DBBAD}" type="pres">
      <dgm:prSet presAssocID="{EA874028-C955-4A20-B426-A25C99560575}" presName="connectorText" presStyleLbl="sibTrans2D1" presStyleIdx="2" presStyleCnt="4"/>
      <dgm:spPr/>
    </dgm:pt>
    <dgm:pt modelId="{032E7BD5-EB86-44C3-ADC3-8C94BA0B66A4}" type="pres">
      <dgm:prSet presAssocID="{DFAF9570-5A67-4F77-B66A-99D9B688A5E5}" presName="node" presStyleLbl="node1" presStyleIdx="3" presStyleCnt="5">
        <dgm:presLayoutVars>
          <dgm:bulletEnabled val="1"/>
        </dgm:presLayoutVars>
      </dgm:prSet>
      <dgm:spPr/>
    </dgm:pt>
    <dgm:pt modelId="{E0004291-1BFF-4720-AFC9-04BFD0062D19}" type="pres">
      <dgm:prSet presAssocID="{261653CB-27AB-4508-B28A-80FD29B67E48}" presName="sibTrans" presStyleLbl="sibTrans2D1" presStyleIdx="3" presStyleCnt="4"/>
      <dgm:spPr/>
    </dgm:pt>
    <dgm:pt modelId="{98758673-0F35-441F-9F33-37821857AE58}" type="pres">
      <dgm:prSet presAssocID="{261653CB-27AB-4508-B28A-80FD29B67E48}" presName="connectorText" presStyleLbl="sibTrans2D1" presStyleIdx="3" presStyleCnt="4"/>
      <dgm:spPr/>
    </dgm:pt>
    <dgm:pt modelId="{CACD8040-2125-499E-BE7B-19831A6A0971}" type="pres">
      <dgm:prSet presAssocID="{985C2DC2-0789-40DD-A7C2-622D865390D5}" presName="node" presStyleLbl="node1" presStyleIdx="4" presStyleCnt="5">
        <dgm:presLayoutVars>
          <dgm:bulletEnabled val="1"/>
        </dgm:presLayoutVars>
      </dgm:prSet>
      <dgm:spPr/>
    </dgm:pt>
  </dgm:ptLst>
  <dgm:cxnLst>
    <dgm:cxn modelId="{8CDB1004-9108-496A-816C-BB68FDE030B2}" srcId="{7C271D2A-5A6E-4B58-87DC-52DD32206E2F}" destId="{DFAF9570-5A67-4F77-B66A-99D9B688A5E5}" srcOrd="3" destOrd="0" parTransId="{6AB05889-CEED-4722-8176-E768C505B1FD}" sibTransId="{261653CB-27AB-4508-B28A-80FD29B67E48}"/>
    <dgm:cxn modelId="{43231407-EDBE-4AEB-B10A-18AFF279CE0D}" srcId="{7C271D2A-5A6E-4B58-87DC-52DD32206E2F}" destId="{985C2DC2-0789-40DD-A7C2-622D865390D5}" srcOrd="4" destOrd="0" parTransId="{661AF11E-FA63-4232-8E78-44CA22B3CD77}" sibTransId="{3F60BBBF-75E4-4E89-876C-8C54B72973E9}"/>
    <dgm:cxn modelId="{EC306A07-717C-42C0-9B9D-A4AAEC90DAB8}" srcId="{7C271D2A-5A6E-4B58-87DC-52DD32206E2F}" destId="{DA7DFA98-D58E-41C9-B955-9D58FCFFFBFE}" srcOrd="1" destOrd="0" parTransId="{A0C63669-75E0-46C3-BCEA-FB4B6E9973CB}" sibTransId="{E2350CE5-B589-49CD-9494-D436C173757C}"/>
    <dgm:cxn modelId="{E7F0FE25-2308-4442-A97A-3F7700AAEA7A}" type="presOf" srcId="{1BD1DA18-5AD9-48C4-8B34-D00E3E26897D}" destId="{A1C3E6FA-1F0A-4C90-B5A3-94CD735FF9D8}" srcOrd="0" destOrd="0" presId="urn:microsoft.com/office/officeart/2005/8/layout/process1"/>
    <dgm:cxn modelId="{12A6E238-D10A-451F-A46A-EFE2272E12FB}" type="presOf" srcId="{DA7DFA98-D58E-41C9-B955-9D58FCFFFBFE}" destId="{53D16D0E-AE5D-45FD-94D6-457C8B683B5B}" srcOrd="0" destOrd="0" presId="urn:microsoft.com/office/officeart/2005/8/layout/process1"/>
    <dgm:cxn modelId="{FC45093B-717B-418F-8E68-674FFF1B729E}" type="presOf" srcId="{DFAF9570-5A67-4F77-B66A-99D9B688A5E5}" destId="{032E7BD5-EB86-44C3-ADC3-8C94BA0B66A4}" srcOrd="0" destOrd="0" presId="urn:microsoft.com/office/officeart/2005/8/layout/process1"/>
    <dgm:cxn modelId="{FA523050-BB2F-42F0-BA55-E36CFB17C6AD}" srcId="{7C271D2A-5A6E-4B58-87DC-52DD32206E2F}" destId="{688A1097-D97E-4F42-9549-3F7E4CA04C9C}" srcOrd="2" destOrd="0" parTransId="{4FC558DD-F248-42B3-AE3E-416982848573}" sibTransId="{EA874028-C955-4A20-B426-A25C99560575}"/>
    <dgm:cxn modelId="{3A1B4E5A-6591-4539-A766-5CBE1D2F017A}" type="presOf" srcId="{4EA7DD25-9269-4177-B1F7-B4C2240BAE0D}" destId="{DBFBE51E-61A0-4FFA-8794-FB96AFFE3209}" srcOrd="0" destOrd="0" presId="urn:microsoft.com/office/officeart/2005/8/layout/process1"/>
    <dgm:cxn modelId="{416A506B-9E96-4122-8E27-F66D61F07455}" type="presOf" srcId="{1BD1DA18-5AD9-48C4-8B34-D00E3E26897D}" destId="{DD65934D-433A-45A4-B461-81AB23E8C526}" srcOrd="1" destOrd="0" presId="urn:microsoft.com/office/officeart/2005/8/layout/process1"/>
    <dgm:cxn modelId="{169D896D-6402-4141-87E8-E6FB39A9C643}" type="presOf" srcId="{E2350CE5-B589-49CD-9494-D436C173757C}" destId="{3FAA86A5-0ED4-4328-92FE-3BCA72E44472}" srcOrd="1" destOrd="0" presId="urn:microsoft.com/office/officeart/2005/8/layout/process1"/>
    <dgm:cxn modelId="{4886608B-6847-437F-A5EE-B7B668624138}" type="presOf" srcId="{261653CB-27AB-4508-B28A-80FD29B67E48}" destId="{98758673-0F35-441F-9F33-37821857AE58}" srcOrd="1" destOrd="0" presId="urn:microsoft.com/office/officeart/2005/8/layout/process1"/>
    <dgm:cxn modelId="{5564248C-5E04-4D5B-8890-C5A46E99F011}" type="presOf" srcId="{985C2DC2-0789-40DD-A7C2-622D865390D5}" destId="{CACD8040-2125-499E-BE7B-19831A6A0971}" srcOrd="0" destOrd="0" presId="urn:microsoft.com/office/officeart/2005/8/layout/process1"/>
    <dgm:cxn modelId="{0BB1FF9D-B31A-418F-9099-195C4E1F7148}" type="presOf" srcId="{EA874028-C955-4A20-B426-A25C99560575}" destId="{AAD8022D-A048-43D8-A7B4-2CB8323DBBAD}" srcOrd="1" destOrd="0" presId="urn:microsoft.com/office/officeart/2005/8/layout/process1"/>
    <dgm:cxn modelId="{10F840C8-D846-47D6-9F78-1AB5E31BC025}" type="presOf" srcId="{EA874028-C955-4A20-B426-A25C99560575}" destId="{0A64715E-695F-4B95-803E-F3684988B851}" srcOrd="0" destOrd="0" presId="urn:microsoft.com/office/officeart/2005/8/layout/process1"/>
    <dgm:cxn modelId="{76AC4BD6-0F14-4B23-8925-3CD2F3653441}" type="presOf" srcId="{E2350CE5-B589-49CD-9494-D436C173757C}" destId="{F33B8D6E-C687-4F76-B7A7-85A6970B1A8B}" srcOrd="0" destOrd="0" presId="urn:microsoft.com/office/officeart/2005/8/layout/process1"/>
    <dgm:cxn modelId="{4FE59CD7-981E-47A3-A5AA-5C97B9CEAADF}" type="presOf" srcId="{688A1097-D97E-4F42-9549-3F7E4CA04C9C}" destId="{BAEB9749-9AC9-4FF2-BDC5-2CEB203359A3}" srcOrd="0" destOrd="0" presId="urn:microsoft.com/office/officeart/2005/8/layout/process1"/>
    <dgm:cxn modelId="{27E045D8-91E9-44A0-8E3D-33685575E4DF}" type="presOf" srcId="{7C271D2A-5A6E-4B58-87DC-52DD32206E2F}" destId="{89EB32B7-D8FC-4386-9A5D-B43ACF4B837D}" srcOrd="0" destOrd="0" presId="urn:microsoft.com/office/officeart/2005/8/layout/process1"/>
    <dgm:cxn modelId="{957625E7-CE80-4822-A058-59F913034AB0}" type="presOf" srcId="{261653CB-27AB-4508-B28A-80FD29B67E48}" destId="{E0004291-1BFF-4720-AFC9-04BFD0062D19}" srcOrd="0" destOrd="0" presId="urn:microsoft.com/office/officeart/2005/8/layout/process1"/>
    <dgm:cxn modelId="{D1DC25F1-9DCF-4F67-9834-B1DF2846324A}" srcId="{7C271D2A-5A6E-4B58-87DC-52DD32206E2F}" destId="{4EA7DD25-9269-4177-B1F7-B4C2240BAE0D}" srcOrd="0" destOrd="0" parTransId="{86407F2E-B125-47F8-BCC2-D35534D40C8F}" sibTransId="{1BD1DA18-5AD9-48C4-8B34-D00E3E26897D}"/>
    <dgm:cxn modelId="{67281112-AA46-4D4B-BB4E-A971496ACB74}" type="presParOf" srcId="{89EB32B7-D8FC-4386-9A5D-B43ACF4B837D}" destId="{DBFBE51E-61A0-4FFA-8794-FB96AFFE3209}" srcOrd="0" destOrd="0" presId="urn:microsoft.com/office/officeart/2005/8/layout/process1"/>
    <dgm:cxn modelId="{75478B3B-2921-44C7-AEAF-C0EF5873336A}" type="presParOf" srcId="{89EB32B7-D8FC-4386-9A5D-B43ACF4B837D}" destId="{A1C3E6FA-1F0A-4C90-B5A3-94CD735FF9D8}" srcOrd="1" destOrd="0" presId="urn:microsoft.com/office/officeart/2005/8/layout/process1"/>
    <dgm:cxn modelId="{A749E489-AD55-4293-8B16-ADCFEBBF5DAA}" type="presParOf" srcId="{A1C3E6FA-1F0A-4C90-B5A3-94CD735FF9D8}" destId="{DD65934D-433A-45A4-B461-81AB23E8C526}" srcOrd="0" destOrd="0" presId="urn:microsoft.com/office/officeart/2005/8/layout/process1"/>
    <dgm:cxn modelId="{B9AA2643-C675-4540-BA85-1636D00CF68D}" type="presParOf" srcId="{89EB32B7-D8FC-4386-9A5D-B43ACF4B837D}" destId="{53D16D0E-AE5D-45FD-94D6-457C8B683B5B}" srcOrd="2" destOrd="0" presId="urn:microsoft.com/office/officeart/2005/8/layout/process1"/>
    <dgm:cxn modelId="{910A2391-1DA4-4446-A77C-54F4389C494F}" type="presParOf" srcId="{89EB32B7-D8FC-4386-9A5D-B43ACF4B837D}" destId="{F33B8D6E-C687-4F76-B7A7-85A6970B1A8B}" srcOrd="3" destOrd="0" presId="urn:microsoft.com/office/officeart/2005/8/layout/process1"/>
    <dgm:cxn modelId="{32F0E8F4-FDF2-458F-B342-4000B0999A78}" type="presParOf" srcId="{F33B8D6E-C687-4F76-B7A7-85A6970B1A8B}" destId="{3FAA86A5-0ED4-4328-92FE-3BCA72E44472}" srcOrd="0" destOrd="0" presId="urn:microsoft.com/office/officeart/2005/8/layout/process1"/>
    <dgm:cxn modelId="{C4D9987B-B844-4491-A6E6-1FDE29F95A6B}" type="presParOf" srcId="{89EB32B7-D8FC-4386-9A5D-B43ACF4B837D}" destId="{BAEB9749-9AC9-4FF2-BDC5-2CEB203359A3}" srcOrd="4" destOrd="0" presId="urn:microsoft.com/office/officeart/2005/8/layout/process1"/>
    <dgm:cxn modelId="{D5714E32-9FEA-48BB-BDD9-0F5A2D6F19B2}" type="presParOf" srcId="{89EB32B7-D8FC-4386-9A5D-B43ACF4B837D}" destId="{0A64715E-695F-4B95-803E-F3684988B851}" srcOrd="5" destOrd="0" presId="urn:microsoft.com/office/officeart/2005/8/layout/process1"/>
    <dgm:cxn modelId="{89922456-8363-4CDD-AC5B-9B944E2AEEB2}" type="presParOf" srcId="{0A64715E-695F-4B95-803E-F3684988B851}" destId="{AAD8022D-A048-43D8-A7B4-2CB8323DBBAD}" srcOrd="0" destOrd="0" presId="urn:microsoft.com/office/officeart/2005/8/layout/process1"/>
    <dgm:cxn modelId="{5573214F-6B8E-42D2-B749-D3BA9698741F}" type="presParOf" srcId="{89EB32B7-D8FC-4386-9A5D-B43ACF4B837D}" destId="{032E7BD5-EB86-44C3-ADC3-8C94BA0B66A4}" srcOrd="6" destOrd="0" presId="urn:microsoft.com/office/officeart/2005/8/layout/process1"/>
    <dgm:cxn modelId="{B308F4B2-1470-4ED9-B1FE-BEFA7E8A1BAC}" type="presParOf" srcId="{89EB32B7-D8FC-4386-9A5D-B43ACF4B837D}" destId="{E0004291-1BFF-4720-AFC9-04BFD0062D19}" srcOrd="7" destOrd="0" presId="urn:microsoft.com/office/officeart/2005/8/layout/process1"/>
    <dgm:cxn modelId="{7355BD9A-7FC6-4A81-AE92-893430198BE5}" type="presParOf" srcId="{E0004291-1BFF-4720-AFC9-04BFD0062D19}" destId="{98758673-0F35-441F-9F33-37821857AE58}" srcOrd="0" destOrd="0" presId="urn:microsoft.com/office/officeart/2005/8/layout/process1"/>
    <dgm:cxn modelId="{38F369D1-5F66-426F-A189-99985754707F}" type="presParOf" srcId="{89EB32B7-D8FC-4386-9A5D-B43ACF4B837D}" destId="{CACD8040-2125-499E-BE7B-19831A6A097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BE51E-61A0-4FFA-8794-FB96AFFE3209}">
      <dsp:nvSpPr>
        <dsp:cNvPr id="0" name=""/>
        <dsp:cNvSpPr/>
      </dsp:nvSpPr>
      <dsp:spPr>
        <a:xfrm>
          <a:off x="4326" y="1703875"/>
          <a:ext cx="1341089" cy="9555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800" kern="1200" dirty="0"/>
            <a:t>Plan the survey timeline</a:t>
          </a:r>
        </a:p>
      </dsp:txBody>
      <dsp:txXfrm>
        <a:off x="32312" y="1731861"/>
        <a:ext cx="1285117" cy="899554"/>
      </dsp:txXfrm>
    </dsp:sp>
    <dsp:sp modelId="{A1C3E6FA-1F0A-4C90-B5A3-94CD735FF9D8}">
      <dsp:nvSpPr>
        <dsp:cNvPr id="0" name=""/>
        <dsp:cNvSpPr/>
      </dsp:nvSpPr>
      <dsp:spPr>
        <a:xfrm>
          <a:off x="1479524" y="2015343"/>
          <a:ext cx="284311" cy="33259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FI" sz="1400" kern="1200"/>
        </a:p>
      </dsp:txBody>
      <dsp:txXfrm>
        <a:off x="1479524" y="2081861"/>
        <a:ext cx="199018" cy="199554"/>
      </dsp:txXfrm>
    </dsp:sp>
    <dsp:sp modelId="{53D16D0E-AE5D-45FD-94D6-457C8B683B5B}">
      <dsp:nvSpPr>
        <dsp:cNvPr id="0" name=""/>
        <dsp:cNvSpPr/>
      </dsp:nvSpPr>
      <dsp:spPr>
        <a:xfrm>
          <a:off x="1881851" y="1703875"/>
          <a:ext cx="1341089" cy="9555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800" kern="1200" dirty="0"/>
            <a:t>Design the survey offline</a:t>
          </a:r>
        </a:p>
      </dsp:txBody>
      <dsp:txXfrm>
        <a:off x="1909837" y="1731861"/>
        <a:ext cx="1285117" cy="899554"/>
      </dsp:txXfrm>
    </dsp:sp>
    <dsp:sp modelId="{F33B8D6E-C687-4F76-B7A7-85A6970B1A8B}">
      <dsp:nvSpPr>
        <dsp:cNvPr id="0" name=""/>
        <dsp:cNvSpPr/>
      </dsp:nvSpPr>
      <dsp:spPr>
        <a:xfrm>
          <a:off x="3357050" y="2015343"/>
          <a:ext cx="284311" cy="33259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FI" sz="1400" kern="1200"/>
        </a:p>
      </dsp:txBody>
      <dsp:txXfrm>
        <a:off x="3357050" y="2081861"/>
        <a:ext cx="199018" cy="199554"/>
      </dsp:txXfrm>
    </dsp:sp>
    <dsp:sp modelId="{BAEB9749-9AC9-4FF2-BDC5-2CEB203359A3}">
      <dsp:nvSpPr>
        <dsp:cNvPr id="0" name=""/>
        <dsp:cNvSpPr/>
      </dsp:nvSpPr>
      <dsp:spPr>
        <a:xfrm>
          <a:off x="3759377" y="1703875"/>
          <a:ext cx="1341089" cy="9555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FI" sz="1800" kern="1200" dirty="0"/>
            <a:t>Implement online survey</a:t>
          </a:r>
        </a:p>
      </dsp:txBody>
      <dsp:txXfrm>
        <a:off x="3787363" y="1731861"/>
        <a:ext cx="1285117" cy="899554"/>
      </dsp:txXfrm>
    </dsp:sp>
    <dsp:sp modelId="{0A64715E-695F-4B95-803E-F3684988B851}">
      <dsp:nvSpPr>
        <dsp:cNvPr id="0" name=""/>
        <dsp:cNvSpPr/>
      </dsp:nvSpPr>
      <dsp:spPr>
        <a:xfrm>
          <a:off x="5234575" y="2015343"/>
          <a:ext cx="284311" cy="33259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FI" sz="1400" kern="1200"/>
        </a:p>
      </dsp:txBody>
      <dsp:txXfrm>
        <a:off x="5234575" y="2081861"/>
        <a:ext cx="199018" cy="199554"/>
      </dsp:txXfrm>
    </dsp:sp>
    <dsp:sp modelId="{032E7BD5-EB86-44C3-ADC3-8C94BA0B66A4}">
      <dsp:nvSpPr>
        <dsp:cNvPr id="0" name=""/>
        <dsp:cNvSpPr/>
      </dsp:nvSpPr>
      <dsp:spPr>
        <a:xfrm>
          <a:off x="5636902" y="1703875"/>
          <a:ext cx="1341089" cy="9555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FI" sz="1800" kern="1200" dirty="0"/>
            <a:t>Pilot the survey</a:t>
          </a:r>
        </a:p>
      </dsp:txBody>
      <dsp:txXfrm>
        <a:off x="5664888" y="1731861"/>
        <a:ext cx="1285117" cy="899554"/>
      </dsp:txXfrm>
    </dsp:sp>
    <dsp:sp modelId="{E0004291-1BFF-4720-AFC9-04BFD0062D19}">
      <dsp:nvSpPr>
        <dsp:cNvPr id="0" name=""/>
        <dsp:cNvSpPr/>
      </dsp:nvSpPr>
      <dsp:spPr>
        <a:xfrm>
          <a:off x="7112101" y="2015343"/>
          <a:ext cx="284311" cy="33259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FI" sz="1400" kern="1200"/>
        </a:p>
      </dsp:txBody>
      <dsp:txXfrm>
        <a:off x="7112101" y="2081861"/>
        <a:ext cx="199018" cy="199554"/>
      </dsp:txXfrm>
    </dsp:sp>
    <dsp:sp modelId="{CACD8040-2125-499E-BE7B-19831A6A0971}">
      <dsp:nvSpPr>
        <dsp:cNvPr id="0" name=""/>
        <dsp:cNvSpPr/>
      </dsp:nvSpPr>
      <dsp:spPr>
        <a:xfrm>
          <a:off x="7514428" y="1703875"/>
          <a:ext cx="1341089" cy="9555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800" kern="1200" dirty="0"/>
            <a:t>R</a:t>
          </a:r>
          <a:r>
            <a:rPr lang="en-FI" sz="1800" kern="1200" dirty="0"/>
            <a:t>ecruit participants</a:t>
          </a:r>
        </a:p>
      </dsp:txBody>
      <dsp:txXfrm>
        <a:off x="7542414" y="1731861"/>
        <a:ext cx="1285117" cy="899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670FC-40EA-E84C-AA13-A32FB6383CF4}" type="datetimeFigureOut">
              <a:rPr lang="en-FI" smtClean="0"/>
              <a:t>22/10/2020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A68AF-C9E6-2F40-8103-73C6E19F9340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7766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r>
              <a:rPr lang="en-FI" dirty="0"/>
              <a:t>Ranking questions</a:t>
            </a:r>
          </a:p>
          <a:p>
            <a:r>
              <a:rPr lang="en-FI" dirty="0"/>
              <a:t>Rating 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dirty="0"/>
              <a:t>Multiple-choice questions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9522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25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50201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31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21263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32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70260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33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85657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Based on survey and interview data</a:t>
            </a:r>
          </a:p>
          <a:p>
            <a:r>
              <a:rPr lang="en-FI" dirty="0"/>
              <a:t>Majority of surveyed players (65%) start, because their friends are already playing MOBAs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36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07201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37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3840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43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3470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44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8754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45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6225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46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3641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42353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47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93442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49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20658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22690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3398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10397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53395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41623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55177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59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76341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61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842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75167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16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3009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20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64353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21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33685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FI" dirty="0"/>
              <a:t>ositivity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77898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FI" dirty="0"/>
              <a:t>ositivity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246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68AF-C9E6-2F40-8103-73C6E19F9340}" type="slidenum">
              <a:rPr lang="en-FI" smtClean="0"/>
              <a:t>24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2895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3400" cap="none" spc="0" baseline="0">
                <a:solidFill>
                  <a:srgbClr val="E3F5F9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2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 spc="-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379" y="653795"/>
            <a:ext cx="9291286" cy="5538349"/>
          </a:xfrm>
        </p:spPr>
        <p:txBody>
          <a:bodyPr/>
          <a:lstStyle>
            <a:lvl1pPr marL="358775" indent="-176213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39750" indent="-18097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lvl2pPr>
            <a:lvl3pPr marL="717550" indent="-177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519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65" y="1372091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5665" y="4627355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34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78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 spc="-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2350" y="654627"/>
            <a:ext cx="4351286" cy="5559135"/>
          </a:xfrm>
        </p:spPr>
        <p:txBody>
          <a:bodyPr/>
          <a:lstStyle>
            <a:lvl1pPr marL="358775" indent="-176213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600"/>
            </a:lvl1pPr>
            <a:lvl2pPr marL="539750" indent="-18097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500"/>
            </a:lvl2pPr>
            <a:lvl3pPr marL="717550" indent="-177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3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49243" y="654627"/>
            <a:ext cx="4351286" cy="5559135"/>
          </a:xfrm>
        </p:spPr>
        <p:txBody>
          <a:bodyPr/>
          <a:lstStyle>
            <a:lvl1pPr marL="358775" indent="-176213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600"/>
            </a:lvl1pPr>
            <a:lvl2pPr marL="539750" indent="-18097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500"/>
            </a:lvl2pPr>
            <a:lvl3pPr marL="717550" indent="-177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3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19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 spc="-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4769" y="431313"/>
            <a:ext cx="4490872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200" b="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4769" y="1293668"/>
            <a:ext cx="4490872" cy="4935682"/>
          </a:xfrm>
        </p:spPr>
        <p:txBody>
          <a:bodyPr/>
          <a:lstStyle>
            <a:lvl1pPr marL="358775" indent="-176213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9750" indent="-18097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177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7892" y="431313"/>
            <a:ext cx="4490872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200" b="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7892" y="1293668"/>
            <a:ext cx="4490872" cy="4935682"/>
          </a:xfrm>
        </p:spPr>
        <p:txBody>
          <a:bodyPr/>
          <a:lstStyle>
            <a:lvl1pPr marL="358775" indent="-176213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9750" indent="-18097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177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2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028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6FB3-CE8D-46A6-80CB-74FC1789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 spc="-150" baseline="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454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88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DA03E-E25D-41AA-A738-0BDC03CC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BB28D-2BEA-4580-B315-39773B130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30860-1AEC-4E5E-AC3E-86758EDCB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CEE9D-0A39-4F6E-A754-99C26D018161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85B26-DC76-4F03-94ED-2EEF5BE9F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9D470-1384-46C1-83E3-B269DD9B6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7D259-1653-4816-A96A-0D8B46FC50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1252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95913" cy="53309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316" y="1123837"/>
            <a:ext cx="2324586" cy="460118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055684" y="758952"/>
            <a:ext cx="144228" cy="5330952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5694" y="653795"/>
            <a:ext cx="9291286" cy="55383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192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120" baseline="0">
          <a:solidFill>
            <a:srgbClr val="FFFFF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2" pitchFamily="18" charset="2"/>
        <a:buNone/>
        <a:defRPr sz="260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2" pitchFamily="18" charset="2"/>
        <a:buChar char=""/>
        <a:defRPr sz="250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39750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2" pitchFamily="18" charset="2"/>
        <a:buChar char=""/>
        <a:defRPr sz="230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badsurveyq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978-1-4939-0378-8_10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psyarxiv.com/2csa4/download?format=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0/10447318.2015.1087664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6872-DB24-483C-B0BA-D60B102F07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Surveys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609A1-4B57-B54C-868D-CB3C50FC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887686"/>
            <a:ext cx="9144000" cy="762000"/>
          </a:xfrm>
        </p:spPr>
        <p:txBody>
          <a:bodyPr>
            <a:normAutofit/>
          </a:bodyPr>
          <a:lstStyle/>
          <a:p>
            <a:r>
              <a:rPr lang="en-CA" sz="1800" dirty="0"/>
              <a:t>DOM-E5082</a:t>
            </a:r>
          </a:p>
          <a:p>
            <a:r>
              <a:rPr lang="en-CA" sz="1800" dirty="0"/>
              <a:t>Prof Elisa </a:t>
            </a:r>
            <a:r>
              <a:rPr lang="en-CA" sz="1800" dirty="0" err="1"/>
              <a:t>Mekler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63608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FB27-D108-F24E-A7C3-43E1E774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What can you do with surveys?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E3DD5-D7E3-B742-8EED-8176190F1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fi-FI" dirty="0"/>
              <a:t>Personal </a:t>
            </a:r>
            <a:r>
              <a:rPr lang="fi-FI" dirty="0" err="1"/>
              <a:t>characteristics</a:t>
            </a:r>
            <a:r>
              <a:rPr lang="fi-FI" dirty="0"/>
              <a:t>: </a:t>
            </a:r>
            <a:r>
              <a:rPr lang="fi-FI" dirty="0" err="1"/>
              <a:t>Personality</a:t>
            </a:r>
            <a:r>
              <a:rPr lang="fi-FI" dirty="0"/>
              <a:t> </a:t>
            </a:r>
            <a:r>
              <a:rPr lang="fi-FI" dirty="0" err="1"/>
              <a:t>traits</a:t>
            </a:r>
            <a:r>
              <a:rPr lang="fi-FI" dirty="0"/>
              <a:t>, </a:t>
            </a:r>
            <a:r>
              <a:rPr lang="fi-FI" dirty="0" err="1"/>
              <a:t>gaming</a:t>
            </a:r>
            <a:r>
              <a:rPr lang="fi-FI" dirty="0"/>
              <a:t> </a:t>
            </a:r>
            <a:r>
              <a:rPr lang="fi-FI" dirty="0" err="1"/>
              <a:t>habits</a:t>
            </a:r>
            <a:r>
              <a:rPr lang="fi-FI" dirty="0"/>
              <a:t>, </a:t>
            </a:r>
            <a:r>
              <a:rPr lang="fi-FI" dirty="0" err="1"/>
              <a:t>familiarity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design, </a:t>
            </a:r>
            <a:r>
              <a:rPr lang="fi-FI" dirty="0" err="1"/>
              <a:t>etc</a:t>
            </a:r>
            <a:endParaRPr lang="fi-FI" dirty="0"/>
          </a:p>
          <a:p>
            <a:pPr marL="971550" lvl="1" indent="-342900"/>
            <a:r>
              <a:rPr lang="fi-FI" dirty="0"/>
              <a:t>Can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to </a:t>
            </a:r>
            <a:r>
              <a:rPr lang="fi-FI" dirty="0" err="1"/>
              <a:t>create</a:t>
            </a:r>
            <a:r>
              <a:rPr lang="fi-FI" dirty="0"/>
              <a:t> </a:t>
            </a:r>
            <a:r>
              <a:rPr lang="fi-FI" dirty="0" err="1"/>
              <a:t>groups</a:t>
            </a:r>
            <a:r>
              <a:rPr lang="fi-FI" dirty="0"/>
              <a:t> </a:t>
            </a:r>
            <a:r>
              <a:rPr lang="fi-FI" dirty="0" err="1"/>
              <a:t>post</a:t>
            </a:r>
            <a:r>
              <a:rPr lang="fi-FI" dirty="0"/>
              <a:t>-hoc</a:t>
            </a:r>
          </a:p>
          <a:p>
            <a:pPr marL="971550" lvl="1" indent="-342900"/>
            <a:endParaRPr lang="fi-FI" dirty="0"/>
          </a:p>
          <a:p>
            <a:pPr marL="342900" indent="-342900"/>
            <a:r>
              <a:rPr lang="fi-FI" dirty="0" err="1"/>
              <a:t>Comparison</a:t>
            </a:r>
            <a:r>
              <a:rPr lang="fi-FI" dirty="0"/>
              <a:t>: </a:t>
            </a:r>
            <a:r>
              <a:rPr lang="fi-FI" dirty="0" err="1"/>
              <a:t>Questionnaire</a:t>
            </a:r>
            <a:r>
              <a:rPr lang="fi-FI" dirty="0"/>
              <a:t> data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for </a:t>
            </a:r>
            <a:r>
              <a:rPr lang="fi-FI" dirty="0" err="1"/>
              <a:t>comparing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designs</a:t>
            </a:r>
            <a:r>
              <a:rPr lang="fi-FI" dirty="0"/>
              <a:t>, </a:t>
            </a:r>
            <a:r>
              <a:rPr lang="fi-FI" dirty="0" err="1"/>
              <a:t>groups</a:t>
            </a:r>
            <a:r>
              <a:rPr lang="fi-FI" dirty="0"/>
              <a:t> of </a:t>
            </a:r>
            <a:r>
              <a:rPr lang="fi-FI" dirty="0" err="1"/>
              <a:t>people</a:t>
            </a:r>
            <a:r>
              <a:rPr lang="fi-FI" dirty="0"/>
              <a:t>,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time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1150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52C5-646B-4446-BB2E-1CDFE2FE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When to use </a:t>
            </a:r>
            <a:r>
              <a:rPr lang="en-FI" i="1" dirty="0"/>
              <a:t>online</a:t>
            </a:r>
            <a:r>
              <a:rPr lang="en-FI" dirty="0"/>
              <a:t> surveys?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7700-ACB7-784D-976B-751115214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2" indent="0">
              <a:buNone/>
            </a:pPr>
            <a:r>
              <a:rPr lang="en-FI" dirty="0"/>
              <a:t>Pros:</a:t>
            </a:r>
          </a:p>
          <a:p>
            <a:pPr marL="411480" indent="-411480"/>
            <a:r>
              <a:rPr lang="en-FI" dirty="0"/>
              <a:t>Focus on user demographics, opinions and motivations</a:t>
            </a:r>
          </a:p>
          <a:p>
            <a:pPr marL="411480" indent="-411480"/>
            <a:r>
              <a:rPr lang="en-FI" dirty="0"/>
              <a:t>Reach a large number of people</a:t>
            </a:r>
          </a:p>
          <a:p>
            <a:pPr marL="411480" indent="-411480"/>
            <a:r>
              <a:rPr lang="en-GB" dirty="0"/>
              <a:t>L</a:t>
            </a:r>
            <a:r>
              <a:rPr lang="en-FI" dirty="0"/>
              <a:t>ower bias due to respondent anonymity </a:t>
            </a:r>
          </a:p>
          <a:p>
            <a:pPr marL="411480" indent="-411480"/>
            <a:endParaRPr lang="en-FI" dirty="0"/>
          </a:p>
          <a:p>
            <a:pPr marL="182562" indent="0">
              <a:buNone/>
            </a:pPr>
            <a:r>
              <a:rPr lang="en-FI"/>
              <a:t>Cons</a:t>
            </a:r>
            <a:r>
              <a:rPr lang="en-FI" dirty="0"/>
              <a:t>:</a:t>
            </a:r>
          </a:p>
          <a:p>
            <a:pPr marL="411480" indent="-411480"/>
            <a:r>
              <a:rPr lang="fi-FI" dirty="0" err="1"/>
              <a:t>Self-reports</a:t>
            </a:r>
            <a:r>
              <a:rPr lang="fi-FI" dirty="0"/>
              <a:t> of </a:t>
            </a:r>
            <a:r>
              <a:rPr lang="fi-FI" dirty="0" err="1"/>
              <a:t>behaviour</a:t>
            </a:r>
            <a:r>
              <a:rPr lang="fi-FI" dirty="0"/>
              <a:t> </a:t>
            </a:r>
            <a:r>
              <a:rPr lang="fi-FI" dirty="0" err="1"/>
              <a:t>unlikely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accurate</a:t>
            </a:r>
            <a:endParaRPr lang="en-FI" dirty="0"/>
          </a:p>
          <a:p>
            <a:pPr marL="411480" indent="-411480"/>
            <a:r>
              <a:rPr lang="fi-FI" dirty="0" err="1"/>
              <a:t>Can’t</a:t>
            </a:r>
            <a:r>
              <a:rPr lang="fi-FI" dirty="0"/>
              <a:t> </a:t>
            </a:r>
            <a:r>
              <a:rPr lang="fi-FI" dirty="0" err="1"/>
              <a:t>easily</a:t>
            </a:r>
            <a:r>
              <a:rPr lang="fi-FI" dirty="0"/>
              <a:t> </a:t>
            </a:r>
            <a:r>
              <a:rPr lang="fi-FI" dirty="0" err="1"/>
              <a:t>ask</a:t>
            </a:r>
            <a:r>
              <a:rPr lang="fi-FI" dirty="0"/>
              <a:t> </a:t>
            </a:r>
            <a:r>
              <a:rPr lang="fi-FI" dirty="0" err="1"/>
              <a:t>follow-up</a:t>
            </a:r>
            <a:r>
              <a:rPr lang="fi-FI" dirty="0"/>
              <a:t> </a:t>
            </a:r>
            <a:r>
              <a:rPr lang="fi-FI" dirty="0" err="1"/>
              <a:t>questions</a:t>
            </a:r>
            <a:endParaRPr lang="en-FI" dirty="0"/>
          </a:p>
          <a:p>
            <a:pPr marL="411480" indent="-411480"/>
            <a:r>
              <a:rPr lang="en-GB" dirty="0"/>
              <a:t>L</a:t>
            </a:r>
            <a:r>
              <a:rPr lang="en-FI" dirty="0"/>
              <a:t>ower hurdle for participants to drop out</a:t>
            </a:r>
          </a:p>
        </p:txBody>
      </p:sp>
    </p:spTree>
    <p:extLst>
      <p:ext uri="{BB962C8B-B14F-4D97-AF65-F5344CB8AC3E}">
        <p14:creationId xmlns:p14="http://schemas.microsoft.com/office/powerpoint/2010/main" val="189673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FCAD-8E32-6043-82DD-CEFCC438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Developing an online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9A83-5F9D-3C49-B326-923A35896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r>
              <a:rPr lang="en-FI" dirty="0"/>
              <a:t>E.g., Platforms such as Google Forms, Webropol, Limesurvey (my recommendation, more flexible and GDPR compliant)</a:t>
            </a:r>
          </a:p>
          <a:p>
            <a:endParaRPr lang="en-FI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593F2A-2C83-0148-9E43-079EE2E86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414320"/>
              </p:ext>
            </p:extLst>
          </p:nvPr>
        </p:nvGraphicFramePr>
        <p:xfrm>
          <a:off x="2706379" y="1361742"/>
          <a:ext cx="8859844" cy="436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534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EB82-AFF2-CE43-A138-37A5DE3C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Designing a survey: Example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F7950-4E26-0E4B-92C9-C6C5D31C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indent="-411480"/>
            <a:r>
              <a:rPr lang="en-FI" dirty="0"/>
              <a:t>Study information: goal, topic, approx. time to co</a:t>
            </a:r>
            <a:r>
              <a:rPr lang="en-GB" dirty="0"/>
              <a:t>m</a:t>
            </a:r>
            <a:r>
              <a:rPr lang="en-FI" dirty="0"/>
              <a:t>plete, contact person</a:t>
            </a:r>
          </a:p>
          <a:p>
            <a:pPr marL="411480" indent="-411480"/>
            <a:r>
              <a:rPr lang="en-FI" dirty="0"/>
              <a:t>Informed consent</a:t>
            </a:r>
          </a:p>
          <a:p>
            <a:pPr marL="411480" indent="-411480"/>
            <a:r>
              <a:rPr lang="en-GB" dirty="0"/>
              <a:t>D</a:t>
            </a:r>
            <a:r>
              <a:rPr lang="en-FI" dirty="0"/>
              <a:t>emographic questions</a:t>
            </a:r>
          </a:p>
          <a:p>
            <a:pPr marL="411480" indent="-411480"/>
            <a:r>
              <a:rPr lang="fi-FI" dirty="0"/>
              <a:t>Main </a:t>
            </a:r>
            <a:r>
              <a:rPr lang="fi-FI" dirty="0" err="1"/>
              <a:t>survey</a:t>
            </a:r>
            <a:r>
              <a:rPr lang="fi-FI" dirty="0"/>
              <a:t> </a:t>
            </a:r>
            <a:r>
              <a:rPr lang="fi-FI" dirty="0" err="1"/>
              <a:t>questions</a:t>
            </a:r>
            <a:endParaRPr lang="en-FI" dirty="0"/>
          </a:p>
          <a:p>
            <a:pPr marL="411480" indent="-411480"/>
            <a:r>
              <a:rPr lang="en-GB" dirty="0"/>
              <a:t>D</a:t>
            </a:r>
            <a:r>
              <a:rPr lang="en-FI" dirty="0"/>
              <a:t>ebriefing</a:t>
            </a:r>
          </a:p>
        </p:txBody>
      </p:sp>
    </p:spTree>
    <p:extLst>
      <p:ext uri="{BB962C8B-B14F-4D97-AF65-F5344CB8AC3E}">
        <p14:creationId xmlns:p14="http://schemas.microsoft.com/office/powerpoint/2010/main" val="2136438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2600-72CB-5A46-9831-F00B9FB5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Choosing survey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82F74-513D-204E-9A8E-11F280EB4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indent="-411480"/>
            <a:r>
              <a:rPr lang="en-FI" dirty="0"/>
              <a:t>What are the goals of the survey? What do you want to find out?</a:t>
            </a:r>
          </a:p>
          <a:p>
            <a:pPr marL="411480" indent="-411480"/>
            <a:endParaRPr lang="en-FI" dirty="0"/>
          </a:p>
          <a:p>
            <a:pPr marL="411480" indent="-411480"/>
            <a:r>
              <a:rPr lang="en-FI" dirty="0"/>
              <a:t>What types of information do you need to collect from players?</a:t>
            </a:r>
          </a:p>
        </p:txBody>
      </p:sp>
    </p:spTree>
    <p:extLst>
      <p:ext uri="{BB962C8B-B14F-4D97-AF65-F5344CB8AC3E}">
        <p14:creationId xmlns:p14="http://schemas.microsoft.com/office/powerpoint/2010/main" val="187758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2600-72CB-5A46-9831-F00B9FB5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Choosing survey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82F74-513D-204E-9A8E-11F280EB4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indent="-411480"/>
            <a:r>
              <a:rPr lang="en-FI" dirty="0"/>
              <a:t>Draft your own questions</a:t>
            </a:r>
          </a:p>
          <a:p>
            <a:pPr marL="411480" indent="-411480"/>
            <a:endParaRPr lang="en-FI" dirty="0"/>
          </a:p>
          <a:p>
            <a:pPr marL="411480" indent="-411480"/>
            <a:r>
              <a:rPr lang="en-FI" dirty="0"/>
              <a:t>Or use questions from other existing surveys</a:t>
            </a:r>
          </a:p>
          <a:p>
            <a:pPr marL="411480" indent="-411480">
              <a:buFont typeface="Wingdings" panose="05000000000000000000" pitchFamily="2" charset="2"/>
              <a:buChar char="Ø"/>
            </a:pPr>
            <a:endParaRPr lang="en-FI" dirty="0"/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FI" dirty="0"/>
              <a:t>But: Just because it was used before doesn’t mean it is a good question</a:t>
            </a:r>
          </a:p>
        </p:txBody>
      </p:sp>
    </p:spTree>
    <p:extLst>
      <p:ext uri="{BB962C8B-B14F-4D97-AF65-F5344CB8AC3E}">
        <p14:creationId xmlns:p14="http://schemas.microsoft.com/office/powerpoint/2010/main" val="1205974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8331-27F0-9046-9AAE-2B09A12A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vs</a:t>
            </a:r>
            <a:r>
              <a:rPr lang="fi-FI" dirty="0"/>
              <a:t> </a:t>
            </a:r>
            <a:r>
              <a:rPr lang="fi-FI" dirty="0" err="1"/>
              <a:t>Bad</a:t>
            </a:r>
            <a:r>
              <a:rPr lang="fi-FI" dirty="0"/>
              <a:t> </a:t>
            </a:r>
            <a:r>
              <a:rPr lang="fi-FI" dirty="0" err="1"/>
              <a:t>Survey</a:t>
            </a:r>
            <a:r>
              <a:rPr lang="fi-FI" dirty="0"/>
              <a:t> </a:t>
            </a:r>
            <a:r>
              <a:rPr lang="fi-FI" dirty="0" err="1"/>
              <a:t>Questions</a:t>
            </a:r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83ECF-D76C-4A46-A2C9-259205E7A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1699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5E8B-C035-CB44-8DE6-C7366463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077EB-7403-1942-A78B-E45B52F97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DON’T: “Do you like the game?”</a:t>
            </a:r>
          </a:p>
          <a:p>
            <a:endParaRPr lang="en-FI" dirty="0"/>
          </a:p>
          <a:p>
            <a:endParaRPr lang="en-FI" dirty="0"/>
          </a:p>
          <a:p>
            <a:r>
              <a:rPr lang="en-FI" dirty="0"/>
              <a:t>DO: “Which parts of the game do you like in particular?”</a:t>
            </a:r>
          </a:p>
          <a:p>
            <a:endParaRPr lang="en-FI" dirty="0"/>
          </a:p>
          <a:p>
            <a:pPr marL="411480" indent="-411480"/>
            <a:r>
              <a:rPr lang="en-GB" dirty="0"/>
              <a:t>M</a:t>
            </a:r>
            <a:r>
              <a:rPr lang="en-FI" dirty="0"/>
              <a:t>ore open-ended question → more useful answers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58984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E4BF-28A1-B343-A125-5B8555F5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Avoid double-barreled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6995A-DB7B-174D-87DE-5B5142DA8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DON’T: “</a:t>
            </a:r>
            <a:r>
              <a:rPr lang="en-FI" altLang="en-FI" dirty="0"/>
              <a:t>I considered the level fun and exciting</a:t>
            </a:r>
            <a:r>
              <a:rPr lang="en-FI" dirty="0"/>
              <a:t>”</a:t>
            </a:r>
          </a:p>
          <a:p>
            <a:endParaRPr lang="en-FI" dirty="0"/>
          </a:p>
          <a:p>
            <a:endParaRPr lang="en-FI" dirty="0"/>
          </a:p>
          <a:p>
            <a:r>
              <a:rPr lang="en-FI" dirty="0"/>
              <a:t>DO: “</a:t>
            </a:r>
            <a:r>
              <a:rPr lang="en-FI" altLang="en-FI" dirty="0"/>
              <a:t>I considered the level fun”; “I considered the level exciting”</a:t>
            </a:r>
            <a:endParaRPr lang="en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81675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08AA9-59AF-8F41-A511-4D117EAC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Make it simple and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71297-6141-7545-9758-7052F9F89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FI" dirty="0"/>
              <a:t>imple questions and wording are easier to understand</a:t>
            </a:r>
          </a:p>
          <a:p>
            <a:endParaRPr lang="en-FI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5C2110-FD7C-8C45-A178-1EF228DA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42" y="3422969"/>
            <a:ext cx="585216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F2B1D-C059-42C4-8515-12C0DF1A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Surveys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624B1-FA3E-463A-9EEA-E82EC027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048" y="754855"/>
            <a:ext cx="9291286" cy="1473995"/>
          </a:xfrm>
        </p:spPr>
        <p:txBody>
          <a:bodyPr anchor="t">
            <a:noAutofit/>
          </a:bodyPr>
          <a:lstStyle/>
          <a:p>
            <a:pPr marL="266700" indent="-195263">
              <a:spcBef>
                <a:spcPts val="600"/>
              </a:spcBef>
            </a:pPr>
            <a:r>
              <a:rPr lang="en-AU" sz="2400"/>
              <a:t>A web form (or rarely, paper) with questions on players' attitudes and experiences </a:t>
            </a:r>
          </a:p>
          <a:p>
            <a:pPr marL="266700" indent="-195263">
              <a:spcBef>
                <a:spcPts val="600"/>
              </a:spcBef>
            </a:pPr>
            <a:r>
              <a:rPr lang="en-AU" sz="2400"/>
              <a:t>May include open text questions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0FB12C94-A738-41A8-9496-1DB5597A3CD9}"/>
              </a:ext>
            </a:extLst>
          </p:cNvPr>
          <p:cNvSpPr txBox="1">
            <a:spLocks/>
          </p:cNvSpPr>
          <p:nvPr/>
        </p:nvSpPr>
        <p:spPr>
          <a:xfrm>
            <a:off x="2783713" y="2592328"/>
            <a:ext cx="4325138" cy="3515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Pros</a:t>
            </a:r>
          </a:p>
          <a:p>
            <a:pPr>
              <a:spcBef>
                <a:spcPts val="600"/>
              </a:spcBef>
            </a:pPr>
            <a:r>
              <a:rPr lang="en-AU" sz="2200" dirty="0"/>
              <a:t>Relatively easy to deploy</a:t>
            </a:r>
          </a:p>
          <a:p>
            <a:pPr>
              <a:spcBef>
                <a:spcPts val="600"/>
              </a:spcBef>
            </a:pPr>
            <a:r>
              <a:rPr lang="en-AU" sz="2200" dirty="0"/>
              <a:t>Can be applied to many topics</a:t>
            </a:r>
          </a:p>
          <a:p>
            <a:pPr>
              <a:spcBef>
                <a:spcPts val="600"/>
              </a:spcBef>
            </a:pPr>
            <a:r>
              <a:rPr lang="en-AU" sz="2200" dirty="0"/>
              <a:t>Standard experience measures already exist</a:t>
            </a:r>
          </a:p>
          <a:p>
            <a:pPr>
              <a:spcBef>
                <a:spcPts val="600"/>
              </a:spcBef>
            </a:pPr>
            <a:r>
              <a:rPr lang="en-AU" sz="2200" dirty="0"/>
              <a:t>Little training necessary</a:t>
            </a:r>
          </a:p>
          <a:p>
            <a:pPr>
              <a:spcBef>
                <a:spcPts val="600"/>
              </a:spcBef>
            </a:pPr>
            <a:r>
              <a:rPr lang="en-AU" sz="2200" dirty="0"/>
              <a:t>Efficient, low-cost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D6247AB9-B108-4022-BBBE-741122D01703}"/>
              </a:ext>
            </a:extLst>
          </p:cNvPr>
          <p:cNvSpPr txBox="1">
            <a:spLocks/>
          </p:cNvSpPr>
          <p:nvPr/>
        </p:nvSpPr>
        <p:spPr>
          <a:xfrm>
            <a:off x="7431663" y="2592328"/>
            <a:ext cx="4464868" cy="42470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CA" sz="2600"/>
              <a:t>Cons</a:t>
            </a:r>
            <a:endParaRPr lang="en-CA" sz="2600" dirty="0"/>
          </a:p>
          <a:p>
            <a:pPr>
              <a:spcBef>
                <a:spcPts val="600"/>
              </a:spcBef>
            </a:pPr>
            <a:r>
              <a:rPr lang="en-AU" sz="2200"/>
              <a:t>Statistics knowledge is required to interpret quantitative results</a:t>
            </a:r>
          </a:p>
          <a:p>
            <a:pPr>
              <a:spcBef>
                <a:spcPts val="600"/>
              </a:spcBef>
            </a:pPr>
            <a:r>
              <a:rPr lang="en-AU" sz="2200"/>
              <a:t>Larger samples (N&gt;100) are typically needed to test hypotheses</a:t>
            </a:r>
          </a:p>
          <a:p>
            <a:pPr>
              <a:spcBef>
                <a:spcPts val="600"/>
              </a:spcBef>
            </a:pPr>
            <a:endParaRPr lang="en-AU" sz="2200"/>
          </a:p>
        </p:txBody>
      </p:sp>
    </p:spTree>
    <p:extLst>
      <p:ext uri="{BB962C8B-B14F-4D97-AF65-F5344CB8AC3E}">
        <p14:creationId xmlns:p14="http://schemas.microsoft.com/office/powerpoint/2010/main" val="237853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91A2-1567-7E4A-8D23-296266DB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Make it simple and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65C5C-5298-964E-83EB-B33323270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DON’T: “</a:t>
            </a:r>
            <a:r>
              <a:rPr lang="fi-FI" dirty="0"/>
              <a:t>To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extent</a:t>
            </a:r>
            <a:r>
              <a:rPr lang="fi-FI" dirty="0"/>
              <a:t> </a:t>
            </a: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 a </a:t>
            </a:r>
            <a:r>
              <a:rPr lang="fi-FI" dirty="0" err="1"/>
              <a:t>sense</a:t>
            </a:r>
            <a:r>
              <a:rPr lang="fi-FI" dirty="0"/>
              <a:t> of </a:t>
            </a:r>
            <a:r>
              <a:rPr lang="fi-FI" dirty="0" err="1"/>
              <a:t>flow</a:t>
            </a:r>
            <a:r>
              <a:rPr lang="en-US" dirty="0"/>
              <a:t>?</a:t>
            </a:r>
            <a:r>
              <a:rPr lang="en-FI" dirty="0"/>
              <a:t>”</a:t>
            </a:r>
          </a:p>
          <a:p>
            <a:endParaRPr lang="en-FI" dirty="0"/>
          </a:p>
          <a:p>
            <a:endParaRPr lang="en-FI" dirty="0"/>
          </a:p>
          <a:p>
            <a:r>
              <a:rPr lang="en-FI" dirty="0"/>
              <a:t>DO: “To what extent were you concentrated on playing?”</a:t>
            </a:r>
          </a:p>
          <a:p>
            <a:endParaRPr lang="en-FI" dirty="0"/>
          </a:p>
          <a:p>
            <a:pPr marL="411480" indent="-411480"/>
            <a:r>
              <a:rPr lang="en-FI" dirty="0"/>
              <a:t>Create questions that players have enough information and knowledge to actually respond to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6673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246C-1A02-8742-9034-04D690E2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Avoid leading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05A-8B08-074A-A20B-7ED15C2B1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DON’T: “</a:t>
            </a:r>
            <a:r>
              <a:rPr lang="en-GB" dirty="0"/>
              <a:t>This game has a Metacritic score of 93. How much fun did you experience with the game?</a:t>
            </a:r>
            <a:r>
              <a:rPr lang="en-FI" dirty="0"/>
              <a:t>”</a:t>
            </a:r>
          </a:p>
          <a:p>
            <a:endParaRPr lang="en-FI" dirty="0"/>
          </a:p>
          <a:p>
            <a:r>
              <a:rPr lang="en-FI" dirty="0"/>
              <a:t>DO: “How fun was it to play the game?”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9677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4C9F-B7F3-624B-8749-572A3E34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Other questions to avoid: Positivity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6E0A-544B-F340-A3BB-6BABE0140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8133BF-6A18-734A-8CD8-B14022768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091" y="847746"/>
            <a:ext cx="4064082" cy="53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25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4C9F-B7F3-624B-8749-572A3E34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Other questions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6E0A-544B-F340-A3BB-6BABE0140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indent="-411480"/>
            <a:r>
              <a:rPr lang="en-FI" dirty="0"/>
              <a:t>What players would do / like / want in hypothetical scenarios, e.g., “</a:t>
            </a:r>
            <a:r>
              <a:rPr lang="en-GB" dirty="0"/>
              <a:t>Over the next month, how frequently will you access </a:t>
            </a:r>
            <a:r>
              <a:rPr lang="en-GB"/>
              <a:t>the PlayStation </a:t>
            </a:r>
            <a:r>
              <a:rPr lang="en-GB" dirty="0"/>
              <a:t>store?”; “Which of the following features would make you have more fun with this game?”</a:t>
            </a:r>
            <a:endParaRPr lang="en-FI" dirty="0"/>
          </a:p>
          <a:p>
            <a:pPr marL="411480" indent="-411480"/>
            <a:endParaRPr lang="en-FI" dirty="0"/>
          </a:p>
          <a:p>
            <a:pPr marL="411480" indent="-411480"/>
            <a:r>
              <a:rPr lang="en-FI" dirty="0"/>
              <a:t>How often players do things (better to ask how many hours they played this week; more concrete and more recent)</a:t>
            </a:r>
          </a:p>
        </p:txBody>
      </p:sp>
    </p:spTree>
    <p:extLst>
      <p:ext uri="{BB962C8B-B14F-4D97-AF65-F5344CB8AC3E}">
        <p14:creationId xmlns:p14="http://schemas.microsoft.com/office/powerpoint/2010/main" val="638473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3C236-B0C3-8A47-9781-F2CECFE1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Asking about gender: DON’Ts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423FD2-7C12-3740-A5E1-2D2D30E52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 b="43383"/>
          <a:stretch/>
        </p:blipFill>
        <p:spPr bwMode="auto">
          <a:xfrm>
            <a:off x="6997148" y="1123837"/>
            <a:ext cx="3779520" cy="448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E889F78-82AD-1447-A16A-6FB66FD3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46" y="1644348"/>
            <a:ext cx="4053602" cy="29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220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3C236-B0C3-8A47-9781-F2CECFE1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Asking about gender: DOs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5CA660-6004-0D41-834B-D0FD035C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653795"/>
            <a:ext cx="9291286" cy="5538349"/>
          </a:xfrm>
        </p:spPr>
        <p:txBody>
          <a:bodyPr/>
          <a:lstStyle/>
          <a:p>
            <a:r>
              <a:rPr lang="en-FI" u="sng" dirty="0"/>
              <a:t>Open answer question </a:t>
            </a:r>
            <a:r>
              <a:rPr lang="en-FI" dirty="0"/>
              <a:t>about gender, so participants can self-identify</a:t>
            </a:r>
          </a:p>
          <a:p>
            <a:endParaRPr lang="en-FI" dirty="0"/>
          </a:p>
          <a:p>
            <a:r>
              <a:rPr lang="en-FI" dirty="0"/>
              <a:t>“What is your gender: _________”</a:t>
            </a:r>
          </a:p>
          <a:p>
            <a:r>
              <a:rPr lang="en-FI" dirty="0"/>
              <a:t>“How old are you: ___”</a:t>
            </a:r>
          </a:p>
          <a:p>
            <a:endParaRPr lang="en-FI" dirty="0"/>
          </a:p>
          <a:p>
            <a:pPr marL="411480" indent="-411480"/>
            <a:r>
              <a:rPr lang="en-FI" dirty="0"/>
              <a:t>No assumptions made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494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78A3-C6B4-2648-AFEB-96299957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Bad Survey Practices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53326A3-2883-0842-BAD6-2FEB82574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16" r="32047"/>
          <a:stretch/>
        </p:blipFill>
        <p:spPr>
          <a:xfrm>
            <a:off x="6745245" y="677917"/>
            <a:ext cx="5095739" cy="5605295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CB9BAD-6136-7942-BD62-A3B0DA87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" t="26446" r="56277" b="21990"/>
          <a:stretch/>
        </p:blipFill>
        <p:spPr>
          <a:xfrm>
            <a:off x="3050845" y="2951922"/>
            <a:ext cx="3501932" cy="169854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1E62588-E6B2-1F46-9189-56F31C39A708}"/>
              </a:ext>
            </a:extLst>
          </p:cNvPr>
          <p:cNvSpPr/>
          <p:nvPr/>
        </p:nvSpPr>
        <p:spPr>
          <a:xfrm>
            <a:off x="6987225" y="665856"/>
            <a:ext cx="3939708" cy="848048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216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157E72-42FA-CA48-8EF2-139334718B3E}"/>
              </a:ext>
            </a:extLst>
          </p:cNvPr>
          <p:cNvSpPr/>
          <p:nvPr/>
        </p:nvSpPr>
        <p:spPr>
          <a:xfrm>
            <a:off x="6905558" y="2835217"/>
            <a:ext cx="3939708" cy="848048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2160"/>
          </a:p>
        </p:txBody>
      </p:sp>
    </p:spTree>
    <p:extLst>
      <p:ext uri="{BB962C8B-B14F-4D97-AF65-F5344CB8AC3E}">
        <p14:creationId xmlns:p14="http://schemas.microsoft.com/office/powerpoint/2010/main" val="139295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78A3-C6B4-2648-AFEB-96299957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Bad Survey Practices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CE27B1-F5F2-EF46-B5E6-1E6D30D01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24" y="1123837"/>
            <a:ext cx="5950950" cy="31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25D8DBE-688C-134B-B500-CAA6F9735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309" y="891754"/>
            <a:ext cx="3117288" cy="55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505D83-7311-D346-82D1-DE2AD46BC606}"/>
              </a:ext>
            </a:extLst>
          </p:cNvPr>
          <p:cNvSpPr txBox="1"/>
          <p:nvPr/>
        </p:nvSpPr>
        <p:spPr>
          <a:xfrm>
            <a:off x="3061890" y="4675077"/>
            <a:ext cx="55976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160" dirty="0"/>
              <a:t>Source (and more great bad examples): </a:t>
            </a:r>
            <a:r>
              <a:rPr lang="en-GB" sz="2160" dirty="0">
                <a:hlinkClick r:id="rId4"/>
              </a:rPr>
              <a:t>https://twitter.com/badsurveyq</a:t>
            </a:r>
            <a:r>
              <a:rPr lang="en-FI" sz="21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1715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D40A-D3FE-5445-9204-9015A193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Order of the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295B1-3A70-AF46-A5F2-2AC2CD528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Survey is similar to conversations</a:t>
            </a:r>
          </a:p>
          <a:p>
            <a:pPr marL="411480" indent="-411480"/>
            <a:r>
              <a:rPr lang="en-GB" dirty="0"/>
              <a:t>S</a:t>
            </a:r>
            <a:r>
              <a:rPr lang="en-FI" dirty="0"/>
              <a:t>tart with easy to respond questions</a:t>
            </a:r>
          </a:p>
          <a:p>
            <a:pPr marL="411480" indent="-411480"/>
            <a:r>
              <a:rPr lang="en-GB" dirty="0"/>
              <a:t>G</a:t>
            </a:r>
            <a:r>
              <a:rPr lang="en-FI" dirty="0"/>
              <a:t>roup questions of the same topic together</a:t>
            </a:r>
          </a:p>
          <a:p>
            <a:pPr marL="411480" indent="-411480"/>
            <a:r>
              <a:rPr lang="en-FI" dirty="0"/>
              <a:t>Ask potentially sensitive questions later in the survey</a:t>
            </a:r>
          </a:p>
        </p:txBody>
      </p:sp>
    </p:spTree>
    <p:extLst>
      <p:ext uri="{BB962C8B-B14F-4D97-AF65-F5344CB8AC3E}">
        <p14:creationId xmlns:p14="http://schemas.microsoft.com/office/powerpoint/2010/main" val="2948226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D2AC-519C-7F4B-90BB-96FA751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Things to 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D8E2C-3016-4D4F-99BF-1A954642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indent="-411480"/>
            <a:r>
              <a:rPr lang="en-GB" dirty="0"/>
              <a:t>H</a:t>
            </a:r>
            <a:r>
              <a:rPr lang="en-FI" dirty="0"/>
              <a:t>ow long do participants need to complete the survey?</a:t>
            </a:r>
          </a:p>
          <a:p>
            <a:pPr marL="411480" indent="-411480"/>
            <a:r>
              <a:rPr lang="en-FI" dirty="0"/>
              <a:t>Do participants understand the questions?</a:t>
            </a:r>
          </a:p>
          <a:p>
            <a:pPr marL="411480" indent="-411480"/>
            <a:r>
              <a:rPr lang="en-GB" dirty="0"/>
              <a:t>H</a:t>
            </a:r>
            <a:r>
              <a:rPr lang="en-FI" dirty="0"/>
              <a:t>ow is the flow of the survey?</a:t>
            </a:r>
          </a:p>
          <a:p>
            <a:pPr marL="411480" indent="-411480"/>
            <a:endParaRPr lang="en-FI" dirty="0"/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FI" dirty="0"/>
              <a:t>Pilot the survey: with colleagues, friends, potential participants</a:t>
            </a:r>
          </a:p>
        </p:txBody>
      </p:sp>
    </p:spTree>
    <p:extLst>
      <p:ext uri="{BB962C8B-B14F-4D97-AF65-F5344CB8AC3E}">
        <p14:creationId xmlns:p14="http://schemas.microsoft.com/office/powerpoint/2010/main" val="73533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CB2E-5089-4723-841A-823B1B0C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/>
              <a:t>The Importance of Good (Quant)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A2695-FCF5-4F3E-8C54-37E9458E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2" indent="0">
              <a:buNone/>
            </a:pPr>
            <a:r>
              <a:rPr lang="en-AU" dirty="0"/>
              <a:t>“We’ve got thousands of game designers in Australia. No problem at all, but we have very, very few experienced project managers, and that’s meant most of the attempts [to adapt to post-GFC industry changes] have fizzled out, because if you think of the build-measure-learn cycle, we built, we didn’t quite know what we were measuring, and we learned nothing.”</a:t>
            </a:r>
          </a:p>
          <a:p>
            <a:pPr marL="182562" indent="0">
              <a:buNone/>
            </a:pPr>
            <a:endParaRPr lang="en-AU" dirty="0"/>
          </a:p>
          <a:p>
            <a:pPr marL="182562" indent="0">
              <a:buNone/>
            </a:pPr>
            <a:r>
              <a:rPr lang="en-AU" dirty="0"/>
              <a:t>-George Fidler (</a:t>
            </a:r>
            <a:r>
              <a:rPr lang="en-AU" dirty="0" err="1"/>
              <a:t>Kixeye</a:t>
            </a:r>
            <a:r>
              <a:rPr lang="en-AU" dirty="0"/>
              <a:t>), 2014 interview with John Banks</a:t>
            </a:r>
          </a:p>
        </p:txBody>
      </p:sp>
    </p:spTree>
    <p:extLst>
      <p:ext uri="{BB962C8B-B14F-4D97-AF65-F5344CB8AC3E}">
        <p14:creationId xmlns:p14="http://schemas.microsoft.com/office/powerpoint/2010/main" val="984103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F31F-A0E4-1C46-90AD-64AA477A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Diary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726DC-847B-444E-A188-0E96676C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65860" lvl="1" indent="-411480"/>
            <a:r>
              <a:rPr lang="en-FI" dirty="0"/>
              <a:t>People complete a diary at a specified time or interval</a:t>
            </a:r>
          </a:p>
          <a:p>
            <a:pPr marL="1165860" lvl="1" indent="-411480"/>
            <a:r>
              <a:rPr lang="en-FI" dirty="0"/>
              <a:t>Journals, cameras, voice, video</a:t>
            </a:r>
          </a:p>
          <a:p>
            <a:pPr marL="1165860" lvl="1" indent="-411480"/>
            <a:r>
              <a:rPr lang="en-FI" dirty="0"/>
              <a:t>Tailor the recording to the context</a:t>
            </a:r>
          </a:p>
          <a:p>
            <a:pPr marL="1165860" lvl="1" indent="-411480"/>
            <a:r>
              <a:rPr lang="en-FI" dirty="0"/>
              <a:t>Can scale better than direct observation</a:t>
            </a:r>
          </a:p>
          <a:p>
            <a:pPr marL="1165860" lvl="1" indent="-411480"/>
            <a:r>
              <a:rPr lang="en-FI" dirty="0"/>
              <a:t>Easier tools -&gt; better results</a:t>
            </a:r>
          </a:p>
          <a:p>
            <a:pPr marL="1165860" lvl="1" indent="-411480"/>
            <a:r>
              <a:rPr lang="en-FI" dirty="0"/>
              <a:t>May require some practice, training, reminding</a:t>
            </a:r>
          </a:p>
        </p:txBody>
      </p:sp>
    </p:spTree>
    <p:extLst>
      <p:ext uri="{BB962C8B-B14F-4D97-AF65-F5344CB8AC3E}">
        <p14:creationId xmlns:p14="http://schemas.microsoft.com/office/powerpoint/2010/main" val="3616186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3CC4-5ACC-4040-81DD-C0CAF9A0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Sources for creating unbiased surveys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DF10D-D477-6547-9130-A938B5601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14" y="2485676"/>
            <a:ext cx="5871921" cy="1715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77C09-8124-2D4C-97C2-0BE67705BBE8}"/>
              </a:ext>
            </a:extLst>
          </p:cNvPr>
          <p:cNvSpPr txBox="1"/>
          <p:nvPr/>
        </p:nvSpPr>
        <p:spPr>
          <a:xfrm>
            <a:off x="6919433" y="5309521"/>
            <a:ext cx="437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4"/>
              </a:rPr>
              <a:t>https://psyarxiv.com/2csa4/download?format=pdf</a:t>
            </a:r>
            <a:r>
              <a:rPr lang="fi-FI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F5B45-7C56-5641-B929-88AF0A288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433" y="1790637"/>
            <a:ext cx="4238847" cy="3412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156055-A652-ED4B-94B9-D95ED3F7BC6B}"/>
              </a:ext>
            </a:extLst>
          </p:cNvPr>
          <p:cNvSpPr txBox="1"/>
          <p:nvPr/>
        </p:nvSpPr>
        <p:spPr>
          <a:xfrm>
            <a:off x="2647929" y="3834580"/>
            <a:ext cx="4238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6"/>
              </a:rPr>
              <a:t>https://doi.org/10.1007/978-1-4939-0378-8_10</a:t>
            </a:r>
            <a:r>
              <a:rPr lang="fi-FI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411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8331-27F0-9046-9AAE-2B09A12A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Surveys</a:t>
            </a:r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83ECF-D76C-4A46-A2C9-259205E7A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6948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2080-9B10-3A40-AF37-5B8F2DF3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AFDC05-E527-7440-AC8D-BDDA9776C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99" y="2553679"/>
            <a:ext cx="8097157" cy="22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9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B775-7584-5E44-B98B-0FF1E9F6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Aim of the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0A9E-07B1-A54F-AB26-D736E78AF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RQ1: What draws people to MOBAs? </a:t>
            </a:r>
          </a:p>
          <a:p>
            <a:r>
              <a:rPr lang="en-GB" dirty="0"/>
              <a:t>RQ2: What motivates people to keep playing MOBAs?</a:t>
            </a:r>
          </a:p>
          <a:p>
            <a:pPr marL="363537" lvl="1" indent="0">
              <a:buNone/>
            </a:pPr>
            <a:r>
              <a:rPr lang="en-GB" dirty="0"/>
              <a:t>2a: How does experience change when playing in teams of friends, strangers, or a combination of the two groups? </a:t>
            </a:r>
          </a:p>
          <a:p>
            <a:pPr marL="363537" lvl="1" indent="0">
              <a:buNone/>
            </a:pPr>
            <a:r>
              <a:rPr lang="en-GB" dirty="0"/>
              <a:t>2b: How do players develop in-game friendships? </a:t>
            </a:r>
          </a:p>
          <a:p>
            <a:r>
              <a:rPr lang="en-GB" dirty="0"/>
              <a:t>RQ3: What causes people to stop playing MOBAs?</a:t>
            </a:r>
          </a:p>
          <a:p>
            <a:pPr marL="363537" lvl="1" indent="0">
              <a:buNone/>
            </a:pPr>
            <a:r>
              <a:rPr lang="en-GB" dirty="0"/>
              <a:t>3a: What factors affect MOBA players’ churn rates? </a:t>
            </a:r>
          </a:p>
          <a:p>
            <a:pPr marL="363537" lvl="1" indent="0">
              <a:buNone/>
            </a:pPr>
            <a:r>
              <a:rPr lang="en-GB" dirty="0"/>
              <a:t>3b: What factors can affect players’ reasons for returning to MOBAs after long periods of absence? </a:t>
            </a:r>
          </a:p>
        </p:txBody>
      </p:sp>
    </p:spTree>
    <p:extLst>
      <p:ext uri="{BB962C8B-B14F-4D97-AF65-F5344CB8AC3E}">
        <p14:creationId xmlns:p14="http://schemas.microsoft.com/office/powerpoint/2010/main" val="1674385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D89B-38AD-0948-A7BD-D7ECAFC4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A32D-EC69-4940-A342-E99BEF40B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760 survey responses, age 18 – 40, 84% men, majority of participants recruited on Reddit, Facebook groups, Twitter</a:t>
            </a:r>
          </a:p>
          <a:p>
            <a:endParaRPr lang="en-FI" dirty="0"/>
          </a:p>
          <a:p>
            <a:r>
              <a:rPr lang="en-FI" dirty="0"/>
              <a:t>Survey contained single-choice, multiple-choice, and rating questions</a:t>
            </a:r>
          </a:p>
          <a:p>
            <a:endParaRPr lang="en-FI" dirty="0"/>
          </a:p>
          <a:p>
            <a:r>
              <a:rPr lang="en-FI" dirty="0"/>
              <a:t>Originally 924 responses -&gt; some had to be removed because incomplete responses were provided, or participants provided bogus answers (e.g., answering 1 for all rating questions)</a:t>
            </a:r>
          </a:p>
        </p:txBody>
      </p:sp>
    </p:spTree>
    <p:extLst>
      <p:ext uri="{BB962C8B-B14F-4D97-AF65-F5344CB8AC3E}">
        <p14:creationId xmlns:p14="http://schemas.microsoft.com/office/powerpoint/2010/main" val="2991195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A4392-FBB3-7F49-833E-E8F7CEE84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Excerpt </a:t>
            </a:r>
            <a:br>
              <a:rPr lang="en-FI" dirty="0"/>
            </a:br>
            <a:r>
              <a:rPr lang="en-FI" dirty="0"/>
              <a:t>Results RQ2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91443-70EA-7048-B85A-2750D0475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409" y="1405168"/>
            <a:ext cx="4768180" cy="2535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F2817B-6C39-1546-A557-58AFBF412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771" y="3940629"/>
            <a:ext cx="4827535" cy="2656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DDC3-E60D-A24A-B36E-DC7A9E75D0C8}"/>
              </a:ext>
            </a:extLst>
          </p:cNvPr>
          <p:cNvSpPr txBox="1"/>
          <p:nvPr/>
        </p:nvSpPr>
        <p:spPr>
          <a:xfrm>
            <a:off x="2662409" y="620486"/>
            <a:ext cx="5384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What</a:t>
            </a:r>
            <a:r>
              <a:rPr lang="fi-FI" sz="2400" dirty="0"/>
              <a:t> </a:t>
            </a:r>
            <a:r>
              <a:rPr lang="fi-FI" sz="2400" dirty="0" err="1"/>
              <a:t>players</a:t>
            </a:r>
            <a:r>
              <a:rPr lang="fi-FI" sz="2400" dirty="0"/>
              <a:t> </a:t>
            </a:r>
            <a:r>
              <a:rPr lang="fi-FI" sz="2400" dirty="0" err="1"/>
              <a:t>value</a:t>
            </a:r>
            <a:r>
              <a:rPr lang="fi-FI" sz="2400" dirty="0"/>
              <a:t> </a:t>
            </a:r>
            <a:r>
              <a:rPr lang="fi-FI" sz="2400" dirty="0" err="1"/>
              <a:t>when</a:t>
            </a:r>
            <a:r>
              <a:rPr lang="fi-FI" sz="2400" dirty="0"/>
              <a:t> playing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strangers</a:t>
            </a:r>
            <a:r>
              <a:rPr lang="fi-FI" sz="2400" dirty="0"/>
              <a:t> </a:t>
            </a:r>
            <a:r>
              <a:rPr lang="fi-FI" sz="2400" dirty="0" err="1"/>
              <a:t>vs</a:t>
            </a:r>
            <a:r>
              <a:rPr lang="fi-FI" sz="2400" dirty="0"/>
              <a:t> </a:t>
            </a:r>
            <a:r>
              <a:rPr lang="fi-FI" sz="2400" dirty="0" err="1"/>
              <a:t>friends</a:t>
            </a:r>
            <a:endParaRPr lang="fi-FI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A8229-5BC2-014B-9AA3-BDD292268BC0}"/>
              </a:ext>
            </a:extLst>
          </p:cNvPr>
          <p:cNvSpPr txBox="1"/>
          <p:nvPr/>
        </p:nvSpPr>
        <p:spPr>
          <a:xfrm>
            <a:off x="7632095" y="3109632"/>
            <a:ext cx="4423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Mood</a:t>
            </a:r>
            <a:r>
              <a:rPr lang="fi-FI" sz="2400" dirty="0"/>
              <a:t> </a:t>
            </a:r>
            <a:r>
              <a:rPr lang="fi-FI" sz="2400" dirty="0" err="1"/>
              <a:t>when</a:t>
            </a:r>
            <a:r>
              <a:rPr lang="fi-FI" sz="2400" dirty="0"/>
              <a:t> playing w </a:t>
            </a:r>
            <a:r>
              <a:rPr lang="fi-FI" sz="2400" dirty="0" err="1"/>
              <a:t>strangers</a:t>
            </a:r>
            <a:r>
              <a:rPr lang="fi-FI" sz="2400" dirty="0"/>
              <a:t> </a:t>
            </a:r>
            <a:r>
              <a:rPr lang="fi-FI" sz="2400" dirty="0" err="1"/>
              <a:t>vs</a:t>
            </a:r>
            <a:r>
              <a:rPr lang="fi-FI" sz="2400" dirty="0"/>
              <a:t> </a:t>
            </a:r>
            <a:r>
              <a:rPr lang="fi-FI" sz="2400" dirty="0" err="1"/>
              <a:t>friends</a:t>
            </a:r>
            <a:endParaRPr lang="fi-FI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58C72-8A8A-6441-A83B-4686E807EEC9}"/>
              </a:ext>
            </a:extLst>
          </p:cNvPr>
          <p:cNvSpPr/>
          <p:nvPr/>
        </p:nvSpPr>
        <p:spPr>
          <a:xfrm>
            <a:off x="2662410" y="2155372"/>
            <a:ext cx="3019934" cy="62416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2E97A-179F-D244-98D9-3E472B6E171C}"/>
              </a:ext>
            </a:extLst>
          </p:cNvPr>
          <p:cNvSpPr/>
          <p:nvPr/>
        </p:nvSpPr>
        <p:spPr>
          <a:xfrm>
            <a:off x="6879771" y="6117691"/>
            <a:ext cx="4223658" cy="31208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9CF3A-9341-3345-824E-1BEC3F71DF8A}"/>
              </a:ext>
            </a:extLst>
          </p:cNvPr>
          <p:cNvSpPr/>
          <p:nvPr/>
        </p:nvSpPr>
        <p:spPr>
          <a:xfrm>
            <a:off x="6879771" y="5234067"/>
            <a:ext cx="4223658" cy="31208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143327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2080-9B10-3A40-AF37-5B8F2DF3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E59ED-847D-A94C-B201-A516E5E1A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658" y="1324854"/>
            <a:ext cx="8788400" cy="42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2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B775-7584-5E44-B98B-0FF1E9F6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Aim of the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0A9E-07B1-A54F-AB26-D736E78AF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653795"/>
            <a:ext cx="9291286" cy="4501301"/>
          </a:xfrm>
        </p:spPr>
        <p:txBody>
          <a:bodyPr/>
          <a:lstStyle/>
          <a:p>
            <a:r>
              <a:rPr lang="en-GB" dirty="0"/>
              <a:t>Explore how players’ motivation relate to their experience and in-game behaviour in League of Legends</a:t>
            </a:r>
          </a:p>
          <a:p>
            <a:endParaRPr lang="en-GB" dirty="0"/>
          </a:p>
          <a:p>
            <a:r>
              <a:rPr lang="en-GB" dirty="0"/>
              <a:t>Behavioural data from League of Legends API</a:t>
            </a:r>
          </a:p>
          <a:p>
            <a:endParaRPr lang="en-GB" dirty="0"/>
          </a:p>
          <a:p>
            <a:r>
              <a:rPr lang="en-GB" dirty="0"/>
              <a:t>Rating questions from established psychological questionnaires about motivation and player experience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3FC48-0A01-4A40-B976-854296BC2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34" y="4717774"/>
            <a:ext cx="8339784" cy="17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43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163D1-69E9-2E4E-A422-1008E418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6F967-BE3C-4F47-A558-255890092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750 participants, majority male players, age 18 – 65, recruited on League of Legends Subreddit</a:t>
            </a:r>
          </a:p>
          <a:p>
            <a:endParaRPr lang="en-GB" dirty="0"/>
          </a:p>
          <a:p>
            <a:r>
              <a:rPr lang="en-GB" dirty="0"/>
              <a:t>Several GB of behavioural data from API using Riot-Watcher</a:t>
            </a:r>
          </a:p>
          <a:p>
            <a:pPr lvl="1"/>
            <a:r>
              <a:rPr lang="en-GB" dirty="0"/>
              <a:t>Over a million individual matches</a:t>
            </a:r>
          </a:p>
          <a:p>
            <a:pPr lvl="1"/>
            <a:endParaRPr lang="en-GB" dirty="0"/>
          </a:p>
          <a:p>
            <a:r>
              <a:rPr lang="en-GB" dirty="0"/>
              <a:t>The two data sets were matched based on participants’ Summoner name</a:t>
            </a:r>
          </a:p>
          <a:p>
            <a:endParaRPr lang="en-GB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4270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FB27-D108-F24E-A7C3-43E1E774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Survey Question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E3DD5-D7E3-B742-8EED-8176190F1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653795"/>
            <a:ext cx="8703743" cy="5538349"/>
          </a:xfrm>
        </p:spPr>
        <p:txBody>
          <a:bodyPr>
            <a:normAutofit/>
          </a:bodyPr>
          <a:lstStyle/>
          <a:p>
            <a:pPr marL="342900" indent="-342900"/>
            <a:r>
              <a:rPr lang="fi-FI" dirty="0"/>
              <a:t>Open-</a:t>
            </a:r>
            <a:r>
              <a:rPr lang="fi-FI" dirty="0" err="1"/>
              <a:t>ended</a:t>
            </a:r>
            <a:r>
              <a:rPr lang="fi-FI" dirty="0"/>
              <a:t> </a:t>
            </a:r>
            <a:r>
              <a:rPr lang="fi-FI" dirty="0" err="1"/>
              <a:t>questions</a:t>
            </a:r>
            <a:endParaRPr lang="fi-FI" dirty="0"/>
          </a:p>
          <a:p>
            <a:pPr marL="971550" lvl="1" indent="-342900"/>
            <a:r>
              <a:rPr lang="fi-FI" dirty="0" err="1"/>
              <a:t>Qualitative</a:t>
            </a:r>
            <a:r>
              <a:rPr lang="fi-FI" dirty="0"/>
              <a:t> </a:t>
            </a:r>
            <a:r>
              <a:rPr lang="fi-FI" dirty="0" err="1"/>
              <a:t>analysis</a:t>
            </a:r>
            <a:endParaRPr lang="fi-FI" dirty="0"/>
          </a:p>
          <a:p>
            <a:pPr marL="971550" lvl="1" indent="-342900"/>
            <a:endParaRPr lang="fi-FI" dirty="0"/>
          </a:p>
          <a:p>
            <a:pPr marL="971550" lvl="1" indent="-342900"/>
            <a:endParaRPr lang="fi-FI" dirty="0"/>
          </a:p>
          <a:p>
            <a:pPr marL="628650" lvl="1" indent="0">
              <a:buNone/>
            </a:pPr>
            <a:endParaRPr lang="fi-FI" dirty="0"/>
          </a:p>
          <a:p>
            <a:pPr marL="342900" indent="-342900"/>
            <a:r>
              <a:rPr lang="fi-FI" dirty="0" err="1"/>
              <a:t>Closed</a:t>
            </a:r>
            <a:r>
              <a:rPr lang="fi-FI" dirty="0"/>
              <a:t> </a:t>
            </a:r>
            <a:r>
              <a:rPr lang="fi-FI" dirty="0" err="1"/>
              <a:t>questions</a:t>
            </a:r>
            <a:endParaRPr lang="fi-FI" dirty="0"/>
          </a:p>
          <a:p>
            <a:pPr marL="971550" lvl="1" indent="-342900"/>
            <a:r>
              <a:rPr lang="fi-FI" dirty="0" err="1"/>
              <a:t>Questionnaires</a:t>
            </a:r>
            <a:r>
              <a:rPr lang="fi-FI" dirty="0"/>
              <a:t>, rating </a:t>
            </a:r>
            <a:r>
              <a:rPr lang="fi-FI" dirty="0" err="1"/>
              <a:t>scales</a:t>
            </a:r>
            <a:r>
              <a:rPr lang="fi-FI" dirty="0"/>
              <a:t>, </a:t>
            </a:r>
            <a:r>
              <a:rPr lang="fi-FI" dirty="0" err="1"/>
              <a:t>etc</a:t>
            </a:r>
            <a:endParaRPr lang="fi-FI" dirty="0"/>
          </a:p>
          <a:p>
            <a:pPr marL="971550" lvl="1" indent="-342900"/>
            <a:r>
              <a:rPr lang="fi-FI" dirty="0" err="1"/>
              <a:t>Quantitative</a:t>
            </a:r>
            <a:r>
              <a:rPr lang="fi-FI" dirty="0"/>
              <a:t> Analysis</a:t>
            </a:r>
          </a:p>
          <a:p>
            <a:endParaRPr lang="en-FI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D88585-B95A-E34C-9342-423699D5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406" y="2224066"/>
            <a:ext cx="6252489" cy="13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1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3AB6-6531-D24D-BAD4-74A6D8D1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6BD88-E862-8349-A777-7D6E74074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64" y="3078370"/>
            <a:ext cx="9265043" cy="2394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10736-63E0-4D43-BCA4-7683C1963DDF}"/>
              </a:ext>
            </a:extLst>
          </p:cNvPr>
          <p:cNvSpPr txBox="1"/>
          <p:nvPr/>
        </p:nvSpPr>
        <p:spPr>
          <a:xfrm>
            <a:off x="2808183" y="1097566"/>
            <a:ext cx="9038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Latent</a:t>
            </a:r>
            <a:r>
              <a:rPr lang="fi-FI" sz="2400" dirty="0"/>
              <a:t> </a:t>
            </a:r>
            <a:r>
              <a:rPr lang="fi-FI" sz="2400" dirty="0" err="1"/>
              <a:t>Profile</a:t>
            </a:r>
            <a:r>
              <a:rPr lang="fi-FI" sz="2400" dirty="0"/>
              <a:t> Analysis to </a:t>
            </a:r>
            <a:r>
              <a:rPr lang="fi-FI" sz="2400" dirty="0" err="1"/>
              <a:t>identify</a:t>
            </a:r>
            <a:r>
              <a:rPr lang="fi-FI" sz="2400" dirty="0"/>
              <a:t> </a:t>
            </a:r>
            <a:r>
              <a:rPr lang="fi-FI" sz="2400" dirty="0" err="1"/>
              <a:t>patterns</a:t>
            </a:r>
            <a:r>
              <a:rPr lang="fi-FI" sz="2400" dirty="0"/>
              <a:t> in </a:t>
            </a:r>
            <a:r>
              <a:rPr lang="fi-FI" sz="2400" dirty="0" err="1"/>
              <a:t>self-reported</a:t>
            </a:r>
            <a:r>
              <a:rPr lang="fi-FI" sz="2400" dirty="0"/>
              <a:t> </a:t>
            </a:r>
            <a:r>
              <a:rPr lang="fi-FI" sz="2400" dirty="0" err="1"/>
              <a:t>motivational</a:t>
            </a:r>
            <a:r>
              <a:rPr lang="fi-FI" sz="2400" dirty="0"/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Intrinsic</a:t>
            </a:r>
            <a:r>
              <a:rPr lang="fi-FI" sz="2400" dirty="0"/>
              <a:t> </a:t>
            </a:r>
            <a:r>
              <a:rPr lang="fi-FI" sz="2400" dirty="0" err="1"/>
              <a:t>motivation</a:t>
            </a:r>
            <a:r>
              <a:rPr lang="fi-FI" sz="2400" dirty="0"/>
              <a:t> </a:t>
            </a:r>
            <a:r>
              <a:rPr lang="fi-FI" sz="2400" dirty="0" err="1"/>
              <a:t>high</a:t>
            </a:r>
            <a:r>
              <a:rPr lang="fi-FI" sz="2400" dirty="0"/>
              <a:t> </a:t>
            </a:r>
            <a:r>
              <a:rPr lang="fi-FI" sz="2400" dirty="0" err="1"/>
              <a:t>overall</a:t>
            </a:r>
            <a:r>
              <a:rPr lang="fi-FI" sz="2400" dirty="0"/>
              <a:t>, </a:t>
            </a:r>
            <a:r>
              <a:rPr lang="fi-FI" sz="2400" dirty="0" err="1"/>
              <a:t>but</a:t>
            </a:r>
            <a:r>
              <a:rPr lang="fi-FI" sz="2400" dirty="0"/>
              <a:t> </a:t>
            </a:r>
            <a:r>
              <a:rPr lang="fi-FI" sz="2400" dirty="0" err="1"/>
              <a:t>still</a:t>
            </a:r>
            <a:r>
              <a:rPr lang="fi-FI" sz="2400" dirty="0"/>
              <a:t> </a:t>
            </a:r>
            <a:r>
              <a:rPr lang="fi-FI" sz="2400" dirty="0" err="1"/>
              <a:t>distinct</a:t>
            </a:r>
            <a:r>
              <a:rPr lang="fi-FI" sz="2400" dirty="0"/>
              <a:t> </a:t>
            </a:r>
            <a:r>
              <a:rPr lang="fi-FI" sz="2400" dirty="0" err="1"/>
              <a:t>motivational</a:t>
            </a:r>
            <a:r>
              <a:rPr lang="fi-FI" sz="2400" dirty="0"/>
              <a:t> </a:t>
            </a:r>
            <a:r>
              <a:rPr lang="fi-FI" sz="2400" dirty="0" err="1"/>
              <a:t>profiles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952385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EC2B-DD98-9747-AAD5-5960D681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FC4EC-71F6-FD4E-8DCE-D0B706241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653796"/>
            <a:ext cx="9291286" cy="810292"/>
          </a:xfrm>
        </p:spPr>
        <p:txBody>
          <a:bodyPr/>
          <a:lstStyle/>
          <a:p>
            <a:r>
              <a:rPr lang="en-FI" dirty="0"/>
              <a:t>Distinct player experience based on motivational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009C1-2507-614B-A642-8F46AE96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02" y="1293295"/>
            <a:ext cx="9061551" cy="49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41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29D5-F089-024B-8BC5-33250BAC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436FE9-E3A4-6744-A53B-6D88B24F3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902" y="1256989"/>
            <a:ext cx="9089805" cy="26789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0EB14A-A33C-FA46-AA21-0EA2088CAB6D}"/>
              </a:ext>
            </a:extLst>
          </p:cNvPr>
          <p:cNvSpPr txBox="1">
            <a:spLocks/>
          </p:cNvSpPr>
          <p:nvPr/>
        </p:nvSpPr>
        <p:spPr>
          <a:xfrm>
            <a:off x="2706379" y="653796"/>
            <a:ext cx="9291286" cy="81029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358775" indent="-1762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9750" indent="-1809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5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3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Few obvious behavioural differences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2D048-EACE-7342-957A-1BA73EED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74" y="4069047"/>
            <a:ext cx="1503017" cy="26302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2C5D53-6B1D-0949-A59C-3239DA8C4E3B}"/>
              </a:ext>
            </a:extLst>
          </p:cNvPr>
          <p:cNvSpPr txBox="1">
            <a:spLocks/>
          </p:cNvSpPr>
          <p:nvPr/>
        </p:nvSpPr>
        <p:spPr>
          <a:xfrm>
            <a:off x="2637531" y="4400351"/>
            <a:ext cx="4743930" cy="135109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358775" indent="-1762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9750" indent="-1809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5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3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Intrinsic and autonomous motivation groups more likely to assist than amotivated players</a:t>
            </a:r>
          </a:p>
        </p:txBody>
      </p:sp>
    </p:spTree>
    <p:extLst>
      <p:ext uri="{BB962C8B-B14F-4D97-AF65-F5344CB8AC3E}">
        <p14:creationId xmlns:p14="http://schemas.microsoft.com/office/powerpoint/2010/main" val="1033334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8331-27F0-9046-9AAE-2B09A12A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Quantitative </a:t>
            </a:r>
            <a:r>
              <a:rPr lang="en-AU"/>
              <a:t>Q</a:t>
            </a:r>
            <a:r>
              <a:rPr lang="en-FI"/>
              <a:t>uestionnaires</a:t>
            </a:r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83ECF-D76C-4A46-A2C9-259205E7A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190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2080-9B10-3A40-AF37-5B8F2DF3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Some scientific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6FE6B-370E-4D41-A280-A4E1C36FB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/>
            <a:r>
              <a:rPr lang="fi-FI" dirty="0" err="1"/>
              <a:t>Concept</a:t>
            </a:r>
            <a:r>
              <a:rPr lang="fi-FI" dirty="0"/>
              <a:t>: </a:t>
            </a:r>
            <a:r>
              <a:rPr lang="fi-FI" dirty="0" err="1"/>
              <a:t>Description</a:t>
            </a:r>
            <a:r>
              <a:rPr lang="fi-FI" dirty="0"/>
              <a:t> of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specific</a:t>
            </a:r>
            <a:r>
              <a:rPr lang="fi-FI" dirty="0"/>
              <a:t> </a:t>
            </a:r>
            <a:r>
              <a:rPr lang="fi-FI" dirty="0" err="1"/>
              <a:t>phenomenon</a:t>
            </a:r>
            <a:r>
              <a:rPr lang="fi-FI" dirty="0"/>
              <a:t>, </a:t>
            </a:r>
            <a:r>
              <a:rPr lang="fi-FI" dirty="0" err="1"/>
              <a:t>e.g</a:t>
            </a:r>
            <a:r>
              <a:rPr lang="fi-FI" dirty="0"/>
              <a:t>., ”</a:t>
            </a:r>
            <a:r>
              <a:rPr lang="fi-FI" dirty="0" err="1"/>
              <a:t>Experience</a:t>
            </a:r>
            <a:r>
              <a:rPr lang="fi-FI" dirty="0"/>
              <a:t>”, ”Fun”, ”Challenge”, ”</a:t>
            </a:r>
            <a:r>
              <a:rPr lang="fi-FI" dirty="0" err="1"/>
              <a:t>Flow</a:t>
            </a:r>
            <a:r>
              <a:rPr lang="fi-FI" dirty="0"/>
              <a:t>”</a:t>
            </a:r>
          </a:p>
          <a:p>
            <a:pPr marL="457189" indent="-457189"/>
            <a:endParaRPr lang="fi-FI" dirty="0"/>
          </a:p>
          <a:p>
            <a:pPr marL="457189" indent="-457189"/>
            <a:r>
              <a:rPr lang="fi-FI" dirty="0" err="1"/>
              <a:t>Operationalization</a:t>
            </a:r>
            <a:r>
              <a:rPr lang="fi-FI" dirty="0"/>
              <a:t>: </a:t>
            </a:r>
            <a:r>
              <a:rPr lang="fi-FI" dirty="0" err="1"/>
              <a:t>Turning</a:t>
            </a:r>
            <a:r>
              <a:rPr lang="fi-FI" dirty="0"/>
              <a:t> </a:t>
            </a:r>
            <a:r>
              <a:rPr lang="fi-FI" dirty="0" err="1"/>
              <a:t>concepts</a:t>
            </a:r>
            <a:r>
              <a:rPr lang="fi-FI" dirty="0"/>
              <a:t> into </a:t>
            </a:r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ask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measure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2187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2080-9B10-3A40-AF37-5B8F2DF3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Some scientific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6FE6B-370E-4D41-A280-A4E1C36FB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/>
            <a:r>
              <a:rPr lang="fi-FI" dirty="0" err="1"/>
              <a:t>Construct</a:t>
            </a:r>
            <a:r>
              <a:rPr lang="fi-FI" dirty="0"/>
              <a:t>: A </a:t>
            </a:r>
            <a:r>
              <a:rPr lang="fi-FI" dirty="0" err="1"/>
              <a:t>concept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operationalized</a:t>
            </a:r>
            <a:r>
              <a:rPr lang="fi-FI" dirty="0"/>
              <a:t> into a </a:t>
            </a:r>
            <a:r>
              <a:rPr lang="fi-FI" dirty="0" err="1"/>
              <a:t>questionnaire</a:t>
            </a:r>
            <a:r>
              <a:rPr lang="fi-FI" dirty="0"/>
              <a:t>, i.e., a dimension of a </a:t>
            </a:r>
            <a:r>
              <a:rPr lang="fi-FI" dirty="0" err="1"/>
              <a:t>questionnaire</a:t>
            </a:r>
            <a:endParaRPr lang="fi-FI" dirty="0"/>
          </a:p>
          <a:p>
            <a:pPr marL="457189" indent="-457189"/>
            <a:endParaRPr lang="fi-FI" dirty="0"/>
          </a:p>
          <a:p>
            <a:pPr marL="457189" indent="-457189"/>
            <a:r>
              <a:rPr lang="fi-FI" dirty="0" err="1"/>
              <a:t>Item</a:t>
            </a:r>
            <a:r>
              <a:rPr lang="fi-FI" i="1" dirty="0"/>
              <a:t>:</a:t>
            </a:r>
            <a:r>
              <a:rPr lang="fi-FI" dirty="0"/>
              <a:t> </a:t>
            </a:r>
            <a:r>
              <a:rPr lang="fi-FI" dirty="0" err="1"/>
              <a:t>Describes</a:t>
            </a:r>
            <a:r>
              <a:rPr lang="fi-FI" dirty="0"/>
              <a:t> an </a:t>
            </a:r>
            <a:r>
              <a:rPr lang="fi-FI" dirty="0" err="1"/>
              <a:t>individual</a:t>
            </a:r>
            <a:r>
              <a:rPr lang="fi-FI" dirty="0"/>
              <a:t> </a:t>
            </a:r>
            <a:r>
              <a:rPr lang="fi-FI" dirty="0" err="1"/>
              <a:t>question</a:t>
            </a:r>
            <a:r>
              <a:rPr lang="fi-FI" dirty="0"/>
              <a:t> in a </a:t>
            </a:r>
            <a:r>
              <a:rPr lang="fi-FI" dirty="0" err="1"/>
              <a:t>questionnaire</a:t>
            </a:r>
            <a:r>
              <a:rPr lang="fi-FI" dirty="0"/>
              <a:t>, </a:t>
            </a:r>
            <a:r>
              <a:rPr lang="fi-FI" dirty="0" err="1"/>
              <a:t>several</a:t>
            </a:r>
            <a:r>
              <a:rPr lang="fi-FI" dirty="0"/>
              <a:t> </a:t>
            </a:r>
            <a:r>
              <a:rPr lang="fi-FI" dirty="0" err="1"/>
              <a:t>items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a </a:t>
            </a:r>
            <a:r>
              <a:rPr lang="fi-FI" dirty="0" err="1"/>
              <a:t>construct</a:t>
            </a:r>
            <a:endParaRPr lang="fi-FI" dirty="0"/>
          </a:p>
          <a:p>
            <a:pPr marL="638164" lvl="1" indent="-457189"/>
            <a:r>
              <a:rPr lang="fi-FI" dirty="0" err="1"/>
              <a:t>E.g</a:t>
            </a:r>
            <a:r>
              <a:rPr lang="fi-FI" dirty="0"/>
              <a:t>., </a:t>
            </a:r>
            <a:r>
              <a:rPr lang="fi-FI" dirty="0" err="1"/>
              <a:t>construct</a:t>
            </a:r>
            <a:r>
              <a:rPr lang="fi-FI" dirty="0"/>
              <a:t> </a:t>
            </a:r>
            <a:r>
              <a:rPr lang="fi-FI" b="1" dirty="0" err="1"/>
              <a:t>fun</a:t>
            </a:r>
            <a:endParaRPr lang="fi-FI" dirty="0"/>
          </a:p>
          <a:p>
            <a:pPr marL="638164" lvl="1" indent="-457189"/>
            <a:r>
              <a:rPr lang="fi-FI" dirty="0"/>
              <a:t>-&gt; </a:t>
            </a:r>
            <a:r>
              <a:rPr lang="fi-FI" dirty="0" err="1"/>
              <a:t>Items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”I </a:t>
            </a:r>
            <a:r>
              <a:rPr lang="fi-FI" dirty="0" err="1"/>
              <a:t>find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game</a:t>
            </a:r>
            <a:r>
              <a:rPr lang="fi-FI" dirty="0"/>
              <a:t> </a:t>
            </a:r>
            <a:r>
              <a:rPr lang="fi-FI" dirty="0" err="1"/>
              <a:t>fun</a:t>
            </a:r>
            <a:r>
              <a:rPr lang="fi-FI" dirty="0"/>
              <a:t> to play”, ”I </a:t>
            </a:r>
            <a:r>
              <a:rPr lang="fi-FI" dirty="0" err="1"/>
              <a:t>find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game</a:t>
            </a:r>
            <a:r>
              <a:rPr lang="fi-FI" dirty="0"/>
              <a:t> </a:t>
            </a:r>
            <a:r>
              <a:rPr lang="fi-FI" dirty="0" err="1"/>
              <a:t>entertaining</a:t>
            </a:r>
            <a:r>
              <a:rPr lang="fi-FI" dirty="0"/>
              <a:t>”, ”I </a:t>
            </a:r>
            <a:r>
              <a:rPr lang="fi-FI" dirty="0" err="1"/>
              <a:t>had</a:t>
            </a:r>
            <a:r>
              <a:rPr lang="fi-FI" dirty="0"/>
              <a:t> a </a:t>
            </a:r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playing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game</a:t>
            </a:r>
            <a:r>
              <a:rPr lang="fi-FI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6340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2080-9B10-3A40-AF37-5B8F2DF3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Questionnaire quality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6FE6B-370E-4D41-A280-A4E1C36FB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/>
            <a:r>
              <a:rPr lang="fi-FI" dirty="0" err="1"/>
              <a:t>Construct</a:t>
            </a:r>
            <a:r>
              <a:rPr lang="fi-FI" dirty="0"/>
              <a:t> </a:t>
            </a:r>
            <a:r>
              <a:rPr lang="fi-FI" dirty="0" err="1"/>
              <a:t>Validity</a:t>
            </a:r>
            <a:r>
              <a:rPr lang="fi-FI" dirty="0"/>
              <a:t>: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questionnaire</a:t>
            </a:r>
            <a:r>
              <a:rPr lang="fi-FI" dirty="0"/>
              <a:t> </a:t>
            </a:r>
            <a:r>
              <a:rPr lang="fi-FI" dirty="0" err="1"/>
              <a:t>measure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think</a:t>
            </a:r>
            <a:r>
              <a:rPr lang="fi-FI" dirty="0"/>
              <a:t> it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measure</a:t>
            </a:r>
            <a:r>
              <a:rPr lang="fi-FI" dirty="0"/>
              <a:t>? </a:t>
            </a:r>
            <a:r>
              <a:rPr lang="fi-FI" dirty="0" err="1"/>
              <a:t>Does</a:t>
            </a:r>
            <a:r>
              <a:rPr lang="fi-FI" dirty="0"/>
              <a:t> it </a:t>
            </a:r>
            <a:r>
              <a:rPr lang="fi-FI" dirty="0" err="1"/>
              <a:t>adequately</a:t>
            </a:r>
            <a:r>
              <a:rPr lang="fi-FI" dirty="0"/>
              <a:t> </a:t>
            </a:r>
            <a:r>
              <a:rPr lang="fi-FI" dirty="0" err="1"/>
              <a:t>approximate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felt</a:t>
            </a:r>
            <a:r>
              <a:rPr lang="fi-FI" dirty="0"/>
              <a:t> </a:t>
            </a:r>
            <a:r>
              <a:rPr lang="fi-FI" dirty="0" err="1"/>
              <a:t>subjective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?</a:t>
            </a:r>
          </a:p>
          <a:p>
            <a:endParaRPr lang="fi-FI" dirty="0"/>
          </a:p>
          <a:p>
            <a:pPr marL="457189" indent="-457189"/>
            <a:r>
              <a:rPr lang="fi-FI" dirty="0" err="1"/>
              <a:t>Discriminant</a:t>
            </a:r>
            <a:r>
              <a:rPr lang="fi-FI" dirty="0"/>
              <a:t> </a:t>
            </a:r>
            <a:r>
              <a:rPr lang="fi-FI" dirty="0" err="1"/>
              <a:t>validity</a:t>
            </a:r>
            <a:r>
              <a:rPr lang="fi-FI" dirty="0"/>
              <a:t>: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b="1" dirty="0" err="1"/>
              <a:t>unrelated</a:t>
            </a:r>
            <a:r>
              <a:rPr lang="fi-FI" dirty="0"/>
              <a:t> </a:t>
            </a:r>
            <a:r>
              <a:rPr lang="fi-FI" dirty="0" err="1"/>
              <a:t>construct</a:t>
            </a:r>
            <a:r>
              <a:rPr lang="fi-FI" dirty="0"/>
              <a:t> </a:t>
            </a:r>
            <a:r>
              <a:rPr lang="fi-FI" dirty="0" err="1"/>
              <a:t>items</a:t>
            </a:r>
            <a:r>
              <a:rPr lang="fi-FI" dirty="0"/>
              <a:t> </a:t>
            </a:r>
            <a:r>
              <a:rPr lang="fi-FI" b="1" dirty="0" err="1"/>
              <a:t>not</a:t>
            </a:r>
            <a:r>
              <a:rPr lang="fi-FI" dirty="0"/>
              <a:t> </a:t>
            </a:r>
            <a:r>
              <a:rPr lang="fi-FI" dirty="0" err="1"/>
              <a:t>relate</a:t>
            </a:r>
            <a:r>
              <a:rPr lang="fi-FI" dirty="0"/>
              <a:t> to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?</a:t>
            </a:r>
          </a:p>
          <a:p>
            <a:pPr marL="457189" indent="-457189"/>
            <a:endParaRPr lang="fi-FI" dirty="0"/>
          </a:p>
          <a:p>
            <a:pPr marL="457189" indent="-457189">
              <a:buFont typeface="Wingdings" pitchFamily="2" charset="2"/>
              <a:buChar char="Ø"/>
            </a:pPr>
            <a:r>
              <a:rPr lang="fi-FI" dirty="0" err="1"/>
              <a:t>Test</a:t>
            </a:r>
            <a:r>
              <a:rPr lang="fi-FI" dirty="0"/>
              <a:t> via </a:t>
            </a:r>
            <a:r>
              <a:rPr lang="fi-FI" dirty="0" err="1"/>
              <a:t>Factor</a:t>
            </a:r>
            <a:r>
              <a:rPr lang="fi-FI" dirty="0"/>
              <a:t> Analysis (</a:t>
            </a:r>
            <a:r>
              <a:rPr lang="fi-FI" dirty="0" err="1"/>
              <a:t>among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statistical</a:t>
            </a:r>
            <a:r>
              <a:rPr lang="fi-FI" dirty="0"/>
              <a:t> </a:t>
            </a:r>
            <a:r>
              <a:rPr lang="fi-FI" dirty="0" err="1"/>
              <a:t>analyses</a:t>
            </a:r>
            <a:r>
              <a:rPr lang="fi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7300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2080-9B10-3A40-AF37-5B8F2DF3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Questionnaire quality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6FE6B-370E-4D41-A280-A4E1C36FB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/>
            <a:r>
              <a:rPr lang="fi-FI" dirty="0" err="1"/>
              <a:t>Reliability</a:t>
            </a:r>
            <a:r>
              <a:rPr lang="fi-FI" dirty="0"/>
              <a:t>: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questionnaire</a:t>
            </a:r>
            <a:r>
              <a:rPr lang="fi-FI" dirty="0"/>
              <a:t> </a:t>
            </a:r>
            <a:r>
              <a:rPr lang="fi-FI" dirty="0" err="1"/>
              <a:t>consistent</a:t>
            </a:r>
            <a:r>
              <a:rPr lang="fi-FI" dirty="0"/>
              <a:t>?</a:t>
            </a:r>
          </a:p>
          <a:p>
            <a:pPr marL="457189" indent="-457189"/>
            <a:endParaRPr lang="fi-FI" dirty="0"/>
          </a:p>
          <a:p>
            <a:pPr marL="457189" indent="-457189"/>
            <a:r>
              <a:rPr lang="fi-FI" dirty="0" err="1"/>
              <a:t>Internal</a:t>
            </a:r>
            <a:r>
              <a:rPr lang="fi-FI" dirty="0"/>
              <a:t> </a:t>
            </a:r>
            <a:r>
              <a:rPr lang="fi-FI" dirty="0" err="1"/>
              <a:t>reliability</a:t>
            </a:r>
            <a:r>
              <a:rPr lang="fi-FI" dirty="0"/>
              <a:t>: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items</a:t>
            </a:r>
            <a:r>
              <a:rPr lang="fi-FI" dirty="0"/>
              <a:t> of a (</a:t>
            </a:r>
            <a:r>
              <a:rPr lang="fi-FI" dirty="0" err="1"/>
              <a:t>intended</a:t>
            </a:r>
            <a:r>
              <a:rPr lang="fi-FI" dirty="0"/>
              <a:t>) </a:t>
            </a:r>
            <a:r>
              <a:rPr lang="fi-FI" dirty="0" err="1"/>
              <a:t>construct</a:t>
            </a:r>
            <a:r>
              <a:rPr lang="fi-FI" dirty="0"/>
              <a:t> </a:t>
            </a:r>
            <a:r>
              <a:rPr lang="fi-FI" dirty="0" err="1"/>
              <a:t>measuring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?</a:t>
            </a:r>
          </a:p>
          <a:p>
            <a:pPr marL="457189" indent="-457189"/>
            <a:endParaRPr lang="fi-FI" dirty="0"/>
          </a:p>
          <a:p>
            <a:pPr marL="457189" indent="-457189"/>
            <a:r>
              <a:rPr lang="fi-FI" dirty="0" err="1"/>
              <a:t>Test-retest</a:t>
            </a:r>
            <a:r>
              <a:rPr lang="fi-FI" dirty="0"/>
              <a:t> </a:t>
            </a:r>
            <a:r>
              <a:rPr lang="fi-FI" dirty="0" err="1"/>
              <a:t>reliability</a:t>
            </a:r>
            <a:r>
              <a:rPr lang="fi-FI" dirty="0"/>
              <a:t>: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questionnaire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consistently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repeated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3328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1A32-5D41-3045-971B-EE88C051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Questionnaire quality criteria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96586D-F213-E443-B5B5-1D3E31FE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02" y="1875776"/>
            <a:ext cx="9103239" cy="35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67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8331-27F0-9046-9AAE-2B09A12A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Questionnaire quality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C5746-3673-AE4F-9526-B74827B3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/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clear</a:t>
            </a:r>
            <a:r>
              <a:rPr lang="fi-FI" dirty="0"/>
              <a:t> and </a:t>
            </a:r>
            <a:r>
              <a:rPr lang="fi-FI" dirty="0" err="1"/>
              <a:t>easy</a:t>
            </a:r>
            <a:r>
              <a:rPr lang="fi-FI" dirty="0"/>
              <a:t> to </a:t>
            </a:r>
            <a:r>
              <a:rPr lang="fi-FI" dirty="0" err="1"/>
              <a:t>understand</a:t>
            </a:r>
            <a:endParaRPr lang="fi-FI" dirty="0"/>
          </a:p>
          <a:p>
            <a:pPr marL="457189" indent="-457189"/>
            <a:endParaRPr lang="fi-FI" dirty="0"/>
          </a:p>
          <a:p>
            <a:pPr marL="457189" indent="-457189"/>
            <a:r>
              <a:rPr lang="fi-FI" dirty="0" err="1"/>
              <a:t>Easy</a:t>
            </a:r>
            <a:r>
              <a:rPr lang="fi-FI" dirty="0"/>
              <a:t> to </a:t>
            </a:r>
            <a:r>
              <a:rPr lang="fi-FI" dirty="0" err="1"/>
              <a:t>read</a:t>
            </a:r>
            <a:endParaRPr lang="fi-FI" dirty="0"/>
          </a:p>
          <a:p>
            <a:pPr marL="457189" indent="-457189"/>
            <a:endParaRPr lang="fi-FI" dirty="0"/>
          </a:p>
          <a:p>
            <a:pPr marL="457189" indent="-457189"/>
            <a:r>
              <a:rPr lang="fi-FI" dirty="0" err="1"/>
              <a:t>Balanced</a:t>
            </a:r>
            <a:r>
              <a:rPr lang="fi-FI" dirty="0"/>
              <a:t>: </a:t>
            </a:r>
            <a:r>
              <a:rPr lang="fi-FI" dirty="0" err="1"/>
              <a:t>Enough</a:t>
            </a:r>
            <a:r>
              <a:rPr lang="fi-FI" dirty="0"/>
              <a:t> </a:t>
            </a:r>
            <a:r>
              <a:rPr lang="fi-FI" dirty="0" err="1"/>
              <a:t>items</a:t>
            </a:r>
            <a:r>
              <a:rPr lang="fi-FI" dirty="0"/>
              <a:t> for </a:t>
            </a:r>
            <a:r>
              <a:rPr lang="fi-FI" dirty="0" err="1"/>
              <a:t>maintaining</a:t>
            </a:r>
            <a:r>
              <a:rPr lang="fi-FI" dirty="0"/>
              <a:t> </a:t>
            </a:r>
            <a:r>
              <a:rPr lang="fi-FI" dirty="0" err="1"/>
              <a:t>reliability</a:t>
            </a:r>
            <a:r>
              <a:rPr lang="fi-FI" dirty="0"/>
              <a:t>,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too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to </a:t>
            </a:r>
            <a:r>
              <a:rPr lang="fi-FI" dirty="0" err="1"/>
              <a:t>exhaust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 </a:t>
            </a:r>
            <a:r>
              <a:rPr lang="fi-FI" dirty="0" err="1"/>
              <a:t>participants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977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FB27-D108-F24E-A7C3-43E1E774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Closed Question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E3DD5-D7E3-B742-8EED-8176190F1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653795"/>
            <a:ext cx="8703743" cy="1566891"/>
          </a:xfrm>
        </p:spPr>
        <p:txBody>
          <a:bodyPr>
            <a:noAutofit/>
          </a:bodyPr>
          <a:lstStyle/>
          <a:p>
            <a:r>
              <a:rPr lang="en-FI" dirty="0"/>
              <a:t>Single-choice questions</a:t>
            </a:r>
          </a:p>
          <a:p>
            <a:endParaRPr lang="en-FI" dirty="0"/>
          </a:p>
          <a:p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123D9-D56A-0840-B90A-F307C0E2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50" y="2711660"/>
            <a:ext cx="4899194" cy="142234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07DB97-B2D0-944D-801D-0433BA17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549" y="1123837"/>
            <a:ext cx="6303451" cy="10892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404DBC-C832-2049-8234-96D3AC7D394F}"/>
              </a:ext>
            </a:extLst>
          </p:cNvPr>
          <p:cNvSpPr txBox="1">
            <a:spLocks/>
          </p:cNvSpPr>
          <p:nvPr/>
        </p:nvSpPr>
        <p:spPr>
          <a:xfrm>
            <a:off x="2706379" y="2219847"/>
            <a:ext cx="8703743" cy="15668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58775" indent="-1762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9750" indent="-1809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5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3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Multiple-choice questions</a:t>
            </a:r>
          </a:p>
          <a:p>
            <a:endParaRPr lang="en-FI" dirty="0"/>
          </a:p>
          <a:p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42626B-8227-294B-91EE-F3F4AC29B338}"/>
              </a:ext>
            </a:extLst>
          </p:cNvPr>
          <p:cNvSpPr txBox="1">
            <a:spLocks/>
          </p:cNvSpPr>
          <p:nvPr/>
        </p:nvSpPr>
        <p:spPr>
          <a:xfrm>
            <a:off x="2840549" y="4195543"/>
            <a:ext cx="8703743" cy="15668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58775" indent="-1762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9750" indent="-1809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5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3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Ranking Questions</a:t>
            </a:r>
          </a:p>
          <a:p>
            <a:endParaRPr lang="en-FI" dirty="0"/>
          </a:p>
          <a:p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358F09-B416-C74B-840A-4273CA28B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107" y="4666456"/>
            <a:ext cx="5330832" cy="15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8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8331-27F0-9046-9AAE-2B09A12A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Selecting </a:t>
            </a:r>
            <a:r>
              <a:rPr lang="en-FI"/>
              <a:t>a </a:t>
            </a:r>
            <a:r>
              <a:rPr lang="en-AU"/>
              <a:t>Q</a:t>
            </a:r>
            <a:r>
              <a:rPr lang="en-FI"/>
              <a:t>uestionnaire</a:t>
            </a:r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FB3AB-5232-4684-8359-14A175CE9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942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20AC-AEBD-1C48-A90C-49B69912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Selecting a questionnaire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95663-AADB-6945-99C3-5263CC53D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/>
            <a:r>
              <a:rPr lang="fi-FI" sz="2400" dirty="0" err="1">
                <a:cs typeface="Arial"/>
              </a:rPr>
              <a:t>It’s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perfectly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legit</a:t>
            </a:r>
            <a:r>
              <a:rPr lang="fi-FI" sz="2400" dirty="0">
                <a:cs typeface="Arial"/>
              </a:rPr>
              <a:t> to </a:t>
            </a:r>
            <a:r>
              <a:rPr lang="fi-FI" sz="2400" dirty="0" err="1">
                <a:cs typeface="Arial"/>
              </a:rPr>
              <a:t>select</a:t>
            </a:r>
            <a:r>
              <a:rPr lang="fi-FI" sz="2400" dirty="0">
                <a:cs typeface="Arial"/>
              </a:rPr>
              <a:t> an </a:t>
            </a:r>
            <a:r>
              <a:rPr lang="fi-FI" sz="2400" dirty="0" err="1">
                <a:cs typeface="Arial"/>
              </a:rPr>
              <a:t>existing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questionnaire</a:t>
            </a:r>
            <a:endParaRPr lang="fi-FI" sz="2400" dirty="0">
              <a:cs typeface="Arial"/>
            </a:endParaRPr>
          </a:p>
          <a:p>
            <a:pPr marL="457189" indent="-457189"/>
            <a:endParaRPr lang="fi-FI" sz="2400" dirty="0">
              <a:cs typeface="Arial"/>
            </a:endParaRPr>
          </a:p>
          <a:p>
            <a:pPr marL="457189" indent="-457189"/>
            <a:r>
              <a:rPr lang="fi-FI" sz="2400" dirty="0">
                <a:cs typeface="Arial"/>
              </a:rPr>
              <a:t>BUT: </a:t>
            </a:r>
            <a:r>
              <a:rPr lang="fi-FI" sz="2400" dirty="0" err="1">
                <a:cs typeface="Arial"/>
              </a:rPr>
              <a:t>Some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commonly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used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questionnaires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may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not</a:t>
            </a:r>
            <a:r>
              <a:rPr lang="fi-FI" sz="2400" dirty="0">
                <a:cs typeface="Arial"/>
              </a:rPr>
              <a:t> </a:t>
            </a:r>
            <a:r>
              <a:rPr lang="fi-FI" sz="2400" dirty="0" err="1">
                <a:cs typeface="Arial"/>
              </a:rPr>
              <a:t>work</a:t>
            </a:r>
            <a:r>
              <a:rPr lang="fi-FI" sz="2400" dirty="0">
                <a:cs typeface="Arial"/>
              </a:rPr>
              <a:t> as </a:t>
            </a:r>
            <a:r>
              <a:rPr lang="fi-FI" sz="2400" dirty="0" err="1">
                <a:cs typeface="Arial"/>
              </a:rPr>
              <a:t>well</a:t>
            </a:r>
            <a:r>
              <a:rPr lang="fi-FI" sz="2400" dirty="0">
                <a:cs typeface="Arial"/>
              </a:rPr>
              <a:t> as </a:t>
            </a:r>
            <a:r>
              <a:rPr lang="fi-FI" sz="2400" dirty="0" err="1">
                <a:cs typeface="Arial"/>
              </a:rPr>
              <a:t>advertised</a:t>
            </a:r>
            <a:endParaRPr lang="fi-FI" sz="2400" dirty="0">
              <a:cs typeface="Arial"/>
            </a:endParaRPr>
          </a:p>
          <a:p>
            <a:pPr marL="457189" indent="-457189"/>
            <a:endParaRPr lang="fi-FI" sz="2400" dirty="0">
              <a:cs typeface="Arial"/>
            </a:endParaRPr>
          </a:p>
          <a:p>
            <a:pPr marL="457189" indent="-457189"/>
            <a:r>
              <a:rPr lang="fi-FI" sz="2400" dirty="0" err="1"/>
              <a:t>Pay</a:t>
            </a:r>
            <a:r>
              <a:rPr lang="fi-FI" sz="2400" dirty="0"/>
              <a:t> </a:t>
            </a:r>
            <a:r>
              <a:rPr lang="fi-FI" sz="2400" dirty="0" err="1"/>
              <a:t>attention</a:t>
            </a:r>
            <a:r>
              <a:rPr lang="fi-FI" sz="2400" dirty="0"/>
              <a:t> to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scientific</a:t>
            </a:r>
            <a:r>
              <a:rPr lang="fi-FI" sz="2400" dirty="0"/>
              <a:t> </a:t>
            </a:r>
            <a:r>
              <a:rPr lang="fi-FI" sz="2400" dirty="0" err="1"/>
              <a:t>rigor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which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questionnaire</a:t>
            </a:r>
            <a:r>
              <a:rPr lang="fi-FI" sz="2400" dirty="0"/>
              <a:t> </a:t>
            </a:r>
            <a:r>
              <a:rPr lang="fi-FI" sz="2400" dirty="0" err="1"/>
              <a:t>has</a:t>
            </a:r>
            <a:r>
              <a:rPr lang="fi-FI" sz="2400" dirty="0"/>
              <a:t> </a:t>
            </a:r>
            <a:r>
              <a:rPr lang="fi-FI" sz="2400" dirty="0" err="1"/>
              <a:t>been</a:t>
            </a:r>
            <a:r>
              <a:rPr lang="fi-FI" sz="2400" dirty="0"/>
              <a:t> </a:t>
            </a:r>
            <a:r>
              <a:rPr lang="fi-FI" sz="2400" dirty="0" err="1"/>
              <a:t>tested</a:t>
            </a:r>
            <a:endParaRPr lang="fi-FI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169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4BAB-6200-A345-8427-F7FCA21A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Check your sources!!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B34C2-998D-594E-B315-7966C3543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42" y="1175085"/>
            <a:ext cx="5604329" cy="4507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8D9518-A91B-E04A-AB47-9CDF48B8BC9C}"/>
              </a:ext>
            </a:extLst>
          </p:cNvPr>
          <p:cNvSpPr/>
          <p:nvPr/>
        </p:nvSpPr>
        <p:spPr>
          <a:xfrm>
            <a:off x="4569730" y="4023951"/>
            <a:ext cx="3104699" cy="31945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8AE45C-CD89-6146-80AD-8F227C4EEE26}"/>
              </a:ext>
            </a:extLst>
          </p:cNvPr>
          <p:cNvSpPr/>
          <p:nvPr/>
        </p:nvSpPr>
        <p:spPr>
          <a:xfrm>
            <a:off x="4323442" y="3150639"/>
            <a:ext cx="5604328" cy="57227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19204198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4BAB-6200-A345-8427-F7FCA21A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Game Experience Questionnaire (GEQ): A cautionary tale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5073B-BAE4-1849-B4B9-4C69DAC08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84" y="1885647"/>
            <a:ext cx="9753600" cy="33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94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4BAB-6200-A345-8427-F7FCA21A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Game Experience Questionnaire (GEQ): Excerpt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58110-235D-DC46-B8CF-537460AF0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67" y="-4572"/>
            <a:ext cx="7567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31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C871-AFF3-A048-9DA5-921118E1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000" dirty="0"/>
              <a:t>Game Experience Questionnaire (GEQ)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D3DA-5FF8-D44B-B24D-A33C2FA75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189" indent="-457189"/>
            <a:r>
              <a:rPr lang="en-US" sz="2400" dirty="0">
                <a:cs typeface="Arial"/>
              </a:rPr>
              <a:t>Intended to assess 7 distinct factors of the player experience: challenge, competence, flow, immersion, tension, positive and negative affect</a:t>
            </a:r>
          </a:p>
          <a:p>
            <a:pPr marL="457189" indent="-457189"/>
            <a:endParaRPr lang="en-US" sz="2400" dirty="0">
              <a:cs typeface="Arial"/>
            </a:endParaRPr>
          </a:p>
          <a:p>
            <a:pPr marL="457189" indent="-457189"/>
            <a:r>
              <a:rPr lang="en-US" sz="2400" dirty="0">
                <a:cs typeface="Arial"/>
              </a:rPr>
              <a:t>Formal validation never published by original authors (Curran, 2013; Johnson et al., 2018; Norman, 2013)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14361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621C-7409-7A4C-95D5-6B0693CD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Study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E1C6-A3C3-5848-BE73-1D4A0A48B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189" indent="-457189">
              <a:lnSpc>
                <a:spcPct val="130000"/>
              </a:lnSpc>
            </a:pPr>
            <a:r>
              <a:rPr lang="en-US" sz="2400" dirty="0">
                <a:cs typeface="Arial"/>
              </a:rPr>
              <a:t>Online survey, n = 633 recruited </a:t>
            </a:r>
            <a:r>
              <a:rPr lang="en-US" sz="2400">
                <a:cs typeface="Arial"/>
              </a:rPr>
              <a:t>via MTurk</a:t>
            </a:r>
            <a:endParaRPr lang="en-US" sz="2400" dirty="0">
              <a:cs typeface="Arial"/>
            </a:endParaRPr>
          </a:p>
          <a:p>
            <a:pPr marL="457189" indent="-457189">
              <a:lnSpc>
                <a:spcPct val="130000"/>
              </a:lnSpc>
            </a:pPr>
            <a:endParaRPr lang="en-US" sz="2400" dirty="0">
              <a:cs typeface="Arial"/>
            </a:endParaRPr>
          </a:p>
          <a:p>
            <a:pPr marL="457189" indent="-457189">
              <a:lnSpc>
                <a:spcPct val="130000"/>
              </a:lnSpc>
            </a:pPr>
            <a:r>
              <a:rPr lang="en-US" sz="2400" dirty="0">
                <a:cs typeface="Arial"/>
              </a:rPr>
              <a:t>Original 7-factor structure could not be replicated</a:t>
            </a:r>
          </a:p>
          <a:p>
            <a:pPr marL="457189" indent="-457189">
              <a:lnSpc>
                <a:spcPct val="130000"/>
              </a:lnSpc>
            </a:pPr>
            <a:endParaRPr lang="en-US" sz="2400" dirty="0">
              <a:cs typeface="Arial"/>
            </a:endParaRPr>
          </a:p>
          <a:p>
            <a:pPr marL="457189" indent="-457189">
              <a:lnSpc>
                <a:spcPct val="130000"/>
              </a:lnSpc>
            </a:pPr>
            <a:r>
              <a:rPr lang="en-US" sz="2400" dirty="0">
                <a:cs typeface="Arial"/>
              </a:rPr>
              <a:t>Compromised reliability for negative affect and challenge</a:t>
            </a:r>
          </a:p>
          <a:p>
            <a:pPr marL="457189" indent="-457189">
              <a:lnSpc>
                <a:spcPct val="130000"/>
              </a:lnSpc>
            </a:pPr>
            <a:endParaRPr lang="en-US" sz="2400" dirty="0">
              <a:cs typeface="Arial"/>
            </a:endParaRPr>
          </a:p>
          <a:p>
            <a:pPr marL="457189" indent="-457189">
              <a:lnSpc>
                <a:spcPct val="130000"/>
              </a:lnSpc>
            </a:pPr>
            <a:r>
              <a:rPr lang="en-US" sz="2400" dirty="0">
                <a:cs typeface="Arial"/>
              </a:rPr>
              <a:t>Poor discriminant validity for negative affect, challenge, tension, immersion and competence</a:t>
            </a:r>
          </a:p>
        </p:txBody>
      </p:sp>
    </p:spTree>
    <p:extLst>
      <p:ext uri="{BB962C8B-B14F-4D97-AF65-F5344CB8AC3E}">
        <p14:creationId xmlns:p14="http://schemas.microsoft.com/office/powerpoint/2010/main" val="2753890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9D46-5EE2-7D47-9F72-103FA2C8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Factor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16322-835E-F440-8F1B-10CE036F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304" y="129352"/>
            <a:ext cx="7974227" cy="63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0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9D46-5EE2-7D47-9F72-103FA2C8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Factor structure: Close-up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A6FF2-3F92-8647-8E7F-B2B3A4C68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62" b="28992"/>
          <a:stretch/>
        </p:blipFill>
        <p:spPr>
          <a:xfrm>
            <a:off x="2764972" y="2318949"/>
            <a:ext cx="8823408" cy="874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4FBA58-304A-4F46-8254-47E8437E1B54}"/>
              </a:ext>
            </a:extLst>
          </p:cNvPr>
          <p:cNvSpPr/>
          <p:nvPr/>
        </p:nvSpPr>
        <p:spPr>
          <a:xfrm>
            <a:off x="9925501" y="2238693"/>
            <a:ext cx="698956" cy="79855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9BC2F-B2C4-FC4A-801F-0D0CC8761C92}"/>
              </a:ext>
            </a:extLst>
          </p:cNvPr>
          <p:cNvSpPr/>
          <p:nvPr/>
        </p:nvSpPr>
        <p:spPr>
          <a:xfrm>
            <a:off x="9925501" y="2318949"/>
            <a:ext cx="698956" cy="173880"/>
          </a:xfrm>
          <a:prstGeom prst="rect">
            <a:avLst/>
          </a:prstGeom>
          <a:solidFill>
            <a:srgbClr val="FFC000">
              <a:alpha val="4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514AF5-1589-1A40-8C8F-CE992EDCF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3429000"/>
            <a:ext cx="9291286" cy="2763144"/>
          </a:xfrm>
        </p:spPr>
        <p:txBody>
          <a:bodyPr>
            <a:normAutofit/>
          </a:bodyPr>
          <a:lstStyle/>
          <a:p>
            <a:pPr marL="380990" indent="-380990"/>
            <a:r>
              <a:rPr lang="fi-FI" sz="2400" dirty="0" err="1"/>
              <a:t>Not</a:t>
            </a:r>
            <a:r>
              <a:rPr lang="fi-FI" sz="2400" dirty="0"/>
              <a:t> </a:t>
            </a:r>
            <a:r>
              <a:rPr lang="fi-FI" sz="2400" dirty="0" err="1"/>
              <a:t>all</a:t>
            </a:r>
            <a:r>
              <a:rPr lang="fi-FI" sz="2400" dirty="0"/>
              <a:t> ”Challenge” </a:t>
            </a:r>
            <a:r>
              <a:rPr lang="fi-FI" sz="2400" dirty="0" err="1"/>
              <a:t>items</a:t>
            </a:r>
            <a:r>
              <a:rPr lang="fi-FI" sz="2400" dirty="0"/>
              <a:t> </a:t>
            </a:r>
            <a:r>
              <a:rPr lang="fi-FI" sz="2400" dirty="0" err="1"/>
              <a:t>load</a:t>
            </a:r>
            <a:r>
              <a:rPr lang="fi-FI" sz="2400" dirty="0"/>
              <a:t> on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same</a:t>
            </a:r>
            <a:r>
              <a:rPr lang="fi-FI" sz="2400" dirty="0"/>
              <a:t> </a:t>
            </a:r>
            <a:r>
              <a:rPr lang="fi-FI" sz="2400" dirty="0" err="1"/>
              <a:t>factor</a:t>
            </a:r>
            <a:r>
              <a:rPr lang="fi-FI" sz="2400" dirty="0"/>
              <a:t> / </a:t>
            </a:r>
            <a:r>
              <a:rPr lang="fi-FI" sz="2400" dirty="0" err="1"/>
              <a:t>construct</a:t>
            </a:r>
            <a:endParaRPr lang="fi-FI" sz="2400" dirty="0"/>
          </a:p>
          <a:p>
            <a:pPr marL="380990" indent="-380990"/>
            <a:endParaRPr lang="fi-FI" sz="2400" dirty="0"/>
          </a:p>
          <a:p>
            <a:pPr marL="380990" indent="-380990"/>
            <a:r>
              <a:rPr lang="fi-FI" sz="2400" dirty="0" err="1"/>
              <a:t>Poor</a:t>
            </a:r>
            <a:r>
              <a:rPr lang="fi-FI" sz="2400" dirty="0"/>
              <a:t> </a:t>
            </a:r>
            <a:r>
              <a:rPr lang="fi-FI" sz="2400" dirty="0" err="1"/>
              <a:t>internal</a:t>
            </a:r>
            <a:r>
              <a:rPr lang="fi-FI" sz="2400" dirty="0"/>
              <a:t> </a:t>
            </a:r>
            <a:r>
              <a:rPr lang="fi-FI" sz="2400" dirty="0" err="1"/>
              <a:t>reliability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659400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40F7-635E-1346-BA06-587F9A4B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But don’t do this!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67EA0-979F-1644-B913-F9A09BD1F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EABD1-3C8B-0F43-9E1A-6D431FDC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80" y="425195"/>
            <a:ext cx="9291285" cy="62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7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75A7-329D-FB4B-A342-02C06337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Closed Question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633F6-119A-E849-ACA0-71998AA19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359882"/>
            <a:ext cx="3193907" cy="1566890"/>
          </a:xfrm>
        </p:spPr>
        <p:txBody>
          <a:bodyPr>
            <a:normAutofit/>
          </a:bodyPr>
          <a:lstStyle/>
          <a:p>
            <a:pPr marL="182562" indent="0">
              <a:buNone/>
            </a:pPr>
            <a:r>
              <a:rPr lang="en-FI" dirty="0"/>
              <a:t>Rating Questions:</a:t>
            </a:r>
          </a:p>
          <a:p>
            <a:pPr marL="182562" indent="0">
              <a:buNone/>
            </a:pPr>
            <a:r>
              <a:rPr lang="en-FI"/>
              <a:t>Likert</a:t>
            </a:r>
            <a:r>
              <a:rPr lang="en-AU"/>
              <a:t> </a:t>
            </a:r>
            <a:r>
              <a:rPr lang="en-FI"/>
              <a:t>Scale </a:t>
            </a:r>
            <a:r>
              <a:rPr lang="en-FI" dirty="0"/>
              <a:t>-&gt;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4360D-4305-4443-AA71-9825684AA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737" y="603815"/>
            <a:ext cx="5368925" cy="15461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7DB312-198A-DD4C-B294-DAD73A95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01" y="2373086"/>
            <a:ext cx="3366231" cy="42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9EC188-327E-9946-995C-59681FCF7603}"/>
              </a:ext>
            </a:extLst>
          </p:cNvPr>
          <p:cNvSpPr txBox="1">
            <a:spLocks/>
          </p:cNvSpPr>
          <p:nvPr/>
        </p:nvSpPr>
        <p:spPr>
          <a:xfrm>
            <a:off x="2706379" y="4147783"/>
            <a:ext cx="4291187" cy="15668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58775" indent="-1762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9750" indent="-1809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5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defRPr sz="23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>
              <a:buNone/>
            </a:pPr>
            <a:r>
              <a:rPr lang="en-FI" dirty="0"/>
              <a:t>Semantic Differential -&gt;</a:t>
            </a:r>
          </a:p>
          <a:p>
            <a:endParaRPr lang="en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14181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9D46-5EE2-7D47-9F72-103FA2C8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Factor structure: Close-up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514AF5-1589-1A40-8C8F-CE992EDCF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3429000"/>
            <a:ext cx="9291286" cy="2763144"/>
          </a:xfrm>
        </p:spPr>
        <p:txBody>
          <a:bodyPr>
            <a:normAutofit/>
          </a:bodyPr>
          <a:lstStyle/>
          <a:p>
            <a:pPr marL="380990" indent="-380990"/>
            <a:r>
              <a:rPr lang="fi-FI" sz="2400" dirty="0"/>
              <a:t>Tension, </a:t>
            </a:r>
            <a:r>
              <a:rPr lang="fi-FI" sz="2400" dirty="0" err="1"/>
              <a:t>negative</a:t>
            </a:r>
            <a:r>
              <a:rPr lang="fi-FI" sz="2400" dirty="0"/>
              <a:t> </a:t>
            </a:r>
            <a:r>
              <a:rPr lang="fi-FI" sz="2400" dirty="0" err="1"/>
              <a:t>affect</a:t>
            </a:r>
            <a:r>
              <a:rPr lang="fi-FI" sz="2400" dirty="0"/>
              <a:t> and 1 </a:t>
            </a:r>
            <a:r>
              <a:rPr lang="fi-FI" sz="2400" dirty="0" err="1"/>
              <a:t>item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Challenge </a:t>
            </a:r>
            <a:r>
              <a:rPr lang="fi-FI" sz="2400" dirty="0" err="1"/>
              <a:t>load</a:t>
            </a:r>
            <a:r>
              <a:rPr lang="fi-FI" sz="2400" dirty="0"/>
              <a:t> on </a:t>
            </a:r>
            <a:r>
              <a:rPr lang="fi-FI" sz="2400" dirty="0" err="1"/>
              <a:t>same</a:t>
            </a:r>
            <a:r>
              <a:rPr lang="fi-FI" sz="2400" dirty="0"/>
              <a:t> </a:t>
            </a:r>
            <a:r>
              <a:rPr lang="fi-FI" sz="2400" dirty="0" err="1"/>
              <a:t>factor</a:t>
            </a:r>
            <a:endParaRPr lang="fi-FI" sz="2400" dirty="0"/>
          </a:p>
          <a:p>
            <a:pPr marL="380990" indent="-380990"/>
            <a:endParaRPr lang="fi-FI" sz="2400" dirty="0"/>
          </a:p>
          <a:p>
            <a:pPr marL="380990" indent="-380990"/>
            <a:r>
              <a:rPr lang="fi-FI" sz="2400" dirty="0" err="1"/>
              <a:t>Poor</a:t>
            </a:r>
            <a:r>
              <a:rPr lang="fi-FI" sz="2400" dirty="0"/>
              <a:t> </a:t>
            </a:r>
            <a:r>
              <a:rPr lang="fi-FI" sz="2400" dirty="0" err="1"/>
              <a:t>discriminant</a:t>
            </a:r>
            <a:r>
              <a:rPr lang="fi-FI" sz="2400" dirty="0"/>
              <a:t> </a:t>
            </a:r>
            <a:r>
              <a:rPr lang="fi-FI" sz="2400" dirty="0" err="1"/>
              <a:t>validity</a:t>
            </a:r>
            <a:endParaRPr lang="fi-FI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66F27-D74E-4748-87D1-1E3888AC2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26" b="22970"/>
          <a:stretch/>
        </p:blipFill>
        <p:spPr>
          <a:xfrm>
            <a:off x="2884710" y="1633724"/>
            <a:ext cx="8247626" cy="19259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07B75D-76CE-8E42-8529-2D81F99DF845}"/>
              </a:ext>
            </a:extLst>
          </p:cNvPr>
          <p:cNvSpPr/>
          <p:nvPr/>
        </p:nvSpPr>
        <p:spPr>
          <a:xfrm>
            <a:off x="5655739" y="1486011"/>
            <a:ext cx="1234917" cy="207361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474957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9F4F-DE3C-A240-9F3B-4BE4C7A4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2800" dirty="0"/>
              <a:t>Best practices for validating questionnaires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F560B-6F61-E341-92CE-DF50F94D6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500" y="2184055"/>
            <a:ext cx="6044729" cy="180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020952-FF40-8E42-88DD-4F45399A5C74}"/>
              </a:ext>
            </a:extLst>
          </p:cNvPr>
          <p:cNvSpPr txBox="1"/>
          <p:nvPr/>
        </p:nvSpPr>
        <p:spPr>
          <a:xfrm>
            <a:off x="5757499" y="4396510"/>
            <a:ext cx="5956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4"/>
              </a:rPr>
              <a:t>https://doi.org/10.1080/10447318.2015.1087664</a:t>
            </a:r>
            <a:r>
              <a:rPr lang="fi-FI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08925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3CC4-5ACC-4040-81DD-C0CAF9A0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Introduction to Statistics for Questionnaires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030B0-50D9-45CA-B968-93C4E5074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79" y="653795"/>
            <a:ext cx="4804764" cy="5538349"/>
          </a:xfrm>
        </p:spPr>
        <p:txBody>
          <a:bodyPr/>
          <a:lstStyle/>
          <a:p>
            <a:pPr marL="457189" indent="-457189"/>
            <a:r>
              <a:rPr lang="fi-FI" dirty="0"/>
              <a:t>If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want</a:t>
            </a:r>
            <a:r>
              <a:rPr lang="fi-FI" dirty="0"/>
              <a:t> to </a:t>
            </a:r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statistically</a:t>
            </a:r>
            <a:r>
              <a:rPr lang="fi-FI" dirty="0"/>
              <a:t> </a:t>
            </a:r>
            <a:r>
              <a:rPr lang="fi-FI" dirty="0" err="1"/>
              <a:t>significant</a:t>
            </a:r>
            <a:r>
              <a:rPr lang="fi-FI" dirty="0"/>
              <a:t> </a:t>
            </a:r>
            <a:r>
              <a:rPr lang="fi-FI" dirty="0" err="1"/>
              <a:t>differences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designs</a:t>
            </a:r>
            <a:r>
              <a:rPr lang="fi-FI" dirty="0"/>
              <a:t> (</a:t>
            </a:r>
            <a:r>
              <a:rPr lang="fi-FI" dirty="0" err="1"/>
              <a:t>Null</a:t>
            </a:r>
            <a:r>
              <a:rPr lang="fi-FI" dirty="0"/>
              <a:t> </a:t>
            </a:r>
            <a:r>
              <a:rPr lang="fi-FI" dirty="0" err="1"/>
              <a:t>Hypothesis</a:t>
            </a:r>
            <a:r>
              <a:rPr lang="fi-FI" dirty="0"/>
              <a:t> </a:t>
            </a:r>
            <a:r>
              <a:rPr lang="fi-FI" dirty="0" err="1"/>
              <a:t>Significance</a:t>
            </a:r>
            <a:r>
              <a:rPr lang="fi-FI" dirty="0"/>
              <a:t> </a:t>
            </a:r>
            <a:r>
              <a:rPr lang="fi-FI" dirty="0" err="1"/>
              <a:t>Testing</a:t>
            </a:r>
            <a:r>
              <a:rPr lang="fi-FI" dirty="0"/>
              <a:t>)</a:t>
            </a:r>
          </a:p>
          <a:p>
            <a:pPr marL="457189" indent="-457189"/>
            <a:endParaRPr lang="fi-FI" dirty="0"/>
          </a:p>
          <a:p>
            <a:pPr marL="457189" indent="-457189"/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pragmatic</a:t>
            </a:r>
            <a:r>
              <a:rPr lang="fi-FI" dirty="0"/>
              <a:t>, 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rely</a:t>
            </a:r>
            <a:r>
              <a:rPr lang="fi-FI" dirty="0"/>
              <a:t> on it for </a:t>
            </a:r>
            <a:r>
              <a:rPr lang="fi-FI" dirty="0" err="1"/>
              <a:t>academic</a:t>
            </a:r>
            <a:r>
              <a:rPr lang="fi-FI" dirty="0"/>
              <a:t>/</a:t>
            </a:r>
            <a:r>
              <a:rPr lang="fi-FI" dirty="0" err="1"/>
              <a:t>scientific</a:t>
            </a:r>
            <a:r>
              <a:rPr lang="fi-FI" dirty="0"/>
              <a:t> </a:t>
            </a:r>
            <a:r>
              <a:rPr lang="fi-FI" dirty="0" err="1"/>
              <a:t>projects</a:t>
            </a:r>
            <a:r>
              <a:rPr lang="fi-FI" dirty="0"/>
              <a:t>! </a:t>
            </a:r>
            <a:r>
              <a:rPr lang="fi-FI" dirty="0" err="1"/>
              <a:t>E.g</a:t>
            </a:r>
            <a:r>
              <a:rPr lang="fi-FI" dirty="0"/>
              <a:t>., </a:t>
            </a:r>
            <a:r>
              <a:rPr lang="fi-FI" dirty="0" err="1"/>
              <a:t>sample</a:t>
            </a:r>
            <a:r>
              <a:rPr lang="fi-FI" dirty="0"/>
              <a:t> </a:t>
            </a:r>
            <a:r>
              <a:rPr lang="fi-FI" dirty="0" err="1"/>
              <a:t>size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2C063-7D84-7D4A-B0A7-7C8EAD2F3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59" y="665856"/>
            <a:ext cx="4347639" cy="53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35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17D9-23B4-704D-A170-BFA8F484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Survey Question Types Strengths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1B3AB-1556-4C45-92F8-205BA6C55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fi-FI" dirty="0"/>
              <a:t>Open-</a:t>
            </a:r>
            <a:r>
              <a:rPr lang="fi-FI" dirty="0" err="1"/>
              <a:t>ended</a:t>
            </a:r>
            <a:r>
              <a:rPr lang="fi-FI" dirty="0"/>
              <a:t> </a:t>
            </a:r>
            <a:r>
              <a:rPr lang="fi-FI" dirty="0" err="1"/>
              <a:t>questions</a:t>
            </a:r>
            <a:endParaRPr lang="fi-FI" dirty="0"/>
          </a:p>
          <a:p>
            <a:pPr marL="971550" lvl="1" indent="-342900"/>
            <a:r>
              <a:rPr lang="fi-FI" dirty="0" err="1"/>
              <a:t>Provides</a:t>
            </a:r>
            <a:r>
              <a:rPr lang="fi-FI" dirty="0"/>
              <a:t> </a:t>
            </a:r>
            <a:r>
              <a:rPr lang="fi-FI" dirty="0" err="1"/>
              <a:t>nuanced</a:t>
            </a:r>
            <a:r>
              <a:rPr lang="fi-FI" dirty="0"/>
              <a:t> </a:t>
            </a:r>
            <a:r>
              <a:rPr lang="fi-FI" dirty="0" err="1"/>
              <a:t>insights</a:t>
            </a:r>
            <a:r>
              <a:rPr lang="fi-FI" dirty="0"/>
              <a:t> into </a:t>
            </a:r>
            <a:r>
              <a:rPr lang="fi-FI" dirty="0" err="1"/>
              <a:t>player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,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available</a:t>
            </a:r>
            <a:r>
              <a:rPr lang="fi-FI" dirty="0"/>
              <a:t> via </a:t>
            </a:r>
            <a:r>
              <a:rPr lang="fi-FI" dirty="0" err="1"/>
              <a:t>quantitative</a:t>
            </a:r>
            <a:r>
              <a:rPr lang="fi-FI" dirty="0"/>
              <a:t> </a:t>
            </a:r>
            <a:r>
              <a:rPr lang="fi-FI" dirty="0" err="1"/>
              <a:t>measures</a:t>
            </a:r>
            <a:endParaRPr lang="fi-FI" dirty="0"/>
          </a:p>
          <a:p>
            <a:pPr marL="971550" lvl="1" indent="-342900"/>
            <a:endParaRPr lang="fi-FI" dirty="0"/>
          </a:p>
          <a:p>
            <a:pPr marL="342900" indent="-342900"/>
            <a:r>
              <a:rPr lang="fi-FI" dirty="0" err="1"/>
              <a:t>Closed</a:t>
            </a:r>
            <a:r>
              <a:rPr lang="fi-FI" dirty="0"/>
              <a:t> </a:t>
            </a:r>
            <a:r>
              <a:rPr lang="fi-FI" dirty="0" err="1"/>
              <a:t>questions</a:t>
            </a:r>
            <a:endParaRPr lang="fi-FI" dirty="0"/>
          </a:p>
          <a:p>
            <a:pPr lvl="2"/>
            <a:r>
              <a:rPr lang="en-FI" sz="2500" dirty="0"/>
              <a:t>Quantitative/quantified responses tend to be very persuasive for different stakeholders</a:t>
            </a:r>
          </a:p>
        </p:txBody>
      </p:sp>
    </p:spTree>
    <p:extLst>
      <p:ext uri="{BB962C8B-B14F-4D97-AF65-F5344CB8AC3E}">
        <p14:creationId xmlns:p14="http://schemas.microsoft.com/office/powerpoint/2010/main" val="154195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E993-3C3F-7E43-B39F-F3F13B8E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What can be asked with surveys?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3DD22-B486-DF44-8DD9-82874023F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fi-FI" dirty="0" err="1"/>
              <a:t>Self-reports</a:t>
            </a:r>
            <a:r>
              <a:rPr lang="fi-FI" dirty="0"/>
              <a:t> of…</a:t>
            </a:r>
          </a:p>
          <a:p>
            <a:pPr marL="342900" indent="-342900"/>
            <a:endParaRPr lang="fi-FI" dirty="0"/>
          </a:p>
          <a:p>
            <a:pPr marL="971550" lvl="1" indent="-342900"/>
            <a:r>
              <a:rPr lang="fi-FI" dirty="0" err="1"/>
              <a:t>Objective</a:t>
            </a:r>
            <a:r>
              <a:rPr lang="fi-FI" dirty="0"/>
              <a:t> </a:t>
            </a:r>
            <a:r>
              <a:rPr lang="fi-FI" dirty="0" err="1"/>
              <a:t>facts</a:t>
            </a:r>
            <a:r>
              <a:rPr lang="fi-FI" dirty="0"/>
              <a:t>: </a:t>
            </a:r>
            <a:r>
              <a:rPr lang="fi-FI" dirty="0" err="1"/>
              <a:t>Behaviors</a:t>
            </a:r>
            <a:r>
              <a:rPr lang="fi-FI" dirty="0"/>
              <a:t> and </a:t>
            </a:r>
            <a:r>
              <a:rPr lang="fi-FI" dirty="0" err="1"/>
              <a:t>facts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observable</a:t>
            </a:r>
            <a:r>
              <a:rPr lang="fi-FI" dirty="0"/>
              <a:t> -&gt;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often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representative</a:t>
            </a:r>
            <a:r>
              <a:rPr lang="fi-FI" dirty="0"/>
              <a:t> of </a:t>
            </a:r>
            <a:r>
              <a:rPr lang="fi-FI" dirty="0" err="1"/>
              <a:t>actual</a:t>
            </a:r>
            <a:r>
              <a:rPr lang="fi-FI" dirty="0"/>
              <a:t> </a:t>
            </a:r>
            <a:r>
              <a:rPr lang="fi-FI" dirty="0" err="1"/>
              <a:t>behavior</a:t>
            </a:r>
            <a:endParaRPr lang="fi-FI" dirty="0"/>
          </a:p>
          <a:p>
            <a:pPr marL="971550" lvl="1" indent="-342900"/>
            <a:endParaRPr lang="fi-FI" dirty="0"/>
          </a:p>
          <a:p>
            <a:pPr marL="971550" lvl="1" indent="-342900"/>
            <a:r>
              <a:rPr lang="fi-FI" dirty="0" err="1"/>
              <a:t>Subjective</a:t>
            </a:r>
            <a:r>
              <a:rPr lang="fi-FI" dirty="0"/>
              <a:t> </a:t>
            </a:r>
            <a:r>
              <a:rPr lang="fi-FI" dirty="0" err="1"/>
              <a:t>states</a:t>
            </a:r>
            <a:r>
              <a:rPr lang="fi-FI" dirty="0"/>
              <a:t>: </a:t>
            </a:r>
            <a:r>
              <a:rPr lang="fi-FI" dirty="0" err="1"/>
              <a:t>Feelings</a:t>
            </a:r>
            <a:r>
              <a:rPr lang="fi-FI" dirty="0"/>
              <a:t>, </a:t>
            </a:r>
            <a:r>
              <a:rPr lang="fi-FI" dirty="0" err="1"/>
              <a:t>attitudes</a:t>
            </a:r>
            <a:r>
              <a:rPr lang="fi-FI" dirty="0"/>
              <a:t>, </a:t>
            </a:r>
            <a:r>
              <a:rPr lang="fi-FI" dirty="0" err="1"/>
              <a:t>thoughts</a:t>
            </a:r>
            <a:r>
              <a:rPr lang="fi-FI" dirty="0"/>
              <a:t> -&gt; </a:t>
            </a:r>
            <a:r>
              <a:rPr lang="fi-FI" dirty="0" err="1"/>
              <a:t>Experience</a:t>
            </a:r>
            <a:endParaRPr lang="fi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1508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FB27-D108-F24E-A7C3-43E1E774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What can you do with surveys?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E3DD5-D7E3-B742-8EED-8176190F1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participants</a:t>
            </a:r>
            <a:r>
              <a:rPr lang="fi-FI" dirty="0"/>
              <a:t> </a:t>
            </a:r>
            <a:r>
              <a:rPr lang="fi-FI" dirty="0" err="1"/>
              <a:t>self-report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aspects</a:t>
            </a:r>
            <a:r>
              <a:rPr lang="fi-FI" dirty="0"/>
              <a:t> of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:</a:t>
            </a:r>
          </a:p>
          <a:p>
            <a:pPr marL="342900" indent="-342900"/>
            <a:endParaRPr lang="fi-FI" dirty="0"/>
          </a:p>
          <a:p>
            <a:pPr marL="342900" indent="-342900"/>
            <a:r>
              <a:rPr lang="fi-FI" dirty="0" err="1"/>
              <a:t>Attitudes</a:t>
            </a:r>
            <a:r>
              <a:rPr lang="fi-FI" dirty="0"/>
              <a:t>, </a:t>
            </a:r>
            <a:r>
              <a:rPr lang="fi-FI" dirty="0" err="1"/>
              <a:t>feelings</a:t>
            </a:r>
            <a:r>
              <a:rPr lang="fi-FI" dirty="0"/>
              <a:t> and </a:t>
            </a:r>
            <a:r>
              <a:rPr lang="fi-FI" dirty="0" err="1"/>
              <a:t>experiences</a:t>
            </a:r>
            <a:r>
              <a:rPr lang="fi-FI" dirty="0"/>
              <a:t>: </a:t>
            </a:r>
            <a:r>
              <a:rPr lang="fi-FI" dirty="0" err="1"/>
              <a:t>Benchmark</a:t>
            </a:r>
            <a:r>
              <a:rPr lang="fi-FI" dirty="0"/>
              <a:t>, </a:t>
            </a:r>
            <a:r>
              <a:rPr lang="fi-FI" dirty="0" err="1"/>
              <a:t>compare</a:t>
            </a:r>
            <a:r>
              <a:rPr lang="fi-FI" dirty="0"/>
              <a:t> </a:t>
            </a:r>
            <a:r>
              <a:rPr lang="fi-FI" dirty="0" err="1"/>
              <a:t>subjective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objective</a:t>
            </a:r>
            <a:r>
              <a:rPr lang="fi-FI" dirty="0"/>
              <a:t> (</a:t>
            </a:r>
            <a:r>
              <a:rPr lang="fi-FI" dirty="0" err="1"/>
              <a:t>behavioral</a:t>
            </a:r>
            <a:r>
              <a:rPr lang="fi-FI" dirty="0"/>
              <a:t>) </a:t>
            </a:r>
            <a:r>
              <a:rPr lang="fi-FI" dirty="0" err="1"/>
              <a:t>measures</a:t>
            </a:r>
            <a:endParaRPr lang="fi-FI" dirty="0"/>
          </a:p>
          <a:p>
            <a:pPr marL="342900" indent="-342900"/>
            <a:endParaRPr lang="fi-FI" b="1" dirty="0"/>
          </a:p>
          <a:p>
            <a:pPr marL="342900" indent="-342900"/>
            <a:r>
              <a:rPr lang="fi-FI" dirty="0" err="1"/>
              <a:t>Motives</a:t>
            </a:r>
            <a:r>
              <a:rPr lang="fi-FI" dirty="0"/>
              <a:t>: </a:t>
            </a: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 playing a </a:t>
            </a:r>
            <a:r>
              <a:rPr lang="fi-FI" dirty="0" err="1"/>
              <a:t>game</a:t>
            </a:r>
            <a:r>
              <a:rPr lang="fi-FI" dirty="0"/>
              <a:t> at a </a:t>
            </a:r>
            <a:r>
              <a:rPr lang="fi-FI" dirty="0" err="1"/>
              <a:t>given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584345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_high contrast teal powerpoint theme">
  <a:themeElements>
    <a:clrScheme name="Custom 9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1E7080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1E7080"/>
      </a:hlink>
      <a:folHlink>
        <a:srgbClr val="EE7008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high contrast teal powerpoint theme" id="{6C526A6A-C341-4074-920E-708559B64CA3}" vid="{18874B1C-DCBA-4517-8331-D17F4A056E5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1862</Words>
  <Application>Microsoft Macintosh PowerPoint</Application>
  <PresentationFormat>Widescreen</PresentationFormat>
  <Paragraphs>308</Paragraphs>
  <Slides>62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Open Sans</vt:lpstr>
      <vt:lpstr>Wingdings</vt:lpstr>
      <vt:lpstr>Wingdings 2</vt:lpstr>
      <vt:lpstr>Custom Design</vt:lpstr>
      <vt:lpstr>_high contrast teal powerpoint theme</vt:lpstr>
      <vt:lpstr>Surveys</vt:lpstr>
      <vt:lpstr>Surveys</vt:lpstr>
      <vt:lpstr>The Importance of Good (Quant) Measures</vt:lpstr>
      <vt:lpstr>Survey Question Types</vt:lpstr>
      <vt:lpstr>Closed Question Types</vt:lpstr>
      <vt:lpstr>Closed Question Types</vt:lpstr>
      <vt:lpstr>Survey Question Types Strengths</vt:lpstr>
      <vt:lpstr>What can be asked with surveys?</vt:lpstr>
      <vt:lpstr>What can you do with surveys?</vt:lpstr>
      <vt:lpstr>What can you do with surveys?</vt:lpstr>
      <vt:lpstr>When to use online surveys?</vt:lpstr>
      <vt:lpstr>Developing an online survey</vt:lpstr>
      <vt:lpstr>Designing a survey: Example structure</vt:lpstr>
      <vt:lpstr>Choosing survey questions</vt:lpstr>
      <vt:lpstr>Choosing survey questions</vt:lpstr>
      <vt:lpstr>Good vs Bad Survey Questions</vt:lpstr>
      <vt:lpstr>Open Questions</vt:lpstr>
      <vt:lpstr>Avoid double-barreled questions</vt:lpstr>
      <vt:lpstr>Make it simple and clear</vt:lpstr>
      <vt:lpstr>Make it simple and clear</vt:lpstr>
      <vt:lpstr>Avoid leading questions</vt:lpstr>
      <vt:lpstr>Other questions to avoid: Positivity Bias</vt:lpstr>
      <vt:lpstr>Other questions to avoid</vt:lpstr>
      <vt:lpstr>Asking about gender: DON’Ts</vt:lpstr>
      <vt:lpstr>Asking about gender: DOs</vt:lpstr>
      <vt:lpstr>Bad Survey Practices</vt:lpstr>
      <vt:lpstr>Bad Survey Practices</vt:lpstr>
      <vt:lpstr>Order of the questions</vt:lpstr>
      <vt:lpstr>Things to keep in mind</vt:lpstr>
      <vt:lpstr>Diary studies</vt:lpstr>
      <vt:lpstr>Sources for creating unbiased surveys</vt:lpstr>
      <vt:lpstr>Example Surveys</vt:lpstr>
      <vt:lpstr>PowerPoint Presentation</vt:lpstr>
      <vt:lpstr>Aim of the Survey</vt:lpstr>
      <vt:lpstr>Survey</vt:lpstr>
      <vt:lpstr>Excerpt  Results RQ2</vt:lpstr>
      <vt:lpstr>PowerPoint Presentation</vt:lpstr>
      <vt:lpstr>Aim of the Survey</vt:lpstr>
      <vt:lpstr>Survey</vt:lpstr>
      <vt:lpstr>Results</vt:lpstr>
      <vt:lpstr>Results</vt:lpstr>
      <vt:lpstr>Results</vt:lpstr>
      <vt:lpstr>Quantitative Questionnaires</vt:lpstr>
      <vt:lpstr>Some scientific terminology</vt:lpstr>
      <vt:lpstr>Some scientific terminology</vt:lpstr>
      <vt:lpstr>Questionnaire quality criteria</vt:lpstr>
      <vt:lpstr>Questionnaire quality criteria</vt:lpstr>
      <vt:lpstr>Questionnaire quality criteria</vt:lpstr>
      <vt:lpstr>Questionnaire quality criteria</vt:lpstr>
      <vt:lpstr>Selecting a Questionnaire</vt:lpstr>
      <vt:lpstr>Selecting a questionnaire</vt:lpstr>
      <vt:lpstr>Check your sources!!</vt:lpstr>
      <vt:lpstr>Game Experience Questionnaire (GEQ): A cautionary tale</vt:lpstr>
      <vt:lpstr>Game Experience Questionnaire (GEQ): Excerpt</vt:lpstr>
      <vt:lpstr>Game Experience Questionnaire (GEQ)</vt:lpstr>
      <vt:lpstr>Study Findings</vt:lpstr>
      <vt:lpstr>Factor structure</vt:lpstr>
      <vt:lpstr>Factor structure: Close-up</vt:lpstr>
      <vt:lpstr>But don’t do this!</vt:lpstr>
      <vt:lpstr>Factor structure: Close-up</vt:lpstr>
      <vt:lpstr>Best practices for validating questionnaires</vt:lpstr>
      <vt:lpstr>Introduction to Statistics for Questionnaires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Playability Evaluation: Day 1</dc:title>
  <dc:creator>Max Kaos</dc:creator>
  <cp:lastModifiedBy>Mekler Elisa</cp:lastModifiedBy>
  <cp:revision>78</cp:revision>
  <dcterms:created xsi:type="dcterms:W3CDTF">2020-02-03T13:56:57Z</dcterms:created>
  <dcterms:modified xsi:type="dcterms:W3CDTF">2020-10-22T06:40:09Z</dcterms:modified>
</cp:coreProperties>
</file>