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4" r:id="rId3"/>
    <p:sldMasterId id="2147483693" r:id="rId4"/>
    <p:sldMasterId id="2147483702" r:id="rId5"/>
    <p:sldMasterId id="2147483711" r:id="rId6"/>
    <p:sldMasterId id="2147483674" r:id="rId7"/>
    <p:sldMasterId id="2147483730" r:id="rId8"/>
  </p:sldMasterIdLst>
  <p:notesMasterIdLst>
    <p:notesMasterId r:id="rId31"/>
  </p:notesMasterIdLst>
  <p:handoutMasterIdLst>
    <p:handoutMasterId r:id="rId32"/>
  </p:handoutMasterIdLst>
  <p:sldIdLst>
    <p:sldId id="257" r:id="rId9"/>
    <p:sldId id="355" r:id="rId10"/>
    <p:sldId id="340" r:id="rId11"/>
    <p:sldId id="341" r:id="rId12"/>
    <p:sldId id="342" r:id="rId13"/>
    <p:sldId id="343" r:id="rId14"/>
    <p:sldId id="344" r:id="rId15"/>
    <p:sldId id="346" r:id="rId16"/>
    <p:sldId id="348" r:id="rId17"/>
    <p:sldId id="345" r:id="rId18"/>
    <p:sldId id="349" r:id="rId19"/>
    <p:sldId id="350" r:id="rId20"/>
    <p:sldId id="347" r:id="rId21"/>
    <p:sldId id="352" r:id="rId22"/>
    <p:sldId id="369" r:id="rId23"/>
    <p:sldId id="362" r:id="rId24"/>
    <p:sldId id="363" r:id="rId25"/>
    <p:sldId id="364" r:id="rId26"/>
    <p:sldId id="370" r:id="rId27"/>
    <p:sldId id="365" r:id="rId28"/>
    <p:sldId id="366" r:id="rId29"/>
    <p:sldId id="367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214"/>
    <a:srgbClr val="205E44"/>
    <a:srgbClr val="CDCDCD"/>
    <a:srgbClr val="808285"/>
    <a:srgbClr val="0C2B5E"/>
    <a:srgbClr val="3491BD"/>
    <a:srgbClr val="F7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795C8-9FA6-4BAA-B2A7-5936126A9A5E}" v="24" dt="2020-11-19T16:37:24.279"/>
    <p1510:client id="{F001D8F0-7FF5-4E1E-B8A6-E1B73C82250F}" v="28" dt="2020-11-19T16:21:05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3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AE916-9287-4639-A44D-1ACC3304C0FB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F6AB-6920-4048-B77C-EE2E7632E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6DAE2-271E-45BD-8169-1D6D23DC341C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B2FF4-C5E7-44E4-AC5C-B8D4A3AC0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can change the picture under the slide-master.</a:t>
            </a:r>
          </a:p>
          <a:p>
            <a:endParaRPr lang="en-GB"/>
          </a:p>
          <a:p>
            <a:r>
              <a:rPr lang="en-GB"/>
              <a:t>Just</a:t>
            </a:r>
            <a:r>
              <a:rPr lang="en-GB" baseline="0"/>
              <a:t> go to “View” and select Slide Master.</a:t>
            </a:r>
          </a:p>
          <a:p>
            <a:r>
              <a:rPr lang="en-GB" baseline="0"/>
              <a:t>Take the first slide of the title slide master and right click </a:t>
            </a:r>
            <a:r>
              <a:rPr lang="en-GB" baseline="0">
                <a:sym typeface="Wingdings" panose="05000000000000000000" pitchFamily="2" charset="2"/>
              </a:rPr>
              <a:t> change picture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B2FF4-C5E7-44E4-AC5C-B8D4A3AC04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907" y="6148154"/>
            <a:ext cx="2743200" cy="365125"/>
          </a:xfrm>
        </p:spPr>
        <p:txBody>
          <a:bodyPr/>
          <a:lstStyle/>
          <a:p>
            <a:fld id="{EBD7FC24-F6E8-451A-81D0-C49731F0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65539" y="0"/>
            <a:ext cx="7226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6528121" cy="6858000"/>
          </a:xfrm>
          <a:custGeom>
            <a:avLst/>
            <a:gdLst>
              <a:gd name="connsiteX0" fmla="*/ 0 w 4965539"/>
              <a:gd name="connsiteY0" fmla="*/ 0 h 6858000"/>
              <a:gd name="connsiteX1" fmla="*/ 4965539 w 4965539"/>
              <a:gd name="connsiteY1" fmla="*/ 0 h 6858000"/>
              <a:gd name="connsiteX2" fmla="*/ 4965539 w 4965539"/>
              <a:gd name="connsiteY2" fmla="*/ 6858000 h 6858000"/>
              <a:gd name="connsiteX3" fmla="*/ 0 w 4965539"/>
              <a:gd name="connsiteY3" fmla="*/ 6858000 h 6858000"/>
              <a:gd name="connsiteX4" fmla="*/ 0 w 4965539"/>
              <a:gd name="connsiteY4" fmla="*/ 0 h 6858000"/>
              <a:gd name="connsiteX0" fmla="*/ 0 w 6528121"/>
              <a:gd name="connsiteY0" fmla="*/ 0 h 6858000"/>
              <a:gd name="connsiteX1" fmla="*/ 4965539 w 6528121"/>
              <a:gd name="connsiteY1" fmla="*/ 0 h 6858000"/>
              <a:gd name="connsiteX2" fmla="*/ 6528121 w 6528121"/>
              <a:gd name="connsiteY2" fmla="*/ 6858000 h 6858000"/>
              <a:gd name="connsiteX3" fmla="*/ 0 w 6528121"/>
              <a:gd name="connsiteY3" fmla="*/ 6858000 h 6858000"/>
              <a:gd name="connsiteX4" fmla="*/ 0 w 65281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8121" h="6858000">
                <a:moveTo>
                  <a:pt x="0" y="0"/>
                </a:moveTo>
                <a:lnTo>
                  <a:pt x="4965539" y="0"/>
                </a:lnTo>
                <a:lnTo>
                  <a:pt x="65281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6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970928" y="23788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 template 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43892" y="1842597"/>
            <a:ext cx="665381" cy="66538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1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43892" y="2816811"/>
            <a:ext cx="665381" cy="665381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43892" y="3791025"/>
            <a:ext cx="665381" cy="665381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43892" y="4764854"/>
            <a:ext cx="665381" cy="66538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4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68346" y="2013915"/>
            <a:ext cx="4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68346" y="2933596"/>
            <a:ext cx="34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68346" y="3772142"/>
            <a:ext cx="3491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3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1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2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68346" y="4912878"/>
            <a:ext cx="26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4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575289" y="2508641"/>
            <a:ext cx="5569542" cy="170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Put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203336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121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1214"/>
                </a:solidFill>
              </a:defRPr>
            </a:lvl1pPr>
          </a:lstStyle>
          <a:p>
            <a:fld id="{10F03DA2-A07E-4F27-BE2B-212746ED6F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761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7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4227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1214"/>
                </a:solidFill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702884" y="2371487"/>
            <a:ext cx="6786232" cy="2017633"/>
          </a:xfrm>
        </p:spPr>
        <p:txBody>
          <a:bodyPr>
            <a:normAutofit fontScale="90000"/>
          </a:bodyPr>
          <a:lstStyle>
            <a:lvl1pPr>
              <a:defRPr baseline="0"/>
            </a:lvl1pPr>
          </a:lstStyle>
          <a:p>
            <a:pPr algn="ctr"/>
            <a:r>
              <a:rPr lang="en-US"/>
              <a:t>Simple Title slide</a:t>
            </a:r>
            <a:br>
              <a:rPr lang="en-US"/>
            </a:b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Be creative, try things out. Use powerful images to make a point. Transparent objects such as rectangles, circles </a:t>
            </a:r>
            <a:r>
              <a:rPr lang="en-US" sz="180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 can always help you to shift the focus on a specific area.</a:t>
            </a:r>
          </a:p>
        </p:txBody>
      </p:sp>
    </p:spTree>
    <p:extLst>
      <p:ext uri="{BB962C8B-B14F-4D97-AF65-F5344CB8AC3E}">
        <p14:creationId xmlns:p14="http://schemas.microsoft.com/office/powerpoint/2010/main" val="345273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15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65539" y="0"/>
            <a:ext cx="7226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6528121" cy="6858000"/>
          </a:xfrm>
          <a:custGeom>
            <a:avLst/>
            <a:gdLst>
              <a:gd name="connsiteX0" fmla="*/ 0 w 4965539"/>
              <a:gd name="connsiteY0" fmla="*/ 0 h 6858000"/>
              <a:gd name="connsiteX1" fmla="*/ 4965539 w 4965539"/>
              <a:gd name="connsiteY1" fmla="*/ 0 h 6858000"/>
              <a:gd name="connsiteX2" fmla="*/ 4965539 w 4965539"/>
              <a:gd name="connsiteY2" fmla="*/ 6858000 h 6858000"/>
              <a:gd name="connsiteX3" fmla="*/ 0 w 4965539"/>
              <a:gd name="connsiteY3" fmla="*/ 6858000 h 6858000"/>
              <a:gd name="connsiteX4" fmla="*/ 0 w 4965539"/>
              <a:gd name="connsiteY4" fmla="*/ 0 h 6858000"/>
              <a:gd name="connsiteX0" fmla="*/ 0 w 6528121"/>
              <a:gd name="connsiteY0" fmla="*/ 0 h 6858000"/>
              <a:gd name="connsiteX1" fmla="*/ 4965539 w 6528121"/>
              <a:gd name="connsiteY1" fmla="*/ 0 h 6858000"/>
              <a:gd name="connsiteX2" fmla="*/ 6528121 w 6528121"/>
              <a:gd name="connsiteY2" fmla="*/ 6858000 h 6858000"/>
              <a:gd name="connsiteX3" fmla="*/ 0 w 6528121"/>
              <a:gd name="connsiteY3" fmla="*/ 6858000 h 6858000"/>
              <a:gd name="connsiteX4" fmla="*/ 0 w 65281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8121" h="6858000">
                <a:moveTo>
                  <a:pt x="0" y="0"/>
                </a:moveTo>
                <a:lnTo>
                  <a:pt x="4965539" y="0"/>
                </a:lnTo>
                <a:lnTo>
                  <a:pt x="65281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C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970928" y="23788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 template 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43892" y="1842597"/>
            <a:ext cx="665381" cy="66538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1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43892" y="2816811"/>
            <a:ext cx="665381" cy="665381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43892" y="3791025"/>
            <a:ext cx="665381" cy="665381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43892" y="4764854"/>
            <a:ext cx="665381" cy="66538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4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68346" y="2013915"/>
            <a:ext cx="4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68346" y="2933596"/>
            <a:ext cx="34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68346" y="3772142"/>
            <a:ext cx="3491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3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1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2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68346" y="4912878"/>
            <a:ext cx="26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4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575289" y="2508641"/>
            <a:ext cx="5569542" cy="170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Put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846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2B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/>
          <a:p>
            <a:fld id="{10F03DA2-A07E-4F27-BE2B-212746ED6F3F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0C2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5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4227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B5E"/>
                </a:solidFill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702884" y="2371487"/>
            <a:ext cx="6786232" cy="2017633"/>
          </a:xfrm>
        </p:spPr>
        <p:txBody>
          <a:bodyPr>
            <a:normAutofit fontScale="90000"/>
          </a:bodyPr>
          <a:lstStyle>
            <a:lvl1pPr>
              <a:defRPr baseline="0">
                <a:latin typeface="Gill Sans MT" panose="020B0502020104020203" pitchFamily="34" charset="0"/>
              </a:defRPr>
            </a:lvl1pPr>
          </a:lstStyle>
          <a:p>
            <a:pPr algn="ctr"/>
            <a:r>
              <a:rPr lang="en-US"/>
              <a:t>Simple Title slide</a:t>
            </a:r>
            <a:br>
              <a:rPr lang="en-US"/>
            </a:b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Be creative, try things out. Use powerful images to make a point. Transparent objects such as rectangles, circles </a:t>
            </a:r>
            <a:r>
              <a:rPr lang="en-US" sz="180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 can always help you to shift the focus on a specific area.</a:t>
            </a:r>
          </a:p>
        </p:txBody>
      </p:sp>
    </p:spTree>
    <p:extLst>
      <p:ext uri="{BB962C8B-B14F-4D97-AF65-F5344CB8AC3E}">
        <p14:creationId xmlns:p14="http://schemas.microsoft.com/office/powerpoint/2010/main" val="102279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6334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/>
          <a:p>
            <a:fld id="{48BA68DC-540B-4BED-9A52-9F7F67C19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65539" y="0"/>
            <a:ext cx="7226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6528121" cy="6858000"/>
          </a:xfrm>
          <a:custGeom>
            <a:avLst/>
            <a:gdLst>
              <a:gd name="connsiteX0" fmla="*/ 0 w 4965539"/>
              <a:gd name="connsiteY0" fmla="*/ 0 h 6858000"/>
              <a:gd name="connsiteX1" fmla="*/ 4965539 w 4965539"/>
              <a:gd name="connsiteY1" fmla="*/ 0 h 6858000"/>
              <a:gd name="connsiteX2" fmla="*/ 4965539 w 4965539"/>
              <a:gd name="connsiteY2" fmla="*/ 6858000 h 6858000"/>
              <a:gd name="connsiteX3" fmla="*/ 0 w 4965539"/>
              <a:gd name="connsiteY3" fmla="*/ 6858000 h 6858000"/>
              <a:gd name="connsiteX4" fmla="*/ 0 w 4965539"/>
              <a:gd name="connsiteY4" fmla="*/ 0 h 6858000"/>
              <a:gd name="connsiteX0" fmla="*/ 0 w 6528121"/>
              <a:gd name="connsiteY0" fmla="*/ 0 h 6858000"/>
              <a:gd name="connsiteX1" fmla="*/ 4965539 w 6528121"/>
              <a:gd name="connsiteY1" fmla="*/ 0 h 6858000"/>
              <a:gd name="connsiteX2" fmla="*/ 6528121 w 6528121"/>
              <a:gd name="connsiteY2" fmla="*/ 6858000 h 6858000"/>
              <a:gd name="connsiteX3" fmla="*/ 0 w 6528121"/>
              <a:gd name="connsiteY3" fmla="*/ 6858000 h 6858000"/>
              <a:gd name="connsiteX4" fmla="*/ 0 w 65281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8121" h="6858000">
                <a:moveTo>
                  <a:pt x="0" y="0"/>
                </a:moveTo>
                <a:lnTo>
                  <a:pt x="4965539" y="0"/>
                </a:lnTo>
                <a:lnTo>
                  <a:pt x="65281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78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970928" y="237887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 template 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43892" y="1842597"/>
            <a:ext cx="665381" cy="665381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1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43892" y="2816811"/>
            <a:ext cx="665381" cy="665381"/>
          </a:xfrm>
          <a:prstGeom prst="ellipse">
            <a:avLst/>
          </a:prstGeom>
          <a:noFill/>
          <a:ln>
            <a:solidFill>
              <a:srgbClr val="205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43892" y="3791025"/>
            <a:ext cx="665381" cy="665381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43892" y="4764854"/>
            <a:ext cx="665381" cy="66538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4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68346" y="2013915"/>
            <a:ext cx="4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68346" y="2933596"/>
            <a:ext cx="34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68346" y="3772142"/>
            <a:ext cx="3491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3</a:t>
            </a:r>
          </a:p>
          <a:p>
            <a:r>
              <a:rPr lang="en-GB" sz="1100" b="1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Sub Point 1</a:t>
            </a:r>
          </a:p>
          <a:p>
            <a:r>
              <a:rPr lang="en-GB" sz="1100" b="1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Sub point 2</a:t>
            </a:r>
          </a:p>
          <a:p>
            <a:r>
              <a:rPr lang="en-GB" sz="1100" b="1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Sub point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68346" y="4912878"/>
            <a:ext cx="26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4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575289" y="2508641"/>
            <a:ext cx="5569542" cy="170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Put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7933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8F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/>
          <a:p>
            <a:fld id="{10F03DA2-A07E-4F27-BE2B-212746ED6F3F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F78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702884" y="2371487"/>
            <a:ext cx="6786232" cy="2017633"/>
          </a:xfrm>
        </p:spPr>
        <p:txBody>
          <a:bodyPr>
            <a:normAutofit fontScale="90000"/>
          </a:bodyPr>
          <a:lstStyle>
            <a:lvl1pPr>
              <a:defRPr sz="1400" baseline="0"/>
            </a:lvl1pPr>
          </a:lstStyle>
          <a:p>
            <a:pPr algn="ctr"/>
            <a:r>
              <a:rPr lang="en-GB" sz="1800">
                <a:solidFill>
                  <a:srgbClr val="F78F1E"/>
                </a:solidFill>
              </a:rPr>
              <a:t>Just some Text</a:t>
            </a:r>
            <a:endParaRPr lang="en-US" sz="1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8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4227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78F1E"/>
                </a:solidFill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33847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65539" y="0"/>
            <a:ext cx="7226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6528121" cy="6858000"/>
          </a:xfrm>
          <a:custGeom>
            <a:avLst/>
            <a:gdLst>
              <a:gd name="connsiteX0" fmla="*/ 0 w 4965539"/>
              <a:gd name="connsiteY0" fmla="*/ 0 h 6858000"/>
              <a:gd name="connsiteX1" fmla="*/ 4965539 w 4965539"/>
              <a:gd name="connsiteY1" fmla="*/ 0 h 6858000"/>
              <a:gd name="connsiteX2" fmla="*/ 4965539 w 4965539"/>
              <a:gd name="connsiteY2" fmla="*/ 6858000 h 6858000"/>
              <a:gd name="connsiteX3" fmla="*/ 0 w 4965539"/>
              <a:gd name="connsiteY3" fmla="*/ 6858000 h 6858000"/>
              <a:gd name="connsiteX4" fmla="*/ 0 w 4965539"/>
              <a:gd name="connsiteY4" fmla="*/ 0 h 6858000"/>
              <a:gd name="connsiteX0" fmla="*/ 0 w 6528121"/>
              <a:gd name="connsiteY0" fmla="*/ 0 h 6858000"/>
              <a:gd name="connsiteX1" fmla="*/ 4965539 w 6528121"/>
              <a:gd name="connsiteY1" fmla="*/ 0 h 6858000"/>
              <a:gd name="connsiteX2" fmla="*/ 6528121 w 6528121"/>
              <a:gd name="connsiteY2" fmla="*/ 6858000 h 6858000"/>
              <a:gd name="connsiteX3" fmla="*/ 0 w 6528121"/>
              <a:gd name="connsiteY3" fmla="*/ 6858000 h 6858000"/>
              <a:gd name="connsiteX4" fmla="*/ 0 w 65281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8121" h="6858000">
                <a:moveTo>
                  <a:pt x="0" y="0"/>
                </a:moveTo>
                <a:lnTo>
                  <a:pt x="4965539" y="0"/>
                </a:lnTo>
                <a:lnTo>
                  <a:pt x="65281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49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970928" y="23788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 template 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43892" y="1842597"/>
            <a:ext cx="665381" cy="665381"/>
          </a:xfrm>
          <a:prstGeom prst="ellipse">
            <a:avLst/>
          </a:prstGeom>
          <a:noFill/>
          <a:ln>
            <a:solidFill>
              <a:srgbClr val="7612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1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43892" y="2816811"/>
            <a:ext cx="665381" cy="665381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43892" y="3791025"/>
            <a:ext cx="665381" cy="6653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43892" y="4764854"/>
            <a:ext cx="665381" cy="66538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tx1"/>
                </a:solidFill>
                <a:latin typeface="Gill Sans"/>
              </a:rPr>
              <a:t>4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68346" y="2013915"/>
            <a:ext cx="4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68346" y="2933596"/>
            <a:ext cx="34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68346" y="3772142"/>
            <a:ext cx="3491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3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1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2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68346" y="4912878"/>
            <a:ext cx="26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Gill Sans"/>
              </a:rPr>
              <a:t>Agenda Point 4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575289" y="2508641"/>
            <a:ext cx="5569542" cy="170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Put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79815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91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/>
          <a:p>
            <a:fld id="{10F03DA2-A07E-4F27-BE2B-212746ED6F3F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349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0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4227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91BD"/>
                </a:solidFill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9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702884" y="2371487"/>
            <a:ext cx="6786232" cy="2017633"/>
          </a:xfrm>
        </p:spPr>
        <p:txBody>
          <a:bodyPr>
            <a:normAutofit fontScale="90000"/>
          </a:bodyPr>
          <a:lstStyle>
            <a:lvl1pPr>
              <a:defRPr baseline="0">
                <a:latin typeface="Gill Sans MT" panose="020B0502020104020203" pitchFamily="34" charset="0"/>
              </a:defRPr>
            </a:lvl1pPr>
          </a:lstStyle>
          <a:p>
            <a:pPr algn="ctr"/>
            <a:r>
              <a:rPr lang="en-US"/>
              <a:t>Simple Title slide</a:t>
            </a:r>
            <a:br>
              <a:rPr lang="en-US"/>
            </a:b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Be creative, try things out. Use powerful images to make a point. Transparent objects such as rectangles, circles </a:t>
            </a:r>
            <a:r>
              <a:rPr lang="en-US" sz="180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 can always help you to shift the focus on a specific area.</a:t>
            </a:r>
          </a:p>
        </p:txBody>
      </p:sp>
    </p:spTree>
    <p:extLst>
      <p:ext uri="{BB962C8B-B14F-4D97-AF65-F5344CB8AC3E}">
        <p14:creationId xmlns:p14="http://schemas.microsoft.com/office/powerpoint/2010/main" val="1393144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7810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65539" y="0"/>
            <a:ext cx="7226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6528121" cy="6858000"/>
          </a:xfrm>
          <a:custGeom>
            <a:avLst/>
            <a:gdLst>
              <a:gd name="connsiteX0" fmla="*/ 0 w 4965539"/>
              <a:gd name="connsiteY0" fmla="*/ 0 h 6858000"/>
              <a:gd name="connsiteX1" fmla="*/ 4965539 w 4965539"/>
              <a:gd name="connsiteY1" fmla="*/ 0 h 6858000"/>
              <a:gd name="connsiteX2" fmla="*/ 4965539 w 4965539"/>
              <a:gd name="connsiteY2" fmla="*/ 6858000 h 6858000"/>
              <a:gd name="connsiteX3" fmla="*/ 0 w 4965539"/>
              <a:gd name="connsiteY3" fmla="*/ 6858000 h 6858000"/>
              <a:gd name="connsiteX4" fmla="*/ 0 w 4965539"/>
              <a:gd name="connsiteY4" fmla="*/ 0 h 6858000"/>
              <a:gd name="connsiteX0" fmla="*/ 0 w 6528121"/>
              <a:gd name="connsiteY0" fmla="*/ 0 h 6858000"/>
              <a:gd name="connsiteX1" fmla="*/ 4965539 w 6528121"/>
              <a:gd name="connsiteY1" fmla="*/ 0 h 6858000"/>
              <a:gd name="connsiteX2" fmla="*/ 6528121 w 6528121"/>
              <a:gd name="connsiteY2" fmla="*/ 6858000 h 6858000"/>
              <a:gd name="connsiteX3" fmla="*/ 0 w 6528121"/>
              <a:gd name="connsiteY3" fmla="*/ 6858000 h 6858000"/>
              <a:gd name="connsiteX4" fmla="*/ 0 w 65281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8121" h="6858000">
                <a:moveTo>
                  <a:pt x="0" y="0"/>
                </a:moveTo>
                <a:lnTo>
                  <a:pt x="4965539" y="0"/>
                </a:lnTo>
                <a:lnTo>
                  <a:pt x="65281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C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970928" y="23788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 template 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43892" y="1842597"/>
            <a:ext cx="665381" cy="66538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1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43892" y="2816811"/>
            <a:ext cx="665381" cy="665381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43892" y="3791025"/>
            <a:ext cx="665381" cy="665381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43892" y="4764854"/>
            <a:ext cx="665381" cy="66538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4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68346" y="2013915"/>
            <a:ext cx="4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68346" y="2933596"/>
            <a:ext cx="34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68346" y="3772142"/>
            <a:ext cx="3491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3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1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2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68346" y="4912878"/>
            <a:ext cx="26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4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575289" y="2508641"/>
            <a:ext cx="5569542" cy="170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Put a Picture here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F03DA2-A07E-4F27-BE2B-212746ED6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5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65539" y="0"/>
            <a:ext cx="7226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6528121" cy="6858000"/>
          </a:xfrm>
          <a:custGeom>
            <a:avLst/>
            <a:gdLst>
              <a:gd name="connsiteX0" fmla="*/ 0 w 4965539"/>
              <a:gd name="connsiteY0" fmla="*/ 0 h 6858000"/>
              <a:gd name="connsiteX1" fmla="*/ 4965539 w 4965539"/>
              <a:gd name="connsiteY1" fmla="*/ 0 h 6858000"/>
              <a:gd name="connsiteX2" fmla="*/ 4965539 w 4965539"/>
              <a:gd name="connsiteY2" fmla="*/ 6858000 h 6858000"/>
              <a:gd name="connsiteX3" fmla="*/ 0 w 4965539"/>
              <a:gd name="connsiteY3" fmla="*/ 6858000 h 6858000"/>
              <a:gd name="connsiteX4" fmla="*/ 0 w 4965539"/>
              <a:gd name="connsiteY4" fmla="*/ 0 h 6858000"/>
              <a:gd name="connsiteX0" fmla="*/ 0 w 6528121"/>
              <a:gd name="connsiteY0" fmla="*/ 0 h 6858000"/>
              <a:gd name="connsiteX1" fmla="*/ 4965539 w 6528121"/>
              <a:gd name="connsiteY1" fmla="*/ 0 h 6858000"/>
              <a:gd name="connsiteX2" fmla="*/ 6528121 w 6528121"/>
              <a:gd name="connsiteY2" fmla="*/ 6858000 h 6858000"/>
              <a:gd name="connsiteX3" fmla="*/ 0 w 6528121"/>
              <a:gd name="connsiteY3" fmla="*/ 6858000 h 6858000"/>
              <a:gd name="connsiteX4" fmla="*/ 0 w 65281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8121" h="6858000">
                <a:moveTo>
                  <a:pt x="0" y="0"/>
                </a:moveTo>
                <a:lnTo>
                  <a:pt x="4965539" y="0"/>
                </a:lnTo>
                <a:lnTo>
                  <a:pt x="65281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C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970928" y="23788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 template 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43892" y="1842597"/>
            <a:ext cx="665381" cy="66538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1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43892" y="2816811"/>
            <a:ext cx="665381" cy="665381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43892" y="3791025"/>
            <a:ext cx="665381" cy="665381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43892" y="4764854"/>
            <a:ext cx="665381" cy="66538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solidFill>
                  <a:schemeClr val="bg1"/>
                </a:solidFill>
                <a:latin typeface="Gill Sans"/>
              </a:rPr>
              <a:t>4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68346" y="2013915"/>
            <a:ext cx="4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68346" y="2933596"/>
            <a:ext cx="34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68346" y="3772142"/>
            <a:ext cx="3491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3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1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2</a:t>
            </a:r>
          </a:p>
          <a:p>
            <a:r>
              <a: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Sub point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68346" y="4912878"/>
            <a:ext cx="26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Gill Sans"/>
              </a:rPr>
              <a:t>Agenda Point 4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575289" y="2508641"/>
            <a:ext cx="5569542" cy="170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Put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94650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15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516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8080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702884" y="2371487"/>
            <a:ext cx="6786232" cy="2017633"/>
          </a:xfrm>
        </p:spPr>
        <p:txBody>
          <a:bodyPr>
            <a:normAutofit fontScale="90000"/>
          </a:bodyPr>
          <a:lstStyle>
            <a:lvl1pPr>
              <a:defRPr baseline="0">
                <a:latin typeface="Gill Sans MT" panose="020B0502020104020203" pitchFamily="34" charset="0"/>
              </a:defRPr>
            </a:lvl1pPr>
          </a:lstStyle>
          <a:p>
            <a:pPr algn="ctr"/>
            <a:r>
              <a:rPr lang="en-US"/>
              <a:t>Simple Title slide</a:t>
            </a:r>
            <a:br>
              <a:rPr lang="en-US"/>
            </a:b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Be creative, try things out. Use powerful images to make a point. Transparent objects such as rectangles, circles </a:t>
            </a:r>
            <a:r>
              <a:rPr lang="en-US" sz="180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 can always help you to shift the focus on a specific area.</a:t>
            </a:r>
          </a:p>
        </p:txBody>
      </p:sp>
    </p:spTree>
    <p:extLst>
      <p:ext uri="{BB962C8B-B14F-4D97-AF65-F5344CB8AC3E}">
        <p14:creationId xmlns:p14="http://schemas.microsoft.com/office/powerpoint/2010/main" val="549193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2441073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907" y="6148154"/>
            <a:ext cx="2743200" cy="365125"/>
          </a:xfrm>
        </p:spPr>
        <p:txBody>
          <a:bodyPr/>
          <a:lstStyle/>
          <a:p>
            <a:fld id="{EBD7FC24-F6E8-451A-81D0-C49731F07C11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8200" y="0"/>
            <a:ext cx="0" cy="1689510"/>
          </a:xfrm>
          <a:prstGeom prst="line">
            <a:avLst/>
          </a:prstGeom>
          <a:ln w="38100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81582" y="363077"/>
            <a:ext cx="2676525" cy="121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471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71701"/>
            <a:ext cx="10711543" cy="3459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34143" y="352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ESTIEM – European Students of Industrial Engineering and Management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907" y="6148154"/>
            <a:ext cx="2743200" cy="365125"/>
          </a:xfrm>
        </p:spPr>
        <p:txBody>
          <a:bodyPr/>
          <a:lstStyle/>
          <a:p>
            <a:fld id="{EBD7FC24-F6E8-451A-81D0-C49731F0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FC24-F6E8-451A-81D0-C49731F07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8522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8293"/>
            <a:ext cx="2743200" cy="365125"/>
          </a:xfrm>
          <a:prstGeom prst="rect">
            <a:avLst/>
          </a:prstGeom>
        </p:spPr>
        <p:txBody>
          <a:bodyPr/>
          <a:lstStyle/>
          <a:p>
            <a:fld id="{48BA68DC-540B-4BED-9A52-9F7F67C19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" y="6298293"/>
            <a:ext cx="2743200" cy="365125"/>
          </a:xfrm>
          <a:prstGeom prst="rect">
            <a:avLst/>
          </a:prstGeom>
        </p:spPr>
        <p:txBody>
          <a:bodyPr/>
          <a:lstStyle/>
          <a:p>
            <a:fld id="{10F03DA2-A07E-4F27-BE2B-212746ED6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88" y="6327322"/>
            <a:ext cx="2743200" cy="365125"/>
          </a:xfrm>
          <a:prstGeom prst="rect">
            <a:avLst/>
          </a:prstGeom>
        </p:spPr>
        <p:txBody>
          <a:bodyPr/>
          <a:lstStyle/>
          <a:p>
            <a:fld id="{10F03DA2-A07E-4F27-BE2B-212746ED6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15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702884" y="2371487"/>
            <a:ext cx="6786232" cy="2017633"/>
          </a:xfrm>
        </p:spPr>
        <p:txBody>
          <a:bodyPr>
            <a:normAutofit fontScale="90000"/>
          </a:bodyPr>
          <a:lstStyle>
            <a:lvl1pPr>
              <a:defRPr baseline="0"/>
            </a:lvl1pPr>
          </a:lstStyle>
          <a:p>
            <a:pPr algn="ctr"/>
            <a:r>
              <a:rPr lang="en-US"/>
              <a:t>Simple Title slide</a:t>
            </a:r>
            <a:br>
              <a:rPr lang="en-US"/>
            </a:b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Be creative, try things out. Use powerful images to make a point. Transparent objects such as rectangles, circles </a:t>
            </a:r>
            <a:r>
              <a:rPr lang="en-US" sz="180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</a:rPr>
              <a:t> can always help you to shift the focus on a specific area.</a:t>
            </a:r>
          </a:p>
        </p:txBody>
      </p:sp>
    </p:spTree>
    <p:extLst>
      <p:ext uri="{BB962C8B-B14F-4D97-AF65-F5344CB8AC3E}">
        <p14:creationId xmlns:p14="http://schemas.microsoft.com/office/powerpoint/2010/main" val="36282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7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-6643"/>
          <a:stretch/>
        </p:blipFill>
        <p:spPr>
          <a:xfrm>
            <a:off x="0" y="-31173"/>
            <a:ext cx="12192000" cy="7408718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-108155" y="-1"/>
            <a:ext cx="12300155" cy="20029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143" y="558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ESTIEM – European Students of Industrial Engineering and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22" y="6235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05E44"/>
                </a:solidFill>
              </a:defRPr>
            </a:lvl1pPr>
          </a:lstStyle>
          <a:p>
            <a:fld id="{EBD7FC24-F6E8-451A-81D0-C49731F07C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0"/>
            <a:ext cx="0" cy="1689510"/>
          </a:xfrm>
          <a:prstGeom prst="line">
            <a:avLst/>
          </a:prstGeom>
          <a:ln w="38100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0" y="5798127"/>
            <a:ext cx="12192000" cy="109701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205E4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205E4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2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83" y="6076882"/>
            <a:ext cx="2508094" cy="5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1B79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9536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5E44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73155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1" imgW="416" imgH="416" progId="TCLayout.ActiveDocument.1">
                  <p:embed/>
                </p:oleObj>
              </mc:Choice>
              <mc:Fallback>
                <p:oleObj name="think-cell Slide" r:id="rId11" imgW="416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Hello</a:t>
            </a:r>
          </a:p>
          <a:p>
            <a:pPr lvl="2"/>
            <a:r>
              <a:rPr lang="en-GB"/>
              <a:t>as</a:t>
            </a: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205E4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205E4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83" y="6076882"/>
            <a:ext cx="2508094" cy="5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1B79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242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05E44"/>
                </a:solidFill>
              </a:defRPr>
            </a:lvl1pPr>
          </a:lstStyle>
          <a:p>
            <a:fld id="{EBD7FC24-F6E8-451A-81D0-C49731F07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721" r:id="rId6"/>
    <p:sldLayoutId id="214748367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05E44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5E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897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05E4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Sub-point is still okay</a:t>
            </a:r>
          </a:p>
          <a:p>
            <a:pPr lvl="2"/>
            <a:r>
              <a:rPr lang="en-GB"/>
              <a:t>I hope that you won’t need this bullet point</a:t>
            </a: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76121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76121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883" y="6078266"/>
            <a:ext cx="2508094" cy="5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761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72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  <p:sldLayoutId id="2147483722" r:id="rId4"/>
    <p:sldLayoutId id="214748369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761214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121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121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61214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Sub-point is still okay</a:t>
            </a:r>
          </a:p>
          <a:p>
            <a:pPr lvl="2"/>
            <a:r>
              <a:rPr lang="en-GB"/>
              <a:t>I hope that you won’t need this bullet point</a:t>
            </a: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0C2B5E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0C2B5E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883" y="6078266"/>
            <a:ext cx="2508094" cy="5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0C2B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717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8" r:id="rId3"/>
    <p:sldLayoutId id="2147483723" r:id="rId4"/>
    <p:sldLayoutId id="214748370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C2B5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C2B5E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2B5E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C2B5E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Try to not over-do it with text</a:t>
            </a:r>
          </a:p>
          <a:p>
            <a:pPr lvl="1"/>
            <a:r>
              <a:rPr lang="en-GB"/>
              <a:t>Sub-point is still okay</a:t>
            </a:r>
          </a:p>
          <a:p>
            <a:pPr lvl="2"/>
            <a:r>
              <a:rPr lang="en-GB"/>
              <a:t>I hope that you won’t need this bullet point</a:t>
            </a: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F78F1E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F78F1E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884" y="6078266"/>
            <a:ext cx="2508092" cy="5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F78F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78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24" r:id="rId3"/>
    <p:sldLayoutId id="2147483725" r:id="rId4"/>
    <p:sldLayoutId id="214748371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F78F1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8F1E"/>
        </a:buClr>
        <a:buFont typeface="Wingdings" panose="05000000000000000000" pitchFamily="2" charset="2"/>
        <a:buChar char="§"/>
        <a:defRPr sz="28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8F1E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78F1E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Try to not over-do it with text</a:t>
            </a:r>
          </a:p>
          <a:p>
            <a:pPr lvl="1"/>
            <a:r>
              <a:rPr lang="en-GB"/>
              <a:t>Sub-point is still okay</a:t>
            </a:r>
          </a:p>
          <a:p>
            <a:pPr lvl="2"/>
            <a:r>
              <a:rPr lang="en-GB"/>
              <a:t>I hope that you won’t need this bullet point</a:t>
            </a: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3491BD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3491BD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884" y="6078266"/>
            <a:ext cx="2508092" cy="52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349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478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6" r:id="rId3"/>
    <p:sldLayoutId id="2147483727" r:id="rId4"/>
    <p:sldLayoutId id="214748371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3491BD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491BD"/>
        </a:buClr>
        <a:buFont typeface="Wingdings" panose="05000000000000000000" pitchFamily="2" charset="2"/>
        <a:buChar char="§"/>
        <a:defRPr sz="28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91B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491BD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White ESTIEM elements here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Hello</a:t>
            </a:r>
          </a:p>
          <a:p>
            <a:pPr lvl="2"/>
            <a:r>
              <a:rPr lang="en-GB"/>
              <a:t>as</a:t>
            </a:r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4041827" y="6227353"/>
            <a:ext cx="5107996" cy="4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400">
                <a:solidFill>
                  <a:schemeClr val="bg1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00" b="1">
                <a:solidFill>
                  <a:schemeClr val="bg1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25" y="6252686"/>
            <a:ext cx="200387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9451975" y="6156960"/>
            <a:ext cx="0" cy="61531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/>
          <p:nvPr userDrawn="1"/>
        </p:nvCxnSpPr>
        <p:spPr>
          <a:xfrm>
            <a:off x="838200" y="0"/>
            <a:ext cx="0" cy="1298864"/>
          </a:xfrm>
          <a:prstGeom prst="line">
            <a:avLst/>
          </a:prstGeom>
          <a:ln w="28575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3" r:id="rId4"/>
    <p:sldLayoutId id="21474837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5E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897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05E4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7" imgW="416" imgH="416" progId="TCLayout.ActiveDocument.1">
                  <p:embed/>
                </p:oleObj>
              </mc:Choice>
              <mc:Fallback>
                <p:oleObj name="think-cell Slide" r:id="rId7" imgW="416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143" y="352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ESTIEM – European Students of Industrial Engineering and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22" y="6235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05E44"/>
                </a:solidFill>
              </a:defRPr>
            </a:lvl1pPr>
          </a:lstStyle>
          <a:p>
            <a:fld id="{EBD7FC24-F6E8-451A-81D0-C49731F07C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0"/>
            <a:ext cx="0" cy="1689510"/>
          </a:xfrm>
          <a:prstGeom prst="line">
            <a:avLst/>
          </a:prstGeom>
          <a:ln w="38100">
            <a:solidFill>
              <a:srgbClr val="205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4419600" y="6097372"/>
            <a:ext cx="4495800" cy="4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71" tIns="40786" rIns="81571" bIns="40786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8000"/>
              </a:lnSpc>
              <a:defRPr/>
            </a:pPr>
            <a:r>
              <a:rPr lang="en-GB" sz="1350">
                <a:solidFill>
                  <a:srgbClr val="205E4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European Students of Industrial Engineering and Management</a:t>
            </a:r>
          </a:p>
          <a:p>
            <a:pPr algn="r" eaLnBrk="1" hangingPunct="1">
              <a:lnSpc>
                <a:spcPct val="98000"/>
              </a:lnSpc>
              <a:defRPr/>
            </a:pPr>
            <a:r>
              <a:rPr lang="en-GB" sz="1350" b="1">
                <a:solidFill>
                  <a:srgbClr val="205E44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www.estiem.org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83" y="6076882"/>
            <a:ext cx="2508094" cy="5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9162040" y="5978601"/>
            <a:ext cx="0" cy="727075"/>
          </a:xfrm>
          <a:prstGeom prst="line">
            <a:avLst/>
          </a:prstGeom>
          <a:noFill/>
          <a:ln w="19050" algn="ctr">
            <a:solidFill>
              <a:srgbClr val="1B79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30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5E44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-0T01g9b-Y?list=PLP_DyVIXOY5ZahvKrXzl8O6rJAifDsQ05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209776"/>
            <a:ext cx="10515600" cy="1325563"/>
          </a:xfrm>
        </p:spPr>
        <p:txBody>
          <a:bodyPr/>
          <a:lstStyle/>
          <a:p>
            <a:r>
              <a:rPr lang="en-US"/>
              <a:t>Healthcare company case study – for trainers</a:t>
            </a:r>
            <a:endParaRPr lang="en-US">
              <a:solidFill>
                <a:srgbClr val="205E4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3695" y="1321979"/>
            <a:ext cx="10515600" cy="61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05E4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FC24-F6E8-451A-81D0-C49731F07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kind</a:t>
            </a:r>
            <a:r>
              <a:rPr lang="fi-FI"/>
              <a:t> of </a:t>
            </a:r>
            <a:r>
              <a:rPr lang="fi-FI" err="1"/>
              <a:t>roles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in the </a:t>
            </a:r>
            <a:r>
              <a:rPr lang="fi-FI" err="1"/>
              <a:t>team</a:t>
            </a:r>
            <a:r>
              <a:rPr lang="fi-FI"/>
              <a:t>, and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knowledge</a:t>
            </a:r>
            <a:r>
              <a:rPr lang="fi-FI"/>
              <a:t> is </a:t>
            </a:r>
            <a:r>
              <a:rPr lang="fi-FI" err="1"/>
              <a:t>required</a:t>
            </a:r>
            <a:endParaRPr lang="fi-FI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073845"/>
              </p:ext>
            </p:extLst>
          </p:nvPr>
        </p:nvGraphicFramePr>
        <p:xfrm>
          <a:off x="381000" y="1752600"/>
          <a:ext cx="56388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015">
                <a:tc>
                  <a:txBody>
                    <a:bodyPr/>
                    <a:lstStyle/>
                    <a:p>
                      <a:r>
                        <a:rPr lang="fi-FI" err="1"/>
                        <a:t>Role</a:t>
                      </a:r>
                      <a:r>
                        <a:rPr lang="fi-FI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Knowledge </a:t>
                      </a:r>
                      <a:r>
                        <a:rPr lang="fi-FI" err="1"/>
                        <a:t>required</a:t>
                      </a:r>
                      <a:r>
                        <a:rPr lang="fi-FI"/>
                        <a:t> OR </a:t>
                      </a:r>
                      <a:r>
                        <a:rPr lang="fi-FI" err="1"/>
                        <a:t>suggested</a:t>
                      </a:r>
                      <a:r>
                        <a:rPr lang="fi-FI" baseline="0"/>
                        <a:t> person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845551"/>
              </p:ext>
            </p:extLst>
          </p:nvPr>
        </p:nvGraphicFramePr>
        <p:xfrm>
          <a:off x="6324600" y="1752600"/>
          <a:ext cx="56388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015">
                <a:tc>
                  <a:txBody>
                    <a:bodyPr/>
                    <a:lstStyle/>
                    <a:p>
                      <a:r>
                        <a:rPr lang="fi-FI" err="1"/>
                        <a:t>Role</a:t>
                      </a:r>
                      <a:r>
                        <a:rPr lang="fi-FI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Knowledge </a:t>
                      </a:r>
                      <a:r>
                        <a:rPr lang="fi-FI" err="1"/>
                        <a:t>required</a:t>
                      </a:r>
                      <a:r>
                        <a:rPr lang="fi-FI"/>
                        <a:t> OR </a:t>
                      </a:r>
                      <a:r>
                        <a:rPr lang="fi-FI" err="1"/>
                        <a:t>suggested</a:t>
                      </a:r>
                      <a:r>
                        <a:rPr lang="fi-FI" baseline="0"/>
                        <a:t> person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20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Key </a:t>
            </a:r>
            <a:r>
              <a:rPr lang="fi-FI" err="1"/>
              <a:t>process</a:t>
            </a:r>
            <a:r>
              <a:rPr lang="fi-FI"/>
              <a:t> </a:t>
            </a:r>
            <a:r>
              <a:rPr lang="fi-FI" err="1"/>
              <a:t>measures</a:t>
            </a:r>
            <a:r>
              <a:rPr lang="fi-FI"/>
              <a:t>: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measure</a:t>
            </a:r>
            <a:r>
              <a:rPr lang="fi-FI"/>
              <a:t> and </a:t>
            </a:r>
            <a:r>
              <a:rPr lang="fi-FI" err="1"/>
              <a:t>how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measure</a:t>
            </a:r>
            <a:r>
              <a:rPr lang="fi-FI"/>
              <a:t> </a:t>
            </a:r>
            <a:r>
              <a:rPr lang="fi-FI" err="1"/>
              <a:t>it</a:t>
            </a:r>
            <a:r>
              <a:rPr lang="fi-FI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0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Baseline</a:t>
            </a:r>
            <a:r>
              <a:rPr lang="fi-FI"/>
              <a:t> </a:t>
            </a:r>
            <a:r>
              <a:rPr lang="fi-FI" err="1"/>
              <a:t>measurements</a:t>
            </a:r>
            <a:r>
              <a:rPr lang="fi-FI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/>
              <a:t>Create</a:t>
            </a:r>
            <a:r>
              <a:rPr lang="fi-FI"/>
              <a:t> 4 </a:t>
            </a:r>
            <a:r>
              <a:rPr lang="fi-FI" err="1"/>
              <a:t>slides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the </a:t>
            </a:r>
            <a:r>
              <a:rPr lang="fi-FI" err="1"/>
              <a:t>given</a:t>
            </a:r>
            <a:r>
              <a:rPr lang="fi-FI"/>
              <a:t> data:</a:t>
            </a:r>
          </a:p>
          <a:p>
            <a:pPr lvl="1"/>
            <a:r>
              <a:rPr lang="fi-FI" err="1"/>
              <a:t>Slide</a:t>
            </a:r>
            <a:r>
              <a:rPr lang="fi-FI"/>
              <a:t> 1: How </a:t>
            </a:r>
            <a:r>
              <a:rPr lang="fi-FI" err="1"/>
              <a:t>are</a:t>
            </a:r>
            <a:r>
              <a:rPr lang="fi-FI"/>
              <a:t> the </a:t>
            </a:r>
            <a:r>
              <a:rPr lang="fi-FI" err="1"/>
              <a:t>unit</a:t>
            </a:r>
            <a:r>
              <a:rPr lang="fi-FI"/>
              <a:t> </a:t>
            </a:r>
            <a:r>
              <a:rPr lang="fi-FI" err="1"/>
              <a:t>sizes</a:t>
            </a:r>
            <a:r>
              <a:rPr lang="fi-FI"/>
              <a:t> in the </a:t>
            </a:r>
            <a:r>
              <a:rPr lang="fi-FI" err="1"/>
              <a:t>company</a:t>
            </a:r>
            <a:r>
              <a:rPr lang="fi-FI"/>
              <a:t>?</a:t>
            </a:r>
          </a:p>
          <a:p>
            <a:pPr lvl="1"/>
            <a:r>
              <a:rPr lang="fi-FI" err="1"/>
              <a:t>Slide</a:t>
            </a:r>
            <a:r>
              <a:rPr lang="fi-FI"/>
              <a:t> 2: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the </a:t>
            </a:r>
            <a:r>
              <a:rPr lang="fi-FI" err="1"/>
              <a:t>most</a:t>
            </a:r>
            <a:r>
              <a:rPr lang="fi-FI"/>
              <a:t> common </a:t>
            </a:r>
            <a:r>
              <a:rPr lang="fi-FI" err="1"/>
              <a:t>specialities</a:t>
            </a:r>
            <a:r>
              <a:rPr lang="fi-FI"/>
              <a:t> inside the </a:t>
            </a:r>
            <a:r>
              <a:rPr lang="fi-FI" err="1"/>
              <a:t>company</a:t>
            </a:r>
            <a:r>
              <a:rPr lang="fi-FI"/>
              <a:t>?</a:t>
            </a:r>
          </a:p>
          <a:p>
            <a:pPr lvl="1"/>
            <a:r>
              <a:rPr lang="fi-FI" err="1"/>
              <a:t>Slide</a:t>
            </a:r>
            <a:r>
              <a:rPr lang="fi-FI"/>
              <a:t> 3: How is the </a:t>
            </a:r>
            <a:r>
              <a:rPr lang="fi-FI" err="1"/>
              <a:t>room</a:t>
            </a:r>
            <a:r>
              <a:rPr lang="fi-FI"/>
              <a:t> </a:t>
            </a:r>
            <a:r>
              <a:rPr lang="fi-FI" err="1"/>
              <a:t>usage</a:t>
            </a:r>
            <a:r>
              <a:rPr lang="fi-FI"/>
              <a:t> in the </a:t>
            </a:r>
            <a:r>
              <a:rPr lang="fi-FI" err="1"/>
              <a:t>different</a:t>
            </a:r>
            <a:r>
              <a:rPr lang="fi-FI"/>
              <a:t> </a:t>
            </a:r>
            <a:r>
              <a:rPr lang="fi-FI" err="1"/>
              <a:t>units</a:t>
            </a:r>
            <a:r>
              <a:rPr lang="fi-FI"/>
              <a:t>?</a:t>
            </a:r>
          </a:p>
          <a:p>
            <a:pPr lvl="1"/>
            <a:r>
              <a:rPr lang="fi-FI" err="1"/>
              <a:t>Takeaways</a:t>
            </a:r>
            <a:r>
              <a:rPr lang="fi-FI"/>
              <a:t>: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kind</a:t>
            </a:r>
            <a:r>
              <a:rPr lang="fi-FI"/>
              <a:t> of </a:t>
            </a:r>
            <a:r>
              <a:rPr lang="fi-FI" err="1"/>
              <a:t>information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helpfull</a:t>
            </a:r>
            <a:r>
              <a:rPr lang="fi-FI"/>
              <a:t> in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future</a:t>
            </a:r>
            <a:r>
              <a:rPr lang="fi-FI"/>
              <a:t> </a:t>
            </a:r>
            <a:r>
              <a:rPr lang="fi-FI" err="1"/>
              <a:t>steps</a:t>
            </a:r>
            <a:r>
              <a:rPr lang="fi-FI"/>
              <a:t>?</a:t>
            </a:r>
          </a:p>
          <a:p>
            <a:r>
              <a:rPr lang="fi-FI"/>
              <a:t>If </a:t>
            </a:r>
            <a:r>
              <a:rPr lang="fi-FI" err="1"/>
              <a:t>possible</a:t>
            </a:r>
            <a:r>
              <a:rPr lang="fi-FI"/>
              <a:t>, </a:t>
            </a:r>
            <a:r>
              <a:rPr lang="fi-FI" err="1"/>
              <a:t>use</a:t>
            </a:r>
            <a:r>
              <a:rPr lang="fi-FI"/>
              <a:t> </a:t>
            </a:r>
            <a:r>
              <a:rPr lang="fi-FI" err="1"/>
              <a:t>graphics</a:t>
            </a:r>
            <a:r>
              <a:rPr lang="fi-FI"/>
              <a:t> to </a:t>
            </a:r>
            <a:r>
              <a:rPr lang="fi-FI" err="1"/>
              <a:t>present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data</a:t>
            </a:r>
          </a:p>
          <a:p>
            <a:pPr lvl="1"/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2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[PUT YOUR OWN TITLE HERE]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Takeaways</a:t>
            </a:r>
            <a:r>
              <a:rPr lang="fi-FI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/>
              <a:t>Question</a:t>
            </a:r>
            <a:r>
              <a:rPr lang="fi-FI"/>
              <a:t> 1: </a:t>
            </a:r>
            <a:r>
              <a:rPr lang="fi-FI" err="1"/>
              <a:t>What</a:t>
            </a:r>
            <a:r>
              <a:rPr lang="fi-FI"/>
              <a:t> data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like</a:t>
            </a:r>
            <a:r>
              <a:rPr lang="fi-FI"/>
              <a:t> to </a:t>
            </a:r>
            <a:r>
              <a:rPr lang="fi-FI" err="1"/>
              <a:t>have</a:t>
            </a:r>
            <a:r>
              <a:rPr lang="fi-FI"/>
              <a:t> in </a:t>
            </a:r>
            <a:r>
              <a:rPr lang="fi-FI" err="1"/>
              <a:t>order</a:t>
            </a:r>
            <a:r>
              <a:rPr lang="fi-FI"/>
              <a:t> to </a:t>
            </a:r>
            <a:r>
              <a:rPr lang="fi-FI" err="1"/>
              <a:t>understand</a:t>
            </a:r>
            <a:r>
              <a:rPr lang="fi-FI"/>
              <a:t> the </a:t>
            </a:r>
            <a:r>
              <a:rPr lang="fi-FI" err="1"/>
              <a:t>problem</a:t>
            </a:r>
            <a:r>
              <a:rPr lang="fi-FI"/>
              <a:t> </a:t>
            </a:r>
            <a:r>
              <a:rPr lang="fi-FI" err="1"/>
              <a:t>better</a:t>
            </a:r>
            <a:r>
              <a:rPr lang="fi-FI"/>
              <a:t>?</a:t>
            </a:r>
          </a:p>
          <a:p>
            <a:endParaRPr lang="fi-FI"/>
          </a:p>
          <a:p>
            <a:r>
              <a:rPr lang="fi-FI"/>
              <a:t>Question 2: What kind of other information you would need in order to understand the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C223-00FC-4BCA-B799-4B3E7179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Part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AE8C-105E-4247-944A-D651D8F7F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3FCC3-12FA-48B0-B160-737ED2E5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3DA2-A07E-4F27-BE2B-212746ED6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5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COO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sent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the </a:t>
            </a:r>
            <a:r>
              <a:rPr lang="fi-FI" err="1"/>
              <a:t>following</a:t>
            </a:r>
            <a:r>
              <a:rPr lang="fi-FI"/>
              <a:t> </a:t>
            </a:r>
            <a:r>
              <a:rPr lang="fi-FI" err="1"/>
              <a:t>mail</a:t>
            </a:r>
            <a:r>
              <a:rPr lang="fi-FI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329"/>
            <a:ext cx="10515600" cy="41865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err="1"/>
              <a:t>Dear</a:t>
            </a:r>
            <a:r>
              <a:rPr lang="fi-FI"/>
              <a:t> GB,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err="1"/>
              <a:t>Thank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for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analysis</a:t>
            </a:r>
            <a:r>
              <a:rPr lang="fi-FI"/>
              <a:t>.  As </a:t>
            </a:r>
            <a:r>
              <a:rPr lang="fi-FI" err="1"/>
              <a:t>agreed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meeting</a:t>
            </a:r>
            <a:r>
              <a:rPr lang="fi-FI"/>
              <a:t>, </a:t>
            </a:r>
            <a:r>
              <a:rPr lang="fi-FI" err="1"/>
              <a:t>let’s</a:t>
            </a:r>
            <a:r>
              <a:rPr lang="fi-FI"/>
              <a:t> </a:t>
            </a:r>
            <a:r>
              <a:rPr lang="fi-FI" err="1"/>
              <a:t>concentrate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project</a:t>
            </a:r>
            <a:r>
              <a:rPr lang="fi-FI"/>
              <a:t> to </a:t>
            </a:r>
            <a:r>
              <a:rPr lang="fi-FI" err="1"/>
              <a:t>unit</a:t>
            </a:r>
            <a:r>
              <a:rPr lang="fi-FI"/>
              <a:t> Capital B.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IT </a:t>
            </a:r>
            <a:r>
              <a:rPr lang="fi-FI" err="1"/>
              <a:t>gathered</a:t>
            </a:r>
            <a:r>
              <a:rPr lang="fi-FI"/>
              <a:t> </a:t>
            </a:r>
            <a:r>
              <a:rPr lang="fi-FI" err="1"/>
              <a:t>some</a:t>
            </a:r>
            <a:r>
              <a:rPr lang="fi-FI"/>
              <a:t> data. </a:t>
            </a:r>
            <a:r>
              <a:rPr lang="fi-FI" err="1"/>
              <a:t>Could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investigate</a:t>
            </a:r>
            <a:r>
              <a:rPr lang="fi-FI"/>
              <a:t> </a:t>
            </a:r>
            <a:r>
              <a:rPr lang="fi-FI" err="1"/>
              <a:t>does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usage</a:t>
            </a:r>
            <a:r>
              <a:rPr lang="fi-FI"/>
              <a:t> </a:t>
            </a:r>
            <a:r>
              <a:rPr lang="fi-FI" err="1"/>
              <a:t>rate</a:t>
            </a:r>
            <a:r>
              <a:rPr lang="fi-FI"/>
              <a:t> </a:t>
            </a:r>
            <a:r>
              <a:rPr lang="fi-FI" err="1"/>
              <a:t>vary</a:t>
            </a:r>
            <a:r>
              <a:rPr lang="fi-FI"/>
              <a:t> </a:t>
            </a:r>
            <a:r>
              <a:rPr lang="fi-FI" err="1"/>
              <a:t>between</a:t>
            </a:r>
            <a:r>
              <a:rPr lang="fi-FI"/>
              <a:t> </a:t>
            </a:r>
            <a:r>
              <a:rPr lang="fi-FI" err="1"/>
              <a:t>rational</a:t>
            </a:r>
            <a:r>
              <a:rPr lang="fi-FI"/>
              <a:t> </a:t>
            </a:r>
            <a:r>
              <a:rPr lang="fi-FI" err="1"/>
              <a:t>subgroups</a:t>
            </a:r>
            <a:r>
              <a:rPr lang="fi-FI"/>
              <a:t>? As a </a:t>
            </a:r>
            <a:r>
              <a:rPr lang="fi-FI" err="1"/>
              <a:t>piece</a:t>
            </a:r>
            <a:r>
              <a:rPr lang="fi-FI"/>
              <a:t> of </a:t>
            </a:r>
            <a:r>
              <a:rPr lang="fi-FI" err="1"/>
              <a:t>advise</a:t>
            </a:r>
            <a:r>
              <a:rPr lang="fi-FI"/>
              <a:t> – </a:t>
            </a:r>
            <a:r>
              <a:rPr lang="fi-FI" err="1"/>
              <a:t>Stay</a:t>
            </a:r>
            <a:r>
              <a:rPr lang="fi-FI"/>
              <a:t> as </a:t>
            </a:r>
            <a:r>
              <a:rPr lang="fi-FI" err="1"/>
              <a:t>high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 as </a:t>
            </a:r>
            <a:r>
              <a:rPr lang="fi-FI" err="1"/>
              <a:t>possible</a:t>
            </a:r>
            <a:r>
              <a:rPr lang="fi-FI"/>
              <a:t>”.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err="1"/>
              <a:t>Please</a:t>
            </a:r>
            <a:r>
              <a:rPr lang="fi-FI"/>
              <a:t> </a:t>
            </a:r>
            <a:r>
              <a:rPr lang="fi-FI" err="1"/>
              <a:t>find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attached</a:t>
            </a:r>
            <a:r>
              <a:rPr lang="fi-FI"/>
              <a:t> data </a:t>
            </a:r>
            <a:r>
              <a:rPr lang="fi-FI" err="1"/>
              <a:t>file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IT.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-COO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05000" y="3325146"/>
            <a:ext cx="2590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err="1"/>
              <a:t>Different</a:t>
            </a:r>
            <a:r>
              <a:rPr lang="fi-FI" sz="2400"/>
              <a:t> </a:t>
            </a:r>
            <a:r>
              <a:rPr lang="fi-FI" sz="2400" err="1"/>
              <a:t>room</a:t>
            </a:r>
            <a:r>
              <a:rPr lang="fi-FI" sz="2400"/>
              <a:t> </a:t>
            </a:r>
            <a:r>
              <a:rPr lang="fi-FI" sz="2400" err="1"/>
              <a:t>types</a:t>
            </a:r>
            <a:endParaRPr lang="fi-FI" sz="2400"/>
          </a:p>
        </p:txBody>
      </p:sp>
      <p:sp>
        <p:nvSpPr>
          <p:cNvPr id="27" name="Rectangle 26"/>
          <p:cNvSpPr/>
          <p:nvPr/>
        </p:nvSpPr>
        <p:spPr>
          <a:xfrm>
            <a:off x="5715000" y="5367675"/>
            <a:ext cx="2590800" cy="4524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err="1"/>
              <a:t>Not</a:t>
            </a:r>
            <a:r>
              <a:rPr lang="fi-FI" sz="2400"/>
              <a:t> </a:t>
            </a:r>
            <a:r>
              <a:rPr lang="fi-FI" sz="2400" err="1"/>
              <a:t>defined</a:t>
            </a:r>
            <a:endParaRPr lang="fi-FI" sz="2400"/>
          </a:p>
        </p:txBody>
      </p:sp>
      <p:sp>
        <p:nvSpPr>
          <p:cNvPr id="28" name="Rectangle 27"/>
          <p:cNvSpPr/>
          <p:nvPr/>
        </p:nvSpPr>
        <p:spPr>
          <a:xfrm>
            <a:off x="5715000" y="1781502"/>
            <a:ext cx="2590800" cy="881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err="1"/>
              <a:t>Special</a:t>
            </a:r>
            <a:endParaRPr lang="fi-FI" sz="2400"/>
          </a:p>
        </p:txBody>
      </p:sp>
      <p:sp>
        <p:nvSpPr>
          <p:cNvPr id="29" name="Rectangle 28"/>
          <p:cNvSpPr/>
          <p:nvPr/>
        </p:nvSpPr>
        <p:spPr>
          <a:xfrm>
            <a:off x="5715000" y="2976893"/>
            <a:ext cx="2590800" cy="881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/>
              <a:t>Office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5000" y="4175853"/>
            <a:ext cx="2590800" cy="881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err="1"/>
              <a:t>Appointment</a:t>
            </a:r>
            <a:endParaRPr lang="fi-FI" sz="2400"/>
          </a:p>
        </p:txBody>
      </p:sp>
      <p:sp>
        <p:nvSpPr>
          <p:cNvPr id="31" name="Left Brace 30"/>
          <p:cNvSpPr/>
          <p:nvPr/>
        </p:nvSpPr>
        <p:spPr>
          <a:xfrm>
            <a:off x="4968766" y="1752600"/>
            <a:ext cx="533400" cy="4104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83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task</a:t>
            </a:r>
            <a:r>
              <a:rPr lang="fi-FI"/>
              <a:t> </a:t>
            </a:r>
            <a:r>
              <a:rPr lang="fi-FI" err="1"/>
              <a:t>will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to </a:t>
            </a:r>
            <a:r>
              <a:rPr lang="fi-FI" err="1"/>
              <a:t>fulfill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COO’s</a:t>
            </a:r>
            <a:r>
              <a:rPr lang="fi-FI"/>
              <a:t> </a:t>
            </a:r>
            <a:r>
              <a:rPr lang="fi-FI" err="1"/>
              <a:t>request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70375"/>
          </a:xfrm>
        </p:spPr>
        <p:txBody>
          <a:bodyPr>
            <a:normAutofit/>
          </a:bodyPr>
          <a:lstStyle/>
          <a:p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was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utilization</a:t>
            </a:r>
            <a:r>
              <a:rPr lang="fi-FI"/>
              <a:t> </a:t>
            </a:r>
            <a:r>
              <a:rPr lang="fi-FI" err="1"/>
              <a:t>rate</a:t>
            </a:r>
            <a:r>
              <a:rPr lang="fi-FI"/>
              <a:t> in </a:t>
            </a:r>
            <a:r>
              <a:rPr lang="fi-FI" err="1"/>
              <a:t>that</a:t>
            </a:r>
            <a:r>
              <a:rPr lang="fi-FI"/>
              <a:t> </a:t>
            </a:r>
            <a:r>
              <a:rPr lang="fi-FI" err="1"/>
              <a:t>unit</a:t>
            </a:r>
            <a:r>
              <a:rPr lang="fi-FI"/>
              <a:t> (Capital B)?</a:t>
            </a:r>
          </a:p>
          <a:p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were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most</a:t>
            </a:r>
            <a:r>
              <a:rPr lang="fi-FI"/>
              <a:t> </a:t>
            </a:r>
            <a:r>
              <a:rPr lang="fi-FI" err="1"/>
              <a:t>critical</a:t>
            </a:r>
            <a:r>
              <a:rPr lang="fi-FI"/>
              <a:t> </a:t>
            </a:r>
            <a:r>
              <a:rPr lang="fi-FI" err="1"/>
              <a:t>times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the </a:t>
            </a:r>
            <a:r>
              <a:rPr lang="fi-FI" err="1"/>
              <a:t>room</a:t>
            </a:r>
            <a:r>
              <a:rPr lang="fi-FI"/>
              <a:t> </a:t>
            </a:r>
            <a:r>
              <a:rPr lang="fi-FI" err="1"/>
              <a:t>use</a:t>
            </a:r>
            <a:r>
              <a:rPr lang="fi-FI"/>
              <a:t> </a:t>
            </a:r>
            <a:r>
              <a:rPr lang="fi-FI" err="1"/>
              <a:t>standpoint</a:t>
            </a:r>
            <a:r>
              <a:rPr lang="fi-FI"/>
              <a:t>? </a:t>
            </a:r>
          </a:p>
          <a:p>
            <a:r>
              <a:rPr lang="fi-FI" err="1"/>
              <a:t>Should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focus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inquery</a:t>
            </a:r>
            <a:r>
              <a:rPr lang="fi-FI"/>
              <a:t> </a:t>
            </a:r>
            <a:r>
              <a:rPr lang="fi-FI" err="1"/>
              <a:t>some</a:t>
            </a:r>
            <a:r>
              <a:rPr lang="fi-FI"/>
              <a:t> </a:t>
            </a:r>
            <a:r>
              <a:rPr lang="fi-FI" err="1"/>
              <a:t>how</a:t>
            </a:r>
            <a:r>
              <a:rPr lang="fi-FI"/>
              <a:t>?</a:t>
            </a:r>
          </a:p>
          <a:p>
            <a:pPr lvl="1"/>
            <a:r>
              <a:rPr lang="fi-FI" err="1"/>
              <a:t>Provide</a:t>
            </a:r>
            <a:r>
              <a:rPr lang="fi-FI"/>
              <a:t> an </a:t>
            </a:r>
            <a:r>
              <a:rPr lang="fi-FI" err="1"/>
              <a:t>example</a:t>
            </a:r>
            <a:r>
              <a:rPr lang="fi-FI"/>
              <a:t> of </a:t>
            </a:r>
            <a:r>
              <a:rPr lang="fi-FI" err="1"/>
              <a:t>that</a:t>
            </a:r>
            <a:endParaRPr lang="fi-FI"/>
          </a:p>
          <a:p>
            <a:pPr marL="457200" lvl="1" indent="0">
              <a:buNone/>
            </a:pPr>
            <a:endParaRPr lang="fi-FI"/>
          </a:p>
          <a:p>
            <a:r>
              <a:rPr lang="fi-FI" i="1" err="1"/>
              <a:t>What</a:t>
            </a:r>
            <a:r>
              <a:rPr lang="fi-FI" i="1"/>
              <a:t> </a:t>
            </a:r>
            <a:r>
              <a:rPr lang="fi-FI" i="1" err="1"/>
              <a:t>kind</a:t>
            </a:r>
            <a:r>
              <a:rPr lang="fi-FI" i="1"/>
              <a:t> of </a:t>
            </a:r>
            <a:r>
              <a:rPr lang="fi-FI" i="1" err="1"/>
              <a:t>information</a:t>
            </a:r>
            <a:r>
              <a:rPr lang="fi-FI" i="1"/>
              <a:t> </a:t>
            </a:r>
            <a:r>
              <a:rPr lang="fi-FI" i="1" err="1"/>
              <a:t>would</a:t>
            </a:r>
            <a:r>
              <a:rPr lang="fi-FI" i="1"/>
              <a:t> </a:t>
            </a:r>
            <a:r>
              <a:rPr lang="fi-FI" i="1" err="1"/>
              <a:t>you</a:t>
            </a:r>
            <a:r>
              <a:rPr lang="fi-FI" i="1"/>
              <a:t> </a:t>
            </a:r>
            <a:r>
              <a:rPr lang="fi-FI" i="1" err="1"/>
              <a:t>need</a:t>
            </a:r>
            <a:r>
              <a:rPr lang="fi-FI" i="1"/>
              <a:t> to </a:t>
            </a:r>
            <a:r>
              <a:rPr lang="fi-FI" i="1" err="1"/>
              <a:t>continue</a:t>
            </a:r>
            <a:r>
              <a:rPr lang="fi-FI" i="1"/>
              <a:t> with </a:t>
            </a:r>
            <a:r>
              <a:rPr lang="fi-FI" i="1" err="1"/>
              <a:t>your</a:t>
            </a:r>
            <a:r>
              <a:rPr lang="fi-FI" i="1"/>
              <a:t> </a:t>
            </a:r>
            <a:r>
              <a:rPr lang="fi-FI" i="1" err="1"/>
              <a:t>improvement</a:t>
            </a:r>
            <a:r>
              <a:rPr lang="fi-FI" i="1"/>
              <a:t> </a:t>
            </a:r>
            <a:r>
              <a:rPr lang="fi-FI" i="1" err="1"/>
              <a:t>project</a:t>
            </a:r>
            <a:r>
              <a:rPr lang="fi-FI" i="1"/>
              <a:t>?</a:t>
            </a:r>
          </a:p>
          <a:p>
            <a:r>
              <a:rPr lang="fi-FI" i="1"/>
              <a:t>Please return your presentation to MyCourses</a:t>
            </a:r>
          </a:p>
        </p:txBody>
      </p:sp>
    </p:spTree>
    <p:extLst>
      <p:ext uri="{BB962C8B-B14F-4D97-AF65-F5344CB8AC3E}">
        <p14:creationId xmlns:p14="http://schemas.microsoft.com/office/powerpoint/2010/main" val="55831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C223-00FC-4BCA-B799-4B3E7179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Part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AE8C-105E-4247-944A-D651D8F7F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3FCC3-12FA-48B0-B160-737ED2E5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3DA2-A07E-4F27-BE2B-212746ED6F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Let’s watch an </a:t>
            </a:r>
            <a:r>
              <a:rPr lang="en-US">
                <a:hlinkClick r:id="rId2"/>
              </a:rPr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2743200" cy="365125"/>
          </a:xfrm>
        </p:spPr>
        <p:txBody>
          <a:bodyPr/>
          <a:lstStyle/>
          <a:p>
            <a:fld id="{48BA68DC-540B-4BED-9A52-9F7F67C193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COO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sent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the </a:t>
            </a:r>
            <a:r>
              <a:rPr lang="fi-FI" err="1"/>
              <a:t>following</a:t>
            </a:r>
            <a:r>
              <a:rPr lang="fi-FI"/>
              <a:t> </a:t>
            </a:r>
            <a:r>
              <a:rPr lang="fi-FI" err="1"/>
              <a:t>mail</a:t>
            </a:r>
            <a:r>
              <a:rPr lang="fi-FI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329"/>
            <a:ext cx="10515600" cy="41865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err="1"/>
              <a:t>Dear</a:t>
            </a:r>
            <a:r>
              <a:rPr lang="fi-FI"/>
              <a:t> GB,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err="1"/>
              <a:t>Thank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for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work</a:t>
            </a:r>
            <a:r>
              <a:rPr lang="fi-FI"/>
              <a:t> </a:t>
            </a:r>
            <a:r>
              <a:rPr lang="fi-FI" err="1"/>
              <a:t>so</a:t>
            </a:r>
            <a:r>
              <a:rPr lang="fi-FI"/>
              <a:t> </a:t>
            </a:r>
            <a:r>
              <a:rPr lang="fi-FI" err="1"/>
              <a:t>far</a:t>
            </a:r>
            <a:r>
              <a:rPr lang="fi-FI"/>
              <a:t>.  As </a:t>
            </a:r>
            <a:r>
              <a:rPr lang="fi-FI" err="1"/>
              <a:t>agreed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meeting</a:t>
            </a:r>
            <a:r>
              <a:rPr lang="fi-FI"/>
              <a:t>, </a:t>
            </a:r>
            <a:r>
              <a:rPr lang="fi-FI" err="1"/>
              <a:t>please</a:t>
            </a:r>
            <a:r>
              <a:rPr lang="fi-FI"/>
              <a:t> </a:t>
            </a:r>
            <a:r>
              <a:rPr lang="fi-FI" err="1"/>
              <a:t>find</a:t>
            </a:r>
            <a:r>
              <a:rPr lang="fi-FI"/>
              <a:t> out an </a:t>
            </a:r>
            <a:r>
              <a:rPr lang="fi-FI" err="1"/>
              <a:t>aswer</a:t>
            </a:r>
            <a:r>
              <a:rPr lang="fi-FI"/>
              <a:t> to </a:t>
            </a:r>
            <a:r>
              <a:rPr lang="fi-FI" err="1"/>
              <a:t>the</a:t>
            </a:r>
            <a:r>
              <a:rPr lang="fi-FI"/>
              <a:t>  </a:t>
            </a:r>
            <a:r>
              <a:rPr lang="fi-FI" err="1"/>
              <a:t>following</a:t>
            </a:r>
            <a:r>
              <a:rPr lang="fi-FI"/>
              <a:t> </a:t>
            </a:r>
            <a:r>
              <a:rPr lang="fi-FI" err="1"/>
              <a:t>questions</a:t>
            </a:r>
            <a:r>
              <a:rPr lang="fi-FI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split</a:t>
            </a:r>
            <a:r>
              <a:rPr lang="fi-FI"/>
              <a:t> </a:t>
            </a:r>
            <a:r>
              <a:rPr lang="fi-FI" err="1"/>
              <a:t>between</a:t>
            </a:r>
            <a:r>
              <a:rPr lang="fi-FI"/>
              <a:t> </a:t>
            </a:r>
            <a:r>
              <a:rPr lang="fi-FI" err="1"/>
              <a:t>usage</a:t>
            </a:r>
            <a:r>
              <a:rPr lang="fi-FI"/>
              <a:t> </a:t>
            </a:r>
            <a:r>
              <a:rPr lang="fi-FI" err="1"/>
              <a:t>rate</a:t>
            </a:r>
            <a:r>
              <a:rPr lang="fi-FI"/>
              <a:t> and </a:t>
            </a:r>
            <a:r>
              <a:rPr lang="fi-FI" err="1"/>
              <a:t>utilization</a:t>
            </a:r>
            <a:r>
              <a:rPr lang="fi-FI"/>
              <a:t> </a:t>
            </a:r>
            <a:r>
              <a:rPr lang="fi-FI" err="1"/>
              <a:t>rate</a:t>
            </a:r>
            <a:r>
              <a:rPr lang="fi-FI"/>
              <a:t> </a:t>
            </a:r>
            <a:r>
              <a:rPr lang="fi-FI" err="1"/>
              <a:t>during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most</a:t>
            </a:r>
            <a:r>
              <a:rPr lang="fi-FI"/>
              <a:t> </a:t>
            </a:r>
            <a:r>
              <a:rPr lang="fi-FI" err="1"/>
              <a:t>critical</a:t>
            </a:r>
            <a:r>
              <a:rPr lang="fi-FI"/>
              <a:t> </a:t>
            </a:r>
            <a:r>
              <a:rPr lang="fi-FI" err="1"/>
              <a:t>hours</a:t>
            </a:r>
            <a:r>
              <a:rPr lang="fi-FI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If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analysis</a:t>
            </a:r>
            <a:r>
              <a:rPr lang="fi-FI"/>
              <a:t> </a:t>
            </a:r>
            <a:r>
              <a:rPr lang="fi-FI" err="1"/>
              <a:t>gives</a:t>
            </a:r>
            <a:r>
              <a:rPr lang="fi-FI"/>
              <a:t> </a:t>
            </a:r>
            <a:r>
              <a:rPr lang="fi-FI" err="1"/>
              <a:t>new</a:t>
            </a:r>
            <a:r>
              <a:rPr lang="fi-FI"/>
              <a:t> </a:t>
            </a:r>
            <a:r>
              <a:rPr lang="fi-FI" err="1"/>
              <a:t>insights</a:t>
            </a:r>
            <a:r>
              <a:rPr lang="fi-FI"/>
              <a:t>,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could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causing</a:t>
            </a:r>
            <a:r>
              <a:rPr lang="fi-FI"/>
              <a:t> </a:t>
            </a:r>
            <a:r>
              <a:rPr lang="fi-FI" err="1"/>
              <a:t>them</a:t>
            </a:r>
            <a:r>
              <a:rPr lang="fi-FI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next</a:t>
            </a:r>
            <a:r>
              <a:rPr lang="fi-FI"/>
              <a:t> </a:t>
            </a:r>
            <a:r>
              <a:rPr lang="fi-FI" err="1"/>
              <a:t>steps</a:t>
            </a:r>
            <a:r>
              <a:rPr lang="fi-FI"/>
              <a:t> to </a:t>
            </a:r>
            <a:r>
              <a:rPr lang="fi-FI" err="1"/>
              <a:t>find</a:t>
            </a:r>
            <a:r>
              <a:rPr lang="fi-FI"/>
              <a:t> </a:t>
            </a:r>
            <a:r>
              <a:rPr lang="fi-FI" err="1"/>
              <a:t>them</a:t>
            </a:r>
            <a:r>
              <a:rPr lang="fi-FI"/>
              <a:t>?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err="1"/>
              <a:t>Please</a:t>
            </a:r>
            <a:r>
              <a:rPr lang="fi-FI"/>
              <a:t> </a:t>
            </a:r>
            <a:r>
              <a:rPr lang="fi-FI" err="1"/>
              <a:t>find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new</a:t>
            </a:r>
            <a:r>
              <a:rPr lang="fi-FI"/>
              <a:t> data </a:t>
            </a:r>
            <a:r>
              <a:rPr lang="fi-FI" err="1"/>
              <a:t>file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IT as an </a:t>
            </a:r>
            <a:r>
              <a:rPr lang="fi-FI" err="1"/>
              <a:t>attachment</a:t>
            </a:r>
            <a:r>
              <a:rPr lang="fi-FI"/>
              <a:t>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-COO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Calculation of Usage and Utilization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2089577"/>
            <a:ext cx="10076033" cy="1339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4800" y="3886200"/>
            <a:ext cx="3200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Usage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067800" y="4800600"/>
            <a:ext cx="2066216" cy="533400"/>
          </a:xfrm>
          <a:prstGeom prst="rect">
            <a:avLst/>
          </a:prstGeom>
          <a:solidFill>
            <a:srgbClr val="205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Utilization 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4790485"/>
            <a:ext cx="5638800" cy="533400"/>
          </a:xfrm>
          <a:prstGeom prst="rect">
            <a:avLst/>
          </a:prstGeom>
          <a:solidFill>
            <a:srgbClr val="205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When there is a professional in the room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3886200"/>
            <a:ext cx="4038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When the room is reserved</a:t>
            </a:r>
          </a:p>
        </p:txBody>
      </p:sp>
    </p:spTree>
    <p:extLst>
      <p:ext uri="{BB962C8B-B14F-4D97-AF65-F5344CB8AC3E}">
        <p14:creationId xmlns:p14="http://schemas.microsoft.com/office/powerpoint/2010/main" val="197786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05000" y="3325146"/>
            <a:ext cx="2590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err="1"/>
              <a:t>Different</a:t>
            </a:r>
            <a:r>
              <a:rPr lang="fi-FI" sz="2400"/>
              <a:t> </a:t>
            </a:r>
            <a:r>
              <a:rPr lang="fi-FI" sz="2400" err="1"/>
              <a:t>room</a:t>
            </a:r>
            <a:r>
              <a:rPr lang="fi-FI" sz="2400"/>
              <a:t> </a:t>
            </a:r>
            <a:r>
              <a:rPr lang="fi-FI" sz="2400" err="1"/>
              <a:t>types</a:t>
            </a:r>
            <a:endParaRPr lang="fi-FI" sz="2400"/>
          </a:p>
        </p:txBody>
      </p:sp>
      <p:sp>
        <p:nvSpPr>
          <p:cNvPr id="27" name="Rectangle 26"/>
          <p:cNvSpPr/>
          <p:nvPr/>
        </p:nvSpPr>
        <p:spPr>
          <a:xfrm>
            <a:off x="5715000" y="5367675"/>
            <a:ext cx="2590800" cy="4524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err="1"/>
              <a:t>Not</a:t>
            </a:r>
            <a:r>
              <a:rPr lang="fi-FI" sz="2400"/>
              <a:t> </a:t>
            </a:r>
            <a:r>
              <a:rPr lang="fi-FI" sz="2400" err="1"/>
              <a:t>defined</a:t>
            </a:r>
            <a:endParaRPr lang="fi-FI" sz="2400"/>
          </a:p>
        </p:txBody>
      </p:sp>
      <p:sp>
        <p:nvSpPr>
          <p:cNvPr id="28" name="Rectangle 27"/>
          <p:cNvSpPr/>
          <p:nvPr/>
        </p:nvSpPr>
        <p:spPr>
          <a:xfrm>
            <a:off x="5715000" y="1781502"/>
            <a:ext cx="2590800" cy="881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err="1"/>
              <a:t>Special</a:t>
            </a:r>
            <a:endParaRPr lang="fi-FI" sz="2400"/>
          </a:p>
        </p:txBody>
      </p:sp>
      <p:sp>
        <p:nvSpPr>
          <p:cNvPr id="29" name="Rectangle 28"/>
          <p:cNvSpPr/>
          <p:nvPr/>
        </p:nvSpPr>
        <p:spPr>
          <a:xfrm>
            <a:off x="5715000" y="2976893"/>
            <a:ext cx="2590800" cy="881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/>
              <a:t>Office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5000" y="4175853"/>
            <a:ext cx="2590800" cy="881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err="1"/>
              <a:t>Appointment</a:t>
            </a:r>
            <a:endParaRPr lang="fi-FI" sz="2400"/>
          </a:p>
        </p:txBody>
      </p:sp>
      <p:sp>
        <p:nvSpPr>
          <p:cNvPr id="31" name="Left Brace 30"/>
          <p:cNvSpPr/>
          <p:nvPr/>
        </p:nvSpPr>
        <p:spPr>
          <a:xfrm>
            <a:off x="4968766" y="1752600"/>
            <a:ext cx="533400" cy="4104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13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Our</a:t>
            </a:r>
            <a:r>
              <a:rPr lang="fi-FI"/>
              <a:t> case </a:t>
            </a:r>
            <a:r>
              <a:rPr lang="fi-FI" err="1"/>
              <a:t>study</a:t>
            </a:r>
            <a:r>
              <a:rPr lang="fi-FI"/>
              <a:t> </a:t>
            </a:r>
            <a:r>
              <a:rPr lang="fi-FI" err="1"/>
              <a:t>concerns</a:t>
            </a:r>
            <a:r>
              <a:rPr lang="fi-FI"/>
              <a:t> a </a:t>
            </a:r>
            <a:r>
              <a:rPr lang="fi-FI" err="1"/>
              <a:t>healthcare</a:t>
            </a:r>
            <a:r>
              <a:rPr lang="fi-FI"/>
              <a:t> </a:t>
            </a:r>
            <a:r>
              <a:rPr lang="fi-FI" err="1"/>
              <a:t>company</a:t>
            </a:r>
            <a:r>
              <a:rPr lang="fi-FI"/>
              <a:t> in </a:t>
            </a:r>
            <a:r>
              <a:rPr lang="fi-FI" err="1"/>
              <a:t>one</a:t>
            </a:r>
            <a:r>
              <a:rPr lang="fi-FI"/>
              <a:t> </a:t>
            </a:r>
            <a:r>
              <a:rPr lang="fi-FI" err="1"/>
              <a:t>unknown</a:t>
            </a:r>
            <a:r>
              <a:rPr lang="fi-FI"/>
              <a:t> </a:t>
            </a:r>
            <a:r>
              <a:rPr lang="fi-FI" err="1"/>
              <a:t>European</a:t>
            </a:r>
            <a:r>
              <a:rPr lang="fi-FI"/>
              <a:t>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3805918"/>
          </a:xfrm>
        </p:spPr>
        <p:txBody>
          <a:bodyPr/>
          <a:lstStyle/>
          <a:p>
            <a:r>
              <a:rPr lang="fi-FI"/>
              <a:t>5 </a:t>
            </a:r>
            <a:r>
              <a:rPr lang="fi-FI" err="1"/>
              <a:t>different</a:t>
            </a:r>
            <a:r>
              <a:rPr lang="fi-FI"/>
              <a:t> </a:t>
            </a:r>
            <a:r>
              <a:rPr lang="fi-FI" err="1"/>
              <a:t>units</a:t>
            </a:r>
            <a:r>
              <a:rPr lang="fi-FI"/>
              <a:t> </a:t>
            </a:r>
            <a:r>
              <a:rPr lang="fi-FI" err="1"/>
              <a:t>around</a:t>
            </a:r>
            <a:r>
              <a:rPr lang="fi-FI"/>
              <a:t> the country</a:t>
            </a:r>
          </a:p>
          <a:p>
            <a:r>
              <a:rPr lang="fi-FI" err="1"/>
              <a:t>Most</a:t>
            </a:r>
            <a:r>
              <a:rPr lang="fi-FI"/>
              <a:t> of the </a:t>
            </a:r>
            <a:r>
              <a:rPr lang="fi-FI" err="1"/>
              <a:t>customers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in the capital </a:t>
            </a:r>
            <a:r>
              <a:rPr lang="fi-FI" err="1"/>
              <a:t>region</a:t>
            </a:r>
            <a:r>
              <a:rPr lang="fi-FI"/>
              <a:t>, </a:t>
            </a:r>
            <a:r>
              <a:rPr lang="fi-FI" err="1"/>
              <a:t>where</a:t>
            </a:r>
            <a:r>
              <a:rPr lang="fi-FI"/>
              <a:t> the </a:t>
            </a:r>
            <a:r>
              <a:rPr lang="fi-FI" err="1"/>
              <a:t>customers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divided</a:t>
            </a:r>
            <a:r>
              <a:rPr lang="fi-FI"/>
              <a:t> into </a:t>
            </a:r>
            <a:r>
              <a:rPr lang="fi-FI" err="1"/>
              <a:t>two</a:t>
            </a:r>
            <a:r>
              <a:rPr lang="fi-FI"/>
              <a:t> </a:t>
            </a:r>
            <a:r>
              <a:rPr lang="fi-FI" err="1"/>
              <a:t>different</a:t>
            </a:r>
            <a:r>
              <a:rPr lang="fi-FI"/>
              <a:t> </a:t>
            </a:r>
            <a:r>
              <a:rPr lang="fi-FI" err="1"/>
              <a:t>units</a:t>
            </a:r>
            <a:endParaRPr lang="fi-FI"/>
          </a:p>
          <a:p>
            <a:r>
              <a:rPr lang="fi-FI" err="1"/>
              <a:t>Other</a:t>
            </a:r>
            <a:r>
              <a:rPr lang="fi-FI"/>
              <a:t> </a:t>
            </a:r>
            <a:r>
              <a:rPr lang="fi-FI" err="1"/>
              <a:t>units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distributed</a:t>
            </a:r>
            <a:r>
              <a:rPr lang="fi-FI"/>
              <a:t> </a:t>
            </a:r>
            <a:r>
              <a:rPr lang="fi-FI" err="1"/>
              <a:t>around</a:t>
            </a:r>
            <a:r>
              <a:rPr lang="fi-FI"/>
              <a:t> the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42" name="Picture 2" descr="C:\Users\mikko.rajala@terveystalo\AppData\Local\Microsoft\Windows\Temporary Internet Files\Content.IE5\4E2T2IN8\756px-Flag_map_of_Germany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91439"/>
            <a:ext cx="2860800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ikko.rajala@terveystalo\AppData\Local\Microsoft\Windows\Temporary Internet Files\Content.IE5\53KZERVA\I4St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611512" cy="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kko.rajala@terveystalo\AppData\Local\Microsoft\Windows\Temporary Internet Files\Content.IE5\53KZERVA\I4St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62200"/>
            <a:ext cx="611512" cy="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ikko.rajala@terveystalo\AppData\Local\Microsoft\Windows\Temporary Internet Files\Content.IE5\53KZERVA\I4St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62200"/>
            <a:ext cx="611512" cy="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ikko.rajala@terveystalo\AppData\Local\Microsoft\Windows\Temporary Internet Files\Content.IE5\53KZERVA\I4St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18456"/>
            <a:ext cx="611512" cy="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ikko.rajala@terveystalo\AppData\Local\Microsoft\Windows\Temporary Internet Files\Content.IE5\53KZERVA\I4St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88" y="4175656"/>
            <a:ext cx="611512" cy="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1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COO of the </a:t>
            </a:r>
            <a:r>
              <a:rPr lang="fi-FI" err="1"/>
              <a:t>company</a:t>
            </a:r>
            <a:r>
              <a:rPr lang="fi-FI"/>
              <a:t>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been</a:t>
            </a:r>
            <a:r>
              <a:rPr lang="fi-FI"/>
              <a:t> </a:t>
            </a:r>
            <a:r>
              <a:rPr lang="fi-FI" err="1"/>
              <a:t>concerned</a:t>
            </a:r>
            <a:r>
              <a:rPr lang="fi-FI"/>
              <a:t> </a:t>
            </a:r>
            <a:r>
              <a:rPr lang="fi-FI" err="1"/>
              <a:t>that</a:t>
            </a:r>
            <a:r>
              <a:rPr lang="fi-FI"/>
              <a:t> the </a:t>
            </a:r>
            <a:r>
              <a:rPr lang="fi-FI" err="1"/>
              <a:t>current</a:t>
            </a:r>
            <a:r>
              <a:rPr lang="fi-FI"/>
              <a:t> </a:t>
            </a:r>
            <a:r>
              <a:rPr lang="fi-FI" err="1"/>
              <a:t>premises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not</a:t>
            </a:r>
            <a:r>
              <a:rPr lang="fi-FI"/>
              <a:t> </a:t>
            </a:r>
            <a:r>
              <a:rPr lang="fi-FI" err="1"/>
              <a:t>enough</a:t>
            </a:r>
            <a:r>
              <a:rPr lang="fi-FI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833290"/>
            <a:ext cx="5364480" cy="4186510"/>
          </a:xfrm>
        </p:spPr>
        <p:txBody>
          <a:bodyPr>
            <a:normAutofit/>
          </a:bodyPr>
          <a:lstStyle/>
          <a:p>
            <a:r>
              <a:rPr lang="fi-FI" err="1"/>
              <a:t>From</a:t>
            </a:r>
            <a:r>
              <a:rPr lang="fi-FI"/>
              <a:t> the 5 </a:t>
            </a:r>
            <a:r>
              <a:rPr lang="fi-FI" err="1"/>
              <a:t>units</a:t>
            </a:r>
            <a:r>
              <a:rPr lang="fi-FI"/>
              <a:t>, </a:t>
            </a:r>
            <a:r>
              <a:rPr lang="fi-FI" err="1"/>
              <a:t>concerns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</a:t>
            </a:r>
            <a:r>
              <a:rPr lang="fi-FI" err="1"/>
              <a:t>been</a:t>
            </a:r>
            <a:r>
              <a:rPr lang="fi-FI"/>
              <a:t> </a:t>
            </a:r>
            <a:r>
              <a:rPr lang="fi-FI" err="1"/>
              <a:t>raised</a:t>
            </a:r>
            <a:r>
              <a:rPr lang="fi-FI"/>
              <a:t> </a:t>
            </a:r>
            <a:r>
              <a:rPr lang="fi-FI" err="1"/>
              <a:t>that</a:t>
            </a:r>
            <a:r>
              <a:rPr lang="fi-FI"/>
              <a:t> the </a:t>
            </a:r>
            <a:r>
              <a:rPr lang="fi-FI" err="1"/>
              <a:t>current</a:t>
            </a:r>
            <a:r>
              <a:rPr lang="fi-FI"/>
              <a:t> </a:t>
            </a:r>
            <a:r>
              <a:rPr lang="fi-FI" err="1"/>
              <a:t>premises</a:t>
            </a:r>
            <a:r>
              <a:rPr lang="fi-FI"/>
              <a:t> </a:t>
            </a:r>
            <a:r>
              <a:rPr lang="fi-FI" err="1"/>
              <a:t>don’t</a:t>
            </a:r>
            <a:r>
              <a:rPr lang="fi-FI"/>
              <a:t> </a:t>
            </a:r>
            <a:r>
              <a:rPr lang="fi-FI" err="1"/>
              <a:t>suffice</a:t>
            </a:r>
            <a:endParaRPr lang="fi-FI"/>
          </a:p>
          <a:p>
            <a:r>
              <a:rPr lang="fi-FI"/>
              <a:t>COO </a:t>
            </a:r>
            <a:r>
              <a:rPr lang="fi-FI" err="1"/>
              <a:t>doesn’t</a:t>
            </a:r>
            <a:r>
              <a:rPr lang="fi-FI"/>
              <a:t> </a:t>
            </a:r>
            <a:r>
              <a:rPr lang="fi-FI" err="1"/>
              <a:t>yet</a:t>
            </a:r>
            <a:r>
              <a:rPr lang="fi-FI"/>
              <a:t> </a:t>
            </a:r>
            <a:r>
              <a:rPr lang="fi-FI" err="1"/>
              <a:t>understand</a:t>
            </a:r>
            <a:r>
              <a:rPr lang="fi-FI"/>
              <a:t> the </a:t>
            </a:r>
            <a:r>
              <a:rPr lang="fi-FI" err="1"/>
              <a:t>problem</a:t>
            </a:r>
            <a:r>
              <a:rPr lang="fi-FI"/>
              <a:t> </a:t>
            </a:r>
            <a:r>
              <a:rPr lang="fi-FI" err="1"/>
              <a:t>so</a:t>
            </a:r>
            <a:r>
              <a:rPr lang="fi-FI"/>
              <a:t> </a:t>
            </a:r>
            <a:r>
              <a:rPr lang="fi-FI" err="1"/>
              <a:t>she</a:t>
            </a:r>
            <a:r>
              <a:rPr lang="fi-FI"/>
              <a:t> </a:t>
            </a:r>
            <a:r>
              <a:rPr lang="fi-FI" err="1"/>
              <a:t>calls</a:t>
            </a:r>
            <a:r>
              <a:rPr lang="fi-FI"/>
              <a:t> a </a:t>
            </a:r>
            <a:r>
              <a:rPr lang="fi-FI" err="1"/>
              <a:t>team</a:t>
            </a:r>
            <a:r>
              <a:rPr lang="fi-FI"/>
              <a:t> of </a:t>
            </a:r>
            <a:r>
              <a:rPr lang="fi-FI" err="1"/>
              <a:t>fellow</a:t>
            </a:r>
            <a:r>
              <a:rPr lang="fi-FI"/>
              <a:t> Green </a:t>
            </a:r>
            <a:r>
              <a:rPr lang="fi-FI" err="1"/>
              <a:t>Belts</a:t>
            </a:r>
            <a:r>
              <a:rPr lang="fi-FI"/>
              <a:t> inside the </a:t>
            </a:r>
            <a:r>
              <a:rPr lang="fi-FI" err="1"/>
              <a:t>company</a:t>
            </a:r>
            <a:endParaRPr lang="fi-FI"/>
          </a:p>
          <a:p>
            <a:r>
              <a:rPr lang="fi-FI"/>
              <a:t>COO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like</a:t>
            </a:r>
            <a:r>
              <a:rPr lang="fi-FI"/>
              <a:t> to </a:t>
            </a:r>
            <a:r>
              <a:rPr lang="fi-FI" err="1"/>
              <a:t>know</a:t>
            </a:r>
            <a:r>
              <a:rPr lang="fi-FI"/>
              <a:t> </a:t>
            </a:r>
            <a:r>
              <a:rPr lang="fi-FI" err="1"/>
              <a:t>what</a:t>
            </a:r>
            <a:r>
              <a:rPr lang="fi-FI"/>
              <a:t> is the </a:t>
            </a:r>
            <a:r>
              <a:rPr lang="fi-FI" err="1"/>
              <a:t>deal</a:t>
            </a:r>
            <a:r>
              <a:rPr lang="fi-FI"/>
              <a:t> with </a:t>
            </a:r>
            <a:r>
              <a:rPr lang="fi-FI" err="1"/>
              <a:t>room</a:t>
            </a:r>
            <a:r>
              <a:rPr lang="fi-FI"/>
              <a:t> </a:t>
            </a:r>
            <a:r>
              <a:rPr lang="fi-FI" err="1"/>
              <a:t>usage</a:t>
            </a:r>
            <a:r>
              <a:rPr lang="fi-FI"/>
              <a:t> in the </a:t>
            </a:r>
            <a:r>
              <a:rPr lang="fi-FI" err="1"/>
              <a:t>company</a:t>
            </a:r>
            <a:endParaRPr lang="fi-FI"/>
          </a:p>
        </p:txBody>
      </p:sp>
      <p:pic>
        <p:nvPicPr>
          <p:cNvPr id="11266" name="Picture 2" descr="C:\Users\mikko.rajala@terveystalo\AppData\Local\Microsoft\Windows\Temporary Internet Files\Content.IE5\28SP9WK1\waar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38" y="1846045"/>
            <a:ext cx="2016768" cy="18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kko.rajala@terveystalo\AppData\Local\Microsoft\Windows\Temporary Internet Files\Content.IE5\53KZERVA\4424268595_48cf06ff79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25" y="3910101"/>
            <a:ext cx="3115690" cy="17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kko.rajala@terveystalo\AppData\Local\Microsoft\Windows\Temporary Internet Files\Content.IE5\4E2T2IN8\wpid-Photo-Jul-17-2011-940-P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91" y="1905000"/>
            <a:ext cx="1603209" cy="19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COO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sent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the </a:t>
            </a:r>
            <a:r>
              <a:rPr lang="fi-FI" err="1"/>
              <a:t>following</a:t>
            </a:r>
            <a:r>
              <a:rPr lang="fi-FI"/>
              <a:t> </a:t>
            </a:r>
            <a:r>
              <a:rPr lang="fi-FI" err="1"/>
              <a:t>mail</a:t>
            </a:r>
            <a:r>
              <a:rPr lang="fi-FI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329"/>
            <a:ext cx="10515600" cy="41865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err="1"/>
              <a:t>Dear</a:t>
            </a:r>
            <a:r>
              <a:rPr lang="fi-FI"/>
              <a:t> GB,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err="1"/>
              <a:t>Could</a:t>
            </a:r>
            <a:r>
              <a:rPr lang="fi-FI"/>
              <a:t> </a:t>
            </a:r>
            <a:r>
              <a:rPr lang="fi-FI" err="1"/>
              <a:t>take</a:t>
            </a:r>
            <a:r>
              <a:rPr lang="fi-FI"/>
              <a:t> a look at </a:t>
            </a:r>
            <a:r>
              <a:rPr lang="fi-FI" err="1"/>
              <a:t>our</a:t>
            </a:r>
            <a:r>
              <a:rPr lang="fi-FI"/>
              <a:t> </a:t>
            </a:r>
            <a:r>
              <a:rPr lang="fi-FI" err="1"/>
              <a:t>room</a:t>
            </a:r>
            <a:r>
              <a:rPr lang="fi-FI"/>
              <a:t> </a:t>
            </a:r>
            <a:r>
              <a:rPr lang="fi-FI" err="1"/>
              <a:t>usage</a:t>
            </a:r>
            <a:r>
              <a:rPr lang="fi-FI"/>
              <a:t> in </a:t>
            </a:r>
            <a:r>
              <a:rPr lang="fi-FI" err="1"/>
              <a:t>different</a:t>
            </a:r>
            <a:r>
              <a:rPr lang="fi-FI"/>
              <a:t> </a:t>
            </a:r>
            <a:r>
              <a:rPr lang="fi-FI" err="1"/>
              <a:t>units</a:t>
            </a:r>
            <a:r>
              <a:rPr lang="fi-FI"/>
              <a:t>? </a:t>
            </a:r>
            <a:r>
              <a:rPr lang="fi-FI" err="1"/>
              <a:t>I’ve</a:t>
            </a:r>
            <a:r>
              <a:rPr lang="fi-FI"/>
              <a:t> </a:t>
            </a:r>
            <a:r>
              <a:rPr lang="fi-FI" err="1"/>
              <a:t>heard</a:t>
            </a:r>
            <a:r>
              <a:rPr lang="fi-FI"/>
              <a:t> </a:t>
            </a:r>
            <a:r>
              <a:rPr lang="fi-FI" err="1"/>
              <a:t>that</a:t>
            </a:r>
            <a:r>
              <a:rPr lang="fi-FI"/>
              <a:t> </a:t>
            </a:r>
            <a:r>
              <a:rPr lang="fi-FI" err="1"/>
              <a:t>problems</a:t>
            </a:r>
            <a:r>
              <a:rPr lang="fi-FI"/>
              <a:t> </a:t>
            </a:r>
            <a:r>
              <a:rPr lang="fi-FI" err="1"/>
              <a:t>exist</a:t>
            </a:r>
            <a:r>
              <a:rPr lang="fi-FI"/>
              <a:t> </a:t>
            </a:r>
            <a:r>
              <a:rPr lang="fi-FI" err="1"/>
              <a:t>but</a:t>
            </a:r>
            <a:r>
              <a:rPr lang="fi-FI"/>
              <a:t> no idea </a:t>
            </a:r>
            <a:r>
              <a:rPr lang="fi-FI" err="1"/>
              <a:t>why</a:t>
            </a:r>
            <a:r>
              <a:rPr lang="fi-FI"/>
              <a:t>…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need</a:t>
            </a:r>
            <a:r>
              <a:rPr lang="fi-FI"/>
              <a:t>, in my </a:t>
            </a:r>
            <a:r>
              <a:rPr lang="fi-FI" err="1"/>
              <a:t>opinion</a:t>
            </a:r>
            <a:r>
              <a:rPr lang="fi-FI"/>
              <a:t>, to </a:t>
            </a:r>
            <a:r>
              <a:rPr lang="fi-FI" err="1"/>
              <a:t>make</a:t>
            </a:r>
            <a:r>
              <a:rPr lang="fi-FI"/>
              <a:t> a </a:t>
            </a:r>
            <a:r>
              <a:rPr lang="fi-FI" err="1"/>
              <a:t>project</a:t>
            </a:r>
            <a:r>
              <a:rPr lang="fi-FI"/>
              <a:t> out of </a:t>
            </a:r>
            <a:r>
              <a:rPr lang="fi-FI" err="1"/>
              <a:t>this</a:t>
            </a:r>
            <a:r>
              <a:rPr lang="fi-FI"/>
              <a:t>. </a:t>
            </a:r>
            <a:r>
              <a:rPr lang="fi-FI" err="1"/>
              <a:t>I’m</a:t>
            </a:r>
            <a:r>
              <a:rPr lang="fi-FI"/>
              <a:t> </a:t>
            </a:r>
            <a:r>
              <a:rPr lang="fi-FI" err="1"/>
              <a:t>currently</a:t>
            </a:r>
            <a:r>
              <a:rPr lang="fi-FI"/>
              <a:t> on </a:t>
            </a:r>
            <a:r>
              <a:rPr lang="fi-FI" err="1"/>
              <a:t>vacation</a:t>
            </a:r>
            <a:r>
              <a:rPr lang="fi-FI"/>
              <a:t>, </a:t>
            </a:r>
            <a:r>
              <a:rPr lang="fi-FI" err="1"/>
              <a:t>but</a:t>
            </a:r>
            <a:r>
              <a:rPr lang="fi-FI"/>
              <a:t> I </a:t>
            </a:r>
            <a:r>
              <a:rPr lang="fi-FI" err="1"/>
              <a:t>suggest</a:t>
            </a:r>
            <a:r>
              <a:rPr lang="fi-FI"/>
              <a:t> </a:t>
            </a:r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meet</a:t>
            </a:r>
            <a:r>
              <a:rPr lang="fi-FI"/>
              <a:t> in a </a:t>
            </a:r>
            <a:r>
              <a:rPr lang="fi-FI" err="1"/>
              <a:t>week</a:t>
            </a:r>
            <a:r>
              <a:rPr lang="fi-FI"/>
              <a:t> to </a:t>
            </a:r>
            <a:r>
              <a:rPr lang="fi-FI" err="1"/>
              <a:t>go</a:t>
            </a:r>
            <a:r>
              <a:rPr lang="fi-FI"/>
              <a:t> </a:t>
            </a:r>
            <a:r>
              <a:rPr lang="fi-FI" err="1"/>
              <a:t>through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initial</a:t>
            </a:r>
            <a:r>
              <a:rPr lang="fi-FI"/>
              <a:t> </a:t>
            </a:r>
            <a:r>
              <a:rPr lang="fi-FI" err="1"/>
              <a:t>findings</a:t>
            </a:r>
            <a:r>
              <a:rPr lang="fi-FI"/>
              <a:t> and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plan</a:t>
            </a:r>
            <a:r>
              <a:rPr lang="fi-FI"/>
              <a:t> on </a:t>
            </a:r>
            <a:r>
              <a:rPr lang="fi-FI" err="1"/>
              <a:t>how</a:t>
            </a:r>
            <a:r>
              <a:rPr lang="fi-FI"/>
              <a:t> to </a:t>
            </a:r>
            <a:r>
              <a:rPr lang="fi-FI" err="1"/>
              <a:t>conduct</a:t>
            </a:r>
            <a:r>
              <a:rPr lang="fi-FI"/>
              <a:t> the </a:t>
            </a:r>
            <a:r>
              <a:rPr lang="fi-FI" err="1"/>
              <a:t>project</a:t>
            </a:r>
            <a:r>
              <a:rPr lang="fi-FI"/>
              <a:t>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Attached is the data </a:t>
            </a:r>
            <a:r>
              <a:rPr lang="fi-FI" err="1"/>
              <a:t>file</a:t>
            </a:r>
            <a:r>
              <a:rPr lang="fi-FI"/>
              <a:t> I </a:t>
            </a:r>
            <a:r>
              <a:rPr lang="fi-FI" err="1"/>
              <a:t>found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my </a:t>
            </a:r>
            <a:r>
              <a:rPr lang="fi-FI" err="1"/>
              <a:t>archives</a:t>
            </a:r>
            <a:r>
              <a:rPr lang="fi-FI"/>
              <a:t>. </a:t>
            </a:r>
            <a:r>
              <a:rPr lang="fi-FI" err="1"/>
              <a:t>Maybe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could</a:t>
            </a:r>
            <a:r>
              <a:rPr lang="fi-FI"/>
              <a:t> </a:t>
            </a:r>
            <a:r>
              <a:rPr lang="fi-FI" err="1"/>
              <a:t>take</a:t>
            </a:r>
            <a:r>
              <a:rPr lang="fi-FI"/>
              <a:t> a </a:t>
            </a:r>
            <a:r>
              <a:rPr lang="fi-FI" err="1"/>
              <a:t>preliminary</a:t>
            </a:r>
            <a:r>
              <a:rPr lang="fi-FI"/>
              <a:t> look at </a:t>
            </a:r>
            <a:r>
              <a:rPr lang="fi-FI" err="1"/>
              <a:t>it</a:t>
            </a:r>
            <a:r>
              <a:rPr lang="fi-FI"/>
              <a:t>…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-COO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7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task</a:t>
            </a:r>
            <a:r>
              <a:rPr lang="fi-FI"/>
              <a:t> </a:t>
            </a:r>
            <a:r>
              <a:rPr lang="fi-FI" err="1"/>
              <a:t>will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to </a:t>
            </a:r>
            <a:r>
              <a:rPr lang="fi-FI" err="1"/>
              <a:t>fulfill</a:t>
            </a:r>
            <a:r>
              <a:rPr lang="fi-FI"/>
              <a:t> the </a:t>
            </a:r>
            <a:r>
              <a:rPr lang="fi-FI" err="1"/>
              <a:t>COO’s</a:t>
            </a:r>
            <a:r>
              <a:rPr lang="fi-FI"/>
              <a:t> </a:t>
            </a:r>
            <a:r>
              <a:rPr lang="fi-FI" err="1"/>
              <a:t>request</a:t>
            </a:r>
            <a:r>
              <a:rPr lang="fi-FI"/>
              <a:t> and </a:t>
            </a:r>
            <a:r>
              <a:rPr lang="fi-FI" err="1"/>
              <a:t>lead</a:t>
            </a:r>
            <a:r>
              <a:rPr lang="fi-FI"/>
              <a:t> </a:t>
            </a:r>
            <a:r>
              <a:rPr lang="fi-FI" err="1"/>
              <a:t>her</a:t>
            </a:r>
            <a:r>
              <a:rPr lang="fi-FI"/>
              <a:t> </a:t>
            </a:r>
            <a:r>
              <a:rPr lang="fi-FI" err="1"/>
              <a:t>project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Please do the following tasks:</a:t>
            </a:r>
          </a:p>
          <a:p>
            <a:pPr lvl="1"/>
            <a:r>
              <a:rPr lang="fi-FI"/>
              <a:t>Project charter</a:t>
            </a:r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quick</a:t>
            </a:r>
            <a:r>
              <a:rPr lang="fi-FI"/>
              <a:t> and </a:t>
            </a:r>
            <a:r>
              <a:rPr lang="fi-FI" err="1"/>
              <a:t>dirty</a:t>
            </a:r>
            <a:r>
              <a:rPr lang="fi-FI"/>
              <a:t> data </a:t>
            </a:r>
            <a:r>
              <a:rPr lang="fi-FI" err="1"/>
              <a:t>analysis</a:t>
            </a:r>
            <a:r>
              <a:rPr lang="fi-FI"/>
              <a:t> – </a:t>
            </a:r>
            <a:r>
              <a:rPr lang="fi-FI" err="1"/>
              <a:t>more</a:t>
            </a:r>
            <a:r>
              <a:rPr lang="fi-FI"/>
              <a:t> to </a:t>
            </a:r>
            <a:r>
              <a:rPr lang="fi-FI" err="1"/>
              <a:t>come</a:t>
            </a:r>
            <a:r>
              <a:rPr lang="fi-FI"/>
              <a:t> </a:t>
            </a:r>
            <a:r>
              <a:rPr lang="fi-FI" err="1"/>
              <a:t>so</a:t>
            </a:r>
            <a:r>
              <a:rPr lang="fi-FI"/>
              <a:t> </a:t>
            </a:r>
            <a:r>
              <a:rPr lang="fi-FI" err="1"/>
              <a:t>do</a:t>
            </a:r>
            <a:r>
              <a:rPr lang="fi-FI"/>
              <a:t> </a:t>
            </a:r>
            <a:r>
              <a:rPr lang="fi-FI" err="1"/>
              <a:t>not</a:t>
            </a:r>
            <a:r>
              <a:rPr lang="fi-FI"/>
              <a:t> </a:t>
            </a:r>
            <a:r>
              <a:rPr lang="fi-FI" err="1"/>
              <a:t>do</a:t>
            </a:r>
            <a:r>
              <a:rPr lang="fi-FI"/>
              <a:t> </a:t>
            </a:r>
            <a:r>
              <a:rPr lang="fi-FI" err="1"/>
              <a:t>anything</a:t>
            </a:r>
            <a:r>
              <a:rPr lang="fi-FI"/>
              <a:t> </a:t>
            </a:r>
            <a:r>
              <a:rPr lang="fi-FI" err="1"/>
              <a:t>extensive</a:t>
            </a:r>
            <a:r>
              <a:rPr lang="fi-FI"/>
              <a:t>. Just </a:t>
            </a:r>
            <a:r>
              <a:rPr lang="fi-FI" err="1"/>
              <a:t>respond</a:t>
            </a:r>
            <a:r>
              <a:rPr lang="fi-FI"/>
              <a:t> to the </a:t>
            </a:r>
            <a:r>
              <a:rPr lang="fi-FI" err="1"/>
              <a:t>questions</a:t>
            </a:r>
            <a:r>
              <a:rPr lang="fi-FI"/>
              <a:t> and </a:t>
            </a:r>
            <a:r>
              <a:rPr lang="fi-FI" err="1"/>
              <a:t>get</a:t>
            </a:r>
            <a:r>
              <a:rPr lang="fi-FI"/>
              <a:t> an </a:t>
            </a:r>
            <a:r>
              <a:rPr lang="fi-FI" err="1"/>
              <a:t>overview</a:t>
            </a:r>
            <a:r>
              <a:rPr lang="fi-FI"/>
              <a:t> of the </a:t>
            </a:r>
            <a:r>
              <a:rPr lang="fi-FI" err="1"/>
              <a:t>issue</a:t>
            </a:r>
            <a:r>
              <a:rPr lang="fi-FI"/>
              <a:t>.</a:t>
            </a:r>
          </a:p>
          <a:p>
            <a:r>
              <a:rPr lang="fi-FI"/>
              <a:t>Submit the filled template presentation in MyCourses with your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err="1"/>
              <a:t>Template</a:t>
            </a:r>
            <a:r>
              <a:rPr lang="fi-FI"/>
              <a:t> </a:t>
            </a:r>
            <a:r>
              <a:rPr lang="fi-FI" err="1"/>
              <a:t>slides</a:t>
            </a:r>
            <a:r>
              <a:rPr lang="fi-FI"/>
              <a:t> for the </a:t>
            </a:r>
            <a:r>
              <a:rPr lang="fi-FI" err="1"/>
              <a:t>project</a:t>
            </a:r>
            <a:r>
              <a:rPr lang="fi-FI"/>
              <a:t>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2743200" cy="365125"/>
          </a:xfrm>
        </p:spPr>
        <p:txBody>
          <a:bodyPr/>
          <a:lstStyle/>
          <a:p>
            <a:fld id="{48BA68DC-540B-4BED-9A52-9F7F67C193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Define</a:t>
            </a:r>
            <a:r>
              <a:rPr lang="fi-FI"/>
              <a:t> the </a:t>
            </a:r>
            <a:r>
              <a:rPr lang="fi-FI" err="1"/>
              <a:t>goal(s</a:t>
            </a:r>
            <a:r>
              <a:rPr lang="fi-FI"/>
              <a:t>) for the </a:t>
            </a:r>
            <a:r>
              <a:rPr lang="fi-FI" err="1"/>
              <a:t>project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8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Define</a:t>
            </a:r>
            <a:r>
              <a:rPr lang="fi-FI"/>
              <a:t> a </a:t>
            </a:r>
            <a:r>
              <a:rPr lang="fi-FI" err="1"/>
              <a:t>problem</a:t>
            </a:r>
            <a:r>
              <a:rPr lang="fi-FI"/>
              <a:t> </a:t>
            </a:r>
            <a:r>
              <a:rPr lang="fi-FI" err="1"/>
              <a:t>statement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68DC-540B-4BED-9A52-9F7F67C193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8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IEM Green El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STIEM AD red El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STIEM TIMES blue El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STIEM Orange El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STIEM BB blue El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. ESTIEM White el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27735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Widescreen</PresentationFormat>
  <Paragraphs>120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Gill Sans</vt:lpstr>
      <vt:lpstr>Gill Sans MT</vt:lpstr>
      <vt:lpstr>Wingdings</vt:lpstr>
      <vt:lpstr>Office Theme</vt:lpstr>
      <vt:lpstr>ESTIEM Green Elements</vt:lpstr>
      <vt:lpstr>3_ESTIEM AD red Elements</vt:lpstr>
      <vt:lpstr>4_ESTIEM TIMES blue Elements</vt:lpstr>
      <vt:lpstr>5_ESTIEM Orange Elements</vt:lpstr>
      <vt:lpstr>6_ESTIEM BB blue Elements</vt:lpstr>
      <vt:lpstr>2. ESTIEM White elements</vt:lpstr>
      <vt:lpstr>1_Office Theme</vt:lpstr>
      <vt:lpstr>think-cell Slide</vt:lpstr>
      <vt:lpstr>Healthcare company case study – for trainers</vt:lpstr>
      <vt:lpstr>Let’s watch an introduction</vt:lpstr>
      <vt:lpstr>Our case study concerns a healthcare company in one unknown European country</vt:lpstr>
      <vt:lpstr>COO of the company has been concerned that the current premises are not enough …</vt:lpstr>
      <vt:lpstr>COO has sent you the following mail:</vt:lpstr>
      <vt:lpstr>Your task will be to fulfill the COO’s request and lead her project</vt:lpstr>
      <vt:lpstr>Template slides for the project charter</vt:lpstr>
      <vt:lpstr>Define the goal(s) for the project</vt:lpstr>
      <vt:lpstr>Define a problem statement</vt:lpstr>
      <vt:lpstr>What kind of roles you would have in the team, and what knowledge is required</vt:lpstr>
      <vt:lpstr>Key process measures: What would you measure and how would you measure it?</vt:lpstr>
      <vt:lpstr>Baseline measurements:</vt:lpstr>
      <vt:lpstr>[PUT YOUR OWN TITLE HERE]</vt:lpstr>
      <vt:lpstr>Takeaways:</vt:lpstr>
      <vt:lpstr>Part B</vt:lpstr>
      <vt:lpstr>COO has sent you the following mail:</vt:lpstr>
      <vt:lpstr>Room types</vt:lpstr>
      <vt:lpstr>Your task will be to fulfill the COO’s request</vt:lpstr>
      <vt:lpstr>Part C</vt:lpstr>
      <vt:lpstr>COO has sent you the following mail:</vt:lpstr>
      <vt:lpstr>Calculation of Usage and Utilization rates</vt:lpstr>
      <vt:lpstr>Room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LSSI</dc:creator>
  <cp:lastModifiedBy>Soratie Joona</cp:lastModifiedBy>
  <cp:revision>1</cp:revision>
  <dcterms:created xsi:type="dcterms:W3CDTF">2015-10-08T08:07:20Z</dcterms:created>
  <dcterms:modified xsi:type="dcterms:W3CDTF">2020-11-19T16:37:30Z</dcterms:modified>
</cp:coreProperties>
</file>