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3" r:id="rId4"/>
    <p:sldId id="257" r:id="rId5"/>
    <p:sldId id="258" r:id="rId6"/>
    <p:sldId id="259" r:id="rId7"/>
    <p:sldId id="260" r:id="rId8"/>
    <p:sldId id="261" r:id="rId9"/>
    <p:sldId id="267" r:id="rId10"/>
    <p:sldId id="264" r:id="rId11"/>
    <p:sldId id="277" r:id="rId12"/>
    <p:sldId id="268" r:id="rId13"/>
    <p:sldId id="269" r:id="rId14"/>
    <p:sldId id="270" r:id="rId15"/>
    <p:sldId id="262" r:id="rId16"/>
    <p:sldId id="265" r:id="rId17"/>
    <p:sldId id="271" r:id="rId18"/>
    <p:sldId id="272" r:id="rId19"/>
    <p:sldId id="273" r:id="rId20"/>
    <p:sldId id="274" r:id="rId21"/>
    <p:sldId id="275" r:id="rId22"/>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8A86-60F3-40D6-AE13-A2700CC8FC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0CB239C4-6DBB-4D07-8DA8-54DABD96FB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3D55AEA1-98CD-4014-A861-7456EBAB1469}"/>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89DE675D-ECE2-4573-A8E1-E2AEF0F58485}"/>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7179D0A8-5B1D-4D32-9B59-1754424965FC}"/>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187165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C9F5-F1DA-497A-AFCB-AE8497F6944F}"/>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D8CEBA28-7BDF-4D5E-8CCD-F3AB46A59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23B27D4C-F86C-4465-9067-C15C08379641}"/>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AE04827D-BD4F-44D0-8004-D67AA50687AD}"/>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6BEAE0E5-08A8-40A3-9CB5-4E42EEAC1430}"/>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377135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6F88B-6A54-45FC-B785-AD15E8598A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41E3D901-61B1-4C88-B621-3217E99894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F868C297-8A3D-43FE-ACA4-0423CD656050}"/>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4B8790DF-301D-4C08-B2C1-F914EB515888}"/>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56437DF8-3C70-4DCC-AE61-38525EE4DE54}"/>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289395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7E4F-2CA7-46A4-97BD-838D1EBEDCAD}"/>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8DDB745C-FACB-437D-97A3-14AC6E6069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04ACECD2-1ADF-491C-A8E8-AF972D63E919}"/>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BE81CF63-0511-4E9E-A15E-0929380C5F25}"/>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5ABCAC6F-BE35-4344-B13C-A998FB8C66C8}"/>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254893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58B3-B5FD-47F9-9FB5-A12266057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493442EF-D048-4108-8A46-1DA31531BD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7049A6-6748-4BE7-A47B-5D3E84C0A2A8}"/>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39DE96BE-BC11-4AAC-87C2-8FDF05FD8D7F}"/>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880B47D1-E799-4F49-A0F8-32BE197A1EA6}"/>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198037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07D65-0FBA-4429-B292-05F086270436}"/>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3160C3D9-ADCC-42F6-AD0E-D0248C7546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06A2B469-0944-45D3-8B37-ADC42EB650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B8E5E3C3-A466-49CB-87D1-E9AC58CC676A}"/>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6" name="Footer Placeholder 5">
            <a:extLst>
              <a:ext uri="{FF2B5EF4-FFF2-40B4-BE49-F238E27FC236}">
                <a16:creationId xmlns:a16="http://schemas.microsoft.com/office/drawing/2014/main" id="{732C6F6E-010A-4FDA-91C6-7F29B7086AA7}"/>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BEDD920E-E714-452C-AEB4-332269112A06}"/>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68422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2D3A-9BF7-482E-987B-1FD2E40047B0}"/>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18BE1025-F179-40A7-8D6C-ACB8FB0ACF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8396AD-A5BB-4601-A192-1FC8DBBFC1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9CE85F21-A1A3-4964-8DEE-1FDFAA7DE7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7B3755-C128-4BEF-ADD7-C798C6280E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B21F276B-923F-4724-B2D3-3AB48B3B787D}"/>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8" name="Footer Placeholder 7">
            <a:extLst>
              <a:ext uri="{FF2B5EF4-FFF2-40B4-BE49-F238E27FC236}">
                <a16:creationId xmlns:a16="http://schemas.microsoft.com/office/drawing/2014/main" id="{B77D64F4-5641-4FBC-B775-E84318DE9CE6}"/>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54578067-2BE6-4F9B-8484-48C44C4DC45E}"/>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21183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03FE-28B9-4990-B36D-3F3675EC115A}"/>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3B2DA48D-506C-4E97-B2D3-055DB3977F22}"/>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4" name="Footer Placeholder 3">
            <a:extLst>
              <a:ext uri="{FF2B5EF4-FFF2-40B4-BE49-F238E27FC236}">
                <a16:creationId xmlns:a16="http://schemas.microsoft.com/office/drawing/2014/main" id="{24045696-B656-4EC0-9D65-D9C6097F048E}"/>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829DB760-EED9-459D-BE0F-5F13ADFB8A3B}"/>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361255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A3BF48-EEAD-4751-BC48-4CC89391BAE1}"/>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3" name="Footer Placeholder 2">
            <a:extLst>
              <a:ext uri="{FF2B5EF4-FFF2-40B4-BE49-F238E27FC236}">
                <a16:creationId xmlns:a16="http://schemas.microsoft.com/office/drawing/2014/main" id="{BD4FD65B-1802-4C63-A429-EFEC6DA35B4A}"/>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800E122A-08FD-4547-A363-984DB957A99B}"/>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397234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95E2-B3D4-4EC6-BD58-B2CE9597D4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637E0C6D-B453-4070-8E1B-3717C2EC66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2F2809C9-FCF9-4738-9331-9C91E0BAD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F47C34-7480-4CFA-91DB-A680CD4DCFC3}"/>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6" name="Footer Placeholder 5">
            <a:extLst>
              <a:ext uri="{FF2B5EF4-FFF2-40B4-BE49-F238E27FC236}">
                <a16:creationId xmlns:a16="http://schemas.microsoft.com/office/drawing/2014/main" id="{DCDEDCB5-172B-45FB-A791-24E72DEF07B2}"/>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E3DCE1EA-01F9-48DF-A18F-6D1B93EBE260}"/>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128887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C245E-5BDE-447D-80E7-72A093594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84BE8645-4851-4B54-8E71-A825FB21D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599B7B81-4504-4C04-856B-6BCE7AA464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3B7606-90FF-4F84-8A86-DFDEE25BCC3E}"/>
              </a:ext>
            </a:extLst>
          </p:cNvPr>
          <p:cNvSpPr>
            <a:spLocks noGrp="1"/>
          </p:cNvSpPr>
          <p:nvPr>
            <p:ph type="dt" sz="half" idx="10"/>
          </p:nvPr>
        </p:nvSpPr>
        <p:spPr/>
        <p:txBody>
          <a:bodyPr/>
          <a:lstStyle/>
          <a:p>
            <a:fld id="{522F8189-6F57-4341-BF24-DCE04F40B8C0}" type="datetimeFigureOut">
              <a:rPr lang="LID4096" smtClean="0"/>
              <a:t>11/02/2020</a:t>
            </a:fld>
            <a:endParaRPr lang="LID4096"/>
          </a:p>
        </p:txBody>
      </p:sp>
      <p:sp>
        <p:nvSpPr>
          <p:cNvPr id="6" name="Footer Placeholder 5">
            <a:extLst>
              <a:ext uri="{FF2B5EF4-FFF2-40B4-BE49-F238E27FC236}">
                <a16:creationId xmlns:a16="http://schemas.microsoft.com/office/drawing/2014/main" id="{93E5E707-1115-4C63-AEEF-E8B1B08781B4}"/>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A002B7FE-6650-4E73-8E52-059544A97D19}"/>
              </a:ext>
            </a:extLst>
          </p:cNvPr>
          <p:cNvSpPr>
            <a:spLocks noGrp="1"/>
          </p:cNvSpPr>
          <p:nvPr>
            <p:ph type="sldNum" sz="quarter" idx="12"/>
          </p:nvPr>
        </p:nvSpPr>
        <p:spPr/>
        <p:txBody>
          <a:bodyPr/>
          <a:lstStyle/>
          <a:p>
            <a:fld id="{28B43B0F-716D-4F35-B5FE-48A2F091D441}" type="slidenum">
              <a:rPr lang="LID4096" smtClean="0"/>
              <a:t>‹#›</a:t>
            </a:fld>
            <a:endParaRPr lang="LID4096"/>
          </a:p>
        </p:txBody>
      </p:sp>
    </p:spTree>
    <p:extLst>
      <p:ext uri="{BB962C8B-B14F-4D97-AF65-F5344CB8AC3E}">
        <p14:creationId xmlns:p14="http://schemas.microsoft.com/office/powerpoint/2010/main" val="17910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695EC7-A260-4D20-88EF-07117928B1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CDAD543A-D51A-4A61-AA8C-50FCB005F5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713361B1-CB68-4538-864C-20EDAC07CC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F8189-6F57-4341-BF24-DCE04F40B8C0}" type="datetimeFigureOut">
              <a:rPr lang="LID4096" smtClean="0"/>
              <a:t>11/02/2020</a:t>
            </a:fld>
            <a:endParaRPr lang="LID4096"/>
          </a:p>
        </p:txBody>
      </p:sp>
      <p:sp>
        <p:nvSpPr>
          <p:cNvPr id="5" name="Footer Placeholder 4">
            <a:extLst>
              <a:ext uri="{FF2B5EF4-FFF2-40B4-BE49-F238E27FC236}">
                <a16:creationId xmlns:a16="http://schemas.microsoft.com/office/drawing/2014/main" id="{FD070166-3200-4682-991B-7CBE1E297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a:extLst>
              <a:ext uri="{FF2B5EF4-FFF2-40B4-BE49-F238E27FC236}">
                <a16:creationId xmlns:a16="http://schemas.microsoft.com/office/drawing/2014/main" id="{22534FE0-7236-46B8-AC3E-B1A5E33E49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43B0F-716D-4F35-B5FE-48A2F091D441}" type="slidenum">
              <a:rPr lang="LID4096" smtClean="0"/>
              <a:t>‹#›</a:t>
            </a:fld>
            <a:endParaRPr lang="LID4096"/>
          </a:p>
        </p:txBody>
      </p:sp>
    </p:spTree>
    <p:extLst>
      <p:ext uri="{BB962C8B-B14F-4D97-AF65-F5344CB8AC3E}">
        <p14:creationId xmlns:p14="http://schemas.microsoft.com/office/powerpoint/2010/main" val="102276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DB23-085C-498E-AD28-8362C40EAC0C}"/>
              </a:ext>
            </a:extLst>
          </p:cNvPr>
          <p:cNvSpPr>
            <a:spLocks noGrp="1"/>
          </p:cNvSpPr>
          <p:nvPr>
            <p:ph type="ctrTitle"/>
          </p:nvPr>
        </p:nvSpPr>
        <p:spPr>
          <a:xfrm>
            <a:off x="1524000" y="1371744"/>
            <a:ext cx="9144000" cy="2387600"/>
          </a:xfrm>
        </p:spPr>
        <p:txBody>
          <a:bodyPr>
            <a:normAutofit fontScale="90000"/>
          </a:bodyPr>
          <a:lstStyle/>
          <a:p>
            <a:r>
              <a:rPr lang="en-US" dirty="0"/>
              <a:t>Practice-led research, documenting and reflective writing</a:t>
            </a:r>
            <a:endParaRPr lang="LID4096" dirty="0"/>
          </a:p>
        </p:txBody>
      </p:sp>
      <p:sp>
        <p:nvSpPr>
          <p:cNvPr id="3" name="Subtitle 2">
            <a:extLst>
              <a:ext uri="{FF2B5EF4-FFF2-40B4-BE49-F238E27FC236}">
                <a16:creationId xmlns:a16="http://schemas.microsoft.com/office/drawing/2014/main" id="{7F287971-72C4-41EA-9AED-F293A985067E}"/>
              </a:ext>
            </a:extLst>
          </p:cNvPr>
          <p:cNvSpPr>
            <a:spLocks noGrp="1"/>
          </p:cNvSpPr>
          <p:nvPr>
            <p:ph type="subTitle" idx="1"/>
          </p:nvPr>
        </p:nvSpPr>
        <p:spPr>
          <a:xfrm>
            <a:off x="1524000" y="4172054"/>
            <a:ext cx="9144000" cy="1655762"/>
          </a:xfrm>
        </p:spPr>
        <p:txBody>
          <a:bodyPr/>
          <a:lstStyle/>
          <a:p>
            <a:r>
              <a:rPr lang="en-US" dirty="0"/>
              <a:t>Kirsi Niinimäki</a:t>
            </a:r>
            <a:endParaRPr lang="LID4096" dirty="0"/>
          </a:p>
        </p:txBody>
      </p:sp>
    </p:spTree>
    <p:extLst>
      <p:ext uri="{BB962C8B-B14F-4D97-AF65-F5344CB8AC3E}">
        <p14:creationId xmlns:p14="http://schemas.microsoft.com/office/powerpoint/2010/main" val="202845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AB21-38FF-4042-BD60-106F9A821062}"/>
              </a:ext>
            </a:extLst>
          </p:cNvPr>
          <p:cNvSpPr>
            <a:spLocks noGrp="1"/>
          </p:cNvSpPr>
          <p:nvPr>
            <p:ph type="title"/>
          </p:nvPr>
        </p:nvSpPr>
        <p:spPr/>
        <p:txBody>
          <a:bodyPr/>
          <a:lstStyle/>
          <a:p>
            <a:r>
              <a:rPr lang="en-US" dirty="0"/>
              <a:t>Group discussion</a:t>
            </a:r>
            <a:endParaRPr lang="LID4096" dirty="0"/>
          </a:p>
        </p:txBody>
      </p:sp>
      <p:sp>
        <p:nvSpPr>
          <p:cNvPr id="3" name="Content Placeholder 2">
            <a:extLst>
              <a:ext uri="{FF2B5EF4-FFF2-40B4-BE49-F238E27FC236}">
                <a16:creationId xmlns:a16="http://schemas.microsoft.com/office/drawing/2014/main" id="{3453FCB6-346E-4347-9468-FCA20F47A29B}"/>
              </a:ext>
            </a:extLst>
          </p:cNvPr>
          <p:cNvSpPr>
            <a:spLocks noGrp="1"/>
          </p:cNvSpPr>
          <p:nvPr>
            <p:ph idx="1"/>
          </p:nvPr>
        </p:nvSpPr>
        <p:spPr/>
        <p:txBody>
          <a:bodyPr/>
          <a:lstStyle/>
          <a:p>
            <a:r>
              <a:rPr lang="en-US" dirty="0"/>
              <a:t>What to document in your own creative process</a:t>
            </a:r>
          </a:p>
          <a:p>
            <a:r>
              <a:rPr lang="en-US" dirty="0"/>
              <a:t>What are key elements/materials/ingredients in your creative process</a:t>
            </a:r>
          </a:p>
          <a:p>
            <a:r>
              <a:rPr lang="en-US" dirty="0"/>
              <a:t>What enhances/inspires your creativity and thinking/understanding</a:t>
            </a:r>
          </a:p>
          <a:p>
            <a:r>
              <a:rPr lang="en-US" dirty="0"/>
              <a:t>What kind of questions you ask from yourself when you do your creative practice</a:t>
            </a:r>
          </a:p>
          <a:p>
            <a:r>
              <a:rPr lang="en-US" dirty="0">
                <a:solidFill>
                  <a:prstClr val="black"/>
                </a:solidFill>
              </a:rPr>
              <a:t>How you build your knowledge</a:t>
            </a:r>
          </a:p>
          <a:p>
            <a:r>
              <a:rPr lang="en-US" dirty="0">
                <a:solidFill>
                  <a:prstClr val="black"/>
                </a:solidFill>
              </a:rPr>
              <a:t>Reflect this to the reading</a:t>
            </a:r>
          </a:p>
          <a:p>
            <a:endParaRPr lang="en-US" dirty="0"/>
          </a:p>
          <a:p>
            <a:endParaRPr lang="en-US" dirty="0">
              <a:solidFill>
                <a:prstClr val="black"/>
              </a:solidFill>
            </a:endParaRPr>
          </a:p>
          <a:p>
            <a:endParaRPr lang="LID4096" dirty="0"/>
          </a:p>
        </p:txBody>
      </p:sp>
    </p:spTree>
    <p:extLst>
      <p:ext uri="{BB962C8B-B14F-4D97-AF65-F5344CB8AC3E}">
        <p14:creationId xmlns:p14="http://schemas.microsoft.com/office/powerpoint/2010/main" val="415926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502E-6E36-4BCD-A352-B6DE122E9BD8}"/>
              </a:ext>
            </a:extLst>
          </p:cNvPr>
          <p:cNvSpPr>
            <a:spLocks noGrp="1"/>
          </p:cNvSpPr>
          <p:nvPr>
            <p:ph type="title"/>
          </p:nvPr>
        </p:nvSpPr>
        <p:spPr/>
        <p:txBody>
          <a:bodyPr/>
          <a:lstStyle/>
          <a:p>
            <a:r>
              <a:rPr lang="en-US" dirty="0"/>
              <a:t>Practice-led, Practice-based, Research through design readings</a:t>
            </a:r>
            <a:endParaRPr lang="LID4096" dirty="0"/>
          </a:p>
        </p:txBody>
      </p:sp>
      <p:sp>
        <p:nvSpPr>
          <p:cNvPr id="3" name="Content Placeholder 2">
            <a:extLst>
              <a:ext uri="{FF2B5EF4-FFF2-40B4-BE49-F238E27FC236}">
                <a16:creationId xmlns:a16="http://schemas.microsoft.com/office/drawing/2014/main" id="{69D1F505-A05D-4025-B51F-A8CE812C0F10}"/>
              </a:ext>
            </a:extLst>
          </p:cNvPr>
          <p:cNvSpPr>
            <a:spLocks noGrp="1"/>
          </p:cNvSpPr>
          <p:nvPr>
            <p:ph idx="1"/>
          </p:nvPr>
        </p:nvSpPr>
        <p:spPr/>
        <p:txBody>
          <a:bodyPr>
            <a:normAutofit fontScale="92500" lnSpcReduction="20000"/>
          </a:bodyPr>
          <a:lstStyle/>
          <a:p>
            <a:r>
              <a:rPr lang="en-US" dirty="0"/>
              <a:t>Maarit </a:t>
            </a:r>
            <a:r>
              <a:rPr lang="en-US" dirty="0" err="1"/>
              <a:t>Mäkelä</a:t>
            </a:r>
            <a:endParaRPr lang="en-US" dirty="0"/>
          </a:p>
          <a:p>
            <a:r>
              <a:rPr lang="en-US" dirty="0" err="1"/>
              <a:t>Nithikul</a:t>
            </a:r>
            <a:r>
              <a:rPr lang="en-US" dirty="0"/>
              <a:t> </a:t>
            </a:r>
            <a:r>
              <a:rPr lang="en-US" dirty="0" err="1"/>
              <a:t>Nimkulrat</a:t>
            </a:r>
            <a:endParaRPr lang="en-US" dirty="0"/>
          </a:p>
          <a:p>
            <a:r>
              <a:rPr lang="en-US"/>
              <a:t>Linda Candy</a:t>
            </a:r>
            <a:endParaRPr lang="en-US" dirty="0"/>
          </a:p>
          <a:p>
            <a:r>
              <a:rPr lang="en-US" dirty="0"/>
              <a:t>Tim Ingold</a:t>
            </a:r>
          </a:p>
          <a:p>
            <a:r>
              <a:rPr lang="en-US" dirty="0"/>
              <a:t>Juha </a:t>
            </a:r>
            <a:r>
              <a:rPr lang="en-US" dirty="0" err="1"/>
              <a:t>Varto</a:t>
            </a:r>
            <a:endParaRPr lang="en-US" dirty="0"/>
          </a:p>
          <a:p>
            <a:r>
              <a:rPr lang="en-US" dirty="0"/>
              <a:t>Michael Polanyi</a:t>
            </a:r>
          </a:p>
          <a:p>
            <a:r>
              <a:rPr lang="fi-FI" dirty="0"/>
              <a:t>Kristina </a:t>
            </a:r>
            <a:r>
              <a:rPr lang="fi-FI" dirty="0" err="1"/>
              <a:t>Niedderer</a:t>
            </a:r>
            <a:endParaRPr lang="fi-FI" dirty="0"/>
          </a:p>
          <a:p>
            <a:r>
              <a:rPr lang="fi-FI" dirty="0"/>
              <a:t>Ilpo Koskinen</a:t>
            </a:r>
          </a:p>
          <a:p>
            <a:r>
              <a:rPr lang="fi-FI" dirty="0"/>
              <a:t>Christopher </a:t>
            </a:r>
            <a:r>
              <a:rPr lang="fi-FI" dirty="0" err="1"/>
              <a:t>Frayling</a:t>
            </a:r>
            <a:endParaRPr lang="fi-FI" dirty="0"/>
          </a:p>
          <a:p>
            <a:r>
              <a:rPr lang="fi-FI" dirty="0"/>
              <a:t>Tim </a:t>
            </a:r>
            <a:r>
              <a:rPr lang="fi-FI" dirty="0" err="1"/>
              <a:t>O'Riley</a:t>
            </a:r>
            <a:endParaRPr lang="LID4096" dirty="0"/>
          </a:p>
        </p:txBody>
      </p:sp>
    </p:spTree>
    <p:extLst>
      <p:ext uri="{BB962C8B-B14F-4D97-AF65-F5344CB8AC3E}">
        <p14:creationId xmlns:p14="http://schemas.microsoft.com/office/powerpoint/2010/main" val="841380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D1C5-EF39-4763-81CE-A042F55D13C8}"/>
              </a:ext>
            </a:extLst>
          </p:cNvPr>
          <p:cNvSpPr>
            <a:spLocks noGrp="1"/>
          </p:cNvSpPr>
          <p:nvPr>
            <p:ph type="title"/>
          </p:nvPr>
        </p:nvSpPr>
        <p:spPr>
          <a:xfrm>
            <a:off x="838200" y="2508250"/>
            <a:ext cx="10515600" cy="1325563"/>
          </a:xfrm>
        </p:spPr>
        <p:txBody>
          <a:bodyPr/>
          <a:lstStyle/>
          <a:p>
            <a:r>
              <a:rPr lang="en-US" dirty="0"/>
              <a:t>Context building</a:t>
            </a:r>
            <a:endParaRPr lang="LID4096" dirty="0"/>
          </a:p>
        </p:txBody>
      </p:sp>
      <p:sp>
        <p:nvSpPr>
          <p:cNvPr id="3" name="Content Placeholder 2">
            <a:extLst>
              <a:ext uri="{FF2B5EF4-FFF2-40B4-BE49-F238E27FC236}">
                <a16:creationId xmlns:a16="http://schemas.microsoft.com/office/drawing/2014/main" id="{DF247338-5214-42A6-AAD8-564DA8C3F55E}"/>
              </a:ext>
            </a:extLst>
          </p:cNvPr>
          <p:cNvSpPr>
            <a:spLocks noGrp="1"/>
          </p:cNvSpPr>
          <p:nvPr>
            <p:ph idx="1"/>
          </p:nvPr>
        </p:nvSpPr>
        <p:spPr/>
        <p:txBody>
          <a:bodyPr/>
          <a:lstStyle/>
          <a:p>
            <a:endParaRPr lang="LID4096"/>
          </a:p>
        </p:txBody>
      </p:sp>
    </p:spTree>
    <p:extLst>
      <p:ext uri="{BB962C8B-B14F-4D97-AF65-F5344CB8AC3E}">
        <p14:creationId xmlns:p14="http://schemas.microsoft.com/office/powerpoint/2010/main" val="3402498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388E2-AA10-4E54-AB4C-25302316AC20}"/>
              </a:ext>
            </a:extLst>
          </p:cNvPr>
          <p:cNvSpPr>
            <a:spLocks noGrp="1"/>
          </p:cNvSpPr>
          <p:nvPr>
            <p:ph type="title"/>
          </p:nvPr>
        </p:nvSpPr>
        <p:spPr/>
        <p:txBody>
          <a:bodyPr/>
          <a:lstStyle/>
          <a:p>
            <a:r>
              <a:rPr lang="en-US" dirty="0"/>
              <a:t>Context building</a:t>
            </a:r>
            <a:endParaRPr lang="LID4096" dirty="0"/>
          </a:p>
        </p:txBody>
      </p:sp>
      <p:sp>
        <p:nvSpPr>
          <p:cNvPr id="3" name="Content Placeholder 2">
            <a:extLst>
              <a:ext uri="{FF2B5EF4-FFF2-40B4-BE49-F238E27FC236}">
                <a16:creationId xmlns:a16="http://schemas.microsoft.com/office/drawing/2014/main" id="{C2E83349-1EA5-48F0-B6F1-DE629A24D9FE}"/>
              </a:ext>
            </a:extLst>
          </p:cNvPr>
          <p:cNvSpPr>
            <a:spLocks noGrp="1"/>
          </p:cNvSpPr>
          <p:nvPr>
            <p:ph idx="1"/>
          </p:nvPr>
        </p:nvSpPr>
        <p:spPr/>
        <p:txBody>
          <a:bodyPr/>
          <a:lstStyle/>
          <a:p>
            <a:r>
              <a:rPr lang="en-US" dirty="0"/>
              <a:t>What is the framing of your work</a:t>
            </a:r>
          </a:p>
          <a:p>
            <a:r>
              <a:rPr lang="en-US" dirty="0"/>
              <a:t>Against what your design makes sense and meaning</a:t>
            </a:r>
          </a:p>
          <a:p>
            <a:r>
              <a:rPr lang="en-US" dirty="0"/>
              <a:t>Art context?</a:t>
            </a:r>
          </a:p>
          <a:p>
            <a:r>
              <a:rPr lang="en-US" dirty="0"/>
              <a:t>Social context?</a:t>
            </a:r>
          </a:p>
          <a:p>
            <a:r>
              <a:rPr lang="en-US" dirty="0"/>
              <a:t>Theoretical context?</a:t>
            </a:r>
          </a:p>
          <a:p>
            <a:endParaRPr lang="LID4096" dirty="0"/>
          </a:p>
        </p:txBody>
      </p:sp>
    </p:spTree>
    <p:extLst>
      <p:ext uri="{BB962C8B-B14F-4D97-AF65-F5344CB8AC3E}">
        <p14:creationId xmlns:p14="http://schemas.microsoft.com/office/powerpoint/2010/main" val="165145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C96D-8DB3-4089-ACFA-2BEB2386670B}"/>
              </a:ext>
            </a:extLst>
          </p:cNvPr>
          <p:cNvSpPr>
            <a:spLocks noGrp="1"/>
          </p:cNvSpPr>
          <p:nvPr>
            <p:ph type="title"/>
          </p:nvPr>
        </p:nvSpPr>
        <p:spPr/>
        <p:txBody>
          <a:bodyPr/>
          <a:lstStyle/>
          <a:p>
            <a:r>
              <a:rPr lang="en-US" dirty="0"/>
              <a:t>Context building</a:t>
            </a:r>
            <a:endParaRPr lang="LID4096" dirty="0"/>
          </a:p>
        </p:txBody>
      </p:sp>
      <p:sp>
        <p:nvSpPr>
          <p:cNvPr id="3" name="Content Placeholder 2">
            <a:extLst>
              <a:ext uri="{FF2B5EF4-FFF2-40B4-BE49-F238E27FC236}">
                <a16:creationId xmlns:a16="http://schemas.microsoft.com/office/drawing/2014/main" id="{A187AC23-3C5C-48DC-9232-1661D5AFCDE0}"/>
              </a:ext>
            </a:extLst>
          </p:cNvPr>
          <p:cNvSpPr>
            <a:spLocks noGrp="1"/>
          </p:cNvSpPr>
          <p:nvPr>
            <p:ph idx="1"/>
          </p:nvPr>
        </p:nvSpPr>
        <p:spPr/>
        <p:txBody>
          <a:bodyPr/>
          <a:lstStyle/>
          <a:p>
            <a:r>
              <a:rPr lang="en-US" dirty="0"/>
              <a:t>How you position your work</a:t>
            </a:r>
          </a:p>
          <a:p>
            <a:r>
              <a:rPr lang="en-US" dirty="0"/>
              <a:t>How others see your work and its value</a:t>
            </a:r>
            <a:endParaRPr lang="LID4096" dirty="0"/>
          </a:p>
          <a:p>
            <a:r>
              <a:rPr lang="en-US" dirty="0"/>
              <a:t>How your work is understood and evaluated</a:t>
            </a:r>
          </a:p>
          <a:p>
            <a:r>
              <a:rPr lang="en-US" dirty="0"/>
              <a:t>When you read academic text or previous MA thesis, evaluate, what is the context in this work</a:t>
            </a:r>
            <a:endParaRPr lang="LID4096" dirty="0"/>
          </a:p>
        </p:txBody>
      </p:sp>
    </p:spTree>
    <p:extLst>
      <p:ext uri="{BB962C8B-B14F-4D97-AF65-F5344CB8AC3E}">
        <p14:creationId xmlns:p14="http://schemas.microsoft.com/office/powerpoint/2010/main" val="2604708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F309-2C64-4A4D-B0BF-90C4CAB454E0}"/>
              </a:ext>
            </a:extLst>
          </p:cNvPr>
          <p:cNvSpPr>
            <a:spLocks noGrp="1"/>
          </p:cNvSpPr>
          <p:nvPr>
            <p:ph type="title"/>
          </p:nvPr>
        </p:nvSpPr>
        <p:spPr/>
        <p:txBody>
          <a:bodyPr/>
          <a:lstStyle/>
          <a:p>
            <a:r>
              <a:rPr lang="en-US" dirty="0"/>
              <a:t>Context building</a:t>
            </a:r>
            <a:endParaRPr lang="LID4096" dirty="0"/>
          </a:p>
        </p:txBody>
      </p:sp>
      <p:sp>
        <p:nvSpPr>
          <p:cNvPr id="3" name="Content Placeholder 2">
            <a:extLst>
              <a:ext uri="{FF2B5EF4-FFF2-40B4-BE49-F238E27FC236}">
                <a16:creationId xmlns:a16="http://schemas.microsoft.com/office/drawing/2014/main" id="{CEE5C776-8B5D-47A9-8F70-AE1BD9E6452B}"/>
              </a:ext>
            </a:extLst>
          </p:cNvPr>
          <p:cNvSpPr>
            <a:spLocks noGrp="1"/>
          </p:cNvSpPr>
          <p:nvPr>
            <p:ph idx="1"/>
          </p:nvPr>
        </p:nvSpPr>
        <p:spPr/>
        <p:txBody>
          <a:bodyPr/>
          <a:lstStyle/>
          <a:p>
            <a:r>
              <a:rPr lang="en-US" i="1" dirty="0">
                <a:solidFill>
                  <a:srgbClr val="000000"/>
                </a:solidFill>
                <a:latin typeface="Times New Roman" panose="02020603050405020304" pitchFamily="18" charset="0"/>
              </a:rPr>
              <a:t>The interpretations of the viewers were rather divergent from my interpretations. This result raised several questions that led me to the study of some theories such as </a:t>
            </a:r>
            <a:r>
              <a:rPr lang="en-US" b="1" i="1" dirty="0">
                <a:solidFill>
                  <a:srgbClr val="000000"/>
                </a:solidFill>
                <a:latin typeface="Times New Roman" panose="02020603050405020304" pitchFamily="18" charset="0"/>
              </a:rPr>
              <a:t>phenomenology, semiotics, and museology</a:t>
            </a:r>
            <a:r>
              <a:rPr lang="en-US" i="1"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a:t>
            </a:r>
            <a:r>
              <a:rPr lang="en-US" dirty="0" err="1">
                <a:solidFill>
                  <a:srgbClr val="000000"/>
                </a:solidFill>
                <a:latin typeface="Times New Roman" panose="02020603050405020304" pitchFamily="18" charset="0"/>
              </a:rPr>
              <a:t>Nimkulrat</a:t>
            </a:r>
            <a:r>
              <a:rPr lang="en-US" dirty="0">
                <a:solidFill>
                  <a:srgbClr val="000000"/>
                </a:solidFill>
                <a:latin typeface="Times New Roman" panose="02020603050405020304" pitchFamily="18" charset="0"/>
              </a:rPr>
              <a:t> 2007)</a:t>
            </a:r>
            <a:endParaRPr lang="LID4096" dirty="0"/>
          </a:p>
        </p:txBody>
      </p:sp>
    </p:spTree>
    <p:extLst>
      <p:ext uri="{BB962C8B-B14F-4D97-AF65-F5344CB8AC3E}">
        <p14:creationId xmlns:p14="http://schemas.microsoft.com/office/powerpoint/2010/main" val="373364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9F6B-9EA2-4BF3-8F90-5487D4346211}"/>
              </a:ext>
            </a:extLst>
          </p:cNvPr>
          <p:cNvSpPr>
            <a:spLocks noGrp="1"/>
          </p:cNvSpPr>
          <p:nvPr>
            <p:ph type="title"/>
          </p:nvPr>
        </p:nvSpPr>
        <p:spPr/>
        <p:txBody>
          <a:bodyPr/>
          <a:lstStyle/>
          <a:p>
            <a:r>
              <a:rPr lang="en-US" dirty="0"/>
              <a:t>Context building</a:t>
            </a:r>
            <a:endParaRPr lang="LID4096" dirty="0"/>
          </a:p>
        </p:txBody>
      </p:sp>
      <p:sp>
        <p:nvSpPr>
          <p:cNvPr id="3" name="Content Placeholder 2">
            <a:extLst>
              <a:ext uri="{FF2B5EF4-FFF2-40B4-BE49-F238E27FC236}">
                <a16:creationId xmlns:a16="http://schemas.microsoft.com/office/drawing/2014/main" id="{13635469-BA6F-4051-8B0A-B776D9745952}"/>
              </a:ext>
            </a:extLst>
          </p:cNvPr>
          <p:cNvSpPr>
            <a:spLocks noGrp="1"/>
          </p:cNvSpPr>
          <p:nvPr>
            <p:ph idx="1"/>
          </p:nvPr>
        </p:nvSpPr>
        <p:spPr/>
        <p:txBody>
          <a:bodyPr/>
          <a:lstStyle/>
          <a:p>
            <a:pPr lvl="0"/>
            <a:r>
              <a:rPr lang="en-US" i="1" dirty="0">
                <a:solidFill>
                  <a:srgbClr val="000000"/>
                </a:solidFill>
                <a:latin typeface="Times New Roman" panose="02020603050405020304" pitchFamily="18" charset="0"/>
              </a:rPr>
              <a:t>Documentation renders the implicit artistic experience accessible and discussable in the context of </a:t>
            </a:r>
            <a:r>
              <a:rPr lang="en-US" b="1" i="1" dirty="0">
                <a:solidFill>
                  <a:srgbClr val="000000"/>
                </a:solidFill>
                <a:latin typeface="Times New Roman" panose="02020603050405020304" pitchFamily="18" charset="0"/>
              </a:rPr>
              <a:t>disciplined inquiry.</a:t>
            </a:r>
          </a:p>
          <a:p>
            <a:pPr lvl="0"/>
            <a:r>
              <a:rPr lang="en-US" dirty="0">
                <a:solidFill>
                  <a:srgbClr val="000000"/>
                </a:solidFill>
                <a:latin typeface="Times New Roman" panose="02020603050405020304" pitchFamily="18" charset="0"/>
              </a:rPr>
              <a:t>Discipline; fashion design, textile design, design, material-based/contemporary art</a:t>
            </a:r>
          </a:p>
          <a:p>
            <a:pPr lvl="0"/>
            <a:r>
              <a:rPr lang="en-US" i="1" dirty="0">
                <a:solidFill>
                  <a:srgbClr val="000000"/>
                </a:solidFill>
                <a:latin typeface="Times New Roman" panose="02020603050405020304" pitchFamily="18" charset="0"/>
              </a:rPr>
              <a:t>In my research project, I examine </a:t>
            </a:r>
            <a:r>
              <a:rPr lang="en-US" b="1" i="1" dirty="0">
                <a:solidFill>
                  <a:srgbClr val="000000"/>
                </a:solidFill>
                <a:latin typeface="Times New Roman" panose="02020603050405020304" pitchFamily="18" charset="0"/>
              </a:rPr>
              <a:t>the relationship </a:t>
            </a:r>
            <a:r>
              <a:rPr lang="en-US" i="1" dirty="0">
                <a:solidFill>
                  <a:srgbClr val="000000"/>
                </a:solidFill>
                <a:latin typeface="Times New Roman" panose="02020603050405020304" pitchFamily="18" charset="0"/>
              </a:rPr>
              <a:t>between </a:t>
            </a:r>
            <a:r>
              <a:rPr lang="en-US" b="1" i="1" dirty="0">
                <a:solidFill>
                  <a:srgbClr val="000000"/>
                </a:solidFill>
                <a:latin typeface="Times New Roman" panose="02020603050405020304" pitchFamily="18" charset="0"/>
              </a:rPr>
              <a:t>materials</a:t>
            </a:r>
            <a:r>
              <a:rPr lang="en-US" i="1" dirty="0">
                <a:solidFill>
                  <a:srgbClr val="000000"/>
                </a:solidFill>
                <a:latin typeface="Times New Roman" panose="02020603050405020304" pitchFamily="18" charset="0"/>
              </a:rPr>
              <a:t> and </a:t>
            </a:r>
            <a:r>
              <a:rPr lang="en-US" b="1" i="1" dirty="0">
                <a:solidFill>
                  <a:srgbClr val="000000"/>
                </a:solidFill>
                <a:latin typeface="Times New Roman" panose="02020603050405020304" pitchFamily="18" charset="0"/>
              </a:rPr>
              <a:t>artistic expression</a:t>
            </a:r>
            <a:r>
              <a:rPr lang="en-US" i="1" dirty="0">
                <a:solidFill>
                  <a:srgbClr val="000000"/>
                </a:solidFill>
                <a:latin typeface="Times New Roman" panose="02020603050405020304" pitchFamily="18" charset="0"/>
              </a:rPr>
              <a:t>, in the context of </a:t>
            </a:r>
            <a:r>
              <a:rPr lang="en-US" b="1" i="1" dirty="0">
                <a:solidFill>
                  <a:srgbClr val="000000"/>
                </a:solidFill>
                <a:latin typeface="Times New Roman" panose="02020603050405020304" pitchFamily="18" charset="0"/>
              </a:rPr>
              <a:t>contemporary art </a:t>
            </a:r>
            <a:r>
              <a:rPr lang="en-US" dirty="0">
                <a:solidFill>
                  <a:srgbClr val="000000"/>
                </a:solidFill>
                <a:latin typeface="Times New Roman" panose="02020603050405020304" pitchFamily="18" charset="0"/>
              </a:rPr>
              <a:t>(</a:t>
            </a:r>
            <a:r>
              <a:rPr lang="en-US" dirty="0" err="1">
                <a:solidFill>
                  <a:srgbClr val="000000"/>
                </a:solidFill>
                <a:latin typeface="Times New Roman" panose="02020603050405020304" pitchFamily="18" charset="0"/>
              </a:rPr>
              <a:t>Nimkulrat</a:t>
            </a:r>
            <a:r>
              <a:rPr lang="en-US" dirty="0">
                <a:solidFill>
                  <a:srgbClr val="000000"/>
                </a:solidFill>
                <a:latin typeface="Times New Roman" panose="02020603050405020304" pitchFamily="18" charset="0"/>
              </a:rPr>
              <a:t> 2007)</a:t>
            </a:r>
          </a:p>
          <a:p>
            <a:pPr lvl="0"/>
            <a:r>
              <a:rPr lang="en-US" dirty="0">
                <a:solidFill>
                  <a:srgbClr val="000000"/>
                </a:solidFill>
                <a:latin typeface="Times New Roman" panose="02020603050405020304" pitchFamily="18" charset="0"/>
              </a:rPr>
              <a:t>MA thesis=Disciplined inquiry positioned in a selected context</a:t>
            </a:r>
          </a:p>
        </p:txBody>
      </p:sp>
    </p:spTree>
    <p:extLst>
      <p:ext uri="{BB962C8B-B14F-4D97-AF65-F5344CB8AC3E}">
        <p14:creationId xmlns:p14="http://schemas.microsoft.com/office/powerpoint/2010/main" val="368207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6BE8C22-F54C-437C-BAC4-850280A82F81}"/>
              </a:ext>
            </a:extLst>
          </p:cNvPr>
          <p:cNvPicPr>
            <a:picLocks noGrp="1" noChangeAspect="1"/>
          </p:cNvPicPr>
          <p:nvPr>
            <p:ph idx="1"/>
          </p:nvPr>
        </p:nvPicPr>
        <p:blipFill>
          <a:blip r:embed="rId2"/>
          <a:stretch>
            <a:fillRect/>
          </a:stretch>
        </p:blipFill>
        <p:spPr>
          <a:xfrm>
            <a:off x="-433439" y="1011733"/>
            <a:ext cx="4864863" cy="5312231"/>
          </a:xfrm>
          <a:prstGeom prst="rect">
            <a:avLst/>
          </a:prstGeom>
          <a:ln>
            <a:solidFill>
              <a:schemeClr val="tx2">
                <a:lumMod val="50000"/>
              </a:schemeClr>
            </a:solidFill>
          </a:ln>
        </p:spPr>
      </p:pic>
      <p:sp>
        <p:nvSpPr>
          <p:cNvPr id="2" name="Title 1">
            <a:extLst>
              <a:ext uri="{FF2B5EF4-FFF2-40B4-BE49-F238E27FC236}">
                <a16:creationId xmlns:a16="http://schemas.microsoft.com/office/drawing/2014/main" id="{B87AD0D6-143E-44BA-8CE2-2743CA1938FC}"/>
              </a:ext>
            </a:extLst>
          </p:cNvPr>
          <p:cNvSpPr>
            <a:spLocks noGrp="1"/>
          </p:cNvSpPr>
          <p:nvPr>
            <p:ph type="title"/>
          </p:nvPr>
        </p:nvSpPr>
        <p:spPr>
          <a:xfrm>
            <a:off x="716280" y="0"/>
            <a:ext cx="10515600" cy="1325563"/>
          </a:xfrm>
        </p:spPr>
        <p:txBody>
          <a:bodyPr/>
          <a:lstStyle/>
          <a:p>
            <a:r>
              <a:rPr lang="fi-FI" dirty="0"/>
              <a:t>https://aaltodoc.aalto.fi/</a:t>
            </a:r>
            <a:endParaRPr lang="LID4096" dirty="0"/>
          </a:p>
        </p:txBody>
      </p:sp>
      <p:pic>
        <p:nvPicPr>
          <p:cNvPr id="5" name="Picture 4">
            <a:extLst>
              <a:ext uri="{FF2B5EF4-FFF2-40B4-BE49-F238E27FC236}">
                <a16:creationId xmlns:a16="http://schemas.microsoft.com/office/drawing/2014/main" id="{682B06C6-8949-4DDC-A3F5-4918C4996923}"/>
              </a:ext>
            </a:extLst>
          </p:cNvPr>
          <p:cNvPicPr>
            <a:picLocks noChangeAspect="1"/>
          </p:cNvPicPr>
          <p:nvPr/>
        </p:nvPicPr>
        <p:blipFill>
          <a:blip r:embed="rId3"/>
          <a:stretch>
            <a:fillRect/>
          </a:stretch>
        </p:blipFill>
        <p:spPr>
          <a:xfrm>
            <a:off x="8146568" y="181303"/>
            <a:ext cx="4032531" cy="4695497"/>
          </a:xfrm>
          <a:prstGeom prst="rect">
            <a:avLst/>
          </a:prstGeom>
          <a:ln>
            <a:solidFill>
              <a:schemeClr val="accent1">
                <a:lumMod val="50000"/>
              </a:schemeClr>
            </a:solidFill>
          </a:ln>
        </p:spPr>
      </p:pic>
      <p:pic>
        <p:nvPicPr>
          <p:cNvPr id="6" name="Picture 5">
            <a:extLst>
              <a:ext uri="{FF2B5EF4-FFF2-40B4-BE49-F238E27FC236}">
                <a16:creationId xmlns:a16="http://schemas.microsoft.com/office/drawing/2014/main" id="{DBDB6A19-CEB1-4374-A391-C0BF99CCB9F1}"/>
              </a:ext>
            </a:extLst>
          </p:cNvPr>
          <p:cNvPicPr>
            <a:picLocks noChangeAspect="1"/>
          </p:cNvPicPr>
          <p:nvPr/>
        </p:nvPicPr>
        <p:blipFill>
          <a:blip r:embed="rId4"/>
          <a:stretch>
            <a:fillRect/>
          </a:stretch>
        </p:blipFill>
        <p:spPr>
          <a:xfrm>
            <a:off x="3671096" y="2218397"/>
            <a:ext cx="4605968" cy="4555073"/>
          </a:xfrm>
          <a:prstGeom prst="rect">
            <a:avLst/>
          </a:prstGeom>
          <a:solidFill>
            <a:schemeClr val="bg2"/>
          </a:solidFill>
          <a:ln w="19050">
            <a:solidFill>
              <a:schemeClr val="tx1">
                <a:lumMod val="65000"/>
                <a:lumOff val="35000"/>
              </a:schemeClr>
            </a:solidFill>
          </a:ln>
        </p:spPr>
      </p:pic>
    </p:spTree>
    <p:extLst>
      <p:ext uri="{BB962C8B-B14F-4D97-AF65-F5344CB8AC3E}">
        <p14:creationId xmlns:p14="http://schemas.microsoft.com/office/powerpoint/2010/main" val="2506157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0FA8-B1A5-4303-A0CF-1CBD4E70D3DA}"/>
              </a:ext>
            </a:extLst>
          </p:cNvPr>
          <p:cNvSpPr>
            <a:spLocks noGrp="1"/>
          </p:cNvSpPr>
          <p:nvPr>
            <p:ph type="title"/>
          </p:nvPr>
        </p:nvSpPr>
        <p:spPr/>
        <p:txBody>
          <a:bodyPr/>
          <a:lstStyle/>
          <a:p>
            <a:r>
              <a:rPr lang="en-US" dirty="0"/>
              <a:t>Creativity in research</a:t>
            </a:r>
            <a:endParaRPr lang="LID4096" dirty="0"/>
          </a:p>
        </p:txBody>
      </p:sp>
      <p:sp>
        <p:nvSpPr>
          <p:cNvPr id="3" name="Content Placeholder 2">
            <a:extLst>
              <a:ext uri="{FF2B5EF4-FFF2-40B4-BE49-F238E27FC236}">
                <a16:creationId xmlns:a16="http://schemas.microsoft.com/office/drawing/2014/main" id="{790D3507-E999-439A-BD1A-BC51F7B0467F}"/>
              </a:ext>
            </a:extLst>
          </p:cNvPr>
          <p:cNvSpPr>
            <a:spLocks noGrp="1"/>
          </p:cNvSpPr>
          <p:nvPr>
            <p:ph idx="1"/>
          </p:nvPr>
        </p:nvSpPr>
        <p:spPr/>
        <p:txBody>
          <a:bodyPr/>
          <a:lstStyle/>
          <a:p>
            <a:pPr marL="0" indent="0">
              <a:buNone/>
            </a:pPr>
            <a:r>
              <a:rPr lang="en-US" dirty="0"/>
              <a:t>Four foundational abilities that reflect things that creative people do</a:t>
            </a:r>
          </a:p>
          <a:p>
            <a:pPr marL="0" indent="0">
              <a:buNone/>
            </a:pPr>
            <a:r>
              <a:rPr lang="en-US" dirty="0">
                <a:solidFill>
                  <a:prstClr val="black"/>
                </a:solidFill>
              </a:rPr>
              <a:t>being aware of your thoughts and </a:t>
            </a:r>
            <a:r>
              <a:rPr lang="en-US" dirty="0"/>
              <a:t>behaviors, </a:t>
            </a:r>
          </a:p>
          <a:p>
            <a:r>
              <a:rPr lang="en-US" dirty="0"/>
              <a:t>understanding and using emotions, </a:t>
            </a:r>
          </a:p>
          <a:p>
            <a:r>
              <a:rPr lang="en-US" dirty="0"/>
              <a:t>making sure that you solve the right problem, </a:t>
            </a:r>
          </a:p>
          <a:p>
            <a:r>
              <a:rPr lang="en-US" dirty="0"/>
              <a:t>and learning through iteration and experimentation. </a:t>
            </a:r>
            <a:r>
              <a:rPr lang="en-US" sz="1600" dirty="0"/>
              <a:t>(</a:t>
            </a:r>
            <a:r>
              <a:rPr lang="fi-FI" sz="1600" dirty="0" err="1"/>
              <a:t>Nicola</a:t>
            </a:r>
            <a:r>
              <a:rPr lang="fi-FI" sz="1600" dirty="0"/>
              <a:t> </a:t>
            </a:r>
            <a:r>
              <a:rPr lang="fi-FI" sz="1600" dirty="0" err="1"/>
              <a:t>Ulibarri</a:t>
            </a:r>
            <a:r>
              <a:rPr lang="fi-FI" sz="1600" dirty="0"/>
              <a:t> , Amanda E. </a:t>
            </a:r>
            <a:r>
              <a:rPr lang="fi-FI" sz="1600" dirty="0" err="1"/>
              <a:t>Cravens</a:t>
            </a:r>
            <a:r>
              <a:rPr lang="fi-FI" sz="1600" dirty="0"/>
              <a:t> , Anja </a:t>
            </a:r>
            <a:r>
              <a:rPr lang="fi-FI" sz="1600" dirty="0" err="1"/>
              <a:t>Svetina</a:t>
            </a:r>
            <a:r>
              <a:rPr lang="fi-FI" sz="1600" dirty="0"/>
              <a:t> </a:t>
            </a:r>
            <a:r>
              <a:rPr lang="fi-FI" sz="1600" dirty="0" err="1"/>
              <a:t>Nabergoj</a:t>
            </a:r>
            <a:r>
              <a:rPr lang="fi-FI" sz="1600" dirty="0"/>
              <a:t> , Sebastian </a:t>
            </a:r>
            <a:r>
              <a:rPr lang="fi-FI" sz="1600" dirty="0" err="1"/>
              <a:t>Kernbach</a:t>
            </a:r>
            <a:r>
              <a:rPr lang="fi-FI" sz="1600" dirty="0"/>
              <a:t> , Adam </a:t>
            </a:r>
            <a:r>
              <a:rPr lang="fi-FI" sz="1600" dirty="0" err="1"/>
              <a:t>Royalt</a:t>
            </a:r>
            <a:r>
              <a:rPr lang="fi-FI" sz="1600" dirty="0"/>
              <a:t> (2019) </a:t>
            </a:r>
            <a:r>
              <a:rPr lang="fi-FI" sz="1600" dirty="0" err="1"/>
              <a:t>Creativity</a:t>
            </a:r>
            <a:r>
              <a:rPr lang="fi-FI" sz="1600" dirty="0"/>
              <a:t> in </a:t>
            </a:r>
            <a:r>
              <a:rPr lang="fi-FI" sz="1600" dirty="0" err="1"/>
              <a:t>Research</a:t>
            </a:r>
            <a:r>
              <a:rPr lang="fi-FI" sz="1600" dirty="0"/>
              <a:t> )</a:t>
            </a:r>
            <a:endParaRPr lang="LID4096" sz="1600" dirty="0"/>
          </a:p>
        </p:txBody>
      </p:sp>
    </p:spTree>
    <p:extLst>
      <p:ext uri="{BB962C8B-B14F-4D97-AF65-F5344CB8AC3E}">
        <p14:creationId xmlns:p14="http://schemas.microsoft.com/office/powerpoint/2010/main" val="1069636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AD03-FBE2-4AF2-9ED3-A0D8964941B9}"/>
              </a:ext>
            </a:extLst>
          </p:cNvPr>
          <p:cNvSpPr>
            <a:spLocks noGrp="1"/>
          </p:cNvSpPr>
          <p:nvPr>
            <p:ph type="title"/>
          </p:nvPr>
        </p:nvSpPr>
        <p:spPr/>
        <p:txBody>
          <a:bodyPr/>
          <a:lstStyle/>
          <a:p>
            <a:r>
              <a:rPr lang="en-US" dirty="0"/>
              <a:t>Creativity in research</a:t>
            </a:r>
            <a:endParaRPr lang="LID4096" dirty="0"/>
          </a:p>
        </p:txBody>
      </p:sp>
      <p:sp>
        <p:nvSpPr>
          <p:cNvPr id="3" name="Content Placeholder 2">
            <a:extLst>
              <a:ext uri="{FF2B5EF4-FFF2-40B4-BE49-F238E27FC236}">
                <a16:creationId xmlns:a16="http://schemas.microsoft.com/office/drawing/2014/main" id="{5CF30C57-2DC4-4039-ACA2-B6294E68C774}"/>
              </a:ext>
            </a:extLst>
          </p:cNvPr>
          <p:cNvSpPr>
            <a:spLocks noGrp="1"/>
          </p:cNvSpPr>
          <p:nvPr>
            <p:ph idx="1"/>
          </p:nvPr>
        </p:nvSpPr>
        <p:spPr/>
        <p:txBody>
          <a:bodyPr/>
          <a:lstStyle/>
          <a:p>
            <a:r>
              <a:rPr lang="en-US" dirty="0">
                <a:latin typeface="AdvOT8c6c821b"/>
              </a:rPr>
              <a:t>Three additional abilities that help create the conditions for creative thinking; support structures. </a:t>
            </a:r>
          </a:p>
          <a:p>
            <a:pPr marL="0" indent="0">
              <a:buNone/>
            </a:pPr>
            <a:r>
              <a:rPr lang="en-US" dirty="0">
                <a:latin typeface="AdvOT8c6c821b"/>
              </a:rPr>
              <a:t>The support structures are using language and stories to</a:t>
            </a:r>
          </a:p>
          <a:p>
            <a:r>
              <a:rPr lang="en-US" dirty="0">
                <a:latin typeface="AdvOT8c6c821b"/>
              </a:rPr>
              <a:t>generate the creative behaviors and identity you want to adopt,</a:t>
            </a:r>
          </a:p>
          <a:p>
            <a:r>
              <a:rPr lang="en-US" dirty="0">
                <a:latin typeface="AdvOT8c6c821b"/>
              </a:rPr>
              <a:t>managing your energy to create motivation, </a:t>
            </a:r>
          </a:p>
          <a:p>
            <a:r>
              <a:rPr lang="en-US" dirty="0">
                <a:latin typeface="AdvOT8c6c821b"/>
              </a:rPr>
              <a:t>and using input from other people to amplify your creativity</a:t>
            </a:r>
            <a:r>
              <a:rPr lang="en-US" sz="1400" dirty="0">
                <a:solidFill>
                  <a:prstClr val="black"/>
                </a:solidFill>
              </a:rPr>
              <a:t> </a:t>
            </a:r>
            <a:r>
              <a:rPr lang="en-US" sz="1600" dirty="0">
                <a:solidFill>
                  <a:prstClr val="black"/>
                </a:solidFill>
              </a:rPr>
              <a:t>(</a:t>
            </a:r>
            <a:r>
              <a:rPr lang="fi-FI" sz="1600" dirty="0" err="1">
                <a:solidFill>
                  <a:prstClr val="black"/>
                </a:solidFill>
              </a:rPr>
              <a:t>Nicola</a:t>
            </a:r>
            <a:r>
              <a:rPr lang="fi-FI" sz="1600" dirty="0">
                <a:solidFill>
                  <a:prstClr val="black"/>
                </a:solidFill>
              </a:rPr>
              <a:t> </a:t>
            </a:r>
            <a:r>
              <a:rPr lang="fi-FI" sz="1600" dirty="0" err="1">
                <a:solidFill>
                  <a:prstClr val="black"/>
                </a:solidFill>
              </a:rPr>
              <a:t>Ulibarri</a:t>
            </a:r>
            <a:r>
              <a:rPr lang="fi-FI" sz="1600" dirty="0">
                <a:solidFill>
                  <a:prstClr val="black"/>
                </a:solidFill>
              </a:rPr>
              <a:t> , Amanda E. </a:t>
            </a:r>
            <a:r>
              <a:rPr lang="fi-FI" sz="1600" dirty="0" err="1">
                <a:solidFill>
                  <a:prstClr val="black"/>
                </a:solidFill>
              </a:rPr>
              <a:t>Cravens</a:t>
            </a:r>
            <a:r>
              <a:rPr lang="fi-FI" sz="1600" dirty="0">
                <a:solidFill>
                  <a:prstClr val="black"/>
                </a:solidFill>
              </a:rPr>
              <a:t> , Anja </a:t>
            </a:r>
            <a:r>
              <a:rPr lang="fi-FI" sz="1600" dirty="0" err="1">
                <a:solidFill>
                  <a:prstClr val="black"/>
                </a:solidFill>
              </a:rPr>
              <a:t>Svetina</a:t>
            </a:r>
            <a:r>
              <a:rPr lang="fi-FI" sz="1600" dirty="0">
                <a:solidFill>
                  <a:prstClr val="black"/>
                </a:solidFill>
              </a:rPr>
              <a:t> </a:t>
            </a:r>
            <a:r>
              <a:rPr lang="fi-FI" sz="1600" dirty="0" err="1">
                <a:solidFill>
                  <a:prstClr val="black"/>
                </a:solidFill>
              </a:rPr>
              <a:t>Nabergoj</a:t>
            </a:r>
            <a:r>
              <a:rPr lang="fi-FI" sz="1600" dirty="0">
                <a:solidFill>
                  <a:prstClr val="black"/>
                </a:solidFill>
              </a:rPr>
              <a:t> , Sebastian </a:t>
            </a:r>
            <a:r>
              <a:rPr lang="fi-FI" sz="1600" dirty="0" err="1">
                <a:solidFill>
                  <a:prstClr val="black"/>
                </a:solidFill>
              </a:rPr>
              <a:t>Kernbach</a:t>
            </a:r>
            <a:r>
              <a:rPr lang="fi-FI" sz="1600" dirty="0">
                <a:solidFill>
                  <a:prstClr val="black"/>
                </a:solidFill>
              </a:rPr>
              <a:t> , Adam </a:t>
            </a:r>
            <a:r>
              <a:rPr lang="fi-FI" sz="1600" dirty="0" err="1">
                <a:solidFill>
                  <a:prstClr val="black"/>
                </a:solidFill>
              </a:rPr>
              <a:t>Royalt</a:t>
            </a:r>
            <a:r>
              <a:rPr lang="fi-FI" sz="1600" dirty="0">
                <a:solidFill>
                  <a:prstClr val="black"/>
                </a:solidFill>
              </a:rPr>
              <a:t> (2019) </a:t>
            </a:r>
            <a:r>
              <a:rPr lang="fi-FI" sz="1600" dirty="0" err="1">
                <a:solidFill>
                  <a:prstClr val="black"/>
                </a:solidFill>
              </a:rPr>
              <a:t>Creativity</a:t>
            </a:r>
            <a:r>
              <a:rPr lang="fi-FI" sz="1600" dirty="0">
                <a:solidFill>
                  <a:prstClr val="black"/>
                </a:solidFill>
              </a:rPr>
              <a:t> in </a:t>
            </a:r>
            <a:r>
              <a:rPr lang="fi-FI" sz="1600" dirty="0" err="1">
                <a:solidFill>
                  <a:prstClr val="black"/>
                </a:solidFill>
              </a:rPr>
              <a:t>Research</a:t>
            </a:r>
            <a:r>
              <a:rPr lang="fi-FI" sz="1600" dirty="0">
                <a:solidFill>
                  <a:prstClr val="black"/>
                </a:solidFill>
              </a:rPr>
              <a:t> )</a:t>
            </a:r>
            <a:endParaRPr lang="LID4096" sz="1600" dirty="0"/>
          </a:p>
        </p:txBody>
      </p:sp>
    </p:spTree>
    <p:extLst>
      <p:ext uri="{BB962C8B-B14F-4D97-AF65-F5344CB8AC3E}">
        <p14:creationId xmlns:p14="http://schemas.microsoft.com/office/powerpoint/2010/main" val="396890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E82C6-ECE5-400C-B734-EDAE9A4DAE03}"/>
              </a:ext>
            </a:extLst>
          </p:cNvPr>
          <p:cNvSpPr>
            <a:spLocks noGrp="1"/>
          </p:cNvSpPr>
          <p:nvPr>
            <p:ph type="title"/>
          </p:nvPr>
        </p:nvSpPr>
        <p:spPr/>
        <p:txBody>
          <a:bodyPr/>
          <a:lstStyle/>
          <a:p>
            <a:r>
              <a:rPr lang="en-US" dirty="0"/>
              <a:t>Way to create argumentation</a:t>
            </a:r>
            <a:endParaRPr lang="LID4096" dirty="0"/>
          </a:p>
        </p:txBody>
      </p:sp>
      <p:sp>
        <p:nvSpPr>
          <p:cNvPr id="3" name="Content Placeholder 2">
            <a:extLst>
              <a:ext uri="{FF2B5EF4-FFF2-40B4-BE49-F238E27FC236}">
                <a16:creationId xmlns:a16="http://schemas.microsoft.com/office/drawing/2014/main" id="{D28DAF94-3757-411F-B750-5F22147DA998}"/>
              </a:ext>
            </a:extLst>
          </p:cNvPr>
          <p:cNvSpPr>
            <a:spLocks noGrp="1"/>
          </p:cNvSpPr>
          <p:nvPr>
            <p:ph idx="1"/>
          </p:nvPr>
        </p:nvSpPr>
        <p:spPr/>
        <p:txBody>
          <a:bodyPr/>
          <a:lstStyle/>
          <a:p>
            <a:r>
              <a:rPr lang="en-US" dirty="0"/>
              <a:t>Own activity, read the text before hand</a:t>
            </a:r>
          </a:p>
          <a:p>
            <a:r>
              <a:rPr lang="en-US" dirty="0"/>
              <a:t>Your opinions do matter</a:t>
            </a:r>
          </a:p>
          <a:p>
            <a:r>
              <a:rPr lang="en-US" dirty="0"/>
              <a:t>Create a dialogue between reading and your own thoughts (agreeing or disagreeing). Construct a discussion (verbal or written one)</a:t>
            </a:r>
          </a:p>
          <a:p>
            <a:r>
              <a:rPr lang="en-US" dirty="0"/>
              <a:t>Learn to argument, tell your thoughts to others in discussion</a:t>
            </a:r>
          </a:p>
          <a:p>
            <a:r>
              <a:rPr lang="en-US" dirty="0"/>
              <a:t>If you are able to do this, you are also able to write down the argumentation</a:t>
            </a:r>
          </a:p>
          <a:p>
            <a:endParaRPr lang="LID4096" dirty="0"/>
          </a:p>
        </p:txBody>
      </p:sp>
    </p:spTree>
    <p:extLst>
      <p:ext uri="{BB962C8B-B14F-4D97-AF65-F5344CB8AC3E}">
        <p14:creationId xmlns:p14="http://schemas.microsoft.com/office/powerpoint/2010/main" val="4169156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0EF-AC68-4FB4-BFC1-CA3732C9D804}"/>
              </a:ext>
            </a:extLst>
          </p:cNvPr>
          <p:cNvSpPr>
            <a:spLocks noGrp="1"/>
          </p:cNvSpPr>
          <p:nvPr>
            <p:ph type="title"/>
          </p:nvPr>
        </p:nvSpPr>
        <p:spPr/>
        <p:txBody>
          <a:bodyPr/>
          <a:lstStyle/>
          <a:p>
            <a:endParaRPr lang="LID4096"/>
          </a:p>
        </p:txBody>
      </p:sp>
      <p:pic>
        <p:nvPicPr>
          <p:cNvPr id="4" name="Content Placeholder 3">
            <a:extLst>
              <a:ext uri="{FF2B5EF4-FFF2-40B4-BE49-F238E27FC236}">
                <a16:creationId xmlns:a16="http://schemas.microsoft.com/office/drawing/2014/main" id="{202DE1C3-2ABE-40DC-A9C8-A00E832B3BAD}"/>
              </a:ext>
            </a:extLst>
          </p:cNvPr>
          <p:cNvPicPr>
            <a:picLocks noGrp="1" noChangeAspect="1"/>
          </p:cNvPicPr>
          <p:nvPr>
            <p:ph idx="1"/>
          </p:nvPr>
        </p:nvPicPr>
        <p:blipFill>
          <a:blip r:embed="rId2"/>
          <a:stretch>
            <a:fillRect/>
          </a:stretch>
        </p:blipFill>
        <p:spPr>
          <a:xfrm>
            <a:off x="1187154" y="528319"/>
            <a:ext cx="8820445" cy="6240403"/>
          </a:xfrm>
          <a:prstGeom prst="rect">
            <a:avLst/>
          </a:prstGeom>
        </p:spPr>
      </p:pic>
      <p:sp>
        <p:nvSpPr>
          <p:cNvPr id="5" name="TextBox 4">
            <a:extLst>
              <a:ext uri="{FF2B5EF4-FFF2-40B4-BE49-F238E27FC236}">
                <a16:creationId xmlns:a16="http://schemas.microsoft.com/office/drawing/2014/main" id="{8703669B-DA71-45B2-95FF-6CF0900699D4}"/>
              </a:ext>
            </a:extLst>
          </p:cNvPr>
          <p:cNvSpPr txBox="1"/>
          <p:nvPr/>
        </p:nvSpPr>
        <p:spPr>
          <a:xfrm>
            <a:off x="6505575" y="6124575"/>
            <a:ext cx="5438775" cy="523220"/>
          </a:xfrm>
          <a:prstGeom prst="rect">
            <a:avLst/>
          </a:prstGeom>
          <a:noFill/>
        </p:spPr>
        <p:txBody>
          <a:bodyPr wrap="square" rtlCol="0">
            <a:spAutoFit/>
          </a:bodyPr>
          <a:lstStyle/>
          <a:p>
            <a:r>
              <a:rPr lang="en-US" sz="1400">
                <a:solidFill>
                  <a:prstClr val="black"/>
                </a:solidFill>
              </a:rPr>
              <a:t>(</a:t>
            </a:r>
            <a:r>
              <a:rPr lang="fi-FI" sz="1400">
                <a:solidFill>
                  <a:prstClr val="black"/>
                </a:solidFill>
              </a:rPr>
              <a:t>Nicola Ulibarri , Amanda E. Cravens , Anja Svetina Nabergoj , Sebastian Kernbach , Adam Royalt (2019) Creativity in Research )</a:t>
            </a:r>
            <a:endParaRPr lang="LID4096" dirty="0"/>
          </a:p>
        </p:txBody>
      </p:sp>
    </p:spTree>
    <p:extLst>
      <p:ext uri="{BB962C8B-B14F-4D97-AF65-F5344CB8AC3E}">
        <p14:creationId xmlns:p14="http://schemas.microsoft.com/office/powerpoint/2010/main" val="49941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A431-5A20-4E43-861D-9393E088B2E9}"/>
              </a:ext>
            </a:extLst>
          </p:cNvPr>
          <p:cNvSpPr>
            <a:spLocks noGrp="1"/>
          </p:cNvSpPr>
          <p:nvPr>
            <p:ph type="title"/>
          </p:nvPr>
        </p:nvSpPr>
        <p:spPr/>
        <p:txBody>
          <a:bodyPr/>
          <a:lstStyle/>
          <a:p>
            <a:r>
              <a:rPr lang="en-US" dirty="0"/>
              <a:t>Context</a:t>
            </a:r>
            <a:endParaRPr lang="LID4096" dirty="0"/>
          </a:p>
        </p:txBody>
      </p:sp>
      <p:sp>
        <p:nvSpPr>
          <p:cNvPr id="3" name="Content Placeholder 2">
            <a:extLst>
              <a:ext uri="{FF2B5EF4-FFF2-40B4-BE49-F238E27FC236}">
                <a16:creationId xmlns:a16="http://schemas.microsoft.com/office/drawing/2014/main" id="{D4B7CB11-961D-4950-91EC-DF6CB35B4272}"/>
              </a:ext>
            </a:extLst>
          </p:cNvPr>
          <p:cNvSpPr>
            <a:spLocks noGrp="1"/>
          </p:cNvSpPr>
          <p:nvPr>
            <p:ph idx="1"/>
          </p:nvPr>
        </p:nvSpPr>
        <p:spPr/>
        <p:txBody>
          <a:bodyPr/>
          <a:lstStyle/>
          <a:p>
            <a:r>
              <a:rPr lang="en-US" dirty="0"/>
              <a:t>Support structure to create the meaning to your design/creativity/process</a:t>
            </a:r>
          </a:p>
          <a:p>
            <a:r>
              <a:rPr lang="en-US" dirty="0"/>
              <a:t>Meaning making</a:t>
            </a:r>
          </a:p>
          <a:p>
            <a:r>
              <a:rPr lang="en-US" dirty="0"/>
              <a:t>Research context; </a:t>
            </a:r>
            <a:r>
              <a:rPr lang="en-US" dirty="0">
                <a:latin typeface="UniversLTStd-BoldCn"/>
              </a:rPr>
              <a:t>Lab, Field, Gallery </a:t>
            </a:r>
            <a:r>
              <a:rPr lang="en-US" sz="1600" dirty="0">
                <a:latin typeface="UniversLTStd-BoldCn"/>
              </a:rPr>
              <a:t>(Koskinen, Binder, </a:t>
            </a:r>
            <a:r>
              <a:rPr lang="en-US" sz="1600" dirty="0" err="1">
                <a:latin typeface="UniversLTStd-BoldCn"/>
              </a:rPr>
              <a:t>Redström</a:t>
            </a:r>
            <a:r>
              <a:rPr lang="en-US" sz="1600" dirty="0">
                <a:latin typeface="UniversLTStd-BoldCn"/>
              </a:rPr>
              <a:t> 2006)</a:t>
            </a:r>
            <a:endParaRPr lang="LID4096" sz="1600" dirty="0"/>
          </a:p>
        </p:txBody>
      </p:sp>
    </p:spTree>
    <p:extLst>
      <p:ext uri="{BB962C8B-B14F-4D97-AF65-F5344CB8AC3E}">
        <p14:creationId xmlns:p14="http://schemas.microsoft.com/office/powerpoint/2010/main" val="120299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566-2ADE-4547-8002-D38072161D63}"/>
              </a:ext>
            </a:extLst>
          </p:cNvPr>
          <p:cNvSpPr>
            <a:spLocks noGrp="1"/>
          </p:cNvSpPr>
          <p:nvPr>
            <p:ph type="title"/>
          </p:nvPr>
        </p:nvSpPr>
        <p:spPr>
          <a:xfrm>
            <a:off x="838200" y="2103437"/>
            <a:ext cx="10515600" cy="1325563"/>
          </a:xfrm>
        </p:spPr>
        <p:txBody>
          <a:bodyPr>
            <a:normAutofit fontScale="90000"/>
          </a:bodyPr>
          <a:lstStyle/>
          <a:p>
            <a:br>
              <a:rPr lang="fi-FI" sz="4800" dirty="0">
                <a:solidFill>
                  <a:srgbClr val="000000"/>
                </a:solidFill>
                <a:latin typeface="Times New Roman" panose="02020603050405020304" pitchFamily="18" charset="0"/>
              </a:rPr>
            </a:br>
            <a:r>
              <a:rPr lang="fi-FI" sz="3600" dirty="0">
                <a:solidFill>
                  <a:srgbClr val="000000"/>
                </a:solidFill>
                <a:latin typeface="Times New Roman" panose="02020603050405020304" pitchFamily="18" charset="0"/>
              </a:rPr>
              <a:t> </a:t>
            </a:r>
            <a:r>
              <a:rPr lang="fi-FI" sz="3600" dirty="0" err="1">
                <a:solidFill>
                  <a:srgbClr val="000000"/>
                </a:solidFill>
                <a:latin typeface="Times New Roman" panose="02020603050405020304" pitchFamily="18" charset="0"/>
              </a:rPr>
              <a:t>Nithikul</a:t>
            </a:r>
            <a:r>
              <a:rPr lang="fi-FI" sz="3600" dirty="0">
                <a:solidFill>
                  <a:srgbClr val="000000"/>
                </a:solidFill>
                <a:latin typeface="Times New Roman" panose="02020603050405020304" pitchFamily="18" charset="0"/>
              </a:rPr>
              <a:t> </a:t>
            </a:r>
            <a:r>
              <a:rPr lang="fi-FI" sz="3600" dirty="0" err="1">
                <a:solidFill>
                  <a:srgbClr val="000000"/>
                </a:solidFill>
                <a:latin typeface="Times New Roman" panose="02020603050405020304" pitchFamily="18" charset="0"/>
              </a:rPr>
              <a:t>Nimkulrat</a:t>
            </a:r>
            <a:r>
              <a:rPr lang="fi-FI" sz="3600" dirty="0">
                <a:solidFill>
                  <a:srgbClr val="000000"/>
                </a:solidFill>
                <a:latin typeface="Times New Roman" panose="02020603050405020304" pitchFamily="18" charset="0"/>
              </a:rPr>
              <a:t> (2007)</a:t>
            </a:r>
            <a:br>
              <a:rPr lang="fi-FI" sz="3600" dirty="0">
                <a:solidFill>
                  <a:srgbClr val="000000"/>
                </a:solidFill>
                <a:latin typeface="Times New Roman" panose="02020603050405020304" pitchFamily="18" charset="0"/>
              </a:rPr>
            </a:br>
            <a:r>
              <a:rPr lang="en-US" sz="3600" dirty="0">
                <a:solidFill>
                  <a:srgbClr val="000000"/>
                </a:solidFill>
                <a:latin typeface="Times New Roman" panose="02020603050405020304" pitchFamily="18" charset="0"/>
              </a:rPr>
              <a:t> The Role of Documentation in Practice-Led Research </a:t>
            </a:r>
            <a:endParaRPr lang="LID4096" sz="3600" dirty="0"/>
          </a:p>
        </p:txBody>
      </p:sp>
      <p:sp>
        <p:nvSpPr>
          <p:cNvPr id="3" name="Content Placeholder 2">
            <a:extLst>
              <a:ext uri="{FF2B5EF4-FFF2-40B4-BE49-F238E27FC236}">
                <a16:creationId xmlns:a16="http://schemas.microsoft.com/office/drawing/2014/main" id="{D769D817-96B0-45A7-B31E-988D3CB089D2}"/>
              </a:ext>
            </a:extLst>
          </p:cNvPr>
          <p:cNvSpPr>
            <a:spLocks noGrp="1"/>
          </p:cNvSpPr>
          <p:nvPr>
            <p:ph idx="1"/>
          </p:nvPr>
        </p:nvSpPr>
        <p:spPr>
          <a:xfrm>
            <a:off x="838200" y="4162425"/>
            <a:ext cx="10515600" cy="2014538"/>
          </a:xfrm>
        </p:spPr>
        <p:txBody>
          <a:bodyPr/>
          <a:lstStyle/>
          <a:p>
            <a:endParaRPr lang="LID4096" dirty="0"/>
          </a:p>
        </p:txBody>
      </p:sp>
    </p:spTree>
    <p:extLst>
      <p:ext uri="{BB962C8B-B14F-4D97-AF65-F5344CB8AC3E}">
        <p14:creationId xmlns:p14="http://schemas.microsoft.com/office/powerpoint/2010/main" val="15379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1F37-032E-4F11-81E9-811B97321702}"/>
              </a:ext>
            </a:extLst>
          </p:cNvPr>
          <p:cNvSpPr>
            <a:spLocks noGrp="1"/>
          </p:cNvSpPr>
          <p:nvPr>
            <p:ph type="title"/>
          </p:nvPr>
        </p:nvSpPr>
        <p:spPr/>
        <p:txBody>
          <a:bodyPr/>
          <a:lstStyle/>
          <a:p>
            <a:endParaRPr lang="LID4096"/>
          </a:p>
        </p:txBody>
      </p:sp>
      <p:sp>
        <p:nvSpPr>
          <p:cNvPr id="3" name="Content Placeholder 2">
            <a:extLst>
              <a:ext uri="{FF2B5EF4-FFF2-40B4-BE49-F238E27FC236}">
                <a16:creationId xmlns:a16="http://schemas.microsoft.com/office/drawing/2014/main" id="{169826A8-2E07-4068-BD1E-FC8B1956B751}"/>
              </a:ext>
            </a:extLst>
          </p:cNvPr>
          <p:cNvSpPr>
            <a:spLocks noGrp="1"/>
          </p:cNvSpPr>
          <p:nvPr>
            <p:ph idx="1"/>
          </p:nvPr>
        </p:nvSpPr>
        <p:spPr>
          <a:xfrm>
            <a:off x="838200" y="365125"/>
            <a:ext cx="10515600" cy="6127750"/>
          </a:xfrm>
        </p:spPr>
        <p:txBody>
          <a:bodyPr>
            <a:normAutofit fontScale="92500"/>
          </a:bodyPr>
          <a:lstStyle/>
          <a:p>
            <a:r>
              <a:rPr lang="en-US" i="1" dirty="0">
                <a:solidFill>
                  <a:srgbClr val="000000"/>
                </a:solidFill>
                <a:latin typeface="Times New Roman" panose="02020603050405020304" pitchFamily="18" charset="0"/>
              </a:rPr>
              <a:t>As a practitioner-researcher belonging to the art and design research community, I would rather define this form of research in a broad sense, as an interpretive engagement with artistic production and experience. </a:t>
            </a:r>
          </a:p>
          <a:p>
            <a:r>
              <a:rPr lang="en-US" i="1" dirty="0">
                <a:solidFill>
                  <a:srgbClr val="000000"/>
                </a:solidFill>
                <a:latin typeface="Times New Roman" panose="02020603050405020304" pitchFamily="18" charset="0"/>
              </a:rPr>
              <a:t>Such research feeds on practice as well as the practitioner’s reflections, such that the practical and the reflective parts could stimulate each other. </a:t>
            </a:r>
          </a:p>
          <a:p>
            <a:r>
              <a:rPr lang="en-US" i="1" dirty="0">
                <a:solidFill>
                  <a:srgbClr val="000000"/>
                </a:solidFill>
                <a:latin typeface="Times New Roman" panose="02020603050405020304" pitchFamily="18" charset="0"/>
              </a:rPr>
              <a:t>What would be a suitable method for conducting this type of research? Since practice (i.e., artistic production and experience) plays a significant role in such research, it is usually </a:t>
            </a:r>
            <a:r>
              <a:rPr lang="en-US" b="1" i="1" dirty="0">
                <a:solidFill>
                  <a:srgbClr val="000000"/>
                </a:solidFill>
                <a:latin typeface="Times New Roman" panose="02020603050405020304" pitchFamily="18" charset="0"/>
              </a:rPr>
              <a:t>performed in dialogue with practice. </a:t>
            </a:r>
          </a:p>
          <a:p>
            <a:r>
              <a:rPr lang="en-US" b="1" i="1" dirty="0">
                <a:solidFill>
                  <a:srgbClr val="000000"/>
                </a:solidFill>
                <a:latin typeface="Times New Roman" panose="02020603050405020304" pitchFamily="18" charset="0"/>
              </a:rPr>
              <a:t>Research questions generally originate from within practice. </a:t>
            </a:r>
          </a:p>
          <a:p>
            <a:r>
              <a:rPr lang="en-US" i="1" dirty="0">
                <a:solidFill>
                  <a:srgbClr val="000000"/>
                </a:solidFill>
                <a:latin typeface="Times New Roman" panose="02020603050405020304" pitchFamily="18" charset="0"/>
              </a:rPr>
              <a:t>In order to answer the research questions, the artistic production and experience--</a:t>
            </a:r>
            <a:r>
              <a:rPr lang="en-US" b="1" i="1" dirty="0">
                <a:solidFill>
                  <a:srgbClr val="000000"/>
                </a:solidFill>
                <a:latin typeface="Times New Roman" panose="02020603050405020304" pitchFamily="18" charset="0"/>
              </a:rPr>
              <a:t>both facts and feelings--are to be captured</a:t>
            </a:r>
            <a:r>
              <a:rPr lang="en-US" i="1" dirty="0">
                <a:solidFill>
                  <a:srgbClr val="000000"/>
                </a:solidFill>
                <a:latin typeface="Times New Roman" panose="02020603050405020304" pitchFamily="18" charset="0"/>
              </a:rPr>
              <a:t>, whether </a:t>
            </a:r>
            <a:r>
              <a:rPr lang="en-US" b="1" i="1" dirty="0">
                <a:solidFill>
                  <a:srgbClr val="000000"/>
                </a:solidFill>
                <a:latin typeface="Times New Roman" panose="02020603050405020304" pitchFamily="18" charset="0"/>
              </a:rPr>
              <a:t>in visual or textual </a:t>
            </a:r>
            <a:r>
              <a:rPr lang="en-US" i="1" dirty="0">
                <a:solidFill>
                  <a:srgbClr val="000000"/>
                </a:solidFill>
                <a:latin typeface="Times New Roman" panose="02020603050405020304" pitchFamily="18" charset="0"/>
              </a:rPr>
              <a:t>formats. </a:t>
            </a:r>
          </a:p>
          <a:p>
            <a:r>
              <a:rPr lang="en-US" i="1" dirty="0">
                <a:solidFill>
                  <a:srgbClr val="000000"/>
                </a:solidFill>
                <a:latin typeface="Times New Roman" panose="02020603050405020304" pitchFamily="18" charset="0"/>
              </a:rPr>
              <a:t>The captured visuals and texts become data that can be used as research material. </a:t>
            </a:r>
            <a:endParaRPr lang="LID4096" i="1" dirty="0"/>
          </a:p>
        </p:txBody>
      </p:sp>
    </p:spTree>
    <p:extLst>
      <p:ext uri="{BB962C8B-B14F-4D97-AF65-F5344CB8AC3E}">
        <p14:creationId xmlns:p14="http://schemas.microsoft.com/office/powerpoint/2010/main" val="402352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5CC7-B196-422C-A6D9-5608E44AF72D}"/>
              </a:ext>
            </a:extLst>
          </p:cNvPr>
          <p:cNvSpPr>
            <a:spLocks noGrp="1"/>
          </p:cNvSpPr>
          <p:nvPr>
            <p:ph type="title"/>
          </p:nvPr>
        </p:nvSpPr>
        <p:spPr/>
        <p:txBody>
          <a:bodyPr/>
          <a:lstStyle/>
          <a:p>
            <a:r>
              <a:rPr lang="en-US" dirty="0"/>
              <a:t>Practice-led</a:t>
            </a:r>
            <a:endParaRPr lang="LID4096" dirty="0"/>
          </a:p>
        </p:txBody>
      </p:sp>
      <p:sp>
        <p:nvSpPr>
          <p:cNvPr id="3" name="Content Placeholder 2">
            <a:extLst>
              <a:ext uri="{FF2B5EF4-FFF2-40B4-BE49-F238E27FC236}">
                <a16:creationId xmlns:a16="http://schemas.microsoft.com/office/drawing/2014/main" id="{D88649D9-9E96-4F37-AD55-6E14832E41FB}"/>
              </a:ext>
            </a:extLst>
          </p:cNvPr>
          <p:cNvSpPr>
            <a:spLocks noGrp="1"/>
          </p:cNvSpPr>
          <p:nvPr>
            <p:ph idx="1"/>
          </p:nvPr>
        </p:nvSpPr>
        <p:spPr/>
        <p:txBody>
          <a:bodyPr/>
          <a:lstStyle/>
          <a:p>
            <a:r>
              <a:rPr lang="en-US" i="1" dirty="0">
                <a:solidFill>
                  <a:srgbClr val="000000"/>
                </a:solidFill>
                <a:latin typeface="Times New Roman" panose="02020603050405020304" pitchFamily="18" charset="0"/>
              </a:rPr>
              <a:t>In my research project, I examine </a:t>
            </a:r>
            <a:r>
              <a:rPr lang="en-US" b="1" i="1" dirty="0">
                <a:solidFill>
                  <a:srgbClr val="000000"/>
                </a:solidFill>
                <a:latin typeface="Times New Roman" panose="02020603050405020304" pitchFamily="18" charset="0"/>
              </a:rPr>
              <a:t>the relationship </a:t>
            </a:r>
            <a:r>
              <a:rPr lang="en-US" i="1" dirty="0">
                <a:solidFill>
                  <a:srgbClr val="000000"/>
                </a:solidFill>
                <a:latin typeface="Times New Roman" panose="02020603050405020304" pitchFamily="18" charset="0"/>
              </a:rPr>
              <a:t>between </a:t>
            </a:r>
            <a:r>
              <a:rPr lang="en-US" b="1" i="1" dirty="0">
                <a:solidFill>
                  <a:srgbClr val="000000"/>
                </a:solidFill>
                <a:latin typeface="Times New Roman" panose="02020603050405020304" pitchFamily="18" charset="0"/>
              </a:rPr>
              <a:t>materials</a:t>
            </a:r>
            <a:r>
              <a:rPr lang="en-US" i="1" dirty="0">
                <a:solidFill>
                  <a:srgbClr val="000000"/>
                </a:solidFill>
                <a:latin typeface="Times New Roman" panose="02020603050405020304" pitchFamily="18" charset="0"/>
              </a:rPr>
              <a:t> and </a:t>
            </a:r>
            <a:r>
              <a:rPr lang="en-US" b="1" i="1" dirty="0">
                <a:solidFill>
                  <a:srgbClr val="000000"/>
                </a:solidFill>
                <a:latin typeface="Times New Roman" panose="02020603050405020304" pitchFamily="18" charset="0"/>
              </a:rPr>
              <a:t>artistic expression</a:t>
            </a:r>
            <a:r>
              <a:rPr lang="en-US" i="1" dirty="0">
                <a:solidFill>
                  <a:srgbClr val="000000"/>
                </a:solidFill>
                <a:latin typeface="Times New Roman" panose="02020603050405020304" pitchFamily="18" charset="0"/>
              </a:rPr>
              <a:t>, in the context of </a:t>
            </a:r>
            <a:r>
              <a:rPr lang="en-US" b="1" i="1" dirty="0">
                <a:solidFill>
                  <a:srgbClr val="000000"/>
                </a:solidFill>
                <a:latin typeface="Times New Roman" panose="02020603050405020304" pitchFamily="18" charset="0"/>
              </a:rPr>
              <a:t>contemporary art</a:t>
            </a:r>
            <a:r>
              <a:rPr lang="en-US" i="1" dirty="0">
                <a:solidFill>
                  <a:srgbClr val="000000"/>
                </a:solidFill>
                <a:latin typeface="Times New Roman" panose="02020603050405020304" pitchFamily="18" charset="0"/>
              </a:rPr>
              <a:t>.</a:t>
            </a:r>
          </a:p>
          <a:p>
            <a:r>
              <a:rPr lang="en-US" i="1" dirty="0">
                <a:solidFill>
                  <a:srgbClr val="000000"/>
                </a:solidFill>
                <a:latin typeface="Times New Roman" panose="02020603050405020304" pitchFamily="18" charset="0"/>
              </a:rPr>
              <a:t>When physically experiencing a material, an artist senses the visual and tactile aspects of the material. </a:t>
            </a:r>
          </a:p>
          <a:p>
            <a:r>
              <a:rPr lang="en-US" i="1" dirty="0">
                <a:solidFill>
                  <a:srgbClr val="000000"/>
                </a:solidFill>
                <a:latin typeface="Times New Roman" panose="02020603050405020304" pitchFamily="18" charset="0"/>
              </a:rPr>
              <a:t>The material influences the artist’s sensation, feelings, emotions, and cognition. </a:t>
            </a:r>
            <a:endParaRPr lang="LID4096" i="1" dirty="0"/>
          </a:p>
        </p:txBody>
      </p:sp>
    </p:spTree>
    <p:extLst>
      <p:ext uri="{BB962C8B-B14F-4D97-AF65-F5344CB8AC3E}">
        <p14:creationId xmlns:p14="http://schemas.microsoft.com/office/powerpoint/2010/main" val="177454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BA36-6790-46B3-9DE6-189386ABDE61}"/>
              </a:ext>
            </a:extLst>
          </p:cNvPr>
          <p:cNvSpPr>
            <a:spLocks noGrp="1"/>
          </p:cNvSpPr>
          <p:nvPr>
            <p:ph type="title"/>
          </p:nvPr>
        </p:nvSpPr>
        <p:spPr/>
        <p:txBody>
          <a:bodyPr/>
          <a:lstStyle/>
          <a:p>
            <a:r>
              <a:rPr lang="en-US" dirty="0"/>
              <a:t>Documentation</a:t>
            </a:r>
            <a:endParaRPr lang="LID4096" dirty="0"/>
          </a:p>
        </p:txBody>
      </p:sp>
      <p:sp>
        <p:nvSpPr>
          <p:cNvPr id="3" name="Content Placeholder 2">
            <a:extLst>
              <a:ext uri="{FF2B5EF4-FFF2-40B4-BE49-F238E27FC236}">
                <a16:creationId xmlns:a16="http://schemas.microsoft.com/office/drawing/2014/main" id="{0380FE76-C5A9-4A0B-B270-7A8F8446B5B7}"/>
              </a:ext>
            </a:extLst>
          </p:cNvPr>
          <p:cNvSpPr>
            <a:spLocks noGrp="1"/>
          </p:cNvSpPr>
          <p:nvPr>
            <p:ph idx="1"/>
          </p:nvPr>
        </p:nvSpPr>
        <p:spPr/>
        <p:txBody>
          <a:bodyPr/>
          <a:lstStyle/>
          <a:p>
            <a:r>
              <a:rPr lang="en-US" i="1" dirty="0">
                <a:solidFill>
                  <a:srgbClr val="000000"/>
                </a:solidFill>
                <a:latin typeface="Times New Roman" panose="02020603050405020304" pitchFamily="18" charset="0"/>
              </a:rPr>
              <a:t>I recorded every step of my artistic process from conceptualizing to manipulating the materials and executing the artworks in multiple ways, including a written diary, sketchbook, my own voice recordings, and photographs. </a:t>
            </a:r>
          </a:p>
          <a:p>
            <a:r>
              <a:rPr lang="en-US" i="1" dirty="0">
                <a:solidFill>
                  <a:srgbClr val="000000"/>
                </a:solidFill>
                <a:latin typeface="Times New Roman" panose="02020603050405020304" pitchFamily="18" charset="0"/>
              </a:rPr>
              <a:t>These are documents that could affirm my consciousness in my artistic process. </a:t>
            </a:r>
          </a:p>
          <a:p>
            <a:r>
              <a:rPr lang="en-US" i="1" dirty="0">
                <a:solidFill>
                  <a:srgbClr val="000000"/>
                </a:solidFill>
                <a:latin typeface="Times New Roman" panose="02020603050405020304" pitchFamily="18" charset="0"/>
              </a:rPr>
              <a:t>The role of documentation may be underestimated in practice-led research. It connects practice with the world of research.</a:t>
            </a:r>
          </a:p>
          <a:p>
            <a:r>
              <a:rPr lang="fi-FI" i="1" dirty="0" err="1">
                <a:solidFill>
                  <a:srgbClr val="000000"/>
                </a:solidFill>
                <a:latin typeface="Times New Roman" panose="02020603050405020304" pitchFamily="18" charset="0"/>
              </a:rPr>
              <a:t>Documentation</a:t>
            </a:r>
            <a:r>
              <a:rPr lang="fi-FI" i="1" dirty="0">
                <a:solidFill>
                  <a:srgbClr val="000000"/>
                </a:solidFill>
                <a:latin typeface="Times New Roman" panose="02020603050405020304" pitchFamily="18" charset="0"/>
              </a:rPr>
              <a:t> </a:t>
            </a:r>
            <a:r>
              <a:rPr lang="fi-FI" i="1" dirty="0" err="1">
                <a:solidFill>
                  <a:srgbClr val="000000"/>
                </a:solidFill>
                <a:latin typeface="Times New Roman" panose="02020603050405020304" pitchFamily="18" charset="0"/>
              </a:rPr>
              <a:t>renders</a:t>
            </a:r>
            <a:r>
              <a:rPr lang="fi-FI" i="1" dirty="0">
                <a:solidFill>
                  <a:srgbClr val="000000"/>
                </a:solidFill>
                <a:latin typeface="Times New Roman" panose="02020603050405020304" pitchFamily="18" charset="0"/>
              </a:rPr>
              <a:t> </a:t>
            </a:r>
            <a:r>
              <a:rPr lang="fi-FI" i="1" dirty="0" err="1">
                <a:solidFill>
                  <a:srgbClr val="000000"/>
                </a:solidFill>
                <a:latin typeface="Times New Roman" panose="02020603050405020304" pitchFamily="18" charset="0"/>
              </a:rPr>
              <a:t>the</a:t>
            </a:r>
            <a:r>
              <a:rPr lang="fi-FI" i="1" dirty="0">
                <a:solidFill>
                  <a:srgbClr val="000000"/>
                </a:solidFill>
                <a:latin typeface="Times New Roman" panose="02020603050405020304" pitchFamily="18" charset="0"/>
              </a:rPr>
              <a:t> </a:t>
            </a:r>
            <a:r>
              <a:rPr lang="fi-FI" i="1" dirty="0" err="1">
                <a:solidFill>
                  <a:srgbClr val="000000"/>
                </a:solidFill>
                <a:latin typeface="Times New Roman" panose="02020603050405020304" pitchFamily="18" charset="0"/>
              </a:rPr>
              <a:t>implicit</a:t>
            </a:r>
            <a:r>
              <a:rPr lang="fi-FI" i="1" dirty="0">
                <a:solidFill>
                  <a:srgbClr val="000000"/>
                </a:solidFill>
                <a:latin typeface="Times New Roman" panose="02020603050405020304" pitchFamily="18" charset="0"/>
              </a:rPr>
              <a:t> </a:t>
            </a:r>
            <a:r>
              <a:rPr lang="fi-FI" i="1" dirty="0" err="1">
                <a:solidFill>
                  <a:srgbClr val="000000"/>
                </a:solidFill>
                <a:latin typeface="Times New Roman" panose="02020603050405020304" pitchFamily="18" charset="0"/>
              </a:rPr>
              <a:t>artistic</a:t>
            </a:r>
            <a:r>
              <a:rPr lang="fi-FI" i="1" dirty="0">
                <a:solidFill>
                  <a:srgbClr val="000000"/>
                </a:solidFill>
                <a:latin typeface="Times New Roman" panose="02020603050405020304" pitchFamily="18" charset="0"/>
              </a:rPr>
              <a:t> </a:t>
            </a:r>
            <a:r>
              <a:rPr lang="en-US" i="1" dirty="0">
                <a:solidFill>
                  <a:srgbClr val="000000"/>
                </a:solidFill>
                <a:latin typeface="Times New Roman" panose="02020603050405020304" pitchFamily="18" charset="0"/>
              </a:rPr>
              <a:t>experience accessible and discussable in the context of disciplined inquiry.</a:t>
            </a:r>
            <a:endParaRPr lang="LID4096" i="1" dirty="0"/>
          </a:p>
        </p:txBody>
      </p:sp>
    </p:spTree>
    <p:extLst>
      <p:ext uri="{BB962C8B-B14F-4D97-AF65-F5344CB8AC3E}">
        <p14:creationId xmlns:p14="http://schemas.microsoft.com/office/powerpoint/2010/main" val="120880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F669-CC41-4CB1-8828-AEEC6B4780BB}"/>
              </a:ext>
            </a:extLst>
          </p:cNvPr>
          <p:cNvSpPr>
            <a:spLocks noGrp="1"/>
          </p:cNvSpPr>
          <p:nvPr>
            <p:ph type="title"/>
          </p:nvPr>
        </p:nvSpPr>
        <p:spPr/>
        <p:txBody>
          <a:bodyPr/>
          <a:lstStyle/>
          <a:p>
            <a:r>
              <a:rPr lang="en-US" dirty="0"/>
              <a:t>Documenting, being honest towards the process</a:t>
            </a:r>
            <a:endParaRPr lang="LID4096" dirty="0"/>
          </a:p>
        </p:txBody>
      </p:sp>
      <p:sp>
        <p:nvSpPr>
          <p:cNvPr id="3" name="Content Placeholder 2">
            <a:extLst>
              <a:ext uri="{FF2B5EF4-FFF2-40B4-BE49-F238E27FC236}">
                <a16:creationId xmlns:a16="http://schemas.microsoft.com/office/drawing/2014/main" id="{6CBD9392-0563-4CEA-94E2-F36B5EED9277}"/>
              </a:ext>
            </a:extLst>
          </p:cNvPr>
          <p:cNvSpPr>
            <a:spLocks noGrp="1"/>
          </p:cNvSpPr>
          <p:nvPr>
            <p:ph idx="1"/>
          </p:nvPr>
        </p:nvSpPr>
        <p:spPr/>
        <p:txBody>
          <a:bodyPr/>
          <a:lstStyle/>
          <a:p>
            <a:r>
              <a:rPr lang="en-US" i="1" dirty="0">
                <a:solidFill>
                  <a:srgbClr val="000000"/>
                </a:solidFill>
                <a:latin typeface="Times New Roman" panose="02020603050405020304" pitchFamily="18" charset="0"/>
              </a:rPr>
              <a:t>I not only recorded the concrete and tangible parts such as the choices of materials used and the reasons for choosing them, but also the less tangible ones such as my feeling when touching and manipulating a material. </a:t>
            </a:r>
          </a:p>
          <a:p>
            <a:r>
              <a:rPr lang="en-US" i="1" dirty="0">
                <a:solidFill>
                  <a:srgbClr val="000000"/>
                </a:solidFill>
                <a:latin typeface="Times New Roman" panose="02020603050405020304" pitchFamily="18" charset="0"/>
              </a:rPr>
              <a:t>The tactile and visual experience is difficult to record; it requires utmost care and thoroughness. </a:t>
            </a:r>
          </a:p>
          <a:p>
            <a:r>
              <a:rPr lang="en-US" i="1" dirty="0">
                <a:solidFill>
                  <a:srgbClr val="000000"/>
                </a:solidFill>
                <a:latin typeface="Times New Roman" panose="02020603050405020304" pitchFamily="18" charset="0"/>
              </a:rPr>
              <a:t>In addition, both successes and failures are to be recorded. </a:t>
            </a:r>
          </a:p>
          <a:p>
            <a:r>
              <a:rPr lang="en-US" i="1" dirty="0">
                <a:solidFill>
                  <a:srgbClr val="000000"/>
                </a:solidFill>
                <a:latin typeface="Times New Roman" panose="02020603050405020304" pitchFamily="18" charset="0"/>
              </a:rPr>
              <a:t>As a practitioner, without multiple methods of documentation, I would have never been critical of my own </a:t>
            </a:r>
            <a:r>
              <a:rPr lang="en-US" i="1">
                <a:solidFill>
                  <a:srgbClr val="000000"/>
                </a:solidFill>
                <a:latin typeface="Times New Roman" panose="02020603050405020304" pitchFamily="18" charset="0"/>
              </a:rPr>
              <a:t>creative process.</a:t>
            </a:r>
            <a:endParaRPr lang="LID4096" i="1" dirty="0"/>
          </a:p>
        </p:txBody>
      </p:sp>
    </p:spTree>
    <p:extLst>
      <p:ext uri="{BB962C8B-B14F-4D97-AF65-F5344CB8AC3E}">
        <p14:creationId xmlns:p14="http://schemas.microsoft.com/office/powerpoint/2010/main" val="334385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BCC2-3842-4BC7-B0B1-AB2B5B907A60}"/>
              </a:ext>
            </a:extLst>
          </p:cNvPr>
          <p:cNvSpPr>
            <a:spLocks noGrp="1"/>
          </p:cNvSpPr>
          <p:nvPr>
            <p:ph type="title"/>
          </p:nvPr>
        </p:nvSpPr>
        <p:spPr/>
        <p:txBody>
          <a:bodyPr/>
          <a:lstStyle/>
          <a:p>
            <a:r>
              <a:rPr lang="en-US" dirty="0"/>
              <a:t>Knowing in creative process</a:t>
            </a:r>
            <a:endParaRPr lang="LID4096" dirty="0"/>
          </a:p>
        </p:txBody>
      </p:sp>
      <p:sp>
        <p:nvSpPr>
          <p:cNvPr id="3" name="Content Placeholder 2">
            <a:extLst>
              <a:ext uri="{FF2B5EF4-FFF2-40B4-BE49-F238E27FC236}">
                <a16:creationId xmlns:a16="http://schemas.microsoft.com/office/drawing/2014/main" id="{EA0AD204-A176-4CC9-A978-AAC470DF88D2}"/>
              </a:ext>
            </a:extLst>
          </p:cNvPr>
          <p:cNvSpPr>
            <a:spLocks noGrp="1"/>
          </p:cNvSpPr>
          <p:nvPr>
            <p:ph idx="1"/>
          </p:nvPr>
        </p:nvSpPr>
        <p:spPr/>
        <p:txBody>
          <a:bodyPr/>
          <a:lstStyle/>
          <a:p>
            <a:r>
              <a:rPr lang="en-US" i="1" dirty="0">
                <a:solidFill>
                  <a:srgbClr val="000000"/>
                </a:solidFill>
                <a:latin typeface="Times New Roman" panose="02020603050405020304" pitchFamily="18" charset="0"/>
              </a:rPr>
              <a:t>As Polanyi (1969) asserted, knowing and doing are rarely exercised in isolation and their combination is present in the working of our sense organs.</a:t>
            </a:r>
          </a:p>
          <a:p>
            <a:r>
              <a:rPr lang="en-US" dirty="0">
                <a:solidFill>
                  <a:srgbClr val="000000"/>
                </a:solidFill>
                <a:latin typeface="Times New Roman" panose="02020603050405020304" pitchFamily="18" charset="0"/>
              </a:rPr>
              <a:t>Haptic knowledge</a:t>
            </a:r>
          </a:p>
          <a:p>
            <a:r>
              <a:rPr lang="en-US" dirty="0">
                <a:solidFill>
                  <a:srgbClr val="000000"/>
                </a:solidFill>
                <a:latin typeface="Times New Roman" panose="02020603050405020304" pitchFamily="18" charset="0"/>
              </a:rPr>
              <a:t>Tacit knowledge</a:t>
            </a:r>
          </a:p>
          <a:p>
            <a:r>
              <a:rPr lang="en-US" dirty="0"/>
              <a:t>The Tacit Dimension argues that tacit knowledge—tradition, inherited practices, implied values, and prejudgments—is a crucial part of scientific knowledge (Polanyi)</a:t>
            </a:r>
            <a:endParaRPr lang="LID4096" dirty="0"/>
          </a:p>
        </p:txBody>
      </p:sp>
    </p:spTree>
    <p:extLst>
      <p:ext uri="{BB962C8B-B14F-4D97-AF65-F5344CB8AC3E}">
        <p14:creationId xmlns:p14="http://schemas.microsoft.com/office/powerpoint/2010/main" val="117838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FAA7-1740-43DB-9F33-234E1405BF11}"/>
              </a:ext>
            </a:extLst>
          </p:cNvPr>
          <p:cNvSpPr>
            <a:spLocks noGrp="1"/>
          </p:cNvSpPr>
          <p:nvPr>
            <p:ph type="title"/>
          </p:nvPr>
        </p:nvSpPr>
        <p:spPr/>
        <p:txBody>
          <a:bodyPr/>
          <a:lstStyle/>
          <a:p>
            <a:endParaRPr lang="LID4096"/>
          </a:p>
        </p:txBody>
      </p:sp>
      <p:pic>
        <p:nvPicPr>
          <p:cNvPr id="1026" name="Picture 2" descr="What is Tacit Knowledge">
            <a:extLst>
              <a:ext uri="{FF2B5EF4-FFF2-40B4-BE49-F238E27FC236}">
                <a16:creationId xmlns:a16="http://schemas.microsoft.com/office/drawing/2014/main" id="{5D6ABDB2-DDFE-446D-9E11-151152F43E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118" y="-172720"/>
            <a:ext cx="10338011" cy="68884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A9082C2-57F0-464D-9555-2A6DC6BE8371}"/>
              </a:ext>
            </a:extLst>
          </p:cNvPr>
          <p:cNvSpPr txBox="1"/>
          <p:nvPr/>
        </p:nvSpPr>
        <p:spPr>
          <a:xfrm>
            <a:off x="7477760" y="467360"/>
            <a:ext cx="4856480" cy="369332"/>
          </a:xfrm>
          <a:prstGeom prst="rect">
            <a:avLst/>
          </a:prstGeom>
          <a:noFill/>
        </p:spPr>
        <p:txBody>
          <a:bodyPr wrap="square" rtlCol="0">
            <a:spAutoFit/>
          </a:bodyPr>
          <a:lstStyle/>
          <a:p>
            <a:r>
              <a:rPr lang="fi-FI" dirty="0"/>
              <a:t>https://helpjuice.com/blog/tacit-knowledge</a:t>
            </a:r>
            <a:endParaRPr lang="LID4096" dirty="0"/>
          </a:p>
        </p:txBody>
      </p:sp>
    </p:spTree>
    <p:extLst>
      <p:ext uri="{BB962C8B-B14F-4D97-AF65-F5344CB8AC3E}">
        <p14:creationId xmlns:p14="http://schemas.microsoft.com/office/powerpoint/2010/main" val="2983014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1035</Words>
  <Application>Microsoft Office PowerPoint</Application>
  <PresentationFormat>Widescreen</PresentationFormat>
  <Paragraphs>91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AdvOT8c6c821b</vt:lpstr>
      <vt:lpstr>Arial</vt:lpstr>
      <vt:lpstr>Calibri</vt:lpstr>
      <vt:lpstr>Calibri Light</vt:lpstr>
      <vt:lpstr>Times New Roman</vt:lpstr>
      <vt:lpstr>UniversLTStd-BoldCn</vt:lpstr>
      <vt:lpstr>Office Theme</vt:lpstr>
      <vt:lpstr>Practice-led research, documenting and reflective writing</vt:lpstr>
      <vt:lpstr>Way to create argumentation</vt:lpstr>
      <vt:lpstr>  Nithikul Nimkulrat (2007)  The Role of Documentation in Practice-Led Research </vt:lpstr>
      <vt:lpstr>PowerPoint Presentation</vt:lpstr>
      <vt:lpstr>Practice-led</vt:lpstr>
      <vt:lpstr>Documentation</vt:lpstr>
      <vt:lpstr>Documenting, being honest towards the process</vt:lpstr>
      <vt:lpstr>Knowing in creative process</vt:lpstr>
      <vt:lpstr>PowerPoint Presentation</vt:lpstr>
      <vt:lpstr>Group discussion</vt:lpstr>
      <vt:lpstr>Practice-led, Practice-based, Research through design readings</vt:lpstr>
      <vt:lpstr>Context building</vt:lpstr>
      <vt:lpstr>Context building</vt:lpstr>
      <vt:lpstr>Context building</vt:lpstr>
      <vt:lpstr>Context building</vt:lpstr>
      <vt:lpstr>Context building</vt:lpstr>
      <vt:lpstr>https://aaltodoc.aalto.fi/</vt:lpstr>
      <vt:lpstr>Creativity in research</vt:lpstr>
      <vt:lpstr>Creativity in research</vt:lpstr>
      <vt:lpstr>PowerPoint Presentation</vt:lpstr>
      <vt:lpstr>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Practice-led research, documenting and refletive writing</dc:title>
  <dc:creator>Niinimäki Kirsi</dc:creator>
  <cp:lastModifiedBy>Niinimäki Kirsi</cp:lastModifiedBy>
  <cp:revision>18</cp:revision>
  <dcterms:created xsi:type="dcterms:W3CDTF">2020-10-24T16:41:54Z</dcterms:created>
  <dcterms:modified xsi:type="dcterms:W3CDTF">2020-11-02T06:47:44Z</dcterms:modified>
</cp:coreProperties>
</file>