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97" r:id="rId3"/>
    <p:sldId id="357" r:id="rId4"/>
    <p:sldId id="257" r:id="rId5"/>
    <p:sldId id="260" r:id="rId6"/>
    <p:sldId id="259" r:id="rId7"/>
    <p:sldId id="303" r:id="rId8"/>
    <p:sldId id="375" r:id="rId9"/>
    <p:sldId id="270" r:id="rId10"/>
    <p:sldId id="352" r:id="rId11"/>
    <p:sldId id="262" r:id="rId12"/>
    <p:sldId id="261" r:id="rId13"/>
    <p:sldId id="321" r:id="rId14"/>
    <p:sldId id="318" r:id="rId15"/>
    <p:sldId id="319" r:id="rId16"/>
    <p:sldId id="311" r:id="rId17"/>
    <p:sldId id="258" r:id="rId18"/>
    <p:sldId id="295" r:id="rId19"/>
    <p:sldId id="306" r:id="rId20"/>
    <p:sldId id="263" r:id="rId21"/>
    <p:sldId id="264" r:id="rId22"/>
    <p:sldId id="265" r:id="rId23"/>
    <p:sldId id="314" r:id="rId24"/>
    <p:sldId id="351" r:id="rId25"/>
    <p:sldId id="305" r:id="rId26"/>
    <p:sldId id="309" r:id="rId27"/>
    <p:sldId id="266" r:id="rId28"/>
    <p:sldId id="324" r:id="rId29"/>
    <p:sldId id="267" r:id="rId30"/>
    <p:sldId id="358" r:id="rId31"/>
    <p:sldId id="316" r:id="rId32"/>
    <p:sldId id="290" r:id="rId33"/>
    <p:sldId id="377" r:id="rId34"/>
    <p:sldId id="378" r:id="rId35"/>
    <p:sldId id="268" r:id="rId36"/>
    <p:sldId id="269" r:id="rId37"/>
    <p:sldId id="300" r:id="rId38"/>
    <p:sldId id="301" r:id="rId39"/>
    <p:sldId id="304" r:id="rId40"/>
    <p:sldId id="291" r:id="rId41"/>
    <p:sldId id="302" r:id="rId42"/>
    <p:sldId id="317" r:id="rId43"/>
    <p:sldId id="272" r:id="rId44"/>
    <p:sldId id="273" r:id="rId45"/>
    <p:sldId id="312" r:id="rId46"/>
    <p:sldId id="322" r:id="rId47"/>
    <p:sldId id="320" r:id="rId48"/>
    <p:sldId id="366" r:id="rId49"/>
    <p:sldId id="368" r:id="rId50"/>
    <p:sldId id="369" r:id="rId51"/>
    <p:sldId id="373" r:id="rId52"/>
    <p:sldId id="374" r:id="rId53"/>
    <p:sldId id="298" r:id="rId54"/>
    <p:sldId id="299" r:id="rId55"/>
    <p:sldId id="274" r:id="rId56"/>
    <p:sldId id="275" r:id="rId57"/>
    <p:sldId id="315" r:id="rId58"/>
    <p:sldId id="370" r:id="rId59"/>
    <p:sldId id="371" r:id="rId60"/>
    <p:sldId id="282" r:id="rId61"/>
    <p:sldId id="283" r:id="rId62"/>
    <p:sldId id="284" r:id="rId63"/>
    <p:sldId id="376"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9" d="100"/>
          <a:sy n="99" d="100"/>
        </p:scale>
        <p:origin x="1452" y="72"/>
      </p:cViewPr>
      <p:guideLst/>
    </p:cSldViewPr>
  </p:slideViewPr>
  <p:notesTextViewPr>
    <p:cViewPr>
      <p:scale>
        <a:sx n="1" d="1"/>
        <a:sy n="1" d="1"/>
      </p:scale>
      <p:origin x="0" y="0"/>
    </p:cViewPr>
  </p:notesTextViewPr>
  <p:sorterViewPr>
    <p:cViewPr varScale="1">
      <p:scale>
        <a:sx n="1" d="1"/>
        <a:sy n="1" d="1"/>
      </p:scale>
      <p:origin x="0" y="-54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A091BC-A8F5-485C-A70C-1EA39A34D9B7}" type="datetimeFigureOut">
              <a:rPr lang="fi-FI" smtClean="0"/>
              <a:t>26.10.2020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314366E-A0F3-476B-89C4-4BDA04FDDB16}" type="slidenum">
              <a:rPr lang="fi-FI" smtClean="0"/>
              <a:t>‹#›</a:t>
            </a:fld>
            <a:endParaRPr lang="fi-FI"/>
          </a:p>
        </p:txBody>
      </p:sp>
    </p:spTree>
    <p:extLst>
      <p:ext uri="{BB962C8B-B14F-4D97-AF65-F5344CB8AC3E}">
        <p14:creationId xmlns:p14="http://schemas.microsoft.com/office/powerpoint/2010/main" val="84291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A091BC-A8F5-485C-A70C-1EA39A34D9B7}" type="datetimeFigureOut">
              <a:rPr lang="fi-FI" smtClean="0"/>
              <a:t>26.10.2020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314366E-A0F3-476B-89C4-4BDA04FDDB16}" type="slidenum">
              <a:rPr lang="fi-FI" smtClean="0"/>
              <a:t>‹#›</a:t>
            </a:fld>
            <a:endParaRPr lang="fi-FI"/>
          </a:p>
        </p:txBody>
      </p:sp>
    </p:spTree>
    <p:extLst>
      <p:ext uri="{BB962C8B-B14F-4D97-AF65-F5344CB8AC3E}">
        <p14:creationId xmlns:p14="http://schemas.microsoft.com/office/powerpoint/2010/main" val="324916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A091BC-A8F5-485C-A70C-1EA39A34D9B7}" type="datetimeFigureOut">
              <a:rPr lang="fi-FI" smtClean="0"/>
              <a:t>26.10.2020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314366E-A0F3-476B-89C4-4BDA04FDDB16}" type="slidenum">
              <a:rPr lang="fi-FI" smtClean="0"/>
              <a:t>‹#›</a:t>
            </a:fld>
            <a:endParaRPr lang="fi-FI"/>
          </a:p>
        </p:txBody>
      </p:sp>
    </p:spTree>
    <p:extLst>
      <p:ext uri="{BB962C8B-B14F-4D97-AF65-F5344CB8AC3E}">
        <p14:creationId xmlns:p14="http://schemas.microsoft.com/office/powerpoint/2010/main" val="347747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A091BC-A8F5-485C-A70C-1EA39A34D9B7}" type="datetimeFigureOut">
              <a:rPr lang="fi-FI" smtClean="0"/>
              <a:t>26.10.2020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314366E-A0F3-476B-89C4-4BDA04FDDB16}" type="slidenum">
              <a:rPr lang="fi-FI" smtClean="0"/>
              <a:t>‹#›</a:t>
            </a:fld>
            <a:endParaRPr lang="fi-FI"/>
          </a:p>
        </p:txBody>
      </p:sp>
    </p:spTree>
    <p:extLst>
      <p:ext uri="{BB962C8B-B14F-4D97-AF65-F5344CB8AC3E}">
        <p14:creationId xmlns:p14="http://schemas.microsoft.com/office/powerpoint/2010/main" val="308969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9A091BC-A8F5-485C-A70C-1EA39A34D9B7}" type="datetimeFigureOut">
              <a:rPr lang="fi-FI" smtClean="0"/>
              <a:t>26.10.2020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3314366E-A0F3-476B-89C4-4BDA04FDDB16}" type="slidenum">
              <a:rPr lang="fi-FI" smtClean="0"/>
              <a:t>‹#›</a:t>
            </a:fld>
            <a:endParaRPr lang="fi-FI"/>
          </a:p>
        </p:txBody>
      </p:sp>
    </p:spTree>
    <p:extLst>
      <p:ext uri="{BB962C8B-B14F-4D97-AF65-F5344CB8AC3E}">
        <p14:creationId xmlns:p14="http://schemas.microsoft.com/office/powerpoint/2010/main" val="1471804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A091BC-A8F5-485C-A70C-1EA39A34D9B7}" type="datetimeFigureOut">
              <a:rPr lang="fi-FI" smtClean="0"/>
              <a:t>26.10.2020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3314366E-A0F3-476B-89C4-4BDA04FDDB16}" type="slidenum">
              <a:rPr lang="fi-FI" smtClean="0"/>
              <a:t>‹#›</a:t>
            </a:fld>
            <a:endParaRPr lang="fi-FI"/>
          </a:p>
        </p:txBody>
      </p:sp>
    </p:spTree>
    <p:extLst>
      <p:ext uri="{BB962C8B-B14F-4D97-AF65-F5344CB8AC3E}">
        <p14:creationId xmlns:p14="http://schemas.microsoft.com/office/powerpoint/2010/main" val="3483241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A091BC-A8F5-485C-A70C-1EA39A34D9B7}" type="datetimeFigureOut">
              <a:rPr lang="fi-FI" smtClean="0"/>
              <a:t>26.10.2020</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3314366E-A0F3-476B-89C4-4BDA04FDDB16}" type="slidenum">
              <a:rPr lang="fi-FI" smtClean="0"/>
              <a:t>‹#›</a:t>
            </a:fld>
            <a:endParaRPr lang="fi-FI"/>
          </a:p>
        </p:txBody>
      </p:sp>
    </p:spTree>
    <p:extLst>
      <p:ext uri="{BB962C8B-B14F-4D97-AF65-F5344CB8AC3E}">
        <p14:creationId xmlns:p14="http://schemas.microsoft.com/office/powerpoint/2010/main" val="291072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A091BC-A8F5-485C-A70C-1EA39A34D9B7}" type="datetimeFigureOut">
              <a:rPr lang="fi-FI" smtClean="0"/>
              <a:t>26.10.2020</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3314366E-A0F3-476B-89C4-4BDA04FDDB16}" type="slidenum">
              <a:rPr lang="fi-FI" smtClean="0"/>
              <a:t>‹#›</a:t>
            </a:fld>
            <a:endParaRPr lang="fi-FI"/>
          </a:p>
        </p:txBody>
      </p:sp>
    </p:spTree>
    <p:extLst>
      <p:ext uri="{BB962C8B-B14F-4D97-AF65-F5344CB8AC3E}">
        <p14:creationId xmlns:p14="http://schemas.microsoft.com/office/powerpoint/2010/main" val="1212104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A091BC-A8F5-485C-A70C-1EA39A34D9B7}" type="datetimeFigureOut">
              <a:rPr lang="fi-FI" smtClean="0"/>
              <a:t>26.10.2020</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3314366E-A0F3-476B-89C4-4BDA04FDDB16}" type="slidenum">
              <a:rPr lang="fi-FI" smtClean="0"/>
              <a:t>‹#›</a:t>
            </a:fld>
            <a:endParaRPr lang="fi-FI"/>
          </a:p>
        </p:txBody>
      </p:sp>
    </p:spTree>
    <p:extLst>
      <p:ext uri="{BB962C8B-B14F-4D97-AF65-F5344CB8AC3E}">
        <p14:creationId xmlns:p14="http://schemas.microsoft.com/office/powerpoint/2010/main" val="1155794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A091BC-A8F5-485C-A70C-1EA39A34D9B7}" type="datetimeFigureOut">
              <a:rPr lang="fi-FI" smtClean="0"/>
              <a:t>26.10.2020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3314366E-A0F3-476B-89C4-4BDA04FDDB16}" type="slidenum">
              <a:rPr lang="fi-FI" smtClean="0"/>
              <a:t>‹#›</a:t>
            </a:fld>
            <a:endParaRPr lang="fi-FI"/>
          </a:p>
        </p:txBody>
      </p:sp>
    </p:spTree>
    <p:extLst>
      <p:ext uri="{BB962C8B-B14F-4D97-AF65-F5344CB8AC3E}">
        <p14:creationId xmlns:p14="http://schemas.microsoft.com/office/powerpoint/2010/main" val="391796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9A091BC-A8F5-485C-A70C-1EA39A34D9B7}" type="datetimeFigureOut">
              <a:rPr lang="fi-FI" smtClean="0"/>
              <a:t>26.10.2020</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3314366E-A0F3-476B-89C4-4BDA04FDDB16}" type="slidenum">
              <a:rPr lang="fi-FI" smtClean="0"/>
              <a:t>‹#›</a:t>
            </a:fld>
            <a:endParaRPr lang="fi-FI"/>
          </a:p>
        </p:txBody>
      </p:sp>
    </p:spTree>
    <p:extLst>
      <p:ext uri="{BB962C8B-B14F-4D97-AF65-F5344CB8AC3E}">
        <p14:creationId xmlns:p14="http://schemas.microsoft.com/office/powerpoint/2010/main" val="2169021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091BC-A8F5-485C-A70C-1EA39A34D9B7}" type="datetimeFigureOut">
              <a:rPr lang="fi-FI" smtClean="0"/>
              <a:t>26.10.2020</a:t>
            </a:fld>
            <a:endParaRPr lang="fi-FI"/>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14366E-A0F3-476B-89C4-4BDA04FDDB16}" type="slidenum">
              <a:rPr lang="fi-FI" smtClean="0"/>
              <a:t>‹#›</a:t>
            </a:fld>
            <a:endParaRPr lang="fi-FI"/>
          </a:p>
        </p:txBody>
      </p:sp>
    </p:spTree>
    <p:extLst>
      <p:ext uri="{BB962C8B-B14F-4D97-AF65-F5344CB8AC3E}">
        <p14:creationId xmlns:p14="http://schemas.microsoft.com/office/powerpoint/2010/main" val="2480882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4.emf"/><Relationship Id="rId1" Type="http://schemas.openxmlformats.org/officeDocument/2006/relationships/slideLayout" Target="../slideLayouts/slideLayout6.xml"/><Relationship Id="rId4" Type="http://schemas.openxmlformats.org/officeDocument/2006/relationships/hyperlink" Target="http://dx.doi.org/10.1016/j.matt.2019.08.013"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3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45.emf"/><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pubs.acs.org/action/showCitFormats?doi=10.1021%2Fnn301112t" TargetMode="External"/><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jfi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2.jfi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60.jfi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emf"/><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engineeringtoolbox.com/young-modulus-d_417.html" TargetMode="External"/><Relationship Id="rId2" Type="http://schemas.openxmlformats.org/officeDocument/2006/relationships/hyperlink" Target="https://www.engineeringtoolbox.com/density-specific-weight-gravity-d_290.html" TargetMode="External"/><Relationship Id="rId1" Type="http://schemas.openxmlformats.org/officeDocument/2006/relationships/slideLayout" Target="../slideLayouts/slideLayout6.xml"/><Relationship Id="rId4" Type="http://schemas.openxmlformats.org/officeDocument/2006/relationships/hyperlink" Target="https://www.engineeringtoolbox.com/stress-strain-d_950.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F52C82-CDC9-43BE-8B8A-78ED3B4392D3}"/>
              </a:ext>
            </a:extLst>
          </p:cNvPr>
          <p:cNvPicPr>
            <a:picLocks noChangeAspect="1"/>
          </p:cNvPicPr>
          <p:nvPr/>
        </p:nvPicPr>
        <p:blipFill rotWithShape="1">
          <a:blip r:embed="rId2"/>
          <a:srcRect l="17986"/>
          <a:stretch/>
        </p:blipFill>
        <p:spPr>
          <a:xfrm>
            <a:off x="445886" y="173446"/>
            <a:ext cx="8291713" cy="6409894"/>
          </a:xfrm>
          <a:prstGeom prst="rect">
            <a:avLst/>
          </a:prstGeom>
        </p:spPr>
      </p:pic>
      <p:sp>
        <p:nvSpPr>
          <p:cNvPr id="2" name="Title 1"/>
          <p:cNvSpPr>
            <a:spLocks noGrp="1"/>
          </p:cNvSpPr>
          <p:nvPr>
            <p:ph type="ctrTitle"/>
          </p:nvPr>
        </p:nvSpPr>
        <p:spPr>
          <a:xfrm>
            <a:off x="445886" y="1636713"/>
            <a:ext cx="7772400" cy="2387600"/>
          </a:xfrm>
        </p:spPr>
        <p:txBody>
          <a:bodyPr>
            <a:normAutofit fontScale="90000"/>
          </a:bodyPr>
          <a:lstStyle/>
          <a:p>
            <a:r>
              <a:rPr lang="fi-FI" dirty="0">
                <a:latin typeface="Arial" panose="020B0604020202020204" pitchFamily="34" charset="0"/>
                <a:cs typeface="Arial" panose="020B0604020202020204" pitchFamily="34" charset="0"/>
              </a:rPr>
              <a:t>Luento 8B:</a:t>
            </a:r>
            <a:br>
              <a:rPr lang="fi-FI" dirty="0">
                <a:latin typeface="Arial" panose="020B0604020202020204" pitchFamily="34" charset="0"/>
                <a:cs typeface="Arial" panose="020B0604020202020204" pitchFamily="34" charset="0"/>
              </a:rPr>
            </a:br>
            <a:r>
              <a:rPr lang="fi-FI" dirty="0">
                <a:latin typeface="Arial" panose="020B0604020202020204" pitchFamily="34" charset="0"/>
                <a:cs typeface="Arial" panose="020B0604020202020204" pitchFamily="34" charset="0"/>
              </a:rPr>
              <a:t>Komposiitit ja hybridimateriaalit</a:t>
            </a:r>
          </a:p>
        </p:txBody>
      </p:sp>
    </p:spTree>
    <p:extLst>
      <p:ext uri="{BB962C8B-B14F-4D97-AF65-F5344CB8AC3E}">
        <p14:creationId xmlns:p14="http://schemas.microsoft.com/office/powerpoint/2010/main" val="3715875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F5386-446C-4AC6-9021-D5DCE54132FE}"/>
              </a:ext>
            </a:extLst>
          </p:cNvPr>
          <p:cNvSpPr>
            <a:spLocks noGrp="1"/>
          </p:cNvSpPr>
          <p:nvPr>
            <p:ph type="title"/>
          </p:nvPr>
        </p:nvSpPr>
        <p:spPr>
          <a:xfrm>
            <a:off x="628650" y="644526"/>
            <a:ext cx="7886700" cy="1325563"/>
          </a:xfrm>
        </p:spPr>
        <p:txBody>
          <a:bodyPr>
            <a:normAutofit fontScale="90000"/>
          </a:bodyPr>
          <a:lstStyle/>
          <a:p>
            <a:r>
              <a:rPr lang="en-US" dirty="0">
                <a:latin typeface="Arial" panose="020B0604020202020204" pitchFamily="34" charset="0"/>
                <a:cs typeface="Arial" panose="020B0604020202020204" pitchFamily="34" charset="0"/>
              </a:rPr>
              <a:t>Carbon fiber: great for everything but impact resistance</a:t>
            </a:r>
            <a:br>
              <a:rPr lang="en-US" dirty="0">
                <a:latin typeface="Arial" panose="020B0604020202020204" pitchFamily="34" charset="0"/>
                <a:cs typeface="Arial" panose="020B0604020202020204" pitchFamily="34" charset="0"/>
              </a:rPr>
            </a:br>
            <a:endParaRPr lang="LID4096"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EE38FB0-BF81-4C65-8807-5CB7FE018C49}"/>
              </a:ext>
            </a:extLst>
          </p:cNvPr>
          <p:cNvSpPr txBox="1"/>
          <p:nvPr/>
        </p:nvSpPr>
        <p:spPr>
          <a:xfrm>
            <a:off x="692239" y="1750990"/>
            <a:ext cx="7937500" cy="4708981"/>
          </a:xfrm>
          <a:prstGeom prst="rect">
            <a:avLst/>
          </a:prstGeom>
          <a:noFill/>
        </p:spPr>
        <p:txBody>
          <a:bodyPr wrap="square" rtlCol="0">
            <a:spAutoFit/>
          </a:bodyPr>
          <a:lstStyle/>
          <a:p>
            <a:r>
              <a:rPr lang="en-US" sz="1200" dirty="0"/>
              <a:t>“Modern airplane designs make extensive use of carbon fiber composites in the fuselage and wings. Carbon fiber is strong yet light. But it’s not so good at withstanding impacts. Instead of yielding when hit, carbon fiber bends and then shatters. This means it is not so good for applications in which impact loads are a risk. This makes carbon-reinforced polymers a good choice for a plane’s fuselage, and the flaps and flat surfaces of a wing, but not for the wing’s leading edge, which is prone to high impact bird strikes. Similarly, you can make a vehicle’s doors, roof and other similar panels with carbon composites, but not its bumpers. But suppose you could.</a:t>
            </a:r>
          </a:p>
          <a:p>
            <a:endParaRPr lang="en-US" sz="1200" dirty="0"/>
          </a:p>
          <a:p>
            <a:r>
              <a:rPr lang="en-US" sz="1200" dirty="0" err="1"/>
              <a:t>Dyneema</a:t>
            </a:r>
            <a:r>
              <a:rPr lang="en-US" sz="1200" baseline="30000" dirty="0"/>
              <a:t>®</a:t>
            </a:r>
            <a:r>
              <a:rPr lang="en-US" sz="1200" dirty="0"/>
              <a:t> is a super-strong fiber. It is made from Ultra High Molecular Weight Polyethylene (UHMWPE) and offers maximum strength with minimum weight. </a:t>
            </a:r>
          </a:p>
          <a:p>
            <a:pPr marL="171450" indent="-171450">
              <a:buFont typeface="Arial" panose="020B0604020202020204" pitchFamily="34" charset="0"/>
              <a:buChar char="•"/>
            </a:pPr>
            <a:r>
              <a:rPr lang="en-US" sz="1200" dirty="0"/>
              <a:t>Up to 15 times stronger than steel (weight for weight basis)</a:t>
            </a:r>
          </a:p>
          <a:p>
            <a:pPr marL="171450" indent="-171450">
              <a:buFont typeface="Arial" panose="020B0604020202020204" pitchFamily="34" charset="0"/>
              <a:buChar char="•"/>
            </a:pPr>
            <a:r>
              <a:rPr lang="en-US" sz="1200" dirty="0"/>
              <a:t>Up to 40% stronger than aramids (weight for weight basis)</a:t>
            </a:r>
          </a:p>
          <a:p>
            <a:pPr marL="171450" indent="-171450">
              <a:buFont typeface="Arial" panose="020B0604020202020204" pitchFamily="34" charset="0"/>
              <a:buChar char="•"/>
            </a:pPr>
            <a:r>
              <a:rPr lang="en-US" sz="1200" dirty="0"/>
              <a:t>Floats on water and resistant to moisture, UV, chemicals</a:t>
            </a:r>
          </a:p>
          <a:p>
            <a:endParaRPr lang="en-US" sz="1200" dirty="0"/>
          </a:p>
          <a:p>
            <a:r>
              <a:rPr lang="en-US" sz="1200" dirty="0"/>
              <a:t>“</a:t>
            </a:r>
            <a:r>
              <a:rPr lang="en-US" sz="1200" dirty="0" err="1"/>
              <a:t>Dyneema</a:t>
            </a:r>
            <a:r>
              <a:rPr lang="en-US" sz="1200" baseline="30000" dirty="0"/>
              <a:t>®</a:t>
            </a:r>
            <a:r>
              <a:rPr lang="en-US" sz="1200" dirty="0"/>
              <a:t> fibers are extremely strong and light in one loading direction, tension, and the impact performance of </a:t>
            </a:r>
            <a:r>
              <a:rPr lang="en-US" sz="1200" dirty="0" err="1"/>
              <a:t>Dyneema</a:t>
            </a:r>
            <a:r>
              <a:rPr lang="en-US" sz="1200" baseline="30000" dirty="0"/>
              <a:t>®</a:t>
            </a:r>
            <a:r>
              <a:rPr lang="en-US" sz="1200" dirty="0"/>
              <a:t> is really excellent.” This is why, for example, </a:t>
            </a:r>
            <a:r>
              <a:rPr lang="en-US" sz="1200" dirty="0" err="1"/>
              <a:t>Dyneema</a:t>
            </a:r>
            <a:r>
              <a:rPr lang="en-US" sz="1200" baseline="30000" dirty="0"/>
              <a:t>®</a:t>
            </a:r>
            <a:r>
              <a:rPr lang="en-US" sz="1200" dirty="0"/>
              <a:t> Force Multiplier Technology has quickly become the go-to material for bullet-resistant vests and anti-ballistic vehicle armor. “So if,” </a:t>
            </a:r>
            <a:r>
              <a:rPr lang="en-US" sz="1200" dirty="0" err="1"/>
              <a:t>Marissen</a:t>
            </a:r>
            <a:r>
              <a:rPr lang="en-US" sz="1200" dirty="0"/>
              <a:t> continues, “you mix carbon fibers that are about the best in the world in all kinds of loadings – except impact – with </a:t>
            </a:r>
            <a:r>
              <a:rPr lang="en-US" sz="1200" dirty="0" err="1"/>
              <a:t>Dyneema</a:t>
            </a:r>
            <a:r>
              <a:rPr lang="en-US" sz="1200" baseline="30000" dirty="0"/>
              <a:t>®</a:t>
            </a:r>
            <a:r>
              <a:rPr lang="en-US" sz="1200" dirty="0"/>
              <a:t> fiber that is about the best in the world in impact, you get a material that has increased impact resistance, a slight loss on flexural strength properties, but still a very good overall performance.”</a:t>
            </a:r>
          </a:p>
          <a:p>
            <a:endParaRPr lang="en-US" sz="1200" dirty="0"/>
          </a:p>
          <a:p>
            <a:r>
              <a:rPr lang="en-US" sz="1200" dirty="0" err="1"/>
              <a:t>Dyneema</a:t>
            </a:r>
            <a:r>
              <a:rPr lang="en-US" sz="1200" baseline="30000" dirty="0"/>
              <a:t>®</a:t>
            </a:r>
            <a:r>
              <a:rPr lang="en-US" sz="1200" dirty="0"/>
              <a:t> fibers have a lower density than carbon fibers. So, on a weight-for-weight basis, you can make the composite that contains </a:t>
            </a:r>
            <a:r>
              <a:rPr lang="en-US" sz="1200" dirty="0" err="1"/>
              <a:t>Dyneema</a:t>
            </a:r>
            <a:r>
              <a:rPr lang="en-US" sz="1200" baseline="30000" dirty="0"/>
              <a:t>®</a:t>
            </a:r>
            <a:r>
              <a:rPr lang="en-US" sz="1200" dirty="0"/>
              <a:t> thicker than one that doesn’t. “Bending strength is determined by both the strength of the material and its thickness,” explains </a:t>
            </a:r>
            <a:r>
              <a:rPr lang="en-US" sz="1200" dirty="0" err="1"/>
              <a:t>Marissen</a:t>
            </a:r>
            <a:r>
              <a:rPr lang="en-US" sz="1200" dirty="0"/>
              <a:t>. “If you make a piece of wood twice as thick, the flexural strength is four times as great. It’s not just the material property that provides bending strength, but also the increased thickness, related to decreased density at the same weight.”</a:t>
            </a:r>
            <a:endParaRPr lang="LID4096" sz="1200" dirty="0"/>
          </a:p>
        </p:txBody>
      </p:sp>
      <p:sp>
        <p:nvSpPr>
          <p:cNvPr id="7" name="TextBox 6">
            <a:extLst>
              <a:ext uri="{FF2B5EF4-FFF2-40B4-BE49-F238E27FC236}">
                <a16:creationId xmlns:a16="http://schemas.microsoft.com/office/drawing/2014/main" id="{ADD58475-6489-479E-A52E-7F5D35E43AB1}"/>
              </a:ext>
            </a:extLst>
          </p:cNvPr>
          <p:cNvSpPr txBox="1"/>
          <p:nvPr/>
        </p:nvSpPr>
        <p:spPr>
          <a:xfrm>
            <a:off x="2079938" y="6559550"/>
            <a:ext cx="6435412" cy="253916"/>
          </a:xfrm>
          <a:prstGeom prst="rect">
            <a:avLst/>
          </a:prstGeom>
          <a:noFill/>
        </p:spPr>
        <p:txBody>
          <a:bodyPr wrap="square" rtlCol="0">
            <a:spAutoFit/>
          </a:bodyPr>
          <a:lstStyle/>
          <a:p>
            <a:r>
              <a:rPr lang="fi-FI" sz="1050" dirty="0"/>
              <a:t>https://www.dsm.com/products/dyneema/en_GB/technologies/dyneema-form-factors/fiber.html</a:t>
            </a:r>
            <a:endParaRPr lang="LID4096" sz="1050" dirty="0"/>
          </a:p>
        </p:txBody>
      </p:sp>
    </p:spTree>
    <p:extLst>
      <p:ext uri="{BB962C8B-B14F-4D97-AF65-F5344CB8AC3E}">
        <p14:creationId xmlns:p14="http://schemas.microsoft.com/office/powerpoint/2010/main" val="4079376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Hiilikuidun vetolujuus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5055" r="17609"/>
          <a:stretch/>
        </p:blipFill>
        <p:spPr>
          <a:xfrm>
            <a:off x="471895" y="1942332"/>
            <a:ext cx="5011784" cy="3991633"/>
          </a:xfrm>
          <a:prstGeom prst="rect">
            <a:avLst/>
          </a:prstGeom>
        </p:spPr>
      </p:pic>
      <p:sp>
        <p:nvSpPr>
          <p:cNvPr id="4" name="TextBox 3"/>
          <p:cNvSpPr txBox="1"/>
          <p:nvPr/>
        </p:nvSpPr>
        <p:spPr>
          <a:xfrm>
            <a:off x="5969726" y="2168434"/>
            <a:ext cx="2756263" cy="3539430"/>
          </a:xfrm>
          <a:prstGeom prst="rect">
            <a:avLst/>
          </a:prstGeom>
          <a:noFill/>
        </p:spPr>
        <p:txBody>
          <a:bodyPr wrap="square" rtlCol="0">
            <a:spAutoFit/>
          </a:bodyPr>
          <a:lstStyle/>
          <a:p>
            <a:r>
              <a:rPr lang="fi-FI" sz="2800" dirty="0">
                <a:latin typeface="Arial" panose="020B0604020202020204" pitchFamily="34" charset="0"/>
                <a:cs typeface="Arial" panose="020B0604020202020204" pitchFamily="34" charset="0"/>
              </a:rPr>
              <a:t>Vahvuus kasvaa pienemmillä kuiduilla, koska vian todennäköisyys verrannollinen tilavuuteen!</a:t>
            </a:r>
          </a:p>
        </p:txBody>
      </p:sp>
      <p:sp>
        <p:nvSpPr>
          <p:cNvPr id="5" name="TextBox 4">
            <a:extLst>
              <a:ext uri="{FF2B5EF4-FFF2-40B4-BE49-F238E27FC236}">
                <a16:creationId xmlns:a16="http://schemas.microsoft.com/office/drawing/2014/main" id="{0ACADAD3-3A10-4403-B9C2-B532AF50B51F}"/>
              </a:ext>
            </a:extLst>
          </p:cNvPr>
          <p:cNvSpPr txBox="1"/>
          <p:nvPr/>
        </p:nvSpPr>
        <p:spPr>
          <a:xfrm>
            <a:off x="1638300" y="6140450"/>
            <a:ext cx="433142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Groover: Fundamentals of Modern Manufacturing: Materials, Processes, and Systems</a:t>
            </a:r>
          </a:p>
        </p:txBody>
      </p:sp>
    </p:spTree>
    <p:extLst>
      <p:ext uri="{BB962C8B-B14F-4D97-AF65-F5344CB8AC3E}">
        <p14:creationId xmlns:p14="http://schemas.microsoft.com/office/powerpoint/2010/main" val="2152758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Kolme muuta vahviketta</a:t>
            </a:r>
          </a:p>
        </p:txBody>
      </p:sp>
      <p:sp>
        <p:nvSpPr>
          <p:cNvPr id="3" name="Rectangle 2"/>
          <p:cNvSpPr/>
          <p:nvPr/>
        </p:nvSpPr>
        <p:spPr>
          <a:xfrm>
            <a:off x="628650" y="1690689"/>
            <a:ext cx="7366908" cy="4708981"/>
          </a:xfrm>
          <a:prstGeom prst="rect">
            <a:avLst/>
          </a:prstGeom>
        </p:spPr>
        <p:txBody>
          <a:bodyPr wrap="square">
            <a:spAutoFit/>
          </a:bodyPr>
          <a:lstStyle/>
          <a:p>
            <a:pPr algn="just"/>
            <a:r>
              <a:rPr lang="en-US" sz="2000" b="1" dirty="0">
                <a:latin typeface="Verdana" panose="020B0604030504040204" pitchFamily="34" charset="0"/>
              </a:rPr>
              <a:t>Boron: </a:t>
            </a:r>
          </a:p>
          <a:p>
            <a:pPr algn="just"/>
            <a:r>
              <a:rPr lang="en-US" sz="2000" dirty="0">
                <a:latin typeface="Verdana" panose="020B0604030504040204" pitchFamily="34" charset="0"/>
              </a:rPr>
              <a:t>Boron has a very high elastic modulus, but its high cost limits applications to aerospace components in which this property (and others) are critical.</a:t>
            </a:r>
            <a:endParaRPr lang="en-US" sz="2000" dirty="0"/>
          </a:p>
          <a:p>
            <a:pPr algn="just"/>
            <a:endParaRPr lang="en-US" sz="2000" b="1" dirty="0">
              <a:latin typeface="Verdana" panose="020B0604030504040204" pitchFamily="34" charset="0"/>
            </a:endParaRPr>
          </a:p>
          <a:p>
            <a:pPr algn="just"/>
            <a:r>
              <a:rPr lang="en-US" sz="2000" b="1" dirty="0">
                <a:latin typeface="Verdana" panose="020B0604030504040204" pitchFamily="34" charset="0"/>
              </a:rPr>
              <a:t>Ceramics: </a:t>
            </a:r>
            <a:r>
              <a:rPr lang="en-US" sz="2000" dirty="0">
                <a:latin typeface="Verdana" panose="020B0604030504040204" pitchFamily="34" charset="0"/>
              </a:rPr>
              <a:t>Silicon carbide (</a:t>
            </a:r>
            <a:r>
              <a:rPr lang="en-US" sz="2000" dirty="0" err="1">
                <a:latin typeface="Verdana" panose="020B0604030504040204" pitchFamily="34" charset="0"/>
              </a:rPr>
              <a:t>SiC</a:t>
            </a:r>
            <a:r>
              <a:rPr lang="en-US" sz="2000" dirty="0">
                <a:latin typeface="Verdana" panose="020B0604030504040204" pitchFamily="34" charset="0"/>
              </a:rPr>
              <a:t>) and aluminum oxide (Al</a:t>
            </a:r>
            <a:r>
              <a:rPr lang="en-US" sz="2000" baseline="-25000" dirty="0">
                <a:latin typeface="Verdana" panose="020B0604030504040204" pitchFamily="34" charset="0"/>
              </a:rPr>
              <a:t>2</a:t>
            </a:r>
            <a:r>
              <a:rPr lang="en-US" sz="2000" dirty="0">
                <a:latin typeface="Verdana" panose="020B0604030504040204" pitchFamily="34" charset="0"/>
              </a:rPr>
              <a:t>O</a:t>
            </a:r>
            <a:r>
              <a:rPr lang="en-US" sz="2000" baseline="-25000" dirty="0">
                <a:latin typeface="Verdana" panose="020B0604030504040204" pitchFamily="34" charset="0"/>
              </a:rPr>
              <a:t>3</a:t>
            </a:r>
            <a:r>
              <a:rPr lang="en-US" sz="2000" dirty="0">
                <a:latin typeface="Verdana" panose="020B0604030504040204" pitchFamily="34" charset="0"/>
              </a:rPr>
              <a:t>) are the main fiber materials among ceramics. Both have high elastic moduli and can be utilized to strengthen low-density, low-modulus metals such as aluminum and magnesium.</a:t>
            </a:r>
            <a:endParaRPr lang="en-US" sz="2000" dirty="0"/>
          </a:p>
          <a:p>
            <a:pPr algn="just"/>
            <a:endParaRPr lang="en-US" sz="2000" b="1" dirty="0">
              <a:latin typeface="Verdana" panose="020B0604030504040204" pitchFamily="34" charset="0"/>
            </a:endParaRPr>
          </a:p>
          <a:p>
            <a:pPr algn="just"/>
            <a:r>
              <a:rPr lang="en-US" sz="2000" b="1" dirty="0">
                <a:latin typeface="Verdana" panose="020B0604030504040204" pitchFamily="34" charset="0"/>
              </a:rPr>
              <a:t>Metal: </a:t>
            </a:r>
            <a:r>
              <a:rPr lang="en-US" sz="2000" dirty="0">
                <a:latin typeface="Verdana" panose="020B0604030504040204" pitchFamily="34" charset="0"/>
              </a:rPr>
              <a:t>Steel filaments, both continuous and discontinuous, are used as reinforcing fibers in plastics. Other metals are at present fewer common as reinforcing fibers.</a:t>
            </a:r>
            <a:endParaRPr lang="en-US" sz="2000" dirty="0"/>
          </a:p>
        </p:txBody>
      </p:sp>
    </p:spTree>
    <p:extLst>
      <p:ext uri="{BB962C8B-B14F-4D97-AF65-F5344CB8AC3E}">
        <p14:creationId xmlns:p14="http://schemas.microsoft.com/office/powerpoint/2010/main" val="3227317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5F041-66D6-4ED8-9FA8-3B6538F5ADF6}"/>
              </a:ext>
            </a:extLst>
          </p:cNvPr>
          <p:cNvSpPr>
            <a:spLocks noGrp="1"/>
          </p:cNvSpPr>
          <p:nvPr>
            <p:ph type="title"/>
          </p:nvPr>
        </p:nvSpPr>
        <p:spPr>
          <a:xfrm>
            <a:off x="628650" y="365126"/>
            <a:ext cx="3879850" cy="1325563"/>
          </a:xfrm>
        </p:spPr>
        <p:txBody>
          <a:bodyPr/>
          <a:lstStyle/>
          <a:p>
            <a:r>
              <a:rPr lang="en-US" dirty="0" err="1">
                <a:latin typeface="Arial" panose="020B0604020202020204" pitchFamily="34" charset="0"/>
                <a:cs typeface="Arial" panose="020B0604020202020204" pitchFamily="34" charset="0"/>
              </a:rPr>
              <a:t>Kuitulujitteinen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asfaltti</a:t>
            </a:r>
            <a:endParaRPr lang="LID4096"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2C89D99-7459-4265-AD1D-6BAC4C5E02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901" t="3241" r="25803" b="14074"/>
          <a:stretch/>
        </p:blipFill>
        <p:spPr>
          <a:xfrm>
            <a:off x="5629498" y="603270"/>
            <a:ext cx="2885852" cy="5651459"/>
          </a:xfrm>
          <a:prstGeom prst="rect">
            <a:avLst/>
          </a:prstGeom>
        </p:spPr>
      </p:pic>
      <p:pic>
        <p:nvPicPr>
          <p:cNvPr id="6" name="Picture 5">
            <a:extLst>
              <a:ext uri="{FF2B5EF4-FFF2-40B4-BE49-F238E27FC236}">
                <a16:creationId xmlns:a16="http://schemas.microsoft.com/office/drawing/2014/main" id="{F0109B9D-DC13-44AF-AEC8-A8EE3AFCEE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71" t="7896" r="7096" b="12217"/>
          <a:stretch/>
        </p:blipFill>
        <p:spPr>
          <a:xfrm>
            <a:off x="628650" y="4507606"/>
            <a:ext cx="2603495" cy="2030248"/>
          </a:xfrm>
          <a:prstGeom prst="rect">
            <a:avLst/>
          </a:prstGeom>
        </p:spPr>
      </p:pic>
      <p:sp>
        <p:nvSpPr>
          <p:cNvPr id="7" name="TextBox 6">
            <a:extLst>
              <a:ext uri="{FF2B5EF4-FFF2-40B4-BE49-F238E27FC236}">
                <a16:creationId xmlns:a16="http://schemas.microsoft.com/office/drawing/2014/main" id="{FB42B89A-C2C1-4BDE-92F0-B3756A21C8B9}"/>
              </a:ext>
            </a:extLst>
          </p:cNvPr>
          <p:cNvSpPr txBox="1"/>
          <p:nvPr/>
        </p:nvSpPr>
        <p:spPr>
          <a:xfrm>
            <a:off x="215900" y="1794014"/>
            <a:ext cx="470535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t>Aramidi</a:t>
            </a:r>
            <a:r>
              <a:rPr lang="en-US" sz="2400" dirty="0"/>
              <a:t> (Kevlar) </a:t>
            </a:r>
            <a:r>
              <a:rPr lang="en-US" sz="2400" dirty="0" err="1"/>
              <a:t>lujitteena</a:t>
            </a:r>
            <a:endParaRPr lang="en-US" sz="2400" dirty="0"/>
          </a:p>
          <a:p>
            <a:pPr marL="342900" indent="-342900">
              <a:buFont typeface="Arial" panose="020B0604020202020204" pitchFamily="34" charset="0"/>
              <a:buChar char="•"/>
            </a:pPr>
            <a:r>
              <a:rPr lang="en-US" sz="2400" dirty="0"/>
              <a:t>PO-</a:t>
            </a:r>
            <a:r>
              <a:rPr lang="en-US" sz="2400" dirty="0" err="1"/>
              <a:t>kuituja</a:t>
            </a:r>
            <a:r>
              <a:rPr lang="en-US" sz="2400" dirty="0"/>
              <a:t> </a:t>
            </a:r>
            <a:r>
              <a:rPr lang="en-US" sz="2400" dirty="0" err="1"/>
              <a:t>työstettävyyden</a:t>
            </a:r>
            <a:r>
              <a:rPr lang="en-US" sz="2400" dirty="0"/>
              <a:t> </a:t>
            </a:r>
            <a:r>
              <a:rPr lang="en-US" sz="2400" dirty="0" err="1"/>
              <a:t>takia</a:t>
            </a:r>
            <a:endParaRPr lang="en-US" sz="2400" dirty="0"/>
          </a:p>
          <a:p>
            <a:pPr marL="342900" indent="-342900">
              <a:buFont typeface="Arial" panose="020B0604020202020204" pitchFamily="34" charset="0"/>
              <a:buChar char="•"/>
            </a:pPr>
            <a:r>
              <a:rPr lang="en-US" sz="2400" dirty="0"/>
              <a:t>39 </a:t>
            </a:r>
            <a:r>
              <a:rPr lang="en-US" sz="2400" dirty="0" err="1"/>
              <a:t>miljoonaa</a:t>
            </a:r>
            <a:r>
              <a:rPr lang="en-US" sz="2400" dirty="0"/>
              <a:t> </a:t>
            </a:r>
            <a:r>
              <a:rPr lang="en-US" sz="2400" dirty="0" err="1"/>
              <a:t>kuitua</a:t>
            </a:r>
            <a:r>
              <a:rPr lang="en-US" sz="2400" dirty="0"/>
              <a:t> </a:t>
            </a:r>
            <a:r>
              <a:rPr lang="en-US" sz="2400" dirty="0" err="1"/>
              <a:t>kilossa</a:t>
            </a:r>
            <a:endParaRPr lang="en-US" sz="2400" dirty="0"/>
          </a:p>
          <a:p>
            <a:pPr marL="342900" indent="-342900">
              <a:buFont typeface="Arial" panose="020B0604020202020204" pitchFamily="34" charset="0"/>
              <a:buChar char="•"/>
            </a:pPr>
            <a:r>
              <a:rPr lang="en-US" sz="2400" dirty="0"/>
              <a:t>0.5 kg </a:t>
            </a:r>
            <a:r>
              <a:rPr lang="en-US" sz="2400" dirty="0" err="1"/>
              <a:t>kuituja</a:t>
            </a:r>
            <a:r>
              <a:rPr lang="en-US" sz="2400" dirty="0"/>
              <a:t>/1000 kg </a:t>
            </a:r>
            <a:r>
              <a:rPr lang="en-US" sz="2400" dirty="0" err="1"/>
              <a:t>asfalttia</a:t>
            </a:r>
            <a:endParaRPr lang="en-US" sz="2400" dirty="0"/>
          </a:p>
          <a:p>
            <a:pPr marL="342900" indent="-342900">
              <a:buFont typeface="Arial" panose="020B0604020202020204" pitchFamily="34" charset="0"/>
              <a:buChar char="•"/>
            </a:pPr>
            <a:r>
              <a:rPr lang="en-US" sz="2400" dirty="0" err="1"/>
              <a:t>Nostaa</a:t>
            </a:r>
            <a:r>
              <a:rPr lang="en-US" sz="2400" dirty="0"/>
              <a:t> </a:t>
            </a:r>
            <a:r>
              <a:rPr lang="en-US" sz="2400" dirty="0" err="1"/>
              <a:t>hintaa</a:t>
            </a:r>
            <a:r>
              <a:rPr lang="en-US" sz="2400" dirty="0"/>
              <a:t> 15-20%</a:t>
            </a:r>
          </a:p>
          <a:p>
            <a:pPr marL="342900" indent="-342900">
              <a:buFont typeface="Arial" panose="020B0604020202020204" pitchFamily="34" charset="0"/>
              <a:buChar char="•"/>
            </a:pPr>
            <a:r>
              <a:rPr lang="en-US" sz="2400" dirty="0" err="1"/>
              <a:t>Lisää</a:t>
            </a:r>
            <a:r>
              <a:rPr lang="en-US" sz="2400" dirty="0"/>
              <a:t> </a:t>
            </a:r>
            <a:r>
              <a:rPr lang="en-US" sz="2400" dirty="0" err="1"/>
              <a:t>ikää</a:t>
            </a:r>
            <a:r>
              <a:rPr lang="en-US" sz="2400" dirty="0"/>
              <a:t> 30-50%</a:t>
            </a:r>
            <a:endParaRPr lang="LID4096" sz="2400" dirty="0"/>
          </a:p>
        </p:txBody>
      </p:sp>
      <p:cxnSp>
        <p:nvCxnSpPr>
          <p:cNvPr id="9" name="Straight Arrow Connector 8">
            <a:extLst>
              <a:ext uri="{FF2B5EF4-FFF2-40B4-BE49-F238E27FC236}">
                <a16:creationId xmlns:a16="http://schemas.microsoft.com/office/drawing/2014/main" id="{9770DA88-34BE-4301-BD89-7DAD0996C16F}"/>
              </a:ext>
            </a:extLst>
          </p:cNvPr>
          <p:cNvCxnSpPr>
            <a:cxnSpLocks/>
          </p:cNvCxnSpPr>
          <p:nvPr/>
        </p:nvCxnSpPr>
        <p:spPr>
          <a:xfrm>
            <a:off x="2851150" y="5969000"/>
            <a:ext cx="361950" cy="0"/>
          </a:xfrm>
          <a:prstGeom prst="straightConnector1">
            <a:avLst/>
          </a:prstGeom>
          <a:ln w="571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D5B0918-6BA3-4C83-8143-95102361B3A0}"/>
              </a:ext>
            </a:extLst>
          </p:cNvPr>
          <p:cNvSpPr txBox="1"/>
          <p:nvPr/>
        </p:nvSpPr>
        <p:spPr>
          <a:xfrm>
            <a:off x="2755900" y="5969000"/>
            <a:ext cx="679450" cy="369332"/>
          </a:xfrm>
          <a:prstGeom prst="rect">
            <a:avLst/>
          </a:prstGeom>
          <a:noFill/>
        </p:spPr>
        <p:txBody>
          <a:bodyPr wrap="square" rtlCol="0">
            <a:spAutoFit/>
          </a:bodyPr>
          <a:lstStyle/>
          <a:p>
            <a:r>
              <a:rPr lang="en-US" dirty="0"/>
              <a:t>1 cm</a:t>
            </a:r>
            <a:endParaRPr lang="LID4096" dirty="0"/>
          </a:p>
        </p:txBody>
      </p:sp>
      <p:sp>
        <p:nvSpPr>
          <p:cNvPr id="13" name="TextBox 12">
            <a:extLst>
              <a:ext uri="{FF2B5EF4-FFF2-40B4-BE49-F238E27FC236}">
                <a16:creationId xmlns:a16="http://schemas.microsoft.com/office/drawing/2014/main" id="{B5D6CE1E-F1B1-4705-86B0-C66E4862D852}"/>
              </a:ext>
            </a:extLst>
          </p:cNvPr>
          <p:cNvSpPr txBox="1"/>
          <p:nvPr/>
        </p:nvSpPr>
        <p:spPr>
          <a:xfrm>
            <a:off x="3700617" y="6107499"/>
            <a:ext cx="1346200" cy="461665"/>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Tekniikka</a:t>
            </a:r>
            <a:r>
              <a:rPr lang="en-US" sz="1200" dirty="0">
                <a:latin typeface="Arial" panose="020B0604020202020204" pitchFamily="34" charset="0"/>
                <a:cs typeface="Arial" panose="020B0604020202020204" pitchFamily="34" charset="0"/>
              </a:rPr>
              <a:t> &amp; </a:t>
            </a:r>
            <a:r>
              <a:rPr lang="en-US" sz="1200" dirty="0" err="1">
                <a:latin typeface="Arial" panose="020B0604020202020204" pitchFamily="34" charset="0"/>
                <a:cs typeface="Arial" panose="020B0604020202020204" pitchFamily="34" charset="0"/>
              </a:rPr>
              <a:t>Talous</a:t>
            </a:r>
            <a:r>
              <a:rPr lang="en-US" sz="1200" dirty="0">
                <a:latin typeface="Arial" panose="020B0604020202020204" pitchFamily="34" charset="0"/>
                <a:cs typeface="Arial" panose="020B0604020202020204" pitchFamily="34" charset="0"/>
              </a:rPr>
              <a:t> 4.10.2019</a:t>
            </a:r>
            <a:endParaRPr lang="LID4096"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5396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135" y="67224"/>
            <a:ext cx="8318500" cy="1325563"/>
          </a:xfrm>
        </p:spPr>
        <p:txBody>
          <a:bodyPr/>
          <a:lstStyle/>
          <a:p>
            <a:r>
              <a:rPr lang="fi-FI" dirty="0" err="1">
                <a:latin typeface="Arial" panose="020B0604020202020204" pitchFamily="34" charset="0"/>
                <a:cs typeface="Arial" panose="020B0604020202020204" pitchFamily="34" charset="0"/>
              </a:rPr>
              <a:t>Pykriitti</a:t>
            </a:r>
            <a:r>
              <a:rPr lang="fi-FI" dirty="0">
                <a:latin typeface="Arial" panose="020B0604020202020204" pitchFamily="34" charset="0"/>
                <a:cs typeface="Arial" panose="020B0604020202020204" pitchFamily="34" charset="0"/>
              </a:rPr>
              <a:t>: sahanpuru vahvikkeena</a:t>
            </a:r>
          </a:p>
        </p:txBody>
      </p:sp>
      <p:sp>
        <p:nvSpPr>
          <p:cNvPr id="3" name="Rectangle 2"/>
          <p:cNvSpPr/>
          <p:nvPr/>
        </p:nvSpPr>
        <p:spPr>
          <a:xfrm>
            <a:off x="577135" y="1077036"/>
            <a:ext cx="8410847" cy="5632311"/>
          </a:xfrm>
          <a:prstGeom prst="rect">
            <a:avLst/>
          </a:prstGeom>
        </p:spPr>
        <p:txBody>
          <a:bodyPr wrap="square">
            <a:spAutoFit/>
          </a:bodyPr>
          <a:lstStyle/>
          <a:p>
            <a:r>
              <a:rPr lang="fi-FI" sz="2400" b="1" dirty="0"/>
              <a:t>”</a:t>
            </a:r>
            <a:r>
              <a:rPr lang="fi-FI" sz="2400" b="1" dirty="0" err="1"/>
              <a:t>Pykriitti</a:t>
            </a:r>
            <a:r>
              <a:rPr lang="fi-FI" sz="2400" dirty="0"/>
              <a:t> on puukuiduista, kuten sahanpuruista ja/tai selluloosasta, kuten paperi (~14 paino-%) sekä jäästä (~86 paino-%) valmistettu komposiittimateriaali. </a:t>
            </a:r>
          </a:p>
          <a:p>
            <a:endParaRPr lang="fi-FI" sz="2400" dirty="0"/>
          </a:p>
          <a:p>
            <a:r>
              <a:rPr lang="fi-FI" sz="2400" dirty="0" err="1"/>
              <a:t>Pykriitti</a:t>
            </a:r>
            <a:r>
              <a:rPr lang="fi-FI" sz="2400" dirty="0"/>
              <a:t> on tavallista jäätä kovempaa eikä pirstoudu yhtä helposti siihen kohdistetusta iskusta. </a:t>
            </a:r>
            <a:r>
              <a:rPr lang="fi-FI" sz="2400" dirty="0" err="1"/>
              <a:t>Pykriitin</a:t>
            </a:r>
            <a:r>
              <a:rPr lang="fi-FI" sz="2400" dirty="0"/>
              <a:t> pienen lämmönjohtavuuden vuoksi se on hitaasti sulavaa. </a:t>
            </a:r>
            <a:r>
              <a:rPr lang="fi-FI" sz="2400" dirty="0" err="1"/>
              <a:t>Pykriittiä</a:t>
            </a:r>
            <a:r>
              <a:rPr lang="fi-FI" sz="2400" dirty="0"/>
              <a:t> voidaan muokata haluttuun muotoon ennen jäädytystä. Jäätyessään </a:t>
            </a:r>
            <a:r>
              <a:rPr lang="fi-FI" sz="2400" dirty="0" err="1"/>
              <a:t>pykriitti</a:t>
            </a:r>
            <a:r>
              <a:rPr lang="fi-FI" sz="2400" dirty="0"/>
              <a:t> laajenee. </a:t>
            </a:r>
          </a:p>
          <a:p>
            <a:endParaRPr lang="fi-FI" sz="2400" dirty="0"/>
          </a:p>
          <a:p>
            <a:r>
              <a:rPr lang="fi-FI" sz="2400" dirty="0"/>
              <a:t>Nimensä </a:t>
            </a:r>
            <a:r>
              <a:rPr lang="fi-FI" sz="2400" dirty="0" err="1"/>
              <a:t>pykriitti</a:t>
            </a:r>
            <a:r>
              <a:rPr lang="fi-FI" sz="2400" dirty="0"/>
              <a:t> on saanut brittiläisen keksijän </a:t>
            </a:r>
            <a:r>
              <a:rPr lang="fi-FI" sz="2400" dirty="0" err="1"/>
              <a:t>Geoffrey</a:t>
            </a:r>
            <a:r>
              <a:rPr lang="fi-FI" sz="2400" dirty="0"/>
              <a:t> </a:t>
            </a:r>
            <a:r>
              <a:rPr lang="fi-FI" sz="2400" dirty="0" err="1"/>
              <a:t>Pyken</a:t>
            </a:r>
            <a:r>
              <a:rPr lang="fi-FI" sz="2400" dirty="0"/>
              <a:t> mukaan. </a:t>
            </a:r>
            <a:r>
              <a:rPr lang="fi-FI" sz="2400" dirty="0" err="1"/>
              <a:t>Pyke</a:t>
            </a:r>
            <a:r>
              <a:rPr lang="fi-FI" sz="2400" dirty="0"/>
              <a:t> ideoi toisen maailmansodan aikana valtavaa, </a:t>
            </a:r>
            <a:r>
              <a:rPr lang="fi-FI" sz="2400" dirty="0" err="1"/>
              <a:t>pykriitistä</a:t>
            </a:r>
            <a:r>
              <a:rPr lang="fi-FI" sz="2400" dirty="0"/>
              <a:t> valmistettua </a:t>
            </a:r>
            <a:r>
              <a:rPr lang="fi-FI" sz="2400" dirty="0" err="1"/>
              <a:t>Habakkuk</a:t>
            </a:r>
            <a:r>
              <a:rPr lang="fi-FI" sz="2400" dirty="0"/>
              <a:t> -lentotukialusta. Prototyyppi rakennettiin vuonna 1943 – varsinaista alusta ei koskaan käytetty.”  							Wikipedia</a:t>
            </a:r>
          </a:p>
        </p:txBody>
      </p:sp>
    </p:spTree>
    <p:extLst>
      <p:ext uri="{BB962C8B-B14F-4D97-AF65-F5344CB8AC3E}">
        <p14:creationId xmlns:p14="http://schemas.microsoft.com/office/powerpoint/2010/main" val="4159908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latin typeface="Arial" panose="020B0604020202020204" pitchFamily="34" charset="0"/>
                <a:cs typeface="Arial" panose="020B0604020202020204" pitchFamily="34" charset="0"/>
              </a:rPr>
              <a:t>Pykriitti</a:t>
            </a:r>
            <a:r>
              <a:rPr lang="fi-FI" dirty="0">
                <a:latin typeface="Arial" panose="020B0604020202020204" pitchFamily="34" charset="0"/>
                <a:cs typeface="Arial" panose="020B0604020202020204" pitchFamily="34" charset="0"/>
              </a:rPr>
              <a:t>-Myytinmurtajat</a:t>
            </a:r>
          </a:p>
        </p:txBody>
      </p:sp>
      <p:sp>
        <p:nvSpPr>
          <p:cNvPr id="3" name="Rectangle 2"/>
          <p:cNvSpPr/>
          <p:nvPr/>
        </p:nvSpPr>
        <p:spPr>
          <a:xfrm>
            <a:off x="628648" y="1986787"/>
            <a:ext cx="8149591" cy="523220"/>
          </a:xfrm>
          <a:prstGeom prst="rect">
            <a:avLst/>
          </a:prstGeom>
        </p:spPr>
        <p:txBody>
          <a:bodyPr wrap="square">
            <a:spAutoFit/>
          </a:bodyPr>
          <a:lstStyle/>
          <a:p>
            <a:r>
              <a:rPr lang="fi-FI" sz="2800" dirty="0"/>
              <a:t>https://www.youtube.com/watch?v=MTMxvUxcesk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1425" y="2806105"/>
            <a:ext cx="5471705" cy="3643923"/>
          </a:xfrm>
          <a:prstGeom prst="rect">
            <a:avLst/>
          </a:prstGeom>
        </p:spPr>
      </p:pic>
      <p:sp>
        <p:nvSpPr>
          <p:cNvPr id="5" name="Rectangle 4"/>
          <p:cNvSpPr/>
          <p:nvPr/>
        </p:nvSpPr>
        <p:spPr>
          <a:xfrm>
            <a:off x="628648" y="1521399"/>
            <a:ext cx="8097338" cy="523220"/>
          </a:xfrm>
          <a:prstGeom prst="rect">
            <a:avLst/>
          </a:prstGeom>
        </p:spPr>
        <p:txBody>
          <a:bodyPr wrap="square">
            <a:spAutoFit/>
          </a:bodyPr>
          <a:lstStyle/>
          <a:p>
            <a:r>
              <a:rPr lang="fi-FI" sz="2800" dirty="0"/>
              <a:t>https://www.youtube.com/watch?v=eCszy7mQye8</a:t>
            </a:r>
          </a:p>
        </p:txBody>
      </p:sp>
    </p:spTree>
    <p:extLst>
      <p:ext uri="{BB962C8B-B14F-4D97-AF65-F5344CB8AC3E}">
        <p14:creationId xmlns:p14="http://schemas.microsoft.com/office/powerpoint/2010/main" val="3532562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Matriisi:</a:t>
            </a:r>
          </a:p>
        </p:txBody>
      </p:sp>
      <p:sp>
        <p:nvSpPr>
          <p:cNvPr id="3" name="TextBox 2"/>
          <p:cNvSpPr txBox="1"/>
          <p:nvPr/>
        </p:nvSpPr>
        <p:spPr>
          <a:xfrm>
            <a:off x="535577" y="1972492"/>
            <a:ext cx="8373292" cy="3539430"/>
          </a:xfrm>
          <a:prstGeom prst="rect">
            <a:avLst/>
          </a:prstGeom>
          <a:noFill/>
        </p:spPr>
        <p:txBody>
          <a:bodyPr wrap="square" rtlCol="0">
            <a:spAutoFit/>
          </a:bodyPr>
          <a:lstStyle/>
          <a:p>
            <a:r>
              <a:rPr lang="fi-FI" sz="3200" dirty="0">
                <a:latin typeface="Arial" panose="020B0604020202020204" pitchFamily="34" charset="0"/>
                <a:cs typeface="Arial" panose="020B0604020202020204" pitchFamily="34" charset="0"/>
              </a:rPr>
              <a:t>-suojaa kuitua ympäristöltä</a:t>
            </a:r>
          </a:p>
          <a:p>
            <a:r>
              <a:rPr lang="fi-FI" sz="3200" dirty="0">
                <a:latin typeface="Arial" panose="020B0604020202020204" pitchFamily="34" charset="0"/>
                <a:cs typeface="Arial" panose="020B0604020202020204" pitchFamily="34" charset="0"/>
              </a:rPr>
              <a:t>-jakaa ulkoisen kuormituksen tasaisesti kuiduille</a:t>
            </a:r>
          </a:p>
          <a:p>
            <a:r>
              <a:rPr lang="fi-FI" sz="3200" dirty="0">
                <a:latin typeface="Arial" panose="020B0604020202020204" pitchFamily="34" charset="0"/>
                <a:cs typeface="Arial" panose="020B0604020202020204" pitchFamily="34" charset="0"/>
              </a:rPr>
              <a:t>-sitoutuu kuituihin lujasti</a:t>
            </a:r>
          </a:p>
          <a:p>
            <a:r>
              <a:rPr lang="fi-FI" sz="3200" dirty="0">
                <a:latin typeface="Arial" panose="020B0604020202020204" pitchFamily="34" charset="0"/>
                <a:cs typeface="Arial" panose="020B0604020202020204" pitchFamily="34" charset="0"/>
              </a:rPr>
              <a:t>(mutta esim. hydrofiilinen luonnonkuitu sitoutuu huonosti hydrofobiseen synteettiseen polymeeriin)</a:t>
            </a:r>
          </a:p>
        </p:txBody>
      </p:sp>
    </p:spTree>
    <p:extLst>
      <p:ext uri="{BB962C8B-B14F-4D97-AF65-F5344CB8AC3E}">
        <p14:creationId xmlns:p14="http://schemas.microsoft.com/office/powerpoint/2010/main" val="195164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Kolme matriisivaihtoehtoa</a:t>
            </a:r>
          </a:p>
        </p:txBody>
      </p:sp>
      <p:sp>
        <p:nvSpPr>
          <p:cNvPr id="3" name="Rectangle 2"/>
          <p:cNvSpPr/>
          <p:nvPr/>
        </p:nvSpPr>
        <p:spPr>
          <a:xfrm>
            <a:off x="457200" y="1576818"/>
            <a:ext cx="8229600" cy="3477875"/>
          </a:xfrm>
          <a:prstGeom prst="rect">
            <a:avLst/>
          </a:prstGeom>
        </p:spPr>
        <p:txBody>
          <a:bodyPr wrap="square">
            <a:spAutoFit/>
          </a:bodyPr>
          <a:lstStyle/>
          <a:p>
            <a:pPr algn="just"/>
            <a:r>
              <a:rPr lang="en-US" sz="2000" dirty="0">
                <a:latin typeface="Arial" panose="020B0604020202020204" pitchFamily="34" charset="0"/>
                <a:cs typeface="Arial" panose="020B0604020202020204" pitchFamily="34" charset="0"/>
              </a:rPr>
              <a:t>1. </a:t>
            </a:r>
            <a:r>
              <a:rPr lang="en-US" sz="2000" u="sng" dirty="0">
                <a:latin typeface="Arial" panose="020B0604020202020204" pitchFamily="34" charset="0"/>
                <a:cs typeface="Arial" panose="020B0604020202020204" pitchFamily="34" charset="0"/>
              </a:rPr>
              <a:t>Metal Matrix Composites (MMCs)</a:t>
            </a:r>
            <a:r>
              <a:rPr lang="en-US" sz="2000" dirty="0">
                <a:latin typeface="Arial" panose="020B0604020202020204" pitchFamily="34" charset="0"/>
                <a:cs typeface="Arial" panose="020B0604020202020204" pitchFamily="34" charset="0"/>
              </a:rPr>
              <a:t> include mixtures of ceramics and metals, such as cemented carbides and other cermet, as well as aluminum or magnesium reinforced by strong, high stiffness fibers.</a:t>
            </a:r>
          </a:p>
          <a:p>
            <a:pPr algn="just"/>
            <a:r>
              <a:rPr lang="en-US" sz="2000" dirty="0">
                <a:latin typeface="Arial" panose="020B0604020202020204" pitchFamily="34" charset="0"/>
                <a:cs typeface="Arial" panose="020B0604020202020204" pitchFamily="34" charset="0"/>
              </a:rPr>
              <a:t>2. </a:t>
            </a:r>
            <a:r>
              <a:rPr lang="en-US" sz="2000" u="sng" dirty="0">
                <a:latin typeface="Arial" panose="020B0604020202020204" pitchFamily="34" charset="0"/>
                <a:cs typeface="Arial" panose="020B0604020202020204" pitchFamily="34" charset="0"/>
              </a:rPr>
              <a:t>Ceramic Matrix Composites (CMC) </a:t>
            </a:r>
            <a:r>
              <a:rPr lang="en-US" sz="2000" dirty="0">
                <a:latin typeface="Arial" panose="020B0604020202020204" pitchFamily="34" charset="0"/>
                <a:cs typeface="Arial" panose="020B0604020202020204" pitchFamily="34" charset="0"/>
              </a:rPr>
              <a:t>Aluminum oxide and silicon carbide are materials that can be imbedded with fibers for improved properties, especially in high temperature applications.</a:t>
            </a:r>
          </a:p>
          <a:p>
            <a:pPr algn="just"/>
            <a:r>
              <a:rPr lang="en-US" sz="2000" dirty="0">
                <a:latin typeface="Arial" panose="020B0604020202020204" pitchFamily="34" charset="0"/>
                <a:cs typeface="Arial" panose="020B0604020202020204" pitchFamily="34" charset="0"/>
              </a:rPr>
              <a:t>3. </a:t>
            </a:r>
            <a:r>
              <a:rPr lang="en-US" sz="2000" u="sng" dirty="0">
                <a:latin typeface="Arial" panose="020B0604020202020204" pitchFamily="34" charset="0"/>
                <a:cs typeface="Arial" panose="020B0604020202020204" pitchFamily="34" charset="0"/>
              </a:rPr>
              <a:t>Polymer Matrix Composites (PMCs)</a:t>
            </a:r>
            <a:r>
              <a:rPr lang="en-US" sz="2000" dirty="0">
                <a:latin typeface="Arial" panose="020B0604020202020204" pitchFamily="34" charset="0"/>
                <a:cs typeface="Arial" panose="020B0604020202020204" pitchFamily="34" charset="0"/>
              </a:rPr>
              <a:t> Thermosetting resins are the most widely used polymers in PMCs. Epoxy and polyester are commonly mixed with fiber reinforcement, and phenolic is mixed with powders. Thermoplastic molding compounds are often reinforced, usually with powders.</a:t>
            </a:r>
          </a:p>
        </p:txBody>
      </p:sp>
      <p:sp>
        <p:nvSpPr>
          <p:cNvPr id="4" name="TextBox 3">
            <a:extLst>
              <a:ext uri="{FF2B5EF4-FFF2-40B4-BE49-F238E27FC236}">
                <a16:creationId xmlns:a16="http://schemas.microsoft.com/office/drawing/2014/main" id="{ECBAF8B4-542C-4C6E-BFB7-6A8E16FD76CA}"/>
              </a:ext>
            </a:extLst>
          </p:cNvPr>
          <p:cNvSpPr txBox="1"/>
          <p:nvPr/>
        </p:nvSpPr>
        <p:spPr>
          <a:xfrm>
            <a:off x="3644900" y="5943219"/>
            <a:ext cx="5194300" cy="646331"/>
          </a:xfrm>
          <a:prstGeom prst="rect">
            <a:avLst/>
          </a:prstGeom>
          <a:noFill/>
        </p:spPr>
        <p:txBody>
          <a:bodyPr wrap="square" rtlCol="0">
            <a:spAutoFit/>
          </a:bodyPr>
          <a:lstStyle/>
          <a:p>
            <a:r>
              <a:rPr lang="en-US" dirty="0"/>
              <a:t>Groover: </a:t>
            </a:r>
            <a:r>
              <a:rPr lang="en-US" b="1" dirty="0"/>
              <a:t>Fundamentals of Modern Manufacturing: Materials, Processes, and Systems</a:t>
            </a:r>
          </a:p>
        </p:txBody>
      </p:sp>
    </p:spTree>
    <p:extLst>
      <p:ext uri="{BB962C8B-B14F-4D97-AF65-F5344CB8AC3E}">
        <p14:creationId xmlns:p14="http://schemas.microsoft.com/office/powerpoint/2010/main" val="2816511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887842350"/>
              </p:ext>
            </p:extLst>
          </p:nvPr>
        </p:nvGraphicFramePr>
        <p:xfrm>
          <a:off x="464548" y="1440974"/>
          <a:ext cx="8196495" cy="4773214"/>
        </p:xfrm>
        <a:graphic>
          <a:graphicData uri="http://schemas.openxmlformats.org/drawingml/2006/table">
            <a:tbl>
              <a:tblPr/>
              <a:tblGrid>
                <a:gridCol w="2732165">
                  <a:extLst>
                    <a:ext uri="{9D8B030D-6E8A-4147-A177-3AD203B41FA5}">
                      <a16:colId xmlns:a16="http://schemas.microsoft.com/office/drawing/2014/main" val="3188221770"/>
                    </a:ext>
                  </a:extLst>
                </a:gridCol>
                <a:gridCol w="2732165">
                  <a:extLst>
                    <a:ext uri="{9D8B030D-6E8A-4147-A177-3AD203B41FA5}">
                      <a16:colId xmlns:a16="http://schemas.microsoft.com/office/drawing/2014/main" val="3919383124"/>
                    </a:ext>
                  </a:extLst>
                </a:gridCol>
                <a:gridCol w="2732165">
                  <a:extLst>
                    <a:ext uri="{9D8B030D-6E8A-4147-A177-3AD203B41FA5}">
                      <a16:colId xmlns:a16="http://schemas.microsoft.com/office/drawing/2014/main" val="2511760256"/>
                    </a:ext>
                  </a:extLst>
                </a:gridCol>
              </a:tblGrid>
              <a:tr h="417338">
                <a:tc>
                  <a:txBody>
                    <a:bodyPr/>
                    <a:lstStyle/>
                    <a:p>
                      <a:pPr algn="ctr"/>
                      <a:r>
                        <a:rPr lang="fi-FI" sz="2800" b="1" dirty="0" err="1"/>
                        <a:t>Phenolic</a:t>
                      </a:r>
                      <a:endParaRPr lang="fi-FI" sz="2800" dirty="0"/>
                    </a:p>
                  </a:txBody>
                  <a:tcPr marL="0" marR="0" marT="0" marB="0" anchor="ctr">
                    <a:lnL>
                      <a:noFill/>
                    </a:lnL>
                    <a:lnR>
                      <a:noFill/>
                    </a:lnR>
                    <a:lnT>
                      <a:noFill/>
                    </a:lnT>
                    <a:lnB>
                      <a:noFill/>
                    </a:lnB>
                  </a:tcPr>
                </a:tc>
                <a:tc>
                  <a:txBody>
                    <a:bodyPr/>
                    <a:lstStyle/>
                    <a:p>
                      <a:pPr algn="ctr"/>
                      <a:r>
                        <a:rPr lang="fi-FI" sz="2800" b="1" dirty="0" err="1"/>
                        <a:t>Polyester</a:t>
                      </a:r>
                      <a:endParaRPr lang="fi-FI" sz="2800" dirty="0"/>
                    </a:p>
                  </a:txBody>
                  <a:tcPr marL="0" marR="0" marT="0" marB="0" anchor="ctr">
                    <a:lnL>
                      <a:noFill/>
                    </a:lnL>
                    <a:lnR>
                      <a:noFill/>
                    </a:lnR>
                    <a:lnT>
                      <a:noFill/>
                    </a:lnT>
                    <a:lnB>
                      <a:noFill/>
                    </a:lnB>
                  </a:tcPr>
                </a:tc>
                <a:tc>
                  <a:txBody>
                    <a:bodyPr/>
                    <a:lstStyle/>
                    <a:p>
                      <a:pPr algn="ctr"/>
                      <a:r>
                        <a:rPr lang="fi-FI" sz="2800" b="1" dirty="0" err="1"/>
                        <a:t>Epoxy</a:t>
                      </a:r>
                      <a:endParaRPr lang="fi-FI" sz="2800" dirty="0"/>
                    </a:p>
                  </a:txBody>
                  <a:tcPr marL="0" marR="0" marT="0" marB="0" anchor="ctr">
                    <a:lnL>
                      <a:noFill/>
                    </a:lnL>
                    <a:lnR>
                      <a:noFill/>
                    </a:lnR>
                    <a:lnT>
                      <a:noFill/>
                    </a:lnT>
                    <a:lnB>
                      <a:noFill/>
                    </a:lnB>
                  </a:tcPr>
                </a:tc>
                <a:extLst>
                  <a:ext uri="{0D108BD9-81ED-4DB2-BD59-A6C34878D82A}">
                    <a16:rowId xmlns:a16="http://schemas.microsoft.com/office/drawing/2014/main" val="672220759"/>
                  </a:ext>
                </a:extLst>
              </a:tr>
              <a:tr h="521673">
                <a:tc>
                  <a:txBody>
                    <a:bodyPr/>
                    <a:lstStyle/>
                    <a:p>
                      <a:pPr algn="ctr"/>
                      <a:r>
                        <a:rPr lang="fi-FI" sz="1800"/>
                        <a:t>First modern resin</a:t>
                      </a:r>
                    </a:p>
                  </a:txBody>
                  <a:tcPr marL="0" marR="0" marT="0" marB="0" anchor="ctr">
                    <a:lnL>
                      <a:noFill/>
                    </a:lnL>
                    <a:lnR>
                      <a:noFill/>
                    </a:lnR>
                    <a:lnT>
                      <a:noFill/>
                    </a:lnT>
                    <a:lnB>
                      <a:noFill/>
                    </a:lnB>
                  </a:tcPr>
                </a:tc>
                <a:tc>
                  <a:txBody>
                    <a:bodyPr/>
                    <a:lstStyle/>
                    <a:p>
                      <a:pPr algn="ctr"/>
                      <a:r>
                        <a:rPr lang="fi-FI" sz="1800"/>
                        <a:t>Most commonly used matrix</a:t>
                      </a:r>
                    </a:p>
                  </a:txBody>
                  <a:tcPr marL="0" marR="0" marT="0" marB="0" anchor="ctr">
                    <a:lnL>
                      <a:noFill/>
                    </a:lnL>
                    <a:lnR>
                      <a:noFill/>
                    </a:lnR>
                    <a:lnT>
                      <a:noFill/>
                    </a:lnT>
                    <a:lnB>
                      <a:noFill/>
                    </a:lnB>
                  </a:tcPr>
                </a:tc>
                <a:tc>
                  <a:txBody>
                    <a:bodyPr/>
                    <a:lstStyle/>
                    <a:p>
                      <a:pPr algn="ctr"/>
                      <a:r>
                        <a:rPr lang="fi-FI" sz="1800" dirty="0" err="1"/>
                        <a:t>Most</a:t>
                      </a:r>
                      <a:r>
                        <a:rPr lang="fi-FI" sz="1800" dirty="0"/>
                        <a:t> </a:t>
                      </a:r>
                      <a:r>
                        <a:rPr lang="fi-FI" sz="1800" dirty="0" err="1"/>
                        <a:t>common</a:t>
                      </a:r>
                      <a:r>
                        <a:rPr lang="fi-FI" sz="1800" dirty="0"/>
                        <a:t> in </a:t>
                      </a:r>
                      <a:r>
                        <a:rPr lang="fi-FI" sz="1800" dirty="0" err="1"/>
                        <a:t>aerospace</a:t>
                      </a:r>
                      <a:endParaRPr lang="fi-FI" sz="1800" dirty="0"/>
                    </a:p>
                  </a:txBody>
                  <a:tcPr marL="0" marR="0" marT="0" marB="0" anchor="ctr">
                    <a:lnL>
                      <a:noFill/>
                    </a:lnL>
                    <a:lnR>
                      <a:noFill/>
                    </a:lnR>
                    <a:lnT>
                      <a:noFill/>
                    </a:lnT>
                    <a:lnB>
                      <a:noFill/>
                    </a:lnB>
                  </a:tcPr>
                </a:tc>
                <a:extLst>
                  <a:ext uri="{0D108BD9-81ED-4DB2-BD59-A6C34878D82A}">
                    <a16:rowId xmlns:a16="http://schemas.microsoft.com/office/drawing/2014/main" val="3688945490"/>
                  </a:ext>
                </a:extLst>
              </a:tr>
              <a:tr h="521673">
                <a:tc>
                  <a:txBody>
                    <a:bodyPr/>
                    <a:lstStyle/>
                    <a:p>
                      <a:pPr algn="ctr"/>
                      <a:r>
                        <a:rPr lang="fi-FI" sz="1800"/>
                        <a:t>Tends to be brittle</a:t>
                      </a:r>
                    </a:p>
                  </a:txBody>
                  <a:tcPr marL="0" marR="0" marT="0" marB="0" anchor="ctr">
                    <a:lnL>
                      <a:noFill/>
                    </a:lnL>
                    <a:lnR>
                      <a:noFill/>
                    </a:lnR>
                    <a:lnT>
                      <a:noFill/>
                    </a:lnT>
                    <a:lnB>
                      <a:noFill/>
                    </a:lnB>
                  </a:tcPr>
                </a:tc>
                <a:tc>
                  <a:txBody>
                    <a:bodyPr/>
                    <a:lstStyle/>
                    <a:p>
                      <a:pPr algn="ctr"/>
                      <a:r>
                        <a:rPr lang="en-US" sz="1800"/>
                        <a:t>Resin can be quite tough</a:t>
                      </a:r>
                    </a:p>
                  </a:txBody>
                  <a:tcPr marL="0" marR="0" marT="0" marB="0" anchor="ctr">
                    <a:lnL>
                      <a:noFill/>
                    </a:lnL>
                    <a:lnR>
                      <a:noFill/>
                    </a:lnR>
                    <a:lnT>
                      <a:noFill/>
                    </a:lnT>
                    <a:lnB>
                      <a:noFill/>
                    </a:lnB>
                  </a:tcPr>
                </a:tc>
                <a:tc>
                  <a:txBody>
                    <a:bodyPr/>
                    <a:lstStyle/>
                    <a:p>
                      <a:pPr algn="ctr"/>
                      <a:r>
                        <a:rPr lang="en-US" sz="1800"/>
                        <a:t>Can be made quite tough</a:t>
                      </a:r>
                    </a:p>
                  </a:txBody>
                  <a:tcPr marL="0" marR="0" marT="0" marB="0" anchor="ctr">
                    <a:lnL>
                      <a:noFill/>
                    </a:lnL>
                    <a:lnR>
                      <a:noFill/>
                    </a:lnR>
                    <a:lnT>
                      <a:noFill/>
                    </a:lnT>
                    <a:lnB>
                      <a:noFill/>
                    </a:lnB>
                  </a:tcPr>
                </a:tc>
                <a:extLst>
                  <a:ext uri="{0D108BD9-81ED-4DB2-BD59-A6C34878D82A}">
                    <a16:rowId xmlns:a16="http://schemas.microsoft.com/office/drawing/2014/main" val="4019576564"/>
                  </a:ext>
                </a:extLst>
              </a:tr>
              <a:tr h="782509">
                <a:tc>
                  <a:txBody>
                    <a:bodyPr/>
                    <a:lstStyle/>
                    <a:p>
                      <a:pPr algn="ctr"/>
                      <a:r>
                        <a:rPr lang="fi-FI" sz="1800"/>
                        <a:t>Wets out fibres badly</a:t>
                      </a:r>
                    </a:p>
                  </a:txBody>
                  <a:tcPr marL="0" marR="0" marT="0" marB="0" anchor="ctr">
                    <a:lnL>
                      <a:noFill/>
                    </a:lnL>
                    <a:lnR>
                      <a:noFill/>
                    </a:lnR>
                    <a:lnT>
                      <a:noFill/>
                    </a:lnT>
                    <a:lnB>
                      <a:noFill/>
                    </a:lnB>
                  </a:tcPr>
                </a:tc>
                <a:tc>
                  <a:txBody>
                    <a:bodyPr/>
                    <a:lstStyle/>
                    <a:p>
                      <a:pPr algn="ctr"/>
                      <a:r>
                        <a:rPr lang="en-US" sz="1800"/>
                        <a:t>Wets out reinforcement very well</a:t>
                      </a:r>
                    </a:p>
                  </a:txBody>
                  <a:tcPr marL="0" marR="0" marT="0" marB="0" anchor="ctr">
                    <a:lnL>
                      <a:noFill/>
                    </a:lnL>
                    <a:lnR>
                      <a:noFill/>
                    </a:lnR>
                    <a:lnT>
                      <a:noFill/>
                    </a:lnT>
                    <a:lnB>
                      <a:noFill/>
                    </a:lnB>
                  </a:tcPr>
                </a:tc>
                <a:tc>
                  <a:txBody>
                    <a:bodyPr/>
                    <a:lstStyle/>
                    <a:p>
                      <a:pPr algn="ctr"/>
                      <a:r>
                        <a:rPr lang="en-US" sz="1800"/>
                        <a:t>Wets out reinforcements very well</a:t>
                      </a:r>
                    </a:p>
                  </a:txBody>
                  <a:tcPr marL="0" marR="0" marT="0" marB="0" anchor="ctr">
                    <a:lnL>
                      <a:noFill/>
                    </a:lnL>
                    <a:lnR>
                      <a:noFill/>
                    </a:lnR>
                    <a:lnT>
                      <a:noFill/>
                    </a:lnT>
                    <a:lnB>
                      <a:noFill/>
                    </a:lnB>
                  </a:tcPr>
                </a:tc>
                <a:extLst>
                  <a:ext uri="{0D108BD9-81ED-4DB2-BD59-A6C34878D82A}">
                    <a16:rowId xmlns:a16="http://schemas.microsoft.com/office/drawing/2014/main" val="591183483"/>
                  </a:ext>
                </a:extLst>
              </a:tr>
              <a:tr h="1043345">
                <a:tc>
                  <a:txBody>
                    <a:bodyPr/>
                    <a:lstStyle/>
                    <a:p>
                      <a:pPr algn="ctr"/>
                      <a:r>
                        <a:rPr lang="en-US" sz="1800"/>
                        <a:t>Good chemical, heat and fire resistance and don’t produce toxic gases in a fire</a:t>
                      </a:r>
                    </a:p>
                  </a:txBody>
                  <a:tcPr marL="0" marR="0" marT="0" marB="0" anchor="ctr">
                    <a:lnL>
                      <a:noFill/>
                    </a:lnL>
                    <a:lnR>
                      <a:noFill/>
                    </a:lnR>
                    <a:lnT>
                      <a:noFill/>
                    </a:lnT>
                    <a:lnB>
                      <a:noFill/>
                    </a:lnB>
                  </a:tcPr>
                </a:tc>
                <a:tc>
                  <a:txBody>
                    <a:bodyPr/>
                    <a:lstStyle/>
                    <a:p>
                      <a:pPr algn="ctr"/>
                      <a:r>
                        <a:rPr lang="en-US" sz="1800" dirty="0"/>
                        <a:t>Poor chemical resistance and burns very easily</a:t>
                      </a:r>
                    </a:p>
                  </a:txBody>
                  <a:tcPr marL="0" marR="0" marT="0" marB="0" anchor="ctr">
                    <a:lnL>
                      <a:noFill/>
                    </a:lnL>
                    <a:lnR>
                      <a:noFill/>
                    </a:lnR>
                    <a:lnT>
                      <a:noFill/>
                    </a:lnT>
                    <a:lnB>
                      <a:noFill/>
                    </a:lnB>
                  </a:tcPr>
                </a:tc>
                <a:tc>
                  <a:txBody>
                    <a:bodyPr/>
                    <a:lstStyle/>
                    <a:p>
                      <a:pPr algn="ctr"/>
                      <a:r>
                        <a:rPr lang="en-US" sz="1800"/>
                        <a:t>Good chemical resistance but will burn</a:t>
                      </a:r>
                    </a:p>
                  </a:txBody>
                  <a:tcPr marL="0" marR="0" marT="0" marB="0" anchor="ctr">
                    <a:lnL>
                      <a:noFill/>
                    </a:lnL>
                    <a:lnR>
                      <a:noFill/>
                    </a:lnR>
                    <a:lnT>
                      <a:noFill/>
                    </a:lnT>
                    <a:lnB>
                      <a:noFill/>
                    </a:lnB>
                  </a:tcPr>
                </a:tc>
                <a:extLst>
                  <a:ext uri="{0D108BD9-81ED-4DB2-BD59-A6C34878D82A}">
                    <a16:rowId xmlns:a16="http://schemas.microsoft.com/office/drawing/2014/main" val="692283345"/>
                  </a:ext>
                </a:extLst>
              </a:tr>
              <a:tr h="1396392">
                <a:tc>
                  <a:txBody>
                    <a:bodyPr/>
                    <a:lstStyle/>
                    <a:p>
                      <a:pPr algn="ctr"/>
                      <a:r>
                        <a:rPr lang="en-US" sz="1800"/>
                        <a:t>Thus used in aircraft interiors</a:t>
                      </a:r>
                    </a:p>
                  </a:txBody>
                  <a:tcPr marL="0" marR="0" marT="0" marB="0" anchor="ctr">
                    <a:lnL>
                      <a:noFill/>
                    </a:lnL>
                    <a:lnR>
                      <a:noFill/>
                    </a:lnR>
                    <a:lnT>
                      <a:noFill/>
                    </a:lnT>
                    <a:lnB>
                      <a:noFill/>
                    </a:lnB>
                  </a:tcPr>
                </a:tc>
                <a:tc>
                  <a:txBody>
                    <a:bodyPr/>
                    <a:lstStyle/>
                    <a:p>
                      <a:pPr algn="ctr"/>
                      <a:r>
                        <a:rPr lang="en-US" sz="1800" dirty="0"/>
                        <a:t>Very cheap resin used alongside glass </a:t>
                      </a:r>
                      <a:r>
                        <a:rPr lang="en-US" sz="1800" dirty="0" err="1"/>
                        <a:t>fibres</a:t>
                      </a:r>
                      <a:r>
                        <a:rPr lang="en-US" sz="1800" dirty="0"/>
                        <a:t> in boat hulls, wind turbine blades and other cost critical applications</a:t>
                      </a:r>
                    </a:p>
                  </a:txBody>
                  <a:tcPr marL="0" marR="0" marT="0" marB="0" anchor="ctr">
                    <a:lnL>
                      <a:noFill/>
                    </a:lnL>
                    <a:lnR>
                      <a:noFill/>
                    </a:lnR>
                    <a:lnT>
                      <a:noFill/>
                    </a:lnT>
                    <a:lnB>
                      <a:noFill/>
                    </a:lnB>
                  </a:tcPr>
                </a:tc>
                <a:tc>
                  <a:txBody>
                    <a:bodyPr/>
                    <a:lstStyle/>
                    <a:p>
                      <a:pPr algn="ctr"/>
                      <a:r>
                        <a:rPr lang="en-US" sz="1800" dirty="0"/>
                        <a:t>Generally used in combination with carbon </a:t>
                      </a:r>
                      <a:r>
                        <a:rPr lang="en-US" sz="1800" dirty="0" err="1"/>
                        <a:t>fibre</a:t>
                      </a:r>
                      <a:r>
                        <a:rPr lang="en-US" sz="1800" dirty="0"/>
                        <a:t> for high performance, lightweight applications</a:t>
                      </a:r>
                    </a:p>
                  </a:txBody>
                  <a:tcPr marL="0" marR="0" marT="0" marB="0" anchor="ctr">
                    <a:lnL>
                      <a:noFill/>
                    </a:lnL>
                    <a:lnR>
                      <a:noFill/>
                    </a:lnR>
                    <a:lnT>
                      <a:noFill/>
                    </a:lnT>
                    <a:lnB>
                      <a:noFill/>
                    </a:lnB>
                  </a:tcPr>
                </a:tc>
                <a:extLst>
                  <a:ext uri="{0D108BD9-81ED-4DB2-BD59-A6C34878D82A}">
                    <a16:rowId xmlns:a16="http://schemas.microsoft.com/office/drawing/2014/main" val="2931014475"/>
                  </a:ext>
                </a:extLst>
              </a:tr>
            </a:tbl>
          </a:graphicData>
        </a:graphic>
      </p:graphicFrame>
      <p:sp>
        <p:nvSpPr>
          <p:cNvPr id="4" name="Rectangle 3"/>
          <p:cNvSpPr/>
          <p:nvPr/>
        </p:nvSpPr>
        <p:spPr>
          <a:xfrm>
            <a:off x="3825394" y="6371420"/>
            <a:ext cx="4571632" cy="276999"/>
          </a:xfrm>
          <a:prstGeom prst="rect">
            <a:avLst/>
          </a:prstGeom>
        </p:spPr>
        <p:txBody>
          <a:bodyPr wrap="square">
            <a:spAutoFit/>
          </a:bodyPr>
          <a:lstStyle/>
          <a:p>
            <a:r>
              <a:rPr lang="fi-FI" sz="1200" dirty="0"/>
              <a:t>https://aerospaceengineeringblog.com/composite-materials/</a:t>
            </a:r>
          </a:p>
        </p:txBody>
      </p:sp>
      <p:sp>
        <p:nvSpPr>
          <p:cNvPr id="5" name="Title 4"/>
          <p:cNvSpPr>
            <a:spLocks noGrp="1"/>
          </p:cNvSpPr>
          <p:nvPr>
            <p:ph type="title"/>
          </p:nvPr>
        </p:nvSpPr>
        <p:spPr>
          <a:xfrm>
            <a:off x="609055" y="115411"/>
            <a:ext cx="7886700" cy="1325563"/>
          </a:xfrm>
        </p:spPr>
        <p:txBody>
          <a:bodyPr/>
          <a:lstStyle/>
          <a:p>
            <a:r>
              <a:rPr lang="fi-FI" dirty="0">
                <a:latin typeface="Arial" panose="020B0604020202020204" pitchFamily="34" charset="0"/>
                <a:cs typeface="Arial" panose="020B0604020202020204" pitchFamily="34" charset="0"/>
              </a:rPr>
              <a:t>Polymeerimatriisit, yleiset</a:t>
            </a:r>
          </a:p>
        </p:txBody>
      </p:sp>
    </p:spTree>
    <p:extLst>
      <p:ext uri="{BB962C8B-B14F-4D97-AF65-F5344CB8AC3E}">
        <p14:creationId xmlns:p14="http://schemas.microsoft.com/office/powerpoint/2010/main" val="2487557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Jännitys-venymä-murtuma</a:t>
            </a:r>
          </a:p>
        </p:txBody>
      </p:sp>
      <p:pic>
        <p:nvPicPr>
          <p:cNvPr id="3" name="Picture 2"/>
          <p:cNvPicPr>
            <a:picLocks noChangeAspect="1"/>
          </p:cNvPicPr>
          <p:nvPr/>
        </p:nvPicPr>
        <p:blipFill rotWithShape="1">
          <a:blip r:embed="rId2"/>
          <a:srcRect l="52288"/>
          <a:stretch/>
        </p:blipFill>
        <p:spPr>
          <a:xfrm>
            <a:off x="243584" y="1529620"/>
            <a:ext cx="3953820" cy="4975980"/>
          </a:xfrm>
          <a:prstGeom prst="rect">
            <a:avLst/>
          </a:prstGeom>
        </p:spPr>
      </p:pic>
      <p:sp>
        <p:nvSpPr>
          <p:cNvPr id="4" name="Rectangle 3"/>
          <p:cNvSpPr/>
          <p:nvPr/>
        </p:nvSpPr>
        <p:spPr>
          <a:xfrm>
            <a:off x="4197404" y="1817007"/>
            <a:ext cx="4426602" cy="4401205"/>
          </a:xfrm>
          <a:prstGeom prst="rect">
            <a:avLst/>
          </a:prstGeom>
        </p:spPr>
        <p:txBody>
          <a:bodyPr wrap="square">
            <a:spAutoFit/>
          </a:bodyPr>
          <a:lstStyle/>
          <a:p>
            <a:r>
              <a:rPr lang="fi-FI" sz="2800" dirty="0">
                <a:latin typeface="Arial" panose="020B0604020202020204" pitchFamily="34" charset="0"/>
              </a:rPr>
              <a:t>Vaihe 1: Sekä matriisi että lujite venyvät elastisesti.</a:t>
            </a:r>
          </a:p>
          <a:p>
            <a:endParaRPr lang="fi-FI" sz="2800" dirty="0">
              <a:latin typeface="Arial" panose="020B0604020202020204" pitchFamily="34" charset="0"/>
            </a:endParaRPr>
          </a:p>
          <a:p>
            <a:r>
              <a:rPr lang="fi-FI" sz="2800" dirty="0">
                <a:latin typeface="Arial" panose="020B0604020202020204" pitchFamily="34" charset="0"/>
              </a:rPr>
              <a:t>Vaihe 2: Matriisissa pysyvä muodonmuutos, lujitteessa elastinen. </a:t>
            </a:r>
          </a:p>
          <a:p>
            <a:endParaRPr lang="fi-FI" sz="2800" dirty="0">
              <a:latin typeface="Arial" panose="020B0604020202020204" pitchFamily="34" charset="0"/>
            </a:endParaRPr>
          </a:p>
          <a:p>
            <a:r>
              <a:rPr lang="fi-FI" sz="2800" dirty="0">
                <a:latin typeface="Arial" panose="020B0604020202020204" pitchFamily="34" charset="0"/>
              </a:rPr>
              <a:t>Vaihe 3: Lopuksi lujitekudut murtuvat, ja komposiitti niiden mukana.</a:t>
            </a:r>
            <a:endParaRPr lang="fi-FI" sz="2800" dirty="0"/>
          </a:p>
        </p:txBody>
      </p:sp>
    </p:spTree>
    <p:extLst>
      <p:ext uri="{BB962C8B-B14F-4D97-AF65-F5344CB8AC3E}">
        <p14:creationId xmlns:p14="http://schemas.microsoft.com/office/powerpoint/2010/main" val="3261400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Komposiitti on vanha keksintö</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656670"/>
            <a:ext cx="3838847" cy="163826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9246" y="3422469"/>
            <a:ext cx="4813663" cy="3209108"/>
          </a:xfrm>
          <a:prstGeom prst="rect">
            <a:avLst/>
          </a:prstGeom>
        </p:spPr>
      </p:pic>
      <p:sp>
        <p:nvSpPr>
          <p:cNvPr id="5" name="TextBox 4"/>
          <p:cNvSpPr txBox="1"/>
          <p:nvPr/>
        </p:nvSpPr>
        <p:spPr>
          <a:xfrm>
            <a:off x="4663440" y="1959429"/>
            <a:ext cx="2677886" cy="584775"/>
          </a:xfrm>
          <a:prstGeom prst="rect">
            <a:avLst/>
          </a:prstGeom>
          <a:noFill/>
        </p:spPr>
        <p:txBody>
          <a:bodyPr wrap="square" rtlCol="0">
            <a:spAutoFit/>
          </a:bodyPr>
          <a:lstStyle/>
          <a:p>
            <a:r>
              <a:rPr lang="fi-FI" sz="3200" dirty="0"/>
              <a:t>3000 </a:t>
            </a:r>
            <a:r>
              <a:rPr lang="fi-FI" sz="3200" dirty="0" err="1"/>
              <a:t>eKr</a:t>
            </a:r>
            <a:endParaRPr lang="fi-FI" sz="3200" dirty="0"/>
          </a:p>
        </p:txBody>
      </p:sp>
      <p:sp>
        <p:nvSpPr>
          <p:cNvPr id="6" name="TextBox 5"/>
          <p:cNvSpPr txBox="1"/>
          <p:nvPr/>
        </p:nvSpPr>
        <p:spPr>
          <a:xfrm>
            <a:off x="7171509" y="4734635"/>
            <a:ext cx="1835332" cy="584775"/>
          </a:xfrm>
          <a:prstGeom prst="rect">
            <a:avLst/>
          </a:prstGeom>
          <a:noFill/>
        </p:spPr>
        <p:txBody>
          <a:bodyPr wrap="square" rtlCol="0">
            <a:spAutoFit/>
          </a:bodyPr>
          <a:lstStyle/>
          <a:p>
            <a:r>
              <a:rPr lang="fi-FI" sz="3200" dirty="0"/>
              <a:t>1940-luku</a:t>
            </a:r>
          </a:p>
        </p:txBody>
      </p:sp>
      <p:sp>
        <p:nvSpPr>
          <p:cNvPr id="7" name="Rectangle 6"/>
          <p:cNvSpPr/>
          <p:nvPr/>
        </p:nvSpPr>
        <p:spPr>
          <a:xfrm>
            <a:off x="326572" y="5985246"/>
            <a:ext cx="1802674" cy="646331"/>
          </a:xfrm>
          <a:prstGeom prst="rect">
            <a:avLst/>
          </a:prstGeom>
        </p:spPr>
        <p:txBody>
          <a:bodyPr wrap="square">
            <a:spAutoFit/>
          </a:bodyPr>
          <a:lstStyle/>
          <a:p>
            <a:r>
              <a:rPr lang="fi-FI" sz="1200" dirty="0"/>
              <a:t>https://aerospaceengineeringblog.com/composite-materials/</a:t>
            </a:r>
          </a:p>
        </p:txBody>
      </p:sp>
    </p:spTree>
    <p:extLst>
      <p:ext uri="{BB962C8B-B14F-4D97-AF65-F5344CB8AC3E}">
        <p14:creationId xmlns:p14="http://schemas.microsoft.com/office/powerpoint/2010/main" val="28584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Komposiittien jaottelu</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533" y="1902007"/>
            <a:ext cx="8842933" cy="4537982"/>
          </a:xfrm>
          <a:prstGeom prst="rect">
            <a:avLst/>
          </a:prstGeom>
        </p:spPr>
      </p:pic>
    </p:spTree>
    <p:extLst>
      <p:ext uri="{BB962C8B-B14F-4D97-AF65-F5344CB8AC3E}">
        <p14:creationId xmlns:p14="http://schemas.microsoft.com/office/powerpoint/2010/main" val="2308324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Laminaatti-komposiitti</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219" r="6171"/>
          <a:stretch/>
        </p:blipFill>
        <p:spPr>
          <a:xfrm>
            <a:off x="287383" y="1663295"/>
            <a:ext cx="3448594" cy="42921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6808" y="1972490"/>
            <a:ext cx="5065124" cy="3376749"/>
          </a:xfrm>
          <a:prstGeom prst="rect">
            <a:avLst/>
          </a:prstGeom>
        </p:spPr>
      </p:pic>
    </p:spTree>
    <p:extLst>
      <p:ext uri="{BB962C8B-B14F-4D97-AF65-F5344CB8AC3E}">
        <p14:creationId xmlns:p14="http://schemas.microsoft.com/office/powerpoint/2010/main" val="130873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Sandwich-komposiitti</a:t>
            </a:r>
          </a:p>
        </p:txBody>
      </p:sp>
      <p:pic>
        <p:nvPicPr>
          <p:cNvPr id="5" name="Picture 4"/>
          <p:cNvPicPr>
            <a:picLocks noChangeAspect="1"/>
          </p:cNvPicPr>
          <p:nvPr/>
        </p:nvPicPr>
        <p:blipFill rotWithShape="1">
          <a:blip r:embed="rId2"/>
          <a:srcRect l="35389" t="-81" r="34128" b="4756"/>
          <a:stretch/>
        </p:blipFill>
        <p:spPr>
          <a:xfrm>
            <a:off x="7179735" y="1765299"/>
            <a:ext cx="1786465" cy="3827465"/>
          </a:xfrm>
          <a:prstGeom prst="rect">
            <a:avLst/>
          </a:prstGeom>
        </p:spPr>
      </p:pic>
      <p:pic>
        <p:nvPicPr>
          <p:cNvPr id="4" name="Picture 3">
            <a:extLst>
              <a:ext uri="{FF2B5EF4-FFF2-40B4-BE49-F238E27FC236}">
                <a16:creationId xmlns:a16="http://schemas.microsoft.com/office/drawing/2014/main" id="{390ED52D-817D-4A56-8A12-9B29327FED2A}"/>
              </a:ext>
            </a:extLst>
          </p:cNvPr>
          <p:cNvPicPr>
            <a:picLocks noChangeAspect="1"/>
          </p:cNvPicPr>
          <p:nvPr/>
        </p:nvPicPr>
        <p:blipFill>
          <a:blip r:embed="rId3"/>
          <a:stretch>
            <a:fillRect/>
          </a:stretch>
        </p:blipFill>
        <p:spPr>
          <a:xfrm>
            <a:off x="409497" y="1765299"/>
            <a:ext cx="6335696" cy="2197150"/>
          </a:xfrm>
          <a:prstGeom prst="rect">
            <a:avLst/>
          </a:prstGeom>
        </p:spPr>
      </p:pic>
      <p:sp>
        <p:nvSpPr>
          <p:cNvPr id="6" name="TextBox 5">
            <a:extLst>
              <a:ext uri="{FF2B5EF4-FFF2-40B4-BE49-F238E27FC236}">
                <a16:creationId xmlns:a16="http://schemas.microsoft.com/office/drawing/2014/main" id="{52E0718C-D428-457F-9D7E-0DBEC1B74B6E}"/>
              </a:ext>
            </a:extLst>
          </p:cNvPr>
          <p:cNvSpPr txBox="1"/>
          <p:nvPr/>
        </p:nvSpPr>
        <p:spPr>
          <a:xfrm>
            <a:off x="1638300" y="6140450"/>
            <a:ext cx="4331426"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Groover: Fundamentals of Modern Manufacturing: Materials, Processes, and Systems</a:t>
            </a:r>
          </a:p>
        </p:txBody>
      </p:sp>
    </p:spTree>
    <p:extLst>
      <p:ext uri="{BB962C8B-B14F-4D97-AF65-F5344CB8AC3E}">
        <p14:creationId xmlns:p14="http://schemas.microsoft.com/office/powerpoint/2010/main" val="307581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Turvalasi/</a:t>
            </a:r>
            <a:r>
              <a:rPr lang="fi-FI" dirty="0" err="1">
                <a:latin typeface="Arial" panose="020B0604020202020204" pitchFamily="34" charset="0"/>
                <a:cs typeface="Arial" panose="020B0604020202020204" pitchFamily="34" charset="0"/>
              </a:rPr>
              <a:t>laminated</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glass</a:t>
            </a:r>
            <a:endParaRPr lang="fi-FI" dirty="0">
              <a:latin typeface="Arial" panose="020B0604020202020204" pitchFamily="34" charset="0"/>
              <a:cs typeface="Arial" panose="020B0604020202020204" pitchFamily="34" charset="0"/>
            </a:endParaRPr>
          </a:p>
        </p:txBody>
      </p:sp>
      <p:sp>
        <p:nvSpPr>
          <p:cNvPr id="4" name="TextBox 3"/>
          <p:cNvSpPr txBox="1"/>
          <p:nvPr/>
        </p:nvSpPr>
        <p:spPr>
          <a:xfrm>
            <a:off x="4676502" y="1807216"/>
            <a:ext cx="4297679" cy="1815882"/>
          </a:xfrm>
          <a:prstGeom prst="rect">
            <a:avLst/>
          </a:prstGeom>
          <a:noFill/>
        </p:spPr>
        <p:txBody>
          <a:bodyPr wrap="square" rtlCol="0">
            <a:spAutoFit/>
          </a:bodyPr>
          <a:lstStyle/>
          <a:p>
            <a:r>
              <a:rPr lang="fi-FI" sz="2800" dirty="0">
                <a:latin typeface="Arial" panose="020B0604020202020204" pitchFamily="34" charset="0"/>
                <a:cs typeface="Arial" panose="020B0604020202020204" pitchFamily="34" charset="0"/>
              </a:rPr>
              <a:t>PVB (</a:t>
            </a:r>
            <a:r>
              <a:rPr lang="fi-FI" sz="2800" dirty="0" err="1">
                <a:latin typeface="Arial" panose="020B0604020202020204" pitchFamily="34" charset="0"/>
                <a:cs typeface="Arial" panose="020B0604020202020204" pitchFamily="34" charset="0"/>
              </a:rPr>
              <a:t>Polyvinyl</a:t>
            </a:r>
            <a:r>
              <a:rPr lang="fi-FI" sz="2800" dirty="0">
                <a:latin typeface="Arial" panose="020B0604020202020204" pitchFamily="34" charset="0"/>
                <a:cs typeface="Arial" panose="020B0604020202020204" pitchFamily="34" charset="0"/>
              </a:rPr>
              <a:t> </a:t>
            </a:r>
            <a:r>
              <a:rPr lang="fi-FI" sz="2800" dirty="0" err="1">
                <a:latin typeface="Arial" panose="020B0604020202020204" pitchFamily="34" charset="0"/>
                <a:cs typeface="Arial" panose="020B0604020202020204" pitchFamily="34" charset="0"/>
              </a:rPr>
              <a:t>butyral</a:t>
            </a:r>
            <a:r>
              <a:rPr lang="fi-FI" sz="2800" dirty="0">
                <a:latin typeface="Arial" panose="020B0604020202020204" pitchFamily="34" charset="0"/>
                <a:cs typeface="Arial" panose="020B0604020202020204" pitchFamily="34" charset="0"/>
              </a:rPr>
              <a:t>)</a:t>
            </a:r>
          </a:p>
          <a:p>
            <a:r>
              <a:rPr lang="fi-FI" sz="2800" dirty="0">
                <a:latin typeface="Arial" panose="020B0604020202020204" pitchFamily="34" charset="0"/>
                <a:cs typeface="Arial" panose="020B0604020202020204" pitchFamily="34" charset="0"/>
              </a:rPr>
              <a:t>0.5-1 mm paksu.</a:t>
            </a:r>
          </a:p>
          <a:p>
            <a:endParaRPr lang="fi-FI" sz="2800" dirty="0">
              <a:latin typeface="Arial" panose="020B0604020202020204" pitchFamily="34" charset="0"/>
              <a:cs typeface="Arial" panose="020B0604020202020204" pitchFamily="34" charset="0"/>
            </a:endParaRPr>
          </a:p>
          <a:p>
            <a:r>
              <a:rPr lang="fi-FI" sz="2800" dirty="0">
                <a:latin typeface="Arial" panose="020B0604020202020204" pitchFamily="34" charset="0"/>
                <a:cs typeface="Arial" panose="020B0604020202020204" pitchFamily="34" charset="0"/>
              </a:rPr>
              <a:t>PVB liimaa lasit toisiinsa.</a:t>
            </a:r>
          </a:p>
        </p:txBody>
      </p:sp>
      <p:sp>
        <p:nvSpPr>
          <p:cNvPr id="5" name="TextBox 4"/>
          <p:cNvSpPr txBox="1"/>
          <p:nvPr/>
        </p:nvSpPr>
        <p:spPr>
          <a:xfrm>
            <a:off x="4742631" y="5276529"/>
            <a:ext cx="4165419" cy="954107"/>
          </a:xfrm>
          <a:prstGeom prst="rect">
            <a:avLst/>
          </a:prstGeom>
          <a:noFill/>
        </p:spPr>
        <p:txBody>
          <a:bodyPr wrap="square" rtlCol="0">
            <a:spAutoFit/>
          </a:bodyPr>
          <a:lstStyle/>
          <a:p>
            <a:r>
              <a:rPr lang="fi-FI" sz="2800" dirty="0">
                <a:latin typeface="Arial" panose="020B0604020202020204" pitchFamily="34" charset="0"/>
                <a:cs typeface="Arial" panose="020B0604020202020204" pitchFamily="34" charset="0"/>
              </a:rPr>
              <a:t>PVB toimii samalla UV-suojana.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96" y="1690689"/>
            <a:ext cx="4323806" cy="4323806"/>
          </a:xfrm>
          <a:prstGeom prst="rect">
            <a:avLst/>
          </a:prstGeom>
        </p:spPr>
      </p:pic>
      <p:sp>
        <p:nvSpPr>
          <p:cNvPr id="7" name="TextBox 6"/>
          <p:cNvSpPr txBox="1"/>
          <p:nvPr/>
        </p:nvSpPr>
        <p:spPr>
          <a:xfrm>
            <a:off x="4742631" y="3864689"/>
            <a:ext cx="4023360" cy="954107"/>
          </a:xfrm>
          <a:prstGeom prst="rect">
            <a:avLst/>
          </a:prstGeom>
          <a:noFill/>
        </p:spPr>
        <p:txBody>
          <a:bodyPr wrap="square" rtlCol="0">
            <a:spAutoFit/>
          </a:bodyPr>
          <a:lstStyle/>
          <a:p>
            <a:r>
              <a:rPr lang="fi-FI" sz="2800" dirty="0">
                <a:latin typeface="Arial" panose="020B0604020202020204" pitchFamily="34" charset="0"/>
                <a:cs typeface="Arial" panose="020B0604020202020204" pitchFamily="34" charset="0"/>
              </a:rPr>
              <a:t>Lasin paksuus ≥3 mm</a:t>
            </a:r>
          </a:p>
          <a:p>
            <a:r>
              <a:rPr lang="fi-FI" sz="2800" dirty="0">
                <a:latin typeface="Arial" panose="020B0604020202020204" pitchFamily="34" charset="0"/>
                <a:cs typeface="Arial" panose="020B0604020202020204" pitchFamily="34" charset="0"/>
              </a:rPr>
              <a:t>(jopa 25 mm).</a:t>
            </a:r>
          </a:p>
        </p:txBody>
      </p:sp>
    </p:spTree>
    <p:extLst>
      <p:ext uri="{BB962C8B-B14F-4D97-AF65-F5344CB8AC3E}">
        <p14:creationId xmlns:p14="http://schemas.microsoft.com/office/powerpoint/2010/main" val="6424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Lasin hajoaminen</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4410" b="4918"/>
          <a:stretch/>
        </p:blipFill>
        <p:spPr>
          <a:xfrm>
            <a:off x="244791" y="1821316"/>
            <a:ext cx="8654418" cy="4043905"/>
          </a:xfrm>
          <a:prstGeom prst="rect">
            <a:avLst/>
          </a:prstGeom>
        </p:spPr>
      </p:pic>
    </p:spTree>
    <p:extLst>
      <p:ext uri="{BB962C8B-B14F-4D97-AF65-F5344CB8AC3E}">
        <p14:creationId xmlns:p14="http://schemas.microsoft.com/office/powerpoint/2010/main" val="1047620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CERMET: keraami-metalli</a:t>
            </a:r>
          </a:p>
        </p:txBody>
      </p:sp>
      <p:sp>
        <p:nvSpPr>
          <p:cNvPr id="3" name="Rectangle 2"/>
          <p:cNvSpPr/>
          <p:nvPr/>
        </p:nvSpPr>
        <p:spPr>
          <a:xfrm>
            <a:off x="628649" y="1574603"/>
            <a:ext cx="8251333" cy="3108543"/>
          </a:xfrm>
          <a:prstGeom prst="rect">
            <a:avLst/>
          </a:prstGeom>
        </p:spPr>
        <p:txBody>
          <a:bodyPr wrap="square">
            <a:spAutoFit/>
          </a:bodyPr>
          <a:lstStyle/>
          <a:p>
            <a:r>
              <a:rPr lang="fi-FI" sz="2800" dirty="0">
                <a:latin typeface="Arial" panose="020B0604020202020204" pitchFamily="34" charset="0"/>
              </a:rPr>
              <a:t>Oksidit, karbidit, </a:t>
            </a:r>
            <a:r>
              <a:rPr lang="fi-FI" sz="2800" dirty="0" err="1">
                <a:latin typeface="Arial" panose="020B0604020202020204" pitchFamily="34" charset="0"/>
              </a:rPr>
              <a:t>karbonitridit</a:t>
            </a:r>
            <a:r>
              <a:rPr lang="fi-FI" sz="2800" dirty="0">
                <a:latin typeface="Arial" panose="020B0604020202020204" pitchFamily="34" charset="0"/>
              </a:rPr>
              <a:t>, </a:t>
            </a:r>
            <a:r>
              <a:rPr lang="fi-FI" sz="2800" dirty="0" err="1">
                <a:latin typeface="Arial" panose="020B0604020202020204" pitchFamily="34" charset="0"/>
              </a:rPr>
              <a:t>boridit</a:t>
            </a:r>
            <a:r>
              <a:rPr lang="fi-FI" sz="2800" dirty="0">
                <a:latin typeface="Arial" panose="020B0604020202020204" pitchFamily="34" charset="0"/>
              </a:rPr>
              <a:t> lujitteina</a:t>
            </a:r>
          </a:p>
          <a:p>
            <a:r>
              <a:rPr lang="fi-FI" sz="2800" dirty="0">
                <a:latin typeface="Arial" panose="020B0604020202020204" pitchFamily="34" charset="0"/>
              </a:rPr>
              <a:t>Keraamilujitetta jopa 90%</a:t>
            </a:r>
          </a:p>
          <a:p>
            <a:r>
              <a:rPr lang="fi-FI" sz="2800" dirty="0">
                <a:latin typeface="Arial" panose="020B0604020202020204" pitchFamily="34" charset="0"/>
              </a:rPr>
              <a:t>Pieni määrä metallia (</a:t>
            </a:r>
            <a:r>
              <a:rPr lang="fi-FI" sz="2800" dirty="0" err="1">
                <a:latin typeface="Arial" panose="020B0604020202020204" pitchFamily="34" charset="0"/>
              </a:rPr>
              <a:t>Co</a:t>
            </a:r>
            <a:r>
              <a:rPr lang="fi-FI" sz="2800" dirty="0">
                <a:latin typeface="Arial" panose="020B0604020202020204" pitchFamily="34" charset="0"/>
              </a:rPr>
              <a:t>, </a:t>
            </a:r>
            <a:r>
              <a:rPr lang="fi-FI" sz="2800" dirty="0" err="1">
                <a:latin typeface="Arial" panose="020B0604020202020204" pitchFamily="34" charset="0"/>
              </a:rPr>
              <a:t>Ni</a:t>
            </a:r>
            <a:r>
              <a:rPr lang="fi-FI" sz="2800" dirty="0">
                <a:latin typeface="Arial" panose="020B0604020202020204" pitchFamily="34" charset="0"/>
              </a:rPr>
              <a:t>) matriisina</a:t>
            </a:r>
          </a:p>
          <a:p>
            <a:r>
              <a:rPr lang="fi-FI" sz="2800" dirty="0">
                <a:latin typeface="Arial" panose="020B0604020202020204" pitchFamily="34" charset="0"/>
              </a:rPr>
              <a:t>Lujitekoko 1 -100 </a:t>
            </a:r>
            <a:r>
              <a:rPr lang="fi-FI" sz="2800" dirty="0">
                <a:latin typeface="SymbolMT"/>
              </a:rPr>
              <a:t>µ</a:t>
            </a:r>
            <a:r>
              <a:rPr lang="fi-FI" sz="2800" dirty="0">
                <a:latin typeface="Arial" panose="020B0604020202020204" pitchFamily="34" charset="0"/>
              </a:rPr>
              <a:t>m</a:t>
            </a:r>
          </a:p>
          <a:p>
            <a:r>
              <a:rPr lang="fi-FI" sz="2800" dirty="0">
                <a:latin typeface="Arial" panose="020B0604020202020204" pitchFamily="34" charset="0"/>
              </a:rPr>
              <a:t>Suuri kovuus ja lämmönkesto</a:t>
            </a:r>
          </a:p>
          <a:p>
            <a:r>
              <a:rPr lang="fi-FI" sz="2800" dirty="0">
                <a:latin typeface="Arial" panose="020B0604020202020204" pitchFamily="34" charset="0"/>
              </a:rPr>
              <a:t>Käyttö: leikkaavat työkalut, </a:t>
            </a:r>
            <a:r>
              <a:rPr lang="fi-FI" sz="2800" dirty="0" err="1">
                <a:latin typeface="Arial" panose="020B0604020202020204" pitchFamily="34" charset="0"/>
              </a:rPr>
              <a:t>luxus-tuottee</a:t>
            </a:r>
            <a:r>
              <a:rPr lang="fi-FI" sz="2800" dirty="0">
                <a:latin typeface="Arial" panose="020B0604020202020204" pitchFamily="34" charset="0"/>
              </a:rPr>
              <a:t>, aseet</a:t>
            </a:r>
          </a:p>
          <a:p>
            <a:r>
              <a:rPr lang="fi-FI" sz="2800" dirty="0">
                <a:latin typeface="Arial" panose="020B0604020202020204" pitchFamily="34" charset="0"/>
              </a:rPr>
              <a:t>Jauhemetallurginen valmistus</a:t>
            </a:r>
          </a:p>
        </p:txBody>
      </p:sp>
      <p:pic>
        <p:nvPicPr>
          <p:cNvPr id="5" name="Picture 4"/>
          <p:cNvPicPr>
            <a:picLocks noChangeAspect="1"/>
          </p:cNvPicPr>
          <p:nvPr/>
        </p:nvPicPr>
        <p:blipFill>
          <a:blip r:embed="rId2"/>
          <a:stretch>
            <a:fillRect/>
          </a:stretch>
        </p:blipFill>
        <p:spPr>
          <a:xfrm>
            <a:off x="3474721" y="4962281"/>
            <a:ext cx="1638643" cy="163864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239" y="5007536"/>
            <a:ext cx="2336218" cy="1548134"/>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8572" r="50945" b="19764"/>
          <a:stretch/>
        </p:blipFill>
        <p:spPr>
          <a:xfrm>
            <a:off x="5844189" y="4563882"/>
            <a:ext cx="3103868" cy="1991788"/>
          </a:xfrm>
          <a:prstGeom prst="rect">
            <a:avLst/>
          </a:prstGeom>
        </p:spPr>
      </p:pic>
    </p:spTree>
    <p:extLst>
      <p:ext uri="{BB962C8B-B14F-4D97-AF65-F5344CB8AC3E}">
        <p14:creationId xmlns:p14="http://schemas.microsoft.com/office/powerpoint/2010/main" val="190310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Percolation effect.png"/>
          <p:cNvPicPr/>
          <p:nvPr/>
        </p:nvPicPr>
        <p:blipFill rotWithShape="1">
          <a:blip r:embed="rId2" cstate="print"/>
          <a:srcRect l="11961" t="5059" r="18471" b="298"/>
          <a:stretch/>
        </p:blipFill>
        <p:spPr>
          <a:xfrm>
            <a:off x="438212" y="1256316"/>
            <a:ext cx="3301181" cy="4674221"/>
          </a:xfrm>
          <a:prstGeom prst="rect">
            <a:avLst/>
          </a:prstGeom>
        </p:spPr>
      </p:pic>
      <p:pic>
        <p:nvPicPr>
          <p:cNvPr id="9" name="Picture 8" descr="Fig 2a.tif"/>
          <p:cNvPicPr/>
          <p:nvPr/>
        </p:nvPicPr>
        <p:blipFill>
          <a:blip r:embed="rId3" cstate="print"/>
          <a:stretch>
            <a:fillRect/>
          </a:stretch>
        </p:blipFill>
        <p:spPr>
          <a:xfrm>
            <a:off x="4174295" y="2715510"/>
            <a:ext cx="4545389" cy="3497129"/>
          </a:xfrm>
          <a:prstGeom prst="rect">
            <a:avLst/>
          </a:prstGeom>
        </p:spPr>
      </p:pic>
      <p:sp>
        <p:nvSpPr>
          <p:cNvPr id="3" name="Content Placeholder 2"/>
          <p:cNvSpPr>
            <a:spLocks noGrp="1"/>
          </p:cNvSpPr>
          <p:nvPr>
            <p:ph idx="1"/>
          </p:nvPr>
        </p:nvSpPr>
        <p:spPr>
          <a:xfrm>
            <a:off x="640019" y="6123248"/>
            <a:ext cx="2456259" cy="414338"/>
          </a:xfrm>
        </p:spPr>
        <p:txBody>
          <a:bodyPr>
            <a:noAutofit/>
          </a:bodyPr>
          <a:lstStyle/>
          <a:p>
            <a:pPr marL="0" indent="0">
              <a:buNone/>
            </a:pPr>
            <a:r>
              <a:rPr lang="en-GB" sz="900" dirty="0"/>
              <a:t>C. </a:t>
            </a:r>
            <a:r>
              <a:rPr lang="en-GB" sz="900" dirty="0" err="1"/>
              <a:t>Pecharromán</a:t>
            </a:r>
            <a:r>
              <a:rPr lang="en-GB" sz="900" dirty="0"/>
              <a:t>, F. Esteban-</a:t>
            </a:r>
            <a:r>
              <a:rPr lang="en-GB" sz="900" dirty="0" err="1"/>
              <a:t>Betegon</a:t>
            </a:r>
            <a:r>
              <a:rPr lang="en-GB" sz="900" dirty="0"/>
              <a:t>, J. F. </a:t>
            </a:r>
            <a:r>
              <a:rPr lang="en-GB" sz="900" dirty="0" err="1"/>
              <a:t>Bartolomé</a:t>
            </a:r>
            <a:r>
              <a:rPr lang="en-GB" sz="900" dirty="0"/>
              <a:t>, Gunther Richter and J. S. </a:t>
            </a:r>
            <a:r>
              <a:rPr lang="en-GB" sz="900" dirty="0" err="1"/>
              <a:t>Moya</a:t>
            </a:r>
            <a:r>
              <a:rPr lang="en-GB" sz="900" dirty="0"/>
              <a:t>, “Nano Letters Vol. 4, No 4, p.747-751, 2004</a:t>
            </a:r>
          </a:p>
        </p:txBody>
      </p:sp>
      <p:sp>
        <p:nvSpPr>
          <p:cNvPr id="6" name="Slide Number Placeholder 5"/>
          <p:cNvSpPr>
            <a:spLocks noGrp="1"/>
          </p:cNvSpPr>
          <p:nvPr>
            <p:ph type="sldNum" sz="quarter" idx="4294967295"/>
          </p:nvPr>
        </p:nvSpPr>
        <p:spPr/>
        <p:txBody>
          <a:bodyPr/>
          <a:lstStyle/>
          <a:p>
            <a:pPr defTabSz="342900">
              <a:defRPr/>
            </a:pPr>
            <a:fld id="{F2CDD911-AC07-4EA3-8B21-35A3A9B3E93D}" type="slidenum">
              <a:rPr lang="fi-FI">
                <a:solidFill>
                  <a:prstClr val="black">
                    <a:tint val="75000"/>
                  </a:prstClr>
                </a:solidFill>
              </a:rPr>
              <a:pPr defTabSz="342900">
                <a:defRPr/>
              </a:pPr>
              <a:t>26</a:t>
            </a:fld>
            <a:endParaRPr lang="fi-FI" dirty="0">
              <a:solidFill>
                <a:prstClr val="black">
                  <a:tint val="75000"/>
                </a:prstClr>
              </a:solidFill>
            </a:endParaRPr>
          </a:p>
        </p:txBody>
      </p:sp>
      <p:sp>
        <p:nvSpPr>
          <p:cNvPr id="7" name="Content Placeholder 2"/>
          <p:cNvSpPr txBox="1">
            <a:spLocks/>
          </p:cNvSpPr>
          <p:nvPr/>
        </p:nvSpPr>
        <p:spPr bwMode="auto">
          <a:xfrm>
            <a:off x="4269502" y="2755554"/>
            <a:ext cx="3601130" cy="129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Font typeface="Arial" charset="0"/>
              <a:buChar char="•"/>
              <a:defRPr sz="30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0">
              <a:buNone/>
            </a:pPr>
            <a:r>
              <a:rPr lang="fi-FI" sz="2800" dirty="0">
                <a:solidFill>
                  <a:prstClr val="white"/>
                </a:solidFill>
              </a:rPr>
              <a:t>Al</a:t>
            </a:r>
            <a:r>
              <a:rPr lang="fi-FI" sz="2800" baseline="-25000" dirty="0">
                <a:solidFill>
                  <a:prstClr val="white"/>
                </a:solidFill>
              </a:rPr>
              <a:t>2</a:t>
            </a:r>
            <a:r>
              <a:rPr lang="fi-FI" sz="2800" dirty="0">
                <a:solidFill>
                  <a:prstClr val="white"/>
                </a:solidFill>
              </a:rPr>
              <a:t>O</a:t>
            </a:r>
            <a:r>
              <a:rPr lang="fi-FI" sz="2800" baseline="-25000" dirty="0">
                <a:solidFill>
                  <a:prstClr val="white"/>
                </a:solidFill>
              </a:rPr>
              <a:t>3</a:t>
            </a:r>
            <a:r>
              <a:rPr lang="fi-FI" sz="2800" dirty="0">
                <a:solidFill>
                  <a:prstClr val="white"/>
                </a:solidFill>
              </a:rPr>
              <a:t> + </a:t>
            </a:r>
            <a:r>
              <a:rPr lang="fi-FI" sz="2800" dirty="0" err="1">
                <a:solidFill>
                  <a:prstClr val="white"/>
                </a:solidFill>
              </a:rPr>
              <a:t>Ni</a:t>
            </a:r>
            <a:r>
              <a:rPr lang="fi-FI" sz="2800" dirty="0">
                <a:solidFill>
                  <a:prstClr val="white"/>
                </a:solidFill>
              </a:rPr>
              <a:t> 2.5 vol.%</a:t>
            </a:r>
          </a:p>
          <a:p>
            <a:pPr marL="257175" indent="-257175" defTabSz="342900"/>
            <a:endParaRPr lang="fi-FI" sz="4000" dirty="0">
              <a:solidFill>
                <a:prstClr val="black"/>
              </a:solidFill>
            </a:endParaRPr>
          </a:p>
          <a:p>
            <a:pPr marL="257175" indent="-257175" defTabSz="342900"/>
            <a:endParaRPr lang="fi-FI" sz="4000" dirty="0">
              <a:solidFill>
                <a:prstClr val="black"/>
              </a:solidFill>
            </a:endParaRPr>
          </a:p>
        </p:txBody>
      </p:sp>
      <p:sp>
        <p:nvSpPr>
          <p:cNvPr id="11" name="Title 1"/>
          <p:cNvSpPr txBox="1">
            <a:spLocks/>
          </p:cNvSpPr>
          <p:nvPr/>
        </p:nvSpPr>
        <p:spPr bwMode="auto">
          <a:xfrm>
            <a:off x="7713335" y="6349467"/>
            <a:ext cx="1149559"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defTabSz="457200" rtl="0" eaLnBrk="0" fontAlgn="base" hangingPunct="0">
              <a:spcBef>
                <a:spcPct val="0"/>
              </a:spcBef>
              <a:spcAft>
                <a:spcPct val="0"/>
              </a:spcAft>
              <a:defRPr sz="4000" kern="1200">
                <a:solidFill>
                  <a:schemeClr val="tx1"/>
                </a:solidFill>
                <a:latin typeface="Arial Black" pitchFamily="34" charset="0"/>
                <a:ea typeface="+mj-ea"/>
                <a:cs typeface="Arial"/>
              </a:defRPr>
            </a:lvl1pPr>
            <a:lvl2pPr algn="l" defTabSz="457200" rtl="0" eaLnBrk="0" fontAlgn="base" hangingPunct="0">
              <a:spcBef>
                <a:spcPct val="0"/>
              </a:spcBef>
              <a:spcAft>
                <a:spcPct val="0"/>
              </a:spcAft>
              <a:defRPr sz="4000">
                <a:solidFill>
                  <a:schemeClr val="tx1"/>
                </a:solidFill>
                <a:latin typeface="Arial Black" pitchFamily="34" charset="0"/>
                <a:cs typeface="Arial" charset="0"/>
              </a:defRPr>
            </a:lvl2pPr>
            <a:lvl3pPr algn="l" defTabSz="457200" rtl="0" eaLnBrk="0" fontAlgn="base" hangingPunct="0">
              <a:spcBef>
                <a:spcPct val="0"/>
              </a:spcBef>
              <a:spcAft>
                <a:spcPct val="0"/>
              </a:spcAft>
              <a:defRPr sz="4000">
                <a:solidFill>
                  <a:schemeClr val="tx1"/>
                </a:solidFill>
                <a:latin typeface="Arial Black" pitchFamily="34" charset="0"/>
                <a:cs typeface="Arial" charset="0"/>
              </a:defRPr>
            </a:lvl3pPr>
            <a:lvl4pPr algn="l" defTabSz="457200" rtl="0" eaLnBrk="0" fontAlgn="base" hangingPunct="0">
              <a:spcBef>
                <a:spcPct val="0"/>
              </a:spcBef>
              <a:spcAft>
                <a:spcPct val="0"/>
              </a:spcAft>
              <a:defRPr sz="4000">
                <a:solidFill>
                  <a:schemeClr val="tx1"/>
                </a:solidFill>
                <a:latin typeface="Arial Black" pitchFamily="34" charset="0"/>
                <a:cs typeface="Arial" charset="0"/>
              </a:defRPr>
            </a:lvl4pPr>
            <a:lvl5pPr algn="l" defTabSz="457200" rtl="0" eaLnBrk="0" fontAlgn="base" hangingPunct="0">
              <a:spcBef>
                <a:spcPct val="0"/>
              </a:spcBef>
              <a:spcAft>
                <a:spcPct val="0"/>
              </a:spcAft>
              <a:defRPr sz="4000">
                <a:solidFill>
                  <a:schemeClr val="tx1"/>
                </a:solidFill>
                <a:latin typeface="Arial Black" pitchFamily="34" charset="0"/>
                <a:cs typeface="Arial" charset="0"/>
              </a:defRPr>
            </a:lvl5pPr>
            <a:lvl6pPr marL="457200" algn="l" defTabSz="457200" rtl="0" fontAlgn="base">
              <a:spcBef>
                <a:spcPct val="0"/>
              </a:spcBef>
              <a:spcAft>
                <a:spcPct val="0"/>
              </a:spcAft>
              <a:defRPr sz="4000">
                <a:solidFill>
                  <a:schemeClr val="tx1"/>
                </a:solidFill>
                <a:latin typeface="Arial Black" pitchFamily="34" charset="0"/>
                <a:cs typeface="Arial" charset="0"/>
              </a:defRPr>
            </a:lvl6pPr>
            <a:lvl7pPr marL="914400" algn="l" defTabSz="457200" rtl="0" fontAlgn="base">
              <a:spcBef>
                <a:spcPct val="0"/>
              </a:spcBef>
              <a:spcAft>
                <a:spcPct val="0"/>
              </a:spcAft>
              <a:defRPr sz="4000">
                <a:solidFill>
                  <a:schemeClr val="tx1"/>
                </a:solidFill>
                <a:latin typeface="Arial Black" pitchFamily="34" charset="0"/>
                <a:cs typeface="Arial" charset="0"/>
              </a:defRPr>
            </a:lvl7pPr>
            <a:lvl8pPr marL="1371600" algn="l" defTabSz="457200" rtl="0" fontAlgn="base">
              <a:spcBef>
                <a:spcPct val="0"/>
              </a:spcBef>
              <a:spcAft>
                <a:spcPct val="0"/>
              </a:spcAft>
              <a:defRPr sz="4000">
                <a:solidFill>
                  <a:schemeClr val="tx1"/>
                </a:solidFill>
                <a:latin typeface="Arial Black" pitchFamily="34" charset="0"/>
                <a:cs typeface="Arial" charset="0"/>
              </a:defRPr>
            </a:lvl8pPr>
            <a:lvl9pPr marL="1828800" algn="l" defTabSz="457200" rtl="0" fontAlgn="base">
              <a:spcBef>
                <a:spcPct val="0"/>
              </a:spcBef>
              <a:spcAft>
                <a:spcPct val="0"/>
              </a:spcAft>
              <a:defRPr sz="4000">
                <a:solidFill>
                  <a:schemeClr val="tx1"/>
                </a:solidFill>
                <a:latin typeface="Arial Black" pitchFamily="34" charset="0"/>
                <a:cs typeface="Arial" charset="0"/>
              </a:defRPr>
            </a:lvl9pPr>
          </a:lstStyle>
          <a:p>
            <a:pPr defTabSz="342900"/>
            <a:r>
              <a:rPr lang="en-GB" sz="750" dirty="0">
                <a:solidFill>
                  <a:prstClr val="black"/>
                </a:solidFill>
              </a:rPr>
              <a:t> </a:t>
            </a:r>
            <a:r>
              <a:rPr lang="en-GB" sz="750" dirty="0" err="1">
                <a:solidFill>
                  <a:prstClr val="black"/>
                </a:solidFill>
              </a:rPr>
              <a:t>Erkka</a:t>
            </a:r>
            <a:r>
              <a:rPr lang="en-GB" sz="750" dirty="0">
                <a:solidFill>
                  <a:prstClr val="black"/>
                </a:solidFill>
              </a:rPr>
              <a:t> </a:t>
            </a:r>
            <a:r>
              <a:rPr lang="en-GB" sz="750" dirty="0" err="1">
                <a:solidFill>
                  <a:prstClr val="black"/>
                </a:solidFill>
              </a:rPr>
              <a:t>Kannisto</a:t>
            </a:r>
            <a:endParaRPr lang="en-GB" sz="750" dirty="0">
              <a:solidFill>
                <a:prstClr val="black"/>
              </a:solidFill>
            </a:endParaRPr>
          </a:p>
        </p:txBody>
      </p:sp>
      <p:sp>
        <p:nvSpPr>
          <p:cNvPr id="12" name="Title 1"/>
          <p:cNvSpPr txBox="1">
            <a:spLocks/>
          </p:cNvSpPr>
          <p:nvPr/>
        </p:nvSpPr>
        <p:spPr bwMode="auto">
          <a:xfrm>
            <a:off x="4174295" y="1533063"/>
            <a:ext cx="480149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defTabSz="457200" rtl="0" eaLnBrk="0" fontAlgn="base" hangingPunct="0">
              <a:spcBef>
                <a:spcPct val="0"/>
              </a:spcBef>
              <a:spcAft>
                <a:spcPct val="0"/>
              </a:spcAft>
              <a:defRPr sz="4000" kern="1200">
                <a:solidFill>
                  <a:schemeClr val="tx1"/>
                </a:solidFill>
                <a:latin typeface="Arial Black" pitchFamily="34" charset="0"/>
                <a:ea typeface="+mj-ea"/>
                <a:cs typeface="Arial"/>
              </a:defRPr>
            </a:lvl1pPr>
            <a:lvl2pPr algn="l" defTabSz="457200" rtl="0" eaLnBrk="0" fontAlgn="base" hangingPunct="0">
              <a:spcBef>
                <a:spcPct val="0"/>
              </a:spcBef>
              <a:spcAft>
                <a:spcPct val="0"/>
              </a:spcAft>
              <a:defRPr sz="4000">
                <a:solidFill>
                  <a:schemeClr val="tx1"/>
                </a:solidFill>
                <a:latin typeface="Arial Black" pitchFamily="34" charset="0"/>
                <a:cs typeface="Arial" charset="0"/>
              </a:defRPr>
            </a:lvl2pPr>
            <a:lvl3pPr algn="l" defTabSz="457200" rtl="0" eaLnBrk="0" fontAlgn="base" hangingPunct="0">
              <a:spcBef>
                <a:spcPct val="0"/>
              </a:spcBef>
              <a:spcAft>
                <a:spcPct val="0"/>
              </a:spcAft>
              <a:defRPr sz="4000">
                <a:solidFill>
                  <a:schemeClr val="tx1"/>
                </a:solidFill>
                <a:latin typeface="Arial Black" pitchFamily="34" charset="0"/>
                <a:cs typeface="Arial" charset="0"/>
              </a:defRPr>
            </a:lvl3pPr>
            <a:lvl4pPr algn="l" defTabSz="457200" rtl="0" eaLnBrk="0" fontAlgn="base" hangingPunct="0">
              <a:spcBef>
                <a:spcPct val="0"/>
              </a:spcBef>
              <a:spcAft>
                <a:spcPct val="0"/>
              </a:spcAft>
              <a:defRPr sz="4000">
                <a:solidFill>
                  <a:schemeClr val="tx1"/>
                </a:solidFill>
                <a:latin typeface="Arial Black" pitchFamily="34" charset="0"/>
                <a:cs typeface="Arial" charset="0"/>
              </a:defRPr>
            </a:lvl4pPr>
            <a:lvl5pPr algn="l" defTabSz="457200" rtl="0" eaLnBrk="0" fontAlgn="base" hangingPunct="0">
              <a:spcBef>
                <a:spcPct val="0"/>
              </a:spcBef>
              <a:spcAft>
                <a:spcPct val="0"/>
              </a:spcAft>
              <a:defRPr sz="4000">
                <a:solidFill>
                  <a:schemeClr val="tx1"/>
                </a:solidFill>
                <a:latin typeface="Arial Black" pitchFamily="34" charset="0"/>
                <a:cs typeface="Arial" charset="0"/>
              </a:defRPr>
            </a:lvl5pPr>
            <a:lvl6pPr marL="457200" algn="l" defTabSz="457200" rtl="0" fontAlgn="base">
              <a:spcBef>
                <a:spcPct val="0"/>
              </a:spcBef>
              <a:spcAft>
                <a:spcPct val="0"/>
              </a:spcAft>
              <a:defRPr sz="4000">
                <a:solidFill>
                  <a:schemeClr val="tx1"/>
                </a:solidFill>
                <a:latin typeface="Arial Black" pitchFamily="34" charset="0"/>
                <a:cs typeface="Arial" charset="0"/>
              </a:defRPr>
            </a:lvl6pPr>
            <a:lvl7pPr marL="914400" algn="l" defTabSz="457200" rtl="0" fontAlgn="base">
              <a:spcBef>
                <a:spcPct val="0"/>
              </a:spcBef>
              <a:spcAft>
                <a:spcPct val="0"/>
              </a:spcAft>
              <a:defRPr sz="4000">
                <a:solidFill>
                  <a:schemeClr val="tx1"/>
                </a:solidFill>
                <a:latin typeface="Arial Black" pitchFamily="34" charset="0"/>
                <a:cs typeface="Arial" charset="0"/>
              </a:defRPr>
            </a:lvl7pPr>
            <a:lvl8pPr marL="1371600" algn="l" defTabSz="457200" rtl="0" fontAlgn="base">
              <a:spcBef>
                <a:spcPct val="0"/>
              </a:spcBef>
              <a:spcAft>
                <a:spcPct val="0"/>
              </a:spcAft>
              <a:defRPr sz="4000">
                <a:solidFill>
                  <a:schemeClr val="tx1"/>
                </a:solidFill>
                <a:latin typeface="Arial Black" pitchFamily="34" charset="0"/>
                <a:cs typeface="Arial" charset="0"/>
              </a:defRPr>
            </a:lvl8pPr>
            <a:lvl9pPr marL="1828800" algn="l" defTabSz="457200" rtl="0" fontAlgn="base">
              <a:spcBef>
                <a:spcPct val="0"/>
              </a:spcBef>
              <a:spcAft>
                <a:spcPct val="0"/>
              </a:spcAft>
              <a:defRPr sz="4000">
                <a:solidFill>
                  <a:schemeClr val="tx1"/>
                </a:solidFill>
                <a:latin typeface="Arial Black" pitchFamily="34" charset="0"/>
                <a:cs typeface="Arial" charset="0"/>
              </a:defRPr>
            </a:lvl9pPr>
          </a:lstStyle>
          <a:p>
            <a:pPr defTabSz="342900"/>
            <a:r>
              <a:rPr lang="en-GB" sz="2800" dirty="0" err="1">
                <a:solidFill>
                  <a:prstClr val="black"/>
                </a:solidFill>
                <a:latin typeface="+mn-lt"/>
              </a:rPr>
              <a:t>Kulutusta</a:t>
            </a:r>
            <a:r>
              <a:rPr lang="en-GB" sz="2800" dirty="0">
                <a:solidFill>
                  <a:prstClr val="black"/>
                </a:solidFill>
                <a:latin typeface="+mn-lt"/>
              </a:rPr>
              <a:t> </a:t>
            </a:r>
            <a:r>
              <a:rPr lang="en-GB" sz="2800" dirty="0" err="1">
                <a:solidFill>
                  <a:prstClr val="black"/>
                </a:solidFill>
                <a:latin typeface="+mn-lt"/>
              </a:rPr>
              <a:t>kestävä</a:t>
            </a:r>
            <a:r>
              <a:rPr lang="en-GB" sz="2800" dirty="0">
                <a:solidFill>
                  <a:prstClr val="black"/>
                </a:solidFill>
                <a:latin typeface="+mn-lt"/>
              </a:rPr>
              <a:t> (≈</a:t>
            </a:r>
            <a:r>
              <a:rPr lang="en-GB" sz="2800" dirty="0" err="1">
                <a:solidFill>
                  <a:prstClr val="black"/>
                </a:solidFill>
                <a:latin typeface="+mn-lt"/>
              </a:rPr>
              <a:t>kova</a:t>
            </a:r>
            <a:r>
              <a:rPr lang="en-GB" sz="2800" dirty="0">
                <a:solidFill>
                  <a:prstClr val="black"/>
                </a:solidFill>
                <a:latin typeface="+mn-lt"/>
              </a:rPr>
              <a:t>) </a:t>
            </a:r>
            <a:r>
              <a:rPr lang="en-GB" sz="2800" dirty="0" err="1">
                <a:solidFill>
                  <a:prstClr val="black"/>
                </a:solidFill>
                <a:latin typeface="+mn-lt"/>
              </a:rPr>
              <a:t>keraamikomposiitti</a:t>
            </a:r>
            <a:endParaRPr lang="en-GB" sz="2800" dirty="0">
              <a:solidFill>
                <a:prstClr val="black"/>
              </a:solidFill>
              <a:latin typeface="+mn-lt"/>
            </a:endParaRPr>
          </a:p>
        </p:txBody>
      </p:sp>
      <p:sp>
        <p:nvSpPr>
          <p:cNvPr id="15" name="Rectangle 14"/>
          <p:cNvSpPr/>
          <p:nvPr/>
        </p:nvSpPr>
        <p:spPr>
          <a:xfrm>
            <a:off x="2648046" y="2119444"/>
            <a:ext cx="426720" cy="230832"/>
          </a:xfrm>
          <a:prstGeom prst="rect">
            <a:avLst/>
          </a:prstGeom>
        </p:spPr>
        <p:txBody>
          <a:bodyPr wrap="none">
            <a:spAutoFit/>
          </a:bodyPr>
          <a:lstStyle/>
          <a:p>
            <a:pPr defTabSz="342900"/>
            <a:r>
              <a:rPr lang="fi-FI" sz="900" dirty="0">
                <a:solidFill>
                  <a:prstClr val="black"/>
                </a:solidFill>
              </a:rPr>
              <a:t>ZrO</a:t>
            </a:r>
            <a:r>
              <a:rPr lang="fi-FI" sz="900" baseline="-25000" dirty="0">
                <a:solidFill>
                  <a:prstClr val="black"/>
                </a:solidFill>
              </a:rPr>
              <a:t>2</a:t>
            </a:r>
            <a:endParaRPr lang="en-GB" sz="900" dirty="0">
              <a:solidFill>
                <a:prstClr val="black"/>
              </a:solidFill>
            </a:endParaRPr>
          </a:p>
        </p:txBody>
      </p:sp>
      <p:sp>
        <p:nvSpPr>
          <p:cNvPr id="16" name="Otsikko 1"/>
          <p:cNvSpPr>
            <a:spLocks noGrp="1"/>
          </p:cNvSpPr>
          <p:nvPr>
            <p:ph type="title"/>
          </p:nvPr>
        </p:nvSpPr>
        <p:spPr>
          <a:xfrm>
            <a:off x="490084" y="399066"/>
            <a:ext cx="8229600" cy="857250"/>
          </a:xfrm>
        </p:spPr>
        <p:txBody>
          <a:bodyPr>
            <a:normAutofit/>
          </a:bodyPr>
          <a:lstStyle/>
          <a:p>
            <a:r>
              <a:rPr lang="fi-FI" altLang="fi-FI" dirty="0">
                <a:latin typeface="Arial" panose="020B0604020202020204" pitchFamily="34" charset="0"/>
                <a:cs typeface="Arial" panose="020B0604020202020204" pitchFamily="34" charset="0"/>
              </a:rPr>
              <a:t>Keraami-metalli komposiitti</a:t>
            </a:r>
          </a:p>
        </p:txBody>
      </p:sp>
      <p:sp>
        <p:nvSpPr>
          <p:cNvPr id="2" name="TextBox 1"/>
          <p:cNvSpPr txBox="1"/>
          <p:nvPr/>
        </p:nvSpPr>
        <p:spPr>
          <a:xfrm>
            <a:off x="1816277" y="1449027"/>
            <a:ext cx="1541417" cy="523220"/>
          </a:xfrm>
          <a:prstGeom prst="rect">
            <a:avLst/>
          </a:prstGeom>
          <a:noFill/>
        </p:spPr>
        <p:txBody>
          <a:bodyPr wrap="square" rtlCol="0">
            <a:spAutoFit/>
          </a:bodyPr>
          <a:lstStyle/>
          <a:p>
            <a:r>
              <a:rPr lang="fi-FI" sz="2800" dirty="0" err="1"/>
              <a:t>Ni</a:t>
            </a:r>
            <a:r>
              <a:rPr lang="fi-FI" sz="2800" dirty="0"/>
              <a:t> + ZrO</a:t>
            </a:r>
            <a:r>
              <a:rPr lang="fi-FI" sz="2800" baseline="-25000" dirty="0"/>
              <a:t>2</a:t>
            </a:r>
          </a:p>
        </p:txBody>
      </p:sp>
      <p:sp>
        <p:nvSpPr>
          <p:cNvPr id="4" name="Rectangle 3"/>
          <p:cNvSpPr/>
          <p:nvPr/>
        </p:nvSpPr>
        <p:spPr>
          <a:xfrm>
            <a:off x="2508069" y="2113566"/>
            <a:ext cx="678067" cy="2767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91021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Keraami-keraami-komposiitti</a:t>
            </a:r>
          </a:p>
        </p:txBody>
      </p:sp>
      <p:sp>
        <p:nvSpPr>
          <p:cNvPr id="3" name="Rectangle 2"/>
          <p:cNvSpPr/>
          <p:nvPr/>
        </p:nvSpPr>
        <p:spPr>
          <a:xfrm>
            <a:off x="4467497" y="1811624"/>
            <a:ext cx="4572000" cy="3970318"/>
          </a:xfrm>
          <a:prstGeom prst="rect">
            <a:avLst/>
          </a:prstGeom>
        </p:spPr>
        <p:txBody>
          <a:bodyPr>
            <a:spAutoFit/>
          </a:bodyPr>
          <a:lstStyle/>
          <a:p>
            <a:r>
              <a:rPr lang="en-US" dirty="0">
                <a:latin typeface="Book Antiqua" panose="02040602050305030304" pitchFamily="18" charset="0"/>
              </a:rPr>
              <a:t>Ceramic matrix composites (CMC) are used in materials applications that necessitate high strength, high temperature resistance, in defense armor or ballistic properties, and erosion or wear resistance requirements. Additionally used in jet engines and rocket engines, internal combustion engines for automobiles, gas turbines, process equipment, furnaces, refractory components, nuclear machinery, spacecraft re-entry shielding, welding nozzles and tools, and brazing fixtures. Ceramic matrix composites are also used in the replacement of super alloys.</a:t>
            </a:r>
          </a:p>
        </p:txBody>
      </p:sp>
      <p:sp>
        <p:nvSpPr>
          <p:cNvPr id="5" name="Rectangle 4"/>
          <p:cNvSpPr/>
          <p:nvPr/>
        </p:nvSpPr>
        <p:spPr>
          <a:xfrm>
            <a:off x="366032" y="6456874"/>
            <a:ext cx="7327991" cy="369332"/>
          </a:xfrm>
          <a:prstGeom prst="rect">
            <a:avLst/>
          </a:prstGeom>
        </p:spPr>
        <p:txBody>
          <a:bodyPr wrap="square">
            <a:spAutoFit/>
          </a:bodyPr>
          <a:lstStyle/>
          <a:p>
            <a:r>
              <a:rPr lang="fi-FI" dirty="0"/>
              <a:t>http://www.mechscience.com/ceramic-matrix-composites/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031" y="1932761"/>
            <a:ext cx="3933306" cy="2617190"/>
          </a:xfrm>
          <a:prstGeom prst="rect">
            <a:avLst/>
          </a:prstGeom>
        </p:spPr>
      </p:pic>
      <p:sp>
        <p:nvSpPr>
          <p:cNvPr id="9" name="TextBox 8"/>
          <p:cNvSpPr txBox="1"/>
          <p:nvPr/>
        </p:nvSpPr>
        <p:spPr>
          <a:xfrm>
            <a:off x="366031" y="4754880"/>
            <a:ext cx="3663996" cy="1077218"/>
          </a:xfrm>
          <a:prstGeom prst="rect">
            <a:avLst/>
          </a:prstGeom>
          <a:noFill/>
        </p:spPr>
        <p:txBody>
          <a:bodyPr wrap="square" rtlCol="0">
            <a:spAutoFit/>
          </a:bodyPr>
          <a:lstStyle/>
          <a:p>
            <a:r>
              <a:rPr lang="fi-FI" sz="3200" dirty="0" err="1">
                <a:latin typeface="Arial" panose="020B0604020202020204" pitchFamily="34" charset="0"/>
                <a:cs typeface="Arial" panose="020B0604020202020204" pitchFamily="34" charset="0"/>
              </a:rPr>
              <a:t>SiC</a:t>
            </a:r>
            <a:r>
              <a:rPr lang="fi-FI" sz="3200" dirty="0">
                <a:latin typeface="Arial" panose="020B0604020202020204" pitchFamily="34" charset="0"/>
                <a:cs typeface="Arial" panose="020B0604020202020204" pitchFamily="34" charset="0"/>
              </a:rPr>
              <a:t> vahvikekuitu</a:t>
            </a:r>
          </a:p>
          <a:p>
            <a:r>
              <a:rPr lang="fi-FI" sz="3200" dirty="0">
                <a:latin typeface="Arial" panose="020B0604020202020204" pitchFamily="34" charset="0"/>
                <a:cs typeface="Arial" panose="020B0604020202020204" pitchFamily="34" charset="0"/>
              </a:rPr>
              <a:t>Al</a:t>
            </a:r>
            <a:r>
              <a:rPr lang="fi-FI" sz="3200" baseline="-25000" dirty="0">
                <a:latin typeface="Arial" panose="020B0604020202020204" pitchFamily="34" charset="0"/>
                <a:cs typeface="Arial" panose="020B0604020202020204" pitchFamily="34" charset="0"/>
              </a:rPr>
              <a:t>2</a:t>
            </a:r>
            <a:r>
              <a:rPr lang="fi-FI" sz="3200" dirty="0">
                <a:latin typeface="Arial" panose="020B0604020202020204" pitchFamily="34" charset="0"/>
                <a:cs typeface="Arial" panose="020B0604020202020204" pitchFamily="34" charset="0"/>
              </a:rPr>
              <a:t>O</a:t>
            </a:r>
            <a:r>
              <a:rPr lang="fi-FI" sz="3200" baseline="-25000" dirty="0">
                <a:latin typeface="Arial" panose="020B0604020202020204" pitchFamily="34" charset="0"/>
                <a:cs typeface="Arial" panose="020B0604020202020204" pitchFamily="34" charset="0"/>
              </a:rPr>
              <a:t>3</a:t>
            </a:r>
            <a:r>
              <a:rPr lang="fi-FI" sz="3200" dirty="0">
                <a:latin typeface="Arial" panose="020B0604020202020204" pitchFamily="34" charset="0"/>
                <a:cs typeface="Arial" panose="020B0604020202020204" pitchFamily="34" charset="0"/>
              </a:rPr>
              <a:t> matriisi</a:t>
            </a:r>
          </a:p>
        </p:txBody>
      </p:sp>
    </p:spTree>
    <p:extLst>
      <p:ext uri="{BB962C8B-B14F-4D97-AF65-F5344CB8AC3E}">
        <p14:creationId xmlns:p14="http://schemas.microsoft.com/office/powerpoint/2010/main" val="250871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A599C8-9ABD-4E9C-9C5C-1EBC0071F19D}"/>
              </a:ext>
            </a:extLst>
          </p:cNvPr>
          <p:cNvSpPr/>
          <p:nvPr/>
        </p:nvSpPr>
        <p:spPr>
          <a:xfrm>
            <a:off x="190500" y="244522"/>
            <a:ext cx="8229600" cy="4832092"/>
          </a:xfrm>
          <a:prstGeom prst="rect">
            <a:avLst/>
          </a:prstGeom>
        </p:spPr>
        <p:txBody>
          <a:bodyPr wrap="square">
            <a:spAutoFit/>
          </a:bodyPr>
          <a:lstStyle/>
          <a:p>
            <a:r>
              <a:rPr lang="en-US" sz="4400" dirty="0">
                <a:latin typeface="Arial" panose="020B0604020202020204" pitchFamily="34" charset="0"/>
                <a:cs typeface="Arial" panose="020B0604020202020204" pitchFamily="34" charset="0"/>
              </a:rPr>
              <a:t>Cover photo Shackelford: </a:t>
            </a:r>
          </a:p>
          <a:p>
            <a:endParaRPr lang="en-US" sz="2400" dirty="0">
              <a:latin typeface="TimesTenLTStd-Roman"/>
            </a:endParaRPr>
          </a:p>
          <a:p>
            <a:r>
              <a:rPr lang="en-US" sz="2400" dirty="0">
                <a:latin typeface="Arial" panose="020B0604020202020204" pitchFamily="34" charset="0"/>
                <a:cs typeface="Arial" panose="020B0604020202020204" pitchFamily="34" charset="0"/>
              </a:rPr>
              <a:t>“The scanning electron microscope (SEM) is a powerful tool for inspecting materials in order to better understand their performance in engineering designs. In this SEM image of a carbon fiber-reinforced ceramic brake disc, the </a:t>
            </a:r>
            <a:r>
              <a:rPr lang="en-US" sz="2400" dirty="0">
                <a:highlight>
                  <a:srgbClr val="FFFF00"/>
                </a:highlight>
                <a:latin typeface="Arial" panose="020B0604020202020204" pitchFamily="34" charset="0"/>
                <a:cs typeface="Arial" panose="020B0604020202020204" pitchFamily="34" charset="0"/>
              </a:rPr>
              <a:t>silicon carbide matrix is shown in yellow </a:t>
            </a:r>
            <a:r>
              <a:rPr lang="en-US" sz="2400" dirty="0">
                <a:latin typeface="Arial" panose="020B0604020202020204" pitchFamily="34" charset="0"/>
                <a:cs typeface="Arial" panose="020B0604020202020204" pitchFamily="34" charset="0"/>
              </a:rPr>
              <a:t>and </a:t>
            </a:r>
            <a:r>
              <a:rPr lang="en-US" sz="2400" dirty="0">
                <a:highlight>
                  <a:srgbClr val="5B9BD5"/>
                </a:highlight>
                <a:latin typeface="Arial" panose="020B0604020202020204" pitchFamily="34" charset="0"/>
                <a:cs typeface="Arial" panose="020B0604020202020204" pitchFamily="34" charset="0"/>
              </a:rPr>
              <a:t>carbon fibers in blue</a:t>
            </a:r>
            <a:r>
              <a:rPr lang="en-US" sz="2400" dirty="0">
                <a:latin typeface="Arial" panose="020B0604020202020204" pitchFamily="34" charset="0"/>
                <a:cs typeface="Arial" panose="020B0604020202020204" pitchFamily="34" charset="0"/>
              </a:rPr>
              <a:t>. This composite material provides features of both materials––the hardness and abrasion resistance of silicon carbide with the stress absorbing character of the embedded carbon fibers. The ceramic composite can last four times longer than a </a:t>
            </a:r>
            <a:r>
              <a:rPr lang="fi-FI" sz="2400" dirty="0" err="1">
                <a:latin typeface="Arial" panose="020B0604020202020204" pitchFamily="34" charset="0"/>
                <a:cs typeface="Arial" panose="020B0604020202020204" pitchFamily="34" charset="0"/>
              </a:rPr>
              <a:t>conventional</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steel</a:t>
            </a:r>
            <a:r>
              <a:rPr lang="fi-FI" sz="2400" dirty="0">
                <a:latin typeface="Arial" panose="020B0604020202020204" pitchFamily="34" charset="0"/>
                <a:cs typeface="Arial" panose="020B0604020202020204" pitchFamily="34" charset="0"/>
              </a:rPr>
              <a:t> </a:t>
            </a:r>
            <a:r>
              <a:rPr lang="fi-FI" sz="2400" dirty="0" err="1">
                <a:latin typeface="Arial" panose="020B0604020202020204" pitchFamily="34" charset="0"/>
                <a:cs typeface="Arial" panose="020B0604020202020204" pitchFamily="34" charset="0"/>
              </a:rPr>
              <a:t>brake</a:t>
            </a:r>
            <a:r>
              <a:rPr lang="fi-FI" sz="2400" dirty="0">
                <a:latin typeface="Arial" panose="020B0604020202020204" pitchFamily="34" charset="0"/>
                <a:cs typeface="Arial" panose="020B0604020202020204" pitchFamily="34" charset="0"/>
              </a:rPr>
              <a:t> disc.”</a:t>
            </a:r>
            <a:endParaRPr lang="LID4096"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1508B4A-0288-417C-A1A2-E025D4DF8E14}"/>
              </a:ext>
            </a:extLst>
          </p:cNvPr>
          <p:cNvPicPr>
            <a:picLocks noChangeAspect="1"/>
          </p:cNvPicPr>
          <p:nvPr/>
        </p:nvPicPr>
        <p:blipFill rotWithShape="1">
          <a:blip r:embed="rId2"/>
          <a:srcRect l="17986"/>
          <a:stretch/>
        </p:blipFill>
        <p:spPr>
          <a:xfrm>
            <a:off x="6407149" y="5076614"/>
            <a:ext cx="2152649" cy="1664102"/>
          </a:xfrm>
          <a:prstGeom prst="rect">
            <a:avLst/>
          </a:prstGeom>
        </p:spPr>
      </p:pic>
    </p:spTree>
    <p:extLst>
      <p:ext uri="{BB962C8B-B14F-4D97-AF65-F5344CB8AC3E}">
        <p14:creationId xmlns:p14="http://schemas.microsoft.com/office/powerpoint/2010/main" val="2200668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latin typeface="Arial" panose="020B0604020202020204" pitchFamily="34" charset="0"/>
                <a:cs typeface="Arial" panose="020B0604020202020204" pitchFamily="34" charset="0"/>
              </a:rPr>
              <a:t>Interface</a:t>
            </a:r>
            <a:r>
              <a:rPr lang="fi-FI" dirty="0">
                <a:latin typeface="Arial" panose="020B0604020202020204" pitchFamily="34" charset="0"/>
                <a:cs typeface="Arial" panose="020B0604020202020204" pitchFamily="34" charset="0"/>
              </a:rPr>
              <a:t> and </a:t>
            </a:r>
            <a:r>
              <a:rPr lang="fi-FI" dirty="0" err="1">
                <a:latin typeface="Arial" panose="020B0604020202020204" pitchFamily="34" charset="0"/>
                <a:cs typeface="Arial" panose="020B0604020202020204" pitchFamily="34" charset="0"/>
              </a:rPr>
              <a:t>interphase</a:t>
            </a:r>
            <a:br>
              <a:rPr lang="fi-FI" dirty="0">
                <a:latin typeface="Arial" panose="020B0604020202020204" pitchFamily="34" charset="0"/>
                <a:cs typeface="Arial" panose="020B0604020202020204" pitchFamily="34" charset="0"/>
              </a:rPr>
            </a:br>
            <a:r>
              <a:rPr lang="fi-FI" dirty="0">
                <a:latin typeface="Arial" panose="020B0604020202020204" pitchFamily="34" charset="0"/>
                <a:cs typeface="Arial" panose="020B0604020202020204" pitchFamily="34" charset="0"/>
              </a:rPr>
              <a:t>Rajapinta ja välifaasi</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74263" b="46923"/>
          <a:stretch/>
        </p:blipFill>
        <p:spPr>
          <a:xfrm>
            <a:off x="153698" y="1787705"/>
            <a:ext cx="2106177" cy="2157277"/>
          </a:xfrm>
          <a:prstGeom prst="rect">
            <a:avLst/>
          </a:prstGeom>
        </p:spPr>
      </p:pic>
      <p:sp>
        <p:nvSpPr>
          <p:cNvPr id="4" name="Rectangle 3"/>
          <p:cNvSpPr/>
          <p:nvPr/>
        </p:nvSpPr>
        <p:spPr>
          <a:xfrm>
            <a:off x="628650" y="6488668"/>
            <a:ext cx="7692390" cy="369332"/>
          </a:xfrm>
          <a:prstGeom prst="rect">
            <a:avLst/>
          </a:prstGeom>
        </p:spPr>
        <p:txBody>
          <a:bodyPr wrap="square">
            <a:spAutoFit/>
          </a:bodyPr>
          <a:lstStyle/>
          <a:p>
            <a:r>
              <a:rPr lang="fi-FI" dirty="0"/>
              <a:t>http://www.mechscience.com/composite-materials-an-overview/</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0479" r="23183" b="46923"/>
          <a:stretch/>
        </p:blipFill>
        <p:spPr>
          <a:xfrm>
            <a:off x="153698" y="3944982"/>
            <a:ext cx="2155371" cy="2157277"/>
          </a:xfrm>
          <a:prstGeom prst="rect">
            <a:avLst/>
          </a:prstGeom>
        </p:spPr>
      </p:pic>
      <p:sp>
        <p:nvSpPr>
          <p:cNvPr id="6" name="TextBox 5"/>
          <p:cNvSpPr txBox="1"/>
          <p:nvPr/>
        </p:nvSpPr>
        <p:spPr>
          <a:xfrm>
            <a:off x="2259875" y="2213138"/>
            <a:ext cx="3592285" cy="1384995"/>
          </a:xfrm>
          <a:prstGeom prst="rect">
            <a:avLst/>
          </a:prstGeom>
          <a:noFill/>
        </p:spPr>
        <p:txBody>
          <a:bodyPr wrap="square" rtlCol="0">
            <a:spAutoFit/>
          </a:bodyPr>
          <a:lstStyle/>
          <a:p>
            <a:r>
              <a:rPr lang="fi-FI" sz="2800" dirty="0"/>
              <a:t>Matriisi</a:t>
            </a:r>
          </a:p>
          <a:p>
            <a:r>
              <a:rPr lang="fi-FI" sz="2800" dirty="0"/>
              <a:t>Vahvike</a:t>
            </a:r>
          </a:p>
          <a:p>
            <a:r>
              <a:rPr lang="fi-FI" sz="2800" dirty="0"/>
              <a:t>Rajapinta</a:t>
            </a:r>
          </a:p>
        </p:txBody>
      </p:sp>
      <p:sp>
        <p:nvSpPr>
          <p:cNvPr id="7" name="TextBox 6"/>
          <p:cNvSpPr txBox="1"/>
          <p:nvPr/>
        </p:nvSpPr>
        <p:spPr>
          <a:xfrm>
            <a:off x="2259874" y="4318328"/>
            <a:ext cx="3592285" cy="1384995"/>
          </a:xfrm>
          <a:prstGeom prst="rect">
            <a:avLst/>
          </a:prstGeom>
          <a:noFill/>
        </p:spPr>
        <p:txBody>
          <a:bodyPr wrap="square" rtlCol="0">
            <a:spAutoFit/>
          </a:bodyPr>
          <a:lstStyle/>
          <a:p>
            <a:r>
              <a:rPr lang="fi-FI" sz="2800" dirty="0"/>
              <a:t>Matriisi</a:t>
            </a:r>
          </a:p>
          <a:p>
            <a:r>
              <a:rPr lang="fi-FI" sz="2800" dirty="0"/>
              <a:t>Vahvike</a:t>
            </a:r>
          </a:p>
          <a:p>
            <a:r>
              <a:rPr lang="fi-FI" sz="2800" dirty="0"/>
              <a:t>Välifaasi</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57099" t="24806"/>
          <a:stretch/>
        </p:blipFill>
        <p:spPr>
          <a:xfrm>
            <a:off x="3925387" y="2064035"/>
            <a:ext cx="5179822" cy="3866502"/>
          </a:xfrm>
          <a:prstGeom prst="rect">
            <a:avLst/>
          </a:prstGeom>
        </p:spPr>
      </p:pic>
    </p:spTree>
    <p:extLst>
      <p:ext uri="{BB962C8B-B14F-4D97-AF65-F5344CB8AC3E}">
        <p14:creationId xmlns:p14="http://schemas.microsoft.com/office/powerpoint/2010/main" val="358556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055774-C2CC-4951-9D7A-F4847DBB4B72}"/>
              </a:ext>
            </a:extLst>
          </p:cNvPr>
          <p:cNvPicPr>
            <a:picLocks noChangeAspect="1"/>
          </p:cNvPicPr>
          <p:nvPr/>
        </p:nvPicPr>
        <p:blipFill rotWithShape="1">
          <a:blip r:embed="rId2"/>
          <a:srcRect l="32498" t="22752" r="34319"/>
          <a:stretch/>
        </p:blipFill>
        <p:spPr>
          <a:xfrm>
            <a:off x="539750" y="1826728"/>
            <a:ext cx="2457449" cy="1081194"/>
          </a:xfrm>
          <a:prstGeom prst="rect">
            <a:avLst/>
          </a:prstGeom>
        </p:spPr>
      </p:pic>
      <p:sp>
        <p:nvSpPr>
          <p:cNvPr id="6" name="Title 1">
            <a:extLst>
              <a:ext uri="{FF2B5EF4-FFF2-40B4-BE49-F238E27FC236}">
                <a16:creationId xmlns:a16="http://schemas.microsoft.com/office/drawing/2014/main" id="{3AED5506-14B9-4C39-8C18-774B6A4A1122}"/>
              </a:ext>
            </a:extLst>
          </p:cNvPr>
          <p:cNvSpPr txBox="1">
            <a:spLocks/>
          </p:cNvSpPr>
          <p:nvPr/>
        </p:nvSpPr>
        <p:spPr>
          <a:xfrm>
            <a:off x="146050" y="365126"/>
            <a:ext cx="8864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rial" panose="020B0604020202020204" pitchFamily="34" charset="0"/>
                <a:cs typeface="Arial" panose="020B0604020202020204" pitchFamily="34" charset="0"/>
              </a:rPr>
              <a:t>Helmiäinen = luonnon komposiitti</a:t>
            </a:r>
            <a:endParaRPr lang="LID4096"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C6AD5AA-0F5A-4DD1-883D-6E433E4C6BA8}"/>
              </a:ext>
            </a:extLst>
          </p:cNvPr>
          <p:cNvPicPr>
            <a:picLocks noChangeAspect="1"/>
          </p:cNvPicPr>
          <p:nvPr/>
        </p:nvPicPr>
        <p:blipFill rotWithShape="1">
          <a:blip r:embed="rId3">
            <a:extLst>
              <a:ext uri="{28A0092B-C50C-407E-A947-70E740481C1C}">
                <a14:useLocalDpi xmlns:a14="http://schemas.microsoft.com/office/drawing/2010/main" val="0"/>
              </a:ext>
            </a:extLst>
          </a:blip>
          <a:srcRect t="43706" r="50000"/>
          <a:stretch/>
        </p:blipFill>
        <p:spPr>
          <a:xfrm>
            <a:off x="539750" y="4227288"/>
            <a:ext cx="4234102" cy="2008983"/>
          </a:xfrm>
          <a:prstGeom prst="rect">
            <a:avLst/>
          </a:prstGeom>
        </p:spPr>
      </p:pic>
      <p:sp>
        <p:nvSpPr>
          <p:cNvPr id="8" name="TextBox 7">
            <a:extLst>
              <a:ext uri="{FF2B5EF4-FFF2-40B4-BE49-F238E27FC236}">
                <a16:creationId xmlns:a16="http://schemas.microsoft.com/office/drawing/2014/main" id="{CE8081A3-5567-4D87-8390-157C5B1E3AA9}"/>
              </a:ext>
            </a:extLst>
          </p:cNvPr>
          <p:cNvSpPr txBox="1"/>
          <p:nvPr/>
        </p:nvSpPr>
        <p:spPr>
          <a:xfrm>
            <a:off x="1247776" y="6369076"/>
            <a:ext cx="3994150" cy="261610"/>
          </a:xfrm>
          <a:prstGeom prst="rect">
            <a:avLst/>
          </a:prstGeom>
          <a:noFill/>
        </p:spPr>
        <p:txBody>
          <a:bodyPr wrap="square" rtlCol="0">
            <a:spAutoFit/>
          </a:bodyPr>
          <a:lstStyle/>
          <a:p>
            <a:r>
              <a:rPr lang="sv-SE" sz="1100" i="1" dirty="0" err="1"/>
              <a:t>Matter</a:t>
            </a:r>
            <a:r>
              <a:rPr lang="sv-SE" sz="1100" dirty="0"/>
              <a:t> 2019, DOI: </a:t>
            </a:r>
            <a:r>
              <a:rPr lang="sv-SE" sz="1100" dirty="0">
                <a:hlinkClick r:id="rId4" tooltip="Read the article here: DOI: 10.1016/j.matt.2019.08.013"/>
              </a:rPr>
              <a:t>10.1016/j.matt.2019.08.013</a:t>
            </a:r>
            <a:endParaRPr lang="LID4096" sz="1100" dirty="0"/>
          </a:p>
        </p:txBody>
      </p:sp>
      <p:sp>
        <p:nvSpPr>
          <p:cNvPr id="9" name="TextBox 8">
            <a:extLst>
              <a:ext uri="{FF2B5EF4-FFF2-40B4-BE49-F238E27FC236}">
                <a16:creationId xmlns:a16="http://schemas.microsoft.com/office/drawing/2014/main" id="{59504DA6-8E9C-43B2-894C-C070079E56FD}"/>
              </a:ext>
            </a:extLst>
          </p:cNvPr>
          <p:cNvSpPr txBox="1"/>
          <p:nvPr/>
        </p:nvSpPr>
        <p:spPr>
          <a:xfrm>
            <a:off x="3244851" y="1654958"/>
            <a:ext cx="5645148" cy="2308324"/>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Kova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mutta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hauras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mineraalilevy</a:t>
            </a:r>
            <a:r>
              <a:rPr lang="en-US" sz="2400" dirty="0">
                <a:latin typeface="Arial" panose="020B0604020202020204" pitchFamily="34" charset="0"/>
                <a:cs typeface="Arial" panose="020B0604020202020204" pitchFamily="34" charset="0"/>
              </a:rPr>
              <a:t>,</a:t>
            </a:r>
          </a:p>
          <a:p>
            <a:r>
              <a:rPr lang="en-US" sz="2400" dirty="0" err="1">
                <a:latin typeface="Arial" panose="020B0604020202020204" pitchFamily="34" charset="0"/>
                <a:cs typeface="Arial" panose="020B0604020202020204" pitchFamily="34" charset="0"/>
              </a:rPr>
              <a:t>välissä</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pehmeä</a:t>
            </a:r>
            <a:r>
              <a:rPr lang="en-US" sz="2400" dirty="0">
                <a:latin typeface="Arial" panose="020B0604020202020204" pitchFamily="34" charset="0"/>
                <a:cs typeface="Arial" panose="020B0604020202020204" pitchFamily="34" charset="0"/>
              </a:rPr>
              <a:t> ja </a:t>
            </a:r>
            <a:r>
              <a:rPr lang="en-US" sz="2400" dirty="0" err="1">
                <a:latin typeface="Arial" panose="020B0604020202020204" pitchFamily="34" charset="0"/>
                <a:cs typeface="Arial" panose="020B0604020202020204" pitchFamily="34" charset="0"/>
              </a:rPr>
              <a:t>joustava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liimamainen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polymeeri</a:t>
            </a:r>
            <a:r>
              <a:rPr lang="en-US"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Impaktienergia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kuluu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siihen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että</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polymeeri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joustaa</a:t>
            </a:r>
            <a:r>
              <a:rPr lang="en-US" sz="2400" dirty="0">
                <a:latin typeface="Arial" panose="020B0604020202020204" pitchFamily="34" charset="0"/>
                <a:cs typeface="Arial" panose="020B0604020202020204" pitchFamily="34" charset="0"/>
              </a:rPr>
              <a:t> ja </a:t>
            </a:r>
            <a:r>
              <a:rPr lang="en-US" sz="2400" dirty="0" err="1">
                <a:latin typeface="Arial" panose="020B0604020202020204" pitchFamily="34" charset="0"/>
                <a:cs typeface="Arial" panose="020B0604020202020204" pitchFamily="34" charset="0"/>
              </a:rPr>
              <a:t>levyt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liikkuvat</a:t>
            </a: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komposiitti</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kovuuden</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lisäksi</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sitkeä</a:t>
            </a:r>
            <a:r>
              <a:rPr lang="en-US" sz="2400" dirty="0">
                <a:latin typeface="Arial" panose="020B0604020202020204" pitchFamily="34" charset="0"/>
                <a:cs typeface="Arial" panose="020B0604020202020204" pitchFamily="34" charset="0"/>
                <a:sym typeface="Wingdings" panose="05000000000000000000" pitchFamily="2" charset="2"/>
              </a:rPr>
              <a:t>. </a:t>
            </a:r>
            <a:endParaRPr lang="LID4096" sz="2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4995582-186B-4898-83F5-C28BE8737B29}"/>
              </a:ext>
            </a:extLst>
          </p:cNvPr>
          <p:cNvSpPr txBox="1"/>
          <p:nvPr/>
        </p:nvSpPr>
        <p:spPr>
          <a:xfrm>
            <a:off x="4773852" y="4283618"/>
            <a:ext cx="3830398" cy="1569660"/>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Mineraali</a:t>
            </a:r>
            <a:r>
              <a:rPr lang="en-US"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esim</a:t>
            </a:r>
            <a:r>
              <a:rPr lang="en-US" sz="2400" dirty="0">
                <a:latin typeface="Arial" panose="020B0604020202020204" pitchFamily="34" charset="0"/>
                <a:cs typeface="Arial" panose="020B0604020202020204" pitchFamily="34" charset="0"/>
              </a:rPr>
              <a:t>. 500 nm </a:t>
            </a:r>
            <a:r>
              <a:rPr lang="en-US" sz="2400" dirty="0" err="1">
                <a:latin typeface="Arial" panose="020B0604020202020204" pitchFamily="34" charset="0"/>
                <a:cs typeface="Arial" panose="020B0604020202020204" pitchFamily="34" charset="0"/>
              </a:rPr>
              <a:t>paksu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polymeeri</a:t>
            </a:r>
            <a:r>
              <a:rPr lang="en-US"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esim</a:t>
            </a:r>
            <a:r>
              <a:rPr lang="en-US" sz="2400" dirty="0">
                <a:latin typeface="Arial" panose="020B0604020202020204" pitchFamily="34" charset="0"/>
                <a:cs typeface="Arial" panose="020B0604020202020204" pitchFamily="34" charset="0"/>
              </a:rPr>
              <a:t>. 10 nm </a:t>
            </a:r>
            <a:r>
              <a:rPr lang="en-US" sz="2400" dirty="0" err="1">
                <a:latin typeface="Arial" panose="020B0604020202020204" pitchFamily="34" charset="0"/>
                <a:cs typeface="Arial" panose="020B0604020202020204" pitchFamily="34" charset="0"/>
              </a:rPr>
              <a:t>paksu</a:t>
            </a:r>
            <a:endParaRPr lang="LID4096"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618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CEDF2-0A28-4FC6-AB8C-1805090E9541}"/>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Kuitu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voi</a:t>
            </a:r>
            <a:r>
              <a:rPr lang="en-US" dirty="0">
                <a:latin typeface="Arial" panose="020B0604020202020204" pitchFamily="34" charset="0"/>
                <a:cs typeface="Arial" panose="020B0604020202020204" pitchFamily="34" charset="0"/>
              </a:rPr>
              <a:t> olla </a:t>
            </a:r>
            <a:r>
              <a:rPr lang="en-US" dirty="0" err="1">
                <a:latin typeface="Arial" panose="020B0604020202020204" pitchFamily="34" charset="0"/>
                <a:cs typeface="Arial" panose="020B0604020202020204" pitchFamily="34" charset="0"/>
              </a:rPr>
              <a:t>komposiitti</a:t>
            </a:r>
            <a:endParaRPr lang="LID4096"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30D4328-CF00-4ED9-9222-477188A14351}"/>
              </a:ext>
            </a:extLst>
          </p:cNvPr>
          <p:cNvPicPr>
            <a:picLocks noChangeAspect="1"/>
          </p:cNvPicPr>
          <p:nvPr/>
        </p:nvPicPr>
        <p:blipFill>
          <a:blip r:embed="rId2"/>
          <a:stretch>
            <a:fillRect/>
          </a:stretch>
        </p:blipFill>
        <p:spPr>
          <a:xfrm>
            <a:off x="628650" y="1468439"/>
            <a:ext cx="5299182" cy="4194178"/>
          </a:xfrm>
          <a:prstGeom prst="rect">
            <a:avLst/>
          </a:prstGeom>
        </p:spPr>
      </p:pic>
      <p:sp>
        <p:nvSpPr>
          <p:cNvPr id="4" name="TextBox 3">
            <a:extLst>
              <a:ext uri="{FF2B5EF4-FFF2-40B4-BE49-F238E27FC236}">
                <a16:creationId xmlns:a16="http://schemas.microsoft.com/office/drawing/2014/main" id="{39FF1032-3CEF-4026-80ED-7A6710D9A63A}"/>
              </a:ext>
            </a:extLst>
          </p:cNvPr>
          <p:cNvSpPr txBox="1"/>
          <p:nvPr/>
        </p:nvSpPr>
        <p:spPr>
          <a:xfrm>
            <a:off x="3873500" y="6254750"/>
            <a:ext cx="5226050" cy="369332"/>
          </a:xfrm>
          <a:prstGeom prst="rect">
            <a:avLst/>
          </a:prstGeom>
          <a:noFill/>
        </p:spPr>
        <p:txBody>
          <a:bodyPr wrap="square" rtlCol="0">
            <a:spAutoFit/>
          </a:bodyPr>
          <a:lstStyle/>
          <a:p>
            <a:r>
              <a:rPr lang="en-US" dirty="0"/>
              <a:t>Zhang et al: </a:t>
            </a:r>
            <a:r>
              <a:rPr lang="fi-FI" i="1" dirty="0"/>
              <a:t>Adv. </a:t>
            </a:r>
            <a:r>
              <a:rPr lang="fi-FI" i="1" dirty="0" err="1"/>
              <a:t>Mater</a:t>
            </a:r>
            <a:r>
              <a:rPr lang="fi-FI" i="1" dirty="0"/>
              <a:t>. </a:t>
            </a:r>
            <a:r>
              <a:rPr lang="fi-FI" b="1" dirty="0"/>
              <a:t>2020</a:t>
            </a:r>
            <a:r>
              <a:rPr lang="fi-FI" dirty="0"/>
              <a:t>, </a:t>
            </a:r>
            <a:r>
              <a:rPr lang="fi-FI" i="1" dirty="0"/>
              <a:t>32</a:t>
            </a:r>
            <a:r>
              <a:rPr lang="fi-FI" dirty="0"/>
              <a:t>, 1902028</a:t>
            </a:r>
            <a:endParaRPr lang="LID4096" dirty="0"/>
          </a:p>
        </p:txBody>
      </p:sp>
      <p:sp>
        <p:nvSpPr>
          <p:cNvPr id="5" name="TextBox 4">
            <a:extLst>
              <a:ext uri="{FF2B5EF4-FFF2-40B4-BE49-F238E27FC236}">
                <a16:creationId xmlns:a16="http://schemas.microsoft.com/office/drawing/2014/main" id="{C60B7C12-4B19-495C-A731-3CA15CA2D16B}"/>
              </a:ext>
            </a:extLst>
          </p:cNvPr>
          <p:cNvSpPr txBox="1"/>
          <p:nvPr/>
        </p:nvSpPr>
        <p:spPr>
          <a:xfrm>
            <a:off x="6769100" y="3041650"/>
            <a:ext cx="2038350" cy="1569660"/>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Tämä</a:t>
            </a:r>
            <a:r>
              <a:rPr lang="en-US" sz="2400" dirty="0">
                <a:latin typeface="Arial" panose="020B0604020202020204" pitchFamily="34" charset="0"/>
                <a:cs typeface="Arial" panose="020B0604020202020204" pitchFamily="34" charset="0"/>
              </a:rPr>
              <a:t> on </a:t>
            </a:r>
            <a:r>
              <a:rPr lang="en-US" sz="2400" dirty="0" err="1">
                <a:latin typeface="Arial" panose="020B0604020202020204" pitchFamily="34" charset="0"/>
                <a:cs typeface="Arial" panose="020B0604020202020204" pitchFamily="34" charset="0"/>
              </a:rPr>
              <a:t>samalla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hierarkinen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materiaali</a:t>
            </a:r>
            <a:r>
              <a:rPr lang="en-US" sz="2400" dirty="0">
                <a:latin typeface="Arial" panose="020B0604020202020204" pitchFamily="34" charset="0"/>
                <a:cs typeface="Arial" panose="020B0604020202020204" pitchFamily="34" charset="0"/>
              </a:rPr>
              <a:t>.</a:t>
            </a:r>
            <a:endParaRPr lang="LID4096"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8951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7839"/>
            <a:ext cx="7886700" cy="1325563"/>
          </a:xfrm>
        </p:spPr>
        <p:txBody>
          <a:bodyPr/>
          <a:lstStyle/>
          <a:p>
            <a:r>
              <a:rPr lang="fi-FI" dirty="0">
                <a:latin typeface="Arial" panose="020B0604020202020204" pitchFamily="34" charset="0"/>
                <a:cs typeface="Arial" panose="020B0604020202020204" pitchFamily="34" charset="0"/>
              </a:rPr>
              <a:t>Kone </a:t>
            </a:r>
            <a:r>
              <a:rPr lang="fi-FI" dirty="0" err="1">
                <a:latin typeface="Arial" panose="020B0604020202020204" pitchFamily="34" charset="0"/>
                <a:cs typeface="Arial" panose="020B0604020202020204" pitchFamily="34" charset="0"/>
              </a:rPr>
              <a:t>Ultrarope</a:t>
            </a:r>
            <a:r>
              <a:rPr lang="fi-FI" dirty="0">
                <a:latin typeface="Arial" panose="020B0604020202020204" pitchFamily="34" charset="0"/>
                <a:cs typeface="Arial" panose="020B0604020202020204" pitchFamily="34" charset="0"/>
              </a:rPr>
              <a:t>-hissiköysi</a:t>
            </a:r>
          </a:p>
        </p:txBody>
      </p:sp>
      <p:pic>
        <p:nvPicPr>
          <p:cNvPr id="5" name="Picture 4"/>
          <p:cNvPicPr>
            <a:picLocks noChangeAspect="1"/>
          </p:cNvPicPr>
          <p:nvPr/>
        </p:nvPicPr>
        <p:blipFill>
          <a:blip r:embed="rId2"/>
          <a:stretch>
            <a:fillRect/>
          </a:stretch>
        </p:blipFill>
        <p:spPr>
          <a:xfrm>
            <a:off x="271642" y="1668555"/>
            <a:ext cx="3342687" cy="2062103"/>
          </a:xfrm>
          <a:prstGeom prst="rect">
            <a:avLst/>
          </a:prstGeom>
        </p:spPr>
      </p:pic>
      <p:sp>
        <p:nvSpPr>
          <p:cNvPr id="6" name="TextBox 5"/>
          <p:cNvSpPr txBox="1"/>
          <p:nvPr/>
        </p:nvSpPr>
        <p:spPr>
          <a:xfrm>
            <a:off x="3702676" y="1278104"/>
            <a:ext cx="2561056" cy="2246769"/>
          </a:xfrm>
          <a:prstGeom prst="rect">
            <a:avLst/>
          </a:prstGeom>
          <a:noFill/>
        </p:spPr>
        <p:txBody>
          <a:bodyPr wrap="square" rtlCol="0">
            <a:spAutoFit/>
          </a:bodyPr>
          <a:lstStyle/>
          <a:p>
            <a:r>
              <a:rPr lang="fi-FI" sz="2800" dirty="0"/>
              <a:t>CFRP =</a:t>
            </a:r>
          </a:p>
          <a:p>
            <a:r>
              <a:rPr lang="fi-FI" sz="2800" dirty="0" err="1"/>
              <a:t>Carbon</a:t>
            </a:r>
            <a:r>
              <a:rPr lang="fi-FI" sz="2800" dirty="0"/>
              <a:t> </a:t>
            </a:r>
          </a:p>
          <a:p>
            <a:r>
              <a:rPr lang="fi-FI" sz="2800" dirty="0" err="1"/>
              <a:t>Fiber</a:t>
            </a:r>
            <a:r>
              <a:rPr lang="fi-FI" sz="2800" dirty="0"/>
              <a:t> </a:t>
            </a:r>
          </a:p>
          <a:p>
            <a:r>
              <a:rPr lang="fi-FI" sz="2800" dirty="0" err="1"/>
              <a:t>Reinforced</a:t>
            </a:r>
            <a:r>
              <a:rPr lang="fi-FI" sz="2800" dirty="0"/>
              <a:t> </a:t>
            </a:r>
          </a:p>
          <a:p>
            <a:r>
              <a:rPr lang="fi-FI" sz="2800" dirty="0" err="1"/>
              <a:t>Plastic</a:t>
            </a:r>
            <a:endParaRPr lang="fi-FI" sz="2800" dirty="0"/>
          </a:p>
        </p:txBody>
      </p:sp>
      <p:sp>
        <p:nvSpPr>
          <p:cNvPr id="7" name="TextBox 6"/>
          <p:cNvSpPr txBox="1"/>
          <p:nvPr/>
        </p:nvSpPr>
        <p:spPr>
          <a:xfrm>
            <a:off x="161131" y="4025171"/>
            <a:ext cx="4983638" cy="2062103"/>
          </a:xfrm>
          <a:prstGeom prst="rect">
            <a:avLst/>
          </a:prstGeom>
          <a:noFill/>
        </p:spPr>
        <p:txBody>
          <a:bodyPr wrap="square" rtlCol="0">
            <a:spAutoFit/>
          </a:bodyPr>
          <a:lstStyle/>
          <a:p>
            <a:r>
              <a:rPr lang="fi-FI" sz="3200" dirty="0"/>
              <a:t>4 </a:t>
            </a:r>
            <a:r>
              <a:rPr lang="fi-FI" sz="3200" dirty="0" err="1"/>
              <a:t>pultruusiolla</a:t>
            </a:r>
            <a:r>
              <a:rPr lang="fi-FI" sz="3200" dirty="0"/>
              <a:t> valmistettua suunnattua CFRP elementtiä.</a:t>
            </a:r>
          </a:p>
          <a:p>
            <a:endParaRPr lang="fi-FI" sz="3200" dirty="0"/>
          </a:p>
          <a:p>
            <a:r>
              <a:rPr lang="fi-FI" sz="3200" dirty="0"/>
              <a:t>PU: Polyuretaanisuoja.</a:t>
            </a:r>
          </a:p>
        </p:txBody>
      </p:sp>
      <p:pic>
        <p:nvPicPr>
          <p:cNvPr id="8" name="Picture 7">
            <a:extLst>
              <a:ext uri="{FF2B5EF4-FFF2-40B4-BE49-F238E27FC236}">
                <a16:creationId xmlns:a16="http://schemas.microsoft.com/office/drawing/2014/main" id="{B727C007-5CF5-41C3-A035-44A952B087E1}"/>
              </a:ext>
            </a:extLst>
          </p:cNvPr>
          <p:cNvPicPr>
            <a:picLocks noChangeAspect="1"/>
          </p:cNvPicPr>
          <p:nvPr/>
        </p:nvPicPr>
        <p:blipFill>
          <a:blip r:embed="rId3"/>
          <a:stretch>
            <a:fillRect/>
          </a:stretch>
        </p:blipFill>
        <p:spPr>
          <a:xfrm>
            <a:off x="5809524" y="1355402"/>
            <a:ext cx="2885674" cy="2092171"/>
          </a:xfrm>
          <a:prstGeom prst="rect">
            <a:avLst/>
          </a:prstGeom>
        </p:spPr>
      </p:pic>
      <p:pic>
        <p:nvPicPr>
          <p:cNvPr id="9" name="Picture 8">
            <a:extLst>
              <a:ext uri="{FF2B5EF4-FFF2-40B4-BE49-F238E27FC236}">
                <a16:creationId xmlns:a16="http://schemas.microsoft.com/office/drawing/2014/main" id="{2BF36D84-A71B-4737-B311-308EE3AD5CE9}"/>
              </a:ext>
            </a:extLst>
          </p:cNvPr>
          <p:cNvPicPr>
            <a:picLocks noChangeAspect="1"/>
          </p:cNvPicPr>
          <p:nvPr/>
        </p:nvPicPr>
        <p:blipFill>
          <a:blip r:embed="rId4"/>
          <a:stretch>
            <a:fillRect/>
          </a:stretch>
        </p:blipFill>
        <p:spPr>
          <a:xfrm>
            <a:off x="5854600" y="4185635"/>
            <a:ext cx="2885674" cy="2139148"/>
          </a:xfrm>
          <a:prstGeom prst="rect">
            <a:avLst/>
          </a:prstGeom>
        </p:spPr>
      </p:pic>
    </p:spTree>
    <p:extLst>
      <p:ext uri="{BB962C8B-B14F-4D97-AF65-F5344CB8AC3E}">
        <p14:creationId xmlns:p14="http://schemas.microsoft.com/office/powerpoint/2010/main" val="39479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2437"/>
            <a:ext cx="7886700" cy="1325563"/>
          </a:xfrm>
        </p:spPr>
        <p:txBody>
          <a:bodyPr/>
          <a:lstStyle/>
          <a:p>
            <a:r>
              <a:rPr lang="fi-FI" dirty="0">
                <a:latin typeface="Arial" panose="020B0604020202020204" pitchFamily="34" charset="0"/>
                <a:cs typeface="Arial" panose="020B0604020202020204" pitchFamily="34" charset="0"/>
              </a:rPr>
              <a:t>Missä suhteessa ?</a:t>
            </a:r>
          </a:p>
        </p:txBody>
      </p:sp>
      <p:pic>
        <p:nvPicPr>
          <p:cNvPr id="3" name="Picture 2"/>
          <p:cNvPicPr>
            <a:picLocks noChangeAspect="1"/>
          </p:cNvPicPr>
          <p:nvPr/>
        </p:nvPicPr>
        <p:blipFill>
          <a:blip r:embed="rId2"/>
          <a:stretch>
            <a:fillRect/>
          </a:stretch>
        </p:blipFill>
        <p:spPr>
          <a:xfrm>
            <a:off x="3187783" y="1365837"/>
            <a:ext cx="5327567" cy="4841737"/>
          </a:xfrm>
          <a:prstGeom prst="rect">
            <a:avLst/>
          </a:prstGeom>
        </p:spPr>
      </p:pic>
      <p:sp>
        <p:nvSpPr>
          <p:cNvPr id="4" name="TextBox 3"/>
          <p:cNvSpPr txBox="1"/>
          <p:nvPr/>
        </p:nvSpPr>
        <p:spPr>
          <a:xfrm>
            <a:off x="3142452" y="6113417"/>
            <a:ext cx="5270028" cy="584775"/>
          </a:xfrm>
          <a:prstGeom prst="rect">
            <a:avLst/>
          </a:prstGeom>
          <a:noFill/>
        </p:spPr>
        <p:txBody>
          <a:bodyPr wrap="square" rtlCol="0">
            <a:spAutoFit/>
          </a:bodyPr>
          <a:lstStyle/>
          <a:p>
            <a:r>
              <a:rPr lang="fi-FI" sz="3200" dirty="0"/>
              <a:t>Vahvikkeen tilavuus-%</a:t>
            </a:r>
          </a:p>
        </p:txBody>
      </p:sp>
      <p:sp>
        <p:nvSpPr>
          <p:cNvPr id="5" name="TextBox 4"/>
          <p:cNvSpPr txBox="1"/>
          <p:nvPr/>
        </p:nvSpPr>
        <p:spPr>
          <a:xfrm>
            <a:off x="1502954" y="1365837"/>
            <a:ext cx="1554480" cy="1815882"/>
          </a:xfrm>
          <a:prstGeom prst="rect">
            <a:avLst/>
          </a:prstGeom>
          <a:noFill/>
        </p:spPr>
        <p:txBody>
          <a:bodyPr wrap="square" rtlCol="0">
            <a:spAutoFit/>
          </a:bodyPr>
          <a:lstStyle/>
          <a:p>
            <a:r>
              <a:rPr lang="fi-FI" sz="2800" dirty="0">
                <a:latin typeface="Arial" panose="020B0604020202020204" pitchFamily="34" charset="0"/>
                <a:cs typeface="Arial" panose="020B0604020202020204" pitchFamily="34" charset="0"/>
              </a:rPr>
              <a:t>Lujuus,</a:t>
            </a:r>
          </a:p>
          <a:p>
            <a:r>
              <a:rPr lang="fi-FI" sz="2800" dirty="0">
                <a:latin typeface="Arial" panose="020B0604020202020204" pitchFamily="34" charset="0"/>
                <a:cs typeface="Arial" panose="020B0604020202020204" pitchFamily="34" charset="0"/>
              </a:rPr>
              <a:t>Hinta,</a:t>
            </a:r>
          </a:p>
          <a:p>
            <a:r>
              <a:rPr lang="fi-FI" sz="2800" dirty="0" err="1">
                <a:latin typeface="Arial" panose="020B0604020202020204" pitchFamily="34" charset="0"/>
                <a:cs typeface="Arial" panose="020B0604020202020204" pitchFamily="34" charset="0"/>
              </a:rPr>
              <a:t>Kimmo-</a:t>
            </a:r>
            <a:endParaRPr lang="fi-FI" sz="2800" dirty="0">
              <a:latin typeface="Arial" panose="020B0604020202020204" pitchFamily="34" charset="0"/>
              <a:cs typeface="Arial" panose="020B0604020202020204" pitchFamily="34" charset="0"/>
            </a:endParaRPr>
          </a:p>
          <a:p>
            <a:r>
              <a:rPr lang="fi-FI" sz="2800" dirty="0" err="1">
                <a:latin typeface="Arial" panose="020B0604020202020204" pitchFamily="34" charset="0"/>
                <a:cs typeface="Arial" panose="020B0604020202020204" pitchFamily="34" charset="0"/>
              </a:rPr>
              <a:t>moduli</a:t>
            </a:r>
            <a:endParaRPr lang="fi-FI" sz="2800" dirty="0">
              <a:latin typeface="Arial" panose="020B0604020202020204" pitchFamily="34" charset="0"/>
              <a:cs typeface="Arial" panose="020B0604020202020204" pitchFamily="34" charset="0"/>
            </a:endParaRPr>
          </a:p>
        </p:txBody>
      </p:sp>
      <p:cxnSp>
        <p:nvCxnSpPr>
          <p:cNvPr id="7" name="Straight Arrow Connector 6"/>
          <p:cNvCxnSpPr/>
          <p:nvPr/>
        </p:nvCxnSpPr>
        <p:spPr>
          <a:xfrm flipV="1">
            <a:off x="3187783" y="1365837"/>
            <a:ext cx="0" cy="44601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187783" y="5826035"/>
            <a:ext cx="50940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859633" y="1254035"/>
            <a:ext cx="2192927" cy="1815882"/>
          </a:xfrm>
          <a:prstGeom prst="rect">
            <a:avLst/>
          </a:prstGeom>
          <a:noFill/>
        </p:spPr>
        <p:txBody>
          <a:bodyPr wrap="square" rtlCol="0">
            <a:spAutoFit/>
          </a:bodyPr>
          <a:lstStyle/>
          <a:p>
            <a:r>
              <a:rPr lang="fi-FI" sz="2800" dirty="0"/>
              <a:t>Miksi vahvikkeen lisäämisellä on yläraja ?</a:t>
            </a:r>
          </a:p>
        </p:txBody>
      </p:sp>
    </p:spTree>
    <p:extLst>
      <p:ext uri="{BB962C8B-B14F-4D97-AF65-F5344CB8AC3E}">
        <p14:creationId xmlns:p14="http://schemas.microsoft.com/office/powerpoint/2010/main" val="1710828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49039-EA92-4605-8822-4E2210653B8D}"/>
              </a:ext>
            </a:extLst>
          </p:cNvPr>
          <p:cNvSpPr>
            <a:spLocks noGrp="1"/>
          </p:cNvSpPr>
          <p:nvPr>
            <p:ph type="title"/>
          </p:nvPr>
        </p:nvSpPr>
        <p:spPr/>
        <p:txBody>
          <a:bodyPr/>
          <a:lstStyle/>
          <a:p>
            <a:r>
              <a:rPr lang="en-US" dirty="0" err="1"/>
              <a:t>Isostrain</a:t>
            </a:r>
            <a:r>
              <a:rPr lang="en-US" dirty="0"/>
              <a:t> = </a:t>
            </a:r>
            <a:r>
              <a:rPr lang="en-US" dirty="0" err="1"/>
              <a:t>vahvike</a:t>
            </a:r>
            <a:r>
              <a:rPr lang="en-US" dirty="0"/>
              <a:t> ja </a:t>
            </a:r>
            <a:r>
              <a:rPr lang="en-US" dirty="0" err="1"/>
              <a:t>matriisi</a:t>
            </a:r>
            <a:r>
              <a:rPr lang="en-US" dirty="0"/>
              <a:t> </a:t>
            </a:r>
            <a:r>
              <a:rPr lang="en-US" dirty="0" err="1"/>
              <a:t>venyvät</a:t>
            </a:r>
            <a:r>
              <a:rPr lang="en-US" dirty="0"/>
              <a:t> </a:t>
            </a:r>
            <a:r>
              <a:rPr lang="en-US" dirty="0" err="1"/>
              <a:t>saman</a:t>
            </a:r>
            <a:r>
              <a:rPr lang="en-US" dirty="0"/>
              <a:t> </a:t>
            </a:r>
            <a:r>
              <a:rPr lang="en-US" dirty="0" err="1"/>
              <a:t>verran</a:t>
            </a:r>
            <a:endParaRPr lang="LID4096" dirty="0"/>
          </a:p>
        </p:txBody>
      </p:sp>
      <p:pic>
        <p:nvPicPr>
          <p:cNvPr id="4" name="Picture 3">
            <a:extLst>
              <a:ext uri="{FF2B5EF4-FFF2-40B4-BE49-F238E27FC236}">
                <a16:creationId xmlns:a16="http://schemas.microsoft.com/office/drawing/2014/main" id="{983B6728-45FF-4A5E-A581-DF210912E98E}"/>
              </a:ext>
            </a:extLst>
          </p:cNvPr>
          <p:cNvPicPr>
            <a:picLocks noChangeAspect="1"/>
          </p:cNvPicPr>
          <p:nvPr/>
        </p:nvPicPr>
        <p:blipFill>
          <a:blip r:embed="rId2"/>
          <a:stretch>
            <a:fillRect/>
          </a:stretch>
        </p:blipFill>
        <p:spPr>
          <a:xfrm>
            <a:off x="751000" y="3190741"/>
            <a:ext cx="6869646" cy="3158544"/>
          </a:xfrm>
          <a:prstGeom prst="rect">
            <a:avLst/>
          </a:prstGeom>
        </p:spPr>
      </p:pic>
      <p:sp>
        <p:nvSpPr>
          <p:cNvPr id="5" name="TextBox 4">
            <a:extLst>
              <a:ext uri="{FF2B5EF4-FFF2-40B4-BE49-F238E27FC236}">
                <a16:creationId xmlns:a16="http://schemas.microsoft.com/office/drawing/2014/main" id="{A4654803-7246-4DBA-B0AB-9AA21BA27E64}"/>
              </a:ext>
            </a:extLst>
          </p:cNvPr>
          <p:cNvSpPr txBox="1"/>
          <p:nvPr/>
        </p:nvSpPr>
        <p:spPr>
          <a:xfrm>
            <a:off x="5640947" y="6409161"/>
            <a:ext cx="2788276" cy="369332"/>
          </a:xfrm>
          <a:prstGeom prst="rect">
            <a:avLst/>
          </a:prstGeom>
          <a:noFill/>
        </p:spPr>
        <p:txBody>
          <a:bodyPr wrap="square" rtlCol="0">
            <a:spAutoFit/>
          </a:bodyPr>
          <a:lstStyle/>
          <a:p>
            <a:r>
              <a:rPr lang="en-US" dirty="0"/>
              <a:t>Shackelford p. 406</a:t>
            </a:r>
            <a:endParaRPr lang="LID4096" dirty="0"/>
          </a:p>
        </p:txBody>
      </p:sp>
      <p:pic>
        <p:nvPicPr>
          <p:cNvPr id="6" name="Picture 5">
            <a:extLst>
              <a:ext uri="{FF2B5EF4-FFF2-40B4-BE49-F238E27FC236}">
                <a16:creationId xmlns:a16="http://schemas.microsoft.com/office/drawing/2014/main" id="{27900F5F-8268-4FA1-9EB7-D7BE00ACDEB5}"/>
              </a:ext>
            </a:extLst>
          </p:cNvPr>
          <p:cNvPicPr>
            <a:picLocks noChangeAspect="1"/>
          </p:cNvPicPr>
          <p:nvPr/>
        </p:nvPicPr>
        <p:blipFill>
          <a:blip r:embed="rId3"/>
          <a:stretch>
            <a:fillRect/>
          </a:stretch>
        </p:blipFill>
        <p:spPr>
          <a:xfrm>
            <a:off x="583574" y="1949210"/>
            <a:ext cx="7693658" cy="1083765"/>
          </a:xfrm>
          <a:prstGeom prst="rect">
            <a:avLst/>
          </a:prstGeom>
        </p:spPr>
      </p:pic>
    </p:spTree>
    <p:extLst>
      <p:ext uri="{BB962C8B-B14F-4D97-AF65-F5344CB8AC3E}">
        <p14:creationId xmlns:p14="http://schemas.microsoft.com/office/powerpoint/2010/main" val="408834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C467CD-91D4-493F-886E-BE5978DFE56E}"/>
              </a:ext>
            </a:extLst>
          </p:cNvPr>
          <p:cNvPicPr>
            <a:picLocks noChangeAspect="1"/>
          </p:cNvPicPr>
          <p:nvPr/>
        </p:nvPicPr>
        <p:blipFill>
          <a:blip r:embed="rId2"/>
          <a:stretch>
            <a:fillRect/>
          </a:stretch>
        </p:blipFill>
        <p:spPr>
          <a:xfrm>
            <a:off x="312905" y="766202"/>
            <a:ext cx="8762556" cy="2453516"/>
          </a:xfrm>
          <a:prstGeom prst="rect">
            <a:avLst/>
          </a:prstGeom>
        </p:spPr>
      </p:pic>
      <p:pic>
        <p:nvPicPr>
          <p:cNvPr id="4" name="Picture 3">
            <a:extLst>
              <a:ext uri="{FF2B5EF4-FFF2-40B4-BE49-F238E27FC236}">
                <a16:creationId xmlns:a16="http://schemas.microsoft.com/office/drawing/2014/main" id="{A744EE2D-D809-44B4-8F80-2F0DBB33D05E}"/>
              </a:ext>
            </a:extLst>
          </p:cNvPr>
          <p:cNvPicPr>
            <a:picLocks noChangeAspect="1"/>
          </p:cNvPicPr>
          <p:nvPr/>
        </p:nvPicPr>
        <p:blipFill>
          <a:blip r:embed="rId3"/>
          <a:stretch>
            <a:fillRect/>
          </a:stretch>
        </p:blipFill>
        <p:spPr>
          <a:xfrm>
            <a:off x="283323" y="3638283"/>
            <a:ext cx="8577353" cy="2696700"/>
          </a:xfrm>
          <a:prstGeom prst="rect">
            <a:avLst/>
          </a:prstGeom>
        </p:spPr>
      </p:pic>
    </p:spTree>
    <p:extLst>
      <p:ext uri="{BB962C8B-B14F-4D97-AF65-F5344CB8AC3E}">
        <p14:creationId xmlns:p14="http://schemas.microsoft.com/office/powerpoint/2010/main" val="9280441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319407" cy="1325563"/>
          </a:xfrm>
        </p:spPr>
        <p:txBody>
          <a:bodyPr/>
          <a:lstStyle/>
          <a:p>
            <a:r>
              <a:rPr lang="fi-FI" dirty="0">
                <a:latin typeface="Arial" panose="020B0604020202020204" pitchFamily="34" charset="0"/>
                <a:cs typeface="Arial" panose="020B0604020202020204" pitchFamily="34" charset="0"/>
              </a:rPr>
              <a:t>Seossääntö (venymä sama)</a:t>
            </a:r>
          </a:p>
        </p:txBody>
      </p:sp>
      <p:sp>
        <p:nvSpPr>
          <p:cNvPr id="13" name="Rectangle 12"/>
          <p:cNvSpPr/>
          <p:nvPr/>
        </p:nvSpPr>
        <p:spPr>
          <a:xfrm>
            <a:off x="478701" y="1935164"/>
            <a:ext cx="7968342" cy="769441"/>
          </a:xfrm>
          <a:prstGeom prst="rect">
            <a:avLst/>
          </a:prstGeom>
        </p:spPr>
        <p:txBody>
          <a:bodyPr wrap="square">
            <a:spAutoFit/>
          </a:bodyPr>
          <a:lstStyle/>
          <a:p>
            <a:r>
              <a:rPr lang="fi-FI" sz="4400" dirty="0"/>
              <a:t>E </a:t>
            </a:r>
            <a:r>
              <a:rPr lang="fi-FI" sz="4400" baseline="-25000" dirty="0" err="1"/>
              <a:t>comp</a:t>
            </a:r>
            <a:r>
              <a:rPr lang="fi-FI" sz="4400" dirty="0"/>
              <a:t> = </a:t>
            </a:r>
            <a:r>
              <a:rPr lang="fi-FI" sz="4400" dirty="0" err="1"/>
              <a:t>V</a:t>
            </a:r>
            <a:r>
              <a:rPr lang="fi-FI" sz="4400" baseline="-25000" dirty="0" err="1"/>
              <a:t>m</a:t>
            </a:r>
            <a:r>
              <a:rPr lang="fi-FI" sz="4400" dirty="0" err="1"/>
              <a:t>E</a:t>
            </a:r>
            <a:r>
              <a:rPr lang="fi-FI" sz="4400" dirty="0"/>
              <a:t> </a:t>
            </a:r>
            <a:r>
              <a:rPr lang="fi-FI" sz="4400" baseline="-25000" dirty="0" err="1"/>
              <a:t>matrix</a:t>
            </a:r>
            <a:r>
              <a:rPr lang="fi-FI" sz="4400" baseline="-25000" dirty="0"/>
              <a:t> + </a:t>
            </a:r>
            <a:r>
              <a:rPr lang="fi-FI" sz="4400" dirty="0" err="1"/>
              <a:t>V</a:t>
            </a:r>
            <a:r>
              <a:rPr lang="fi-FI" sz="4400" baseline="-25000" dirty="0" err="1"/>
              <a:t>f</a:t>
            </a:r>
            <a:r>
              <a:rPr lang="fi-FI" sz="4400" dirty="0"/>
              <a:t> E </a:t>
            </a:r>
            <a:r>
              <a:rPr lang="fi-FI" sz="4400" baseline="-25000" dirty="0" err="1"/>
              <a:t>fiber</a:t>
            </a:r>
            <a:r>
              <a:rPr lang="fi-FI" sz="4400" dirty="0"/>
              <a:t> +</a:t>
            </a:r>
          </a:p>
        </p:txBody>
      </p:sp>
      <p:sp>
        <p:nvSpPr>
          <p:cNvPr id="18" name="TextBox 17"/>
          <p:cNvSpPr txBox="1"/>
          <p:nvPr/>
        </p:nvSpPr>
        <p:spPr>
          <a:xfrm>
            <a:off x="249643" y="3380604"/>
            <a:ext cx="5130440" cy="1815882"/>
          </a:xfrm>
          <a:prstGeom prst="rect">
            <a:avLst/>
          </a:prstGeom>
          <a:noFill/>
        </p:spPr>
        <p:txBody>
          <a:bodyPr wrap="square" rtlCol="0">
            <a:spAutoFit/>
          </a:bodyPr>
          <a:lstStyle/>
          <a:p>
            <a:r>
              <a:rPr lang="fi-FI" sz="2800" dirty="0"/>
              <a:t>V</a:t>
            </a:r>
            <a:r>
              <a:rPr lang="fi-FI" sz="2800" baseline="-25000" dirty="0"/>
              <a:t>m</a:t>
            </a:r>
            <a:r>
              <a:rPr lang="fi-FI" sz="2800" dirty="0"/>
              <a:t>= </a:t>
            </a:r>
            <a:r>
              <a:rPr lang="fi-FI" sz="2800" dirty="0" err="1"/>
              <a:t>volume</a:t>
            </a:r>
            <a:r>
              <a:rPr lang="fi-FI" sz="2800" dirty="0"/>
              <a:t> </a:t>
            </a:r>
            <a:r>
              <a:rPr lang="fi-FI" sz="2800" dirty="0" err="1"/>
              <a:t>fraction</a:t>
            </a:r>
            <a:r>
              <a:rPr lang="fi-FI" sz="2800" dirty="0"/>
              <a:t> of </a:t>
            </a:r>
            <a:r>
              <a:rPr lang="fi-FI" sz="2800" dirty="0" err="1"/>
              <a:t>matrix</a:t>
            </a:r>
            <a:endParaRPr lang="fi-FI" sz="2800" dirty="0"/>
          </a:p>
          <a:p>
            <a:r>
              <a:rPr lang="fi-FI" sz="2800" dirty="0" err="1"/>
              <a:t>V</a:t>
            </a:r>
            <a:r>
              <a:rPr lang="fi-FI" sz="2800" baseline="-25000" dirty="0" err="1"/>
              <a:t>f</a:t>
            </a:r>
            <a:r>
              <a:rPr lang="fi-FI" sz="2800" dirty="0"/>
              <a:t> = </a:t>
            </a:r>
            <a:r>
              <a:rPr lang="fi-FI" sz="2800" dirty="0" err="1"/>
              <a:t>volume</a:t>
            </a:r>
            <a:r>
              <a:rPr lang="fi-FI" sz="2800" dirty="0"/>
              <a:t> </a:t>
            </a:r>
            <a:r>
              <a:rPr lang="fi-FI" sz="2800" dirty="0" err="1"/>
              <a:t>fraction</a:t>
            </a:r>
            <a:r>
              <a:rPr lang="fi-FI" sz="2800" dirty="0"/>
              <a:t> of </a:t>
            </a:r>
            <a:r>
              <a:rPr lang="fi-FI" sz="2800" dirty="0" err="1"/>
              <a:t>fiber</a:t>
            </a:r>
            <a:endParaRPr lang="fi-FI" sz="2800" dirty="0"/>
          </a:p>
          <a:p>
            <a:endParaRPr lang="fi-FI" sz="2800" dirty="0"/>
          </a:p>
          <a:p>
            <a:r>
              <a:rPr lang="fi-FI" sz="2800" dirty="0"/>
              <a:t>V</a:t>
            </a:r>
            <a:r>
              <a:rPr lang="fi-FI" sz="2800" baseline="-25000" dirty="0"/>
              <a:t>m</a:t>
            </a:r>
            <a:r>
              <a:rPr lang="fi-FI" sz="2800" dirty="0"/>
              <a:t> + </a:t>
            </a:r>
            <a:r>
              <a:rPr lang="fi-FI" sz="2800" dirty="0" err="1"/>
              <a:t>V</a:t>
            </a:r>
            <a:r>
              <a:rPr lang="fi-FI" sz="2800" baseline="-25000" dirty="0" err="1"/>
              <a:t>f</a:t>
            </a:r>
            <a:r>
              <a:rPr lang="fi-FI" sz="2800" dirty="0"/>
              <a:t> = 1</a:t>
            </a:r>
          </a:p>
        </p:txBody>
      </p:sp>
      <p:sp>
        <p:nvSpPr>
          <p:cNvPr id="20" name="AutoShape 12" descr="\left({\frac  {f}{\rho _{f}}}+{\frac  {1-f}{\rho _{m}}}\right)^{{-1}}\leq \rho _{c}\leq f\rho _{f}+\left(1-f\right)\rho _{m}"/>
          <p:cNvSpPr>
            <a:spLocks noChangeAspect="1" noChangeArrowheads="1"/>
          </p:cNvSpPr>
          <p:nvPr/>
        </p:nvSpPr>
        <p:spPr bwMode="auto">
          <a:xfrm>
            <a:off x="5380083" y="379313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1" name="AutoShape 13" descr="\left({\frac  {f}{\sigma _{{UTS,f}}}}+{\frac  {1-f}{\sigma _{{UTS,m}}}}\right)^{{-1}}\leq \sigma _{{UTS,c}}\leq f\sigma _{{UTS,f}}+\left(1-f\right)\sigma _{{UTS,m}}"/>
          <p:cNvSpPr>
            <a:spLocks noChangeAspect="1" noChangeArrowheads="1"/>
          </p:cNvSpPr>
          <p:nvPr/>
        </p:nvSpPr>
        <p:spPr bwMode="auto">
          <a:xfrm>
            <a:off x="5380083" y="434241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2" name="AutoShape 14" descr="\left({\frac  {f}{k_{f}}}+{\frac  {1-f}{k_{m}}}\right)^{{-1}}\leq k_{c}\leq fk_{f}+\left(1-f\right)k_{m}"/>
          <p:cNvSpPr>
            <a:spLocks noChangeAspect="1" noChangeArrowheads="1"/>
          </p:cNvSpPr>
          <p:nvPr/>
        </p:nvSpPr>
        <p:spPr bwMode="auto">
          <a:xfrm>
            <a:off x="5380083" y="489168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sp>
        <p:nvSpPr>
          <p:cNvPr id="23" name="TextBox 22"/>
          <p:cNvSpPr txBox="1"/>
          <p:nvPr/>
        </p:nvSpPr>
        <p:spPr>
          <a:xfrm>
            <a:off x="5450917" y="3308383"/>
            <a:ext cx="3634737" cy="2677656"/>
          </a:xfrm>
          <a:prstGeom prst="rect">
            <a:avLst/>
          </a:prstGeom>
          <a:noFill/>
        </p:spPr>
        <p:txBody>
          <a:bodyPr wrap="square" rtlCol="0">
            <a:spAutoFit/>
          </a:bodyPr>
          <a:lstStyle/>
          <a:p>
            <a:r>
              <a:rPr lang="fi-FI" sz="2400" dirty="0"/>
              <a:t>Pätee </a:t>
            </a:r>
            <a:r>
              <a:rPr lang="fi-FI" sz="2400" dirty="0" err="1"/>
              <a:t>esim</a:t>
            </a:r>
            <a:r>
              <a:rPr lang="fi-FI" sz="2400" dirty="0"/>
              <a:t>:</a:t>
            </a:r>
          </a:p>
          <a:p>
            <a:endParaRPr lang="fi-FI" sz="2400" dirty="0"/>
          </a:p>
          <a:p>
            <a:r>
              <a:rPr lang="fi-FI" sz="2400" dirty="0"/>
              <a:t>-kimmomoduulille</a:t>
            </a:r>
          </a:p>
          <a:p>
            <a:r>
              <a:rPr lang="fi-FI" sz="2400" dirty="0"/>
              <a:t>-tiheydelle</a:t>
            </a:r>
          </a:p>
          <a:p>
            <a:r>
              <a:rPr lang="fi-FI" sz="2400" dirty="0"/>
              <a:t>-murtolujuudelle</a:t>
            </a:r>
          </a:p>
          <a:p>
            <a:r>
              <a:rPr lang="fi-FI" sz="2400" dirty="0"/>
              <a:t>-sähkönjohtavuudelle</a:t>
            </a:r>
          </a:p>
          <a:p>
            <a:r>
              <a:rPr lang="fi-FI" sz="2400" dirty="0"/>
              <a:t>-lämmönjohtavuudelle</a:t>
            </a:r>
          </a:p>
        </p:txBody>
      </p:sp>
    </p:spTree>
    <p:extLst>
      <p:ext uri="{BB962C8B-B14F-4D97-AF65-F5344CB8AC3E}">
        <p14:creationId xmlns:p14="http://schemas.microsoft.com/office/powerpoint/2010/main" val="370188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358596" cy="1325563"/>
          </a:xfrm>
        </p:spPr>
        <p:txBody>
          <a:bodyPr/>
          <a:lstStyle/>
          <a:p>
            <a:r>
              <a:rPr lang="fi-FI" dirty="0">
                <a:latin typeface="Arial" panose="020B0604020202020204" pitchFamily="34" charset="0"/>
                <a:cs typeface="Arial" panose="020B0604020202020204" pitchFamily="34" charset="0"/>
              </a:rPr>
              <a:t>Epoksi-lasikuitu, kimmomoduuli</a:t>
            </a:r>
          </a:p>
        </p:txBody>
      </p:sp>
      <p:sp>
        <p:nvSpPr>
          <p:cNvPr id="3" name="Rectangle 2"/>
          <p:cNvSpPr/>
          <p:nvPr/>
        </p:nvSpPr>
        <p:spPr>
          <a:xfrm>
            <a:off x="628650" y="1843764"/>
            <a:ext cx="8358596" cy="4237057"/>
          </a:xfrm>
          <a:prstGeom prst="rect">
            <a:avLst/>
          </a:prstGeom>
        </p:spPr>
        <p:txBody>
          <a:bodyPr wrap="square">
            <a:spAutoFit/>
          </a:bodyPr>
          <a:lstStyle/>
          <a:p>
            <a:r>
              <a:rPr lang="fi-FI" sz="3200" dirty="0" err="1"/>
              <a:t>E</a:t>
            </a:r>
            <a:r>
              <a:rPr lang="fi-FI" dirty="0" err="1"/>
              <a:t>lasi</a:t>
            </a:r>
            <a:r>
              <a:rPr lang="fi-FI" dirty="0"/>
              <a:t> </a:t>
            </a:r>
            <a:r>
              <a:rPr lang="fi-FI" sz="3200" dirty="0"/>
              <a:t>= 72 </a:t>
            </a:r>
            <a:r>
              <a:rPr lang="fi-FI" sz="3200" dirty="0" err="1"/>
              <a:t>GPa</a:t>
            </a:r>
            <a:r>
              <a:rPr lang="fi-FI" sz="3200" dirty="0"/>
              <a:t>; lasikuitua 70 tilavuus-%</a:t>
            </a:r>
          </a:p>
          <a:p>
            <a:r>
              <a:rPr lang="fi-FI" sz="3200" dirty="0" err="1"/>
              <a:t>E</a:t>
            </a:r>
            <a:r>
              <a:rPr lang="fi-FI" dirty="0" err="1"/>
              <a:t>epoksi</a:t>
            </a:r>
            <a:r>
              <a:rPr lang="fi-FI" dirty="0"/>
              <a:t> </a:t>
            </a:r>
            <a:r>
              <a:rPr lang="fi-FI" sz="3200" dirty="0"/>
              <a:t>= 7 </a:t>
            </a:r>
            <a:r>
              <a:rPr lang="fi-FI" sz="3200" dirty="0" err="1"/>
              <a:t>GPa</a:t>
            </a:r>
            <a:r>
              <a:rPr lang="fi-FI" sz="3200" dirty="0"/>
              <a:t>; matriisia 30 tilavuus-%</a:t>
            </a:r>
          </a:p>
          <a:p>
            <a:r>
              <a:rPr lang="fi-FI" sz="3200" dirty="0" err="1"/>
              <a:t>E</a:t>
            </a:r>
            <a:r>
              <a:rPr lang="fi-FI" sz="3200" baseline="-25000" dirty="0" err="1"/>
              <a:t>composite</a:t>
            </a:r>
            <a:r>
              <a:rPr lang="fi-FI" sz="3200" dirty="0"/>
              <a:t> = </a:t>
            </a:r>
            <a:r>
              <a:rPr lang="fi-FI" sz="3200" dirty="0" err="1"/>
              <a:t>V</a:t>
            </a:r>
            <a:r>
              <a:rPr lang="fi-FI" sz="3200" baseline="-25000" dirty="0" err="1"/>
              <a:t>f</a:t>
            </a:r>
            <a:r>
              <a:rPr lang="fi-FI" sz="3200" dirty="0"/>
              <a:t> E </a:t>
            </a:r>
            <a:r>
              <a:rPr lang="fi-FI" sz="3200" baseline="-25000" dirty="0" err="1"/>
              <a:t>fiber</a:t>
            </a:r>
            <a:r>
              <a:rPr lang="fi-FI" sz="3200" dirty="0"/>
              <a:t> + V</a:t>
            </a:r>
            <a:r>
              <a:rPr lang="fi-FI" sz="3200" baseline="-25000" dirty="0"/>
              <a:t>m</a:t>
            </a:r>
            <a:r>
              <a:rPr lang="fi-FI" sz="3200" dirty="0"/>
              <a:t> E </a:t>
            </a:r>
            <a:r>
              <a:rPr lang="fi-FI" sz="3200" baseline="-25000" dirty="0" err="1"/>
              <a:t>matrix</a:t>
            </a:r>
            <a:endParaRPr lang="fi-FI" sz="3200" baseline="-25000" dirty="0"/>
          </a:p>
          <a:p>
            <a:endParaRPr lang="fi-FI" sz="3200" baseline="-25000" dirty="0"/>
          </a:p>
          <a:p>
            <a:r>
              <a:rPr lang="fi-FI" sz="3200" dirty="0" err="1"/>
              <a:t>E</a:t>
            </a:r>
            <a:r>
              <a:rPr lang="fi-FI" sz="3200" baseline="-25000" dirty="0" err="1"/>
              <a:t>c</a:t>
            </a:r>
            <a:r>
              <a:rPr lang="fi-FI" sz="3200" dirty="0"/>
              <a:t> = 0.7*72 </a:t>
            </a:r>
            <a:r>
              <a:rPr lang="fi-FI" sz="3200" dirty="0" err="1"/>
              <a:t>GPa</a:t>
            </a:r>
            <a:r>
              <a:rPr lang="fi-FI" sz="3200" dirty="0"/>
              <a:t> + 0.30*7 </a:t>
            </a:r>
            <a:r>
              <a:rPr lang="fi-FI" sz="3200" dirty="0" err="1"/>
              <a:t>GPa</a:t>
            </a:r>
            <a:endParaRPr lang="fi-FI" sz="3200" dirty="0"/>
          </a:p>
          <a:p>
            <a:r>
              <a:rPr lang="fi-FI" sz="3200" dirty="0" err="1"/>
              <a:t>E</a:t>
            </a:r>
            <a:r>
              <a:rPr lang="fi-FI" sz="3200" baseline="-25000" dirty="0" err="1"/>
              <a:t>c</a:t>
            </a:r>
            <a:r>
              <a:rPr lang="fi-FI" sz="3200" dirty="0"/>
              <a:t> ≈ 52 </a:t>
            </a:r>
            <a:r>
              <a:rPr lang="fi-FI" sz="3200" dirty="0" err="1"/>
              <a:t>GPa</a:t>
            </a:r>
            <a:r>
              <a:rPr lang="fi-FI" sz="3200" dirty="0"/>
              <a:t> </a:t>
            </a:r>
          </a:p>
          <a:p>
            <a:endParaRPr lang="fi-FI" sz="3200" dirty="0"/>
          </a:p>
          <a:p>
            <a:r>
              <a:rPr lang="fi-FI" sz="2800" dirty="0"/>
              <a:t>Kaava pätee suunnatuille</a:t>
            </a:r>
          </a:p>
          <a:p>
            <a:r>
              <a:rPr lang="fi-FI" sz="2800" dirty="0"/>
              <a:t> kuiduille varsin hyvin.</a:t>
            </a:r>
          </a:p>
        </p:txBody>
      </p:sp>
      <p:pic>
        <p:nvPicPr>
          <p:cNvPr id="4" name="Picture 3">
            <a:extLst>
              <a:ext uri="{FF2B5EF4-FFF2-40B4-BE49-F238E27FC236}">
                <a16:creationId xmlns:a16="http://schemas.microsoft.com/office/drawing/2014/main" id="{C6407D58-0171-47E6-B786-814349C3FBB6}"/>
              </a:ext>
            </a:extLst>
          </p:cNvPr>
          <p:cNvPicPr>
            <a:picLocks noChangeAspect="1"/>
          </p:cNvPicPr>
          <p:nvPr/>
        </p:nvPicPr>
        <p:blipFill>
          <a:blip r:embed="rId2"/>
          <a:stretch>
            <a:fillRect/>
          </a:stretch>
        </p:blipFill>
        <p:spPr>
          <a:xfrm>
            <a:off x="6245990" y="4169628"/>
            <a:ext cx="2741255" cy="2391138"/>
          </a:xfrm>
          <a:prstGeom prst="rect">
            <a:avLst/>
          </a:prstGeom>
        </p:spPr>
      </p:pic>
    </p:spTree>
    <p:extLst>
      <p:ext uri="{BB962C8B-B14F-4D97-AF65-F5344CB8AC3E}">
        <p14:creationId xmlns:p14="http://schemas.microsoft.com/office/powerpoint/2010/main" val="405064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Seossääntö graafisesti</a:t>
            </a:r>
          </a:p>
        </p:txBody>
      </p:sp>
      <p:pic>
        <p:nvPicPr>
          <p:cNvPr id="3" name="Picture 2"/>
          <p:cNvPicPr>
            <a:picLocks noChangeAspect="1"/>
          </p:cNvPicPr>
          <p:nvPr/>
        </p:nvPicPr>
        <p:blipFill>
          <a:blip r:embed="rId2"/>
          <a:stretch>
            <a:fillRect/>
          </a:stretch>
        </p:blipFill>
        <p:spPr>
          <a:xfrm>
            <a:off x="815601" y="1474632"/>
            <a:ext cx="6876380" cy="4958366"/>
          </a:xfrm>
          <a:prstGeom prst="rect">
            <a:avLst/>
          </a:prstGeom>
        </p:spPr>
      </p:pic>
      <p:sp>
        <p:nvSpPr>
          <p:cNvPr id="4" name="TextBox 3"/>
          <p:cNvSpPr txBox="1"/>
          <p:nvPr/>
        </p:nvSpPr>
        <p:spPr>
          <a:xfrm>
            <a:off x="6452315" y="6309360"/>
            <a:ext cx="2299799" cy="369332"/>
          </a:xfrm>
          <a:prstGeom prst="rect">
            <a:avLst/>
          </a:prstGeom>
          <a:noFill/>
        </p:spPr>
        <p:txBody>
          <a:bodyPr wrap="square" rtlCol="0">
            <a:spAutoFit/>
          </a:bodyPr>
          <a:lstStyle/>
          <a:p>
            <a:r>
              <a:rPr lang="fi-FI" dirty="0" err="1"/>
              <a:t>Ashby</a:t>
            </a:r>
            <a:r>
              <a:rPr lang="fi-FI" dirty="0"/>
              <a:t> </a:t>
            </a:r>
            <a:r>
              <a:rPr lang="fi-FI" dirty="0" err="1"/>
              <a:t>Fig</a:t>
            </a:r>
            <a:r>
              <a:rPr lang="fi-FI" dirty="0"/>
              <a:t>. 4.22</a:t>
            </a:r>
          </a:p>
        </p:txBody>
      </p:sp>
      <p:sp>
        <p:nvSpPr>
          <p:cNvPr id="5" name="TextBox 4"/>
          <p:cNvSpPr txBox="1"/>
          <p:nvPr/>
        </p:nvSpPr>
        <p:spPr>
          <a:xfrm>
            <a:off x="5151183" y="3858185"/>
            <a:ext cx="1554480" cy="523220"/>
          </a:xfrm>
          <a:prstGeom prst="rect">
            <a:avLst/>
          </a:prstGeom>
          <a:noFill/>
        </p:spPr>
        <p:txBody>
          <a:bodyPr wrap="square" rtlCol="0">
            <a:spAutoFit/>
          </a:bodyPr>
          <a:lstStyle/>
          <a:p>
            <a:r>
              <a:rPr lang="fi-FI" sz="2800" dirty="0">
                <a:solidFill>
                  <a:srgbClr val="FF0000"/>
                </a:solidFill>
              </a:rPr>
              <a:t>Alaraja</a:t>
            </a:r>
          </a:p>
        </p:txBody>
      </p:sp>
      <p:sp>
        <p:nvSpPr>
          <p:cNvPr id="6" name="TextBox 5"/>
          <p:cNvSpPr txBox="1"/>
          <p:nvPr/>
        </p:nvSpPr>
        <p:spPr>
          <a:xfrm>
            <a:off x="3278777" y="3059300"/>
            <a:ext cx="1293223" cy="523220"/>
          </a:xfrm>
          <a:prstGeom prst="rect">
            <a:avLst/>
          </a:prstGeom>
          <a:noFill/>
        </p:spPr>
        <p:txBody>
          <a:bodyPr wrap="square" rtlCol="0">
            <a:spAutoFit/>
          </a:bodyPr>
          <a:lstStyle/>
          <a:p>
            <a:r>
              <a:rPr lang="fi-FI" sz="2800" dirty="0">
                <a:solidFill>
                  <a:srgbClr val="FF0000"/>
                </a:solidFill>
              </a:rPr>
              <a:t>Yläraja</a:t>
            </a:r>
          </a:p>
        </p:txBody>
      </p:sp>
    </p:spTree>
    <p:extLst>
      <p:ext uri="{BB962C8B-B14F-4D97-AF65-F5344CB8AC3E}">
        <p14:creationId xmlns:p14="http://schemas.microsoft.com/office/powerpoint/2010/main" val="1504837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694" y="133245"/>
            <a:ext cx="7886700" cy="1325563"/>
          </a:xfrm>
        </p:spPr>
        <p:txBody>
          <a:bodyPr>
            <a:normAutofit/>
          </a:bodyPr>
          <a:lstStyle/>
          <a:p>
            <a:r>
              <a:rPr lang="fi-FI" dirty="0">
                <a:latin typeface="Arial" panose="020B0604020202020204" pitchFamily="34" charset="0"/>
                <a:cs typeface="Arial" panose="020B0604020202020204" pitchFamily="34" charset="0"/>
              </a:rPr>
              <a:t>Seossääntö (jännitys sama) </a:t>
            </a:r>
          </a:p>
        </p:txBody>
      </p:sp>
      <p:sp>
        <p:nvSpPr>
          <p:cNvPr id="3" name="TextBox 2"/>
          <p:cNvSpPr txBox="1"/>
          <p:nvPr/>
        </p:nvSpPr>
        <p:spPr>
          <a:xfrm>
            <a:off x="235258" y="2811523"/>
            <a:ext cx="4085603" cy="1384995"/>
          </a:xfrm>
          <a:prstGeom prst="rect">
            <a:avLst/>
          </a:prstGeom>
          <a:noFill/>
        </p:spPr>
        <p:txBody>
          <a:bodyPr wrap="square" rtlCol="0">
            <a:spAutoFit/>
          </a:bodyPr>
          <a:lstStyle/>
          <a:p>
            <a:r>
              <a:rPr lang="fi-FI" sz="2800" dirty="0"/>
              <a:t>1/E = 1/</a:t>
            </a:r>
            <a:r>
              <a:rPr lang="fi-FI" sz="2800" dirty="0" err="1"/>
              <a:t>E</a:t>
            </a:r>
            <a:r>
              <a:rPr lang="fi-FI" sz="2800" baseline="-25000" dirty="0" err="1"/>
              <a:t>m</a:t>
            </a:r>
            <a:r>
              <a:rPr lang="fi-FI" sz="2800" dirty="0"/>
              <a:t> + 1/</a:t>
            </a:r>
            <a:r>
              <a:rPr lang="fi-FI" sz="2800" dirty="0" err="1"/>
              <a:t>E</a:t>
            </a:r>
            <a:r>
              <a:rPr lang="fi-FI" sz="2800" baseline="-25000" dirty="0" err="1"/>
              <a:t>f</a:t>
            </a:r>
            <a:endParaRPr lang="fi-FI" sz="2800" baseline="-25000" dirty="0"/>
          </a:p>
          <a:p>
            <a:endParaRPr lang="fi-FI" sz="2800" dirty="0"/>
          </a:p>
          <a:p>
            <a:r>
              <a:rPr lang="fi-FI" sz="2800" dirty="0"/>
              <a:t>E = </a:t>
            </a:r>
            <a:r>
              <a:rPr lang="fi-FI" sz="2800" dirty="0" err="1"/>
              <a:t>E</a:t>
            </a:r>
            <a:r>
              <a:rPr lang="fi-FI" sz="2800" baseline="-25000" dirty="0" err="1"/>
              <a:t>m</a:t>
            </a:r>
            <a:r>
              <a:rPr lang="fi-FI" sz="2800" dirty="0" err="1"/>
              <a:t>E</a:t>
            </a:r>
            <a:r>
              <a:rPr lang="fi-FI" sz="2800" baseline="-25000" dirty="0" err="1"/>
              <a:t>f</a:t>
            </a:r>
            <a:r>
              <a:rPr lang="fi-FI" sz="2800" dirty="0"/>
              <a:t>/(</a:t>
            </a:r>
            <a:r>
              <a:rPr lang="fi-FI" sz="2800" dirty="0" err="1"/>
              <a:t>V</a:t>
            </a:r>
            <a:r>
              <a:rPr lang="fi-FI" sz="2800" baseline="-25000" dirty="0" err="1"/>
              <a:t>f</a:t>
            </a:r>
            <a:r>
              <a:rPr lang="fi-FI" sz="2800" dirty="0" err="1"/>
              <a:t>E</a:t>
            </a:r>
            <a:r>
              <a:rPr lang="fi-FI" sz="2800" baseline="-25000" dirty="0" err="1"/>
              <a:t>m</a:t>
            </a:r>
            <a:r>
              <a:rPr lang="fi-FI" sz="2800" dirty="0"/>
              <a:t> + </a:t>
            </a:r>
            <a:r>
              <a:rPr lang="fi-FI" sz="2800" dirty="0" err="1"/>
              <a:t>V</a:t>
            </a:r>
            <a:r>
              <a:rPr lang="fi-FI" sz="2800" baseline="-25000" dirty="0" err="1"/>
              <a:t>m</a:t>
            </a:r>
            <a:r>
              <a:rPr lang="fi-FI" sz="2800" dirty="0" err="1"/>
              <a:t>E</a:t>
            </a:r>
            <a:r>
              <a:rPr lang="fi-FI" sz="2800" baseline="-25000" dirty="0" err="1"/>
              <a:t>f</a:t>
            </a:r>
            <a:r>
              <a:rPr lang="fi-FI" sz="2800" dirty="0"/>
              <a:t>)</a:t>
            </a:r>
          </a:p>
        </p:txBody>
      </p:sp>
      <p:sp>
        <p:nvSpPr>
          <p:cNvPr id="4" name="TextBox 3"/>
          <p:cNvSpPr txBox="1"/>
          <p:nvPr/>
        </p:nvSpPr>
        <p:spPr>
          <a:xfrm>
            <a:off x="4463034" y="2413242"/>
            <a:ext cx="4571495" cy="4154984"/>
          </a:xfrm>
          <a:prstGeom prst="rect">
            <a:avLst/>
          </a:prstGeom>
          <a:noFill/>
        </p:spPr>
        <p:txBody>
          <a:bodyPr wrap="square" rtlCol="0">
            <a:spAutoFit/>
          </a:bodyPr>
          <a:lstStyle/>
          <a:p>
            <a:r>
              <a:rPr lang="fi-FI" sz="2400" dirty="0" err="1"/>
              <a:t>Polypropyleeni</a:t>
            </a:r>
            <a:r>
              <a:rPr lang="fi-FI" sz="2400" dirty="0"/>
              <a:t> </a:t>
            </a:r>
            <a:r>
              <a:rPr lang="fi-FI" sz="2400" dirty="0" err="1"/>
              <a:t>E</a:t>
            </a:r>
            <a:r>
              <a:rPr lang="fi-FI" sz="2400" baseline="-25000" dirty="0" err="1"/>
              <a:t>m</a:t>
            </a:r>
            <a:r>
              <a:rPr lang="fi-FI" sz="2400" dirty="0"/>
              <a:t> = 1 </a:t>
            </a:r>
            <a:r>
              <a:rPr lang="fi-FI" sz="2400" dirty="0" err="1"/>
              <a:t>GPa</a:t>
            </a:r>
            <a:r>
              <a:rPr lang="fi-FI" sz="2400" dirty="0"/>
              <a:t>, 90%</a:t>
            </a:r>
          </a:p>
          <a:p>
            <a:r>
              <a:rPr lang="fi-FI" sz="2400" dirty="0"/>
              <a:t>Lasikuitu, lyhyt, </a:t>
            </a:r>
            <a:r>
              <a:rPr lang="fi-FI" sz="2400" dirty="0" err="1"/>
              <a:t>E</a:t>
            </a:r>
            <a:r>
              <a:rPr lang="fi-FI" sz="2400" baseline="-25000" dirty="0" err="1"/>
              <a:t>f</a:t>
            </a:r>
            <a:r>
              <a:rPr lang="fi-FI" sz="2400" dirty="0"/>
              <a:t> = 70 </a:t>
            </a:r>
            <a:r>
              <a:rPr lang="fi-FI" sz="2400" dirty="0" err="1"/>
              <a:t>GPa</a:t>
            </a:r>
            <a:r>
              <a:rPr lang="fi-FI" sz="2400" dirty="0"/>
              <a:t>, 10%</a:t>
            </a:r>
          </a:p>
          <a:p>
            <a:endParaRPr lang="fi-FI" sz="2400" dirty="0"/>
          </a:p>
          <a:p>
            <a:r>
              <a:rPr lang="fi-FI" sz="2400" dirty="0" err="1"/>
              <a:t>E</a:t>
            </a:r>
            <a:r>
              <a:rPr lang="fi-FI" sz="2400" baseline="-25000" dirty="0" err="1"/>
              <a:t>composite</a:t>
            </a:r>
            <a:r>
              <a:rPr lang="fi-FI" sz="2400" dirty="0"/>
              <a:t> </a:t>
            </a:r>
          </a:p>
          <a:p>
            <a:r>
              <a:rPr lang="fi-FI" sz="2400" dirty="0"/>
              <a:t>= 1*70/(0.1*1 + 0.9*70)</a:t>
            </a:r>
          </a:p>
          <a:p>
            <a:r>
              <a:rPr lang="fi-FI" sz="2400" dirty="0"/>
              <a:t>= 1.1 </a:t>
            </a:r>
            <a:r>
              <a:rPr lang="fi-FI" sz="2400" dirty="0" err="1"/>
              <a:t>GPa</a:t>
            </a:r>
            <a:r>
              <a:rPr lang="fi-FI" sz="2400" dirty="0"/>
              <a:t> </a:t>
            </a:r>
          </a:p>
          <a:p>
            <a:r>
              <a:rPr lang="fi-FI" sz="2400" dirty="0"/>
              <a:t>Hyöty marginaalinen.</a:t>
            </a:r>
          </a:p>
          <a:p>
            <a:r>
              <a:rPr lang="fi-FI" sz="2400" dirty="0"/>
              <a:t>Joku muu ominaisuus parempi?!</a:t>
            </a:r>
          </a:p>
        </p:txBody>
      </p:sp>
      <p:sp>
        <p:nvSpPr>
          <p:cNvPr id="5" name="Rectangle 4"/>
          <p:cNvSpPr/>
          <p:nvPr/>
        </p:nvSpPr>
        <p:spPr>
          <a:xfrm>
            <a:off x="508335" y="1310120"/>
            <a:ext cx="8397785" cy="954107"/>
          </a:xfrm>
          <a:prstGeom prst="rect">
            <a:avLst/>
          </a:prstGeom>
        </p:spPr>
        <p:txBody>
          <a:bodyPr wrap="square">
            <a:spAutoFit/>
          </a:bodyPr>
          <a:lstStyle/>
          <a:p>
            <a:r>
              <a:rPr lang="fi-FI" sz="2800" dirty="0">
                <a:latin typeface="Arial" panose="020B0604020202020204" pitchFamily="34" charset="0"/>
                <a:cs typeface="Arial" panose="020B0604020202020204" pitchFamily="34" charset="0"/>
              </a:rPr>
              <a:t>Jännitys on jakautunut tasan komponenteille</a:t>
            </a:r>
          </a:p>
          <a:p>
            <a:r>
              <a:rPr lang="fi-FI" sz="2800" dirty="0">
                <a:latin typeface="Arial" panose="020B0604020202020204" pitchFamily="34" charset="0"/>
                <a:cs typeface="Arial" panose="020B0604020202020204" pitchFamily="34" charset="0"/>
              </a:rPr>
              <a:t>(partikkeleiden ja lyhyen kuidun tapaus)</a:t>
            </a:r>
            <a:endParaRPr lang="fi-FI" sz="2800" dirty="0"/>
          </a:p>
        </p:txBody>
      </p:sp>
      <p:sp>
        <p:nvSpPr>
          <p:cNvPr id="6" name="TextBox 5"/>
          <p:cNvSpPr txBox="1"/>
          <p:nvPr/>
        </p:nvSpPr>
        <p:spPr>
          <a:xfrm>
            <a:off x="316684" y="4944936"/>
            <a:ext cx="3411038" cy="954107"/>
          </a:xfrm>
          <a:prstGeom prst="rect">
            <a:avLst/>
          </a:prstGeom>
          <a:noFill/>
        </p:spPr>
        <p:txBody>
          <a:bodyPr wrap="square" rtlCol="0">
            <a:spAutoFit/>
          </a:bodyPr>
          <a:lstStyle/>
          <a:p>
            <a:r>
              <a:rPr lang="fi-FI" sz="2800" dirty="0"/>
              <a:t>Alaraja-arvio</a:t>
            </a:r>
          </a:p>
          <a:p>
            <a:r>
              <a:rPr lang="fi-FI" sz="2800" dirty="0"/>
              <a:t>(ks. Seuraava kalvo)</a:t>
            </a:r>
          </a:p>
        </p:txBody>
      </p:sp>
    </p:spTree>
    <p:extLst>
      <p:ext uri="{BB962C8B-B14F-4D97-AF65-F5344CB8AC3E}">
        <p14:creationId xmlns:p14="http://schemas.microsoft.com/office/powerpoint/2010/main" val="321906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Sama matriisi, eri lujitteet</a:t>
            </a:r>
          </a:p>
        </p:txBody>
      </p:sp>
      <p:pic>
        <p:nvPicPr>
          <p:cNvPr id="3" name="Picture 2"/>
          <p:cNvPicPr>
            <a:picLocks noChangeAspect="1"/>
          </p:cNvPicPr>
          <p:nvPr/>
        </p:nvPicPr>
        <p:blipFill>
          <a:blip r:embed="rId2"/>
          <a:stretch>
            <a:fillRect/>
          </a:stretch>
        </p:blipFill>
        <p:spPr>
          <a:xfrm>
            <a:off x="1481982" y="2011892"/>
            <a:ext cx="6245342" cy="4166626"/>
          </a:xfrm>
          <a:prstGeom prst="rect">
            <a:avLst/>
          </a:prstGeom>
        </p:spPr>
      </p:pic>
      <p:sp>
        <p:nvSpPr>
          <p:cNvPr id="4" name="TextBox 3"/>
          <p:cNvSpPr txBox="1"/>
          <p:nvPr/>
        </p:nvSpPr>
        <p:spPr>
          <a:xfrm>
            <a:off x="6963147" y="5478594"/>
            <a:ext cx="1528354" cy="523220"/>
          </a:xfrm>
          <a:prstGeom prst="rect">
            <a:avLst/>
          </a:prstGeom>
          <a:noFill/>
        </p:spPr>
        <p:txBody>
          <a:bodyPr wrap="square" rtlCol="0">
            <a:spAutoFit/>
          </a:bodyPr>
          <a:lstStyle/>
          <a:p>
            <a:r>
              <a:rPr lang="fi-FI" sz="2800" b="1" dirty="0">
                <a:solidFill>
                  <a:srgbClr val="FF0000"/>
                </a:solidFill>
              </a:rPr>
              <a:t>lujuus</a:t>
            </a:r>
          </a:p>
        </p:txBody>
      </p:sp>
      <p:sp>
        <p:nvSpPr>
          <p:cNvPr id="5" name="TextBox 4"/>
          <p:cNvSpPr txBox="1"/>
          <p:nvPr/>
        </p:nvSpPr>
        <p:spPr>
          <a:xfrm>
            <a:off x="533980" y="1582492"/>
            <a:ext cx="3090962" cy="523220"/>
          </a:xfrm>
          <a:prstGeom prst="rect">
            <a:avLst/>
          </a:prstGeom>
          <a:noFill/>
        </p:spPr>
        <p:txBody>
          <a:bodyPr wrap="square" rtlCol="0">
            <a:spAutoFit/>
          </a:bodyPr>
          <a:lstStyle/>
          <a:p>
            <a:r>
              <a:rPr lang="fi-FI" sz="2800" b="1" dirty="0">
                <a:solidFill>
                  <a:srgbClr val="FF0000"/>
                </a:solidFill>
              </a:rPr>
              <a:t>iskunkestävyys</a:t>
            </a:r>
          </a:p>
        </p:txBody>
      </p:sp>
      <p:sp>
        <p:nvSpPr>
          <p:cNvPr id="6" name="Rectangle 5"/>
          <p:cNvSpPr/>
          <p:nvPr/>
        </p:nvSpPr>
        <p:spPr>
          <a:xfrm>
            <a:off x="4349931" y="3735977"/>
            <a:ext cx="1502229" cy="261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p:cNvSpPr/>
          <p:nvPr/>
        </p:nvSpPr>
        <p:spPr>
          <a:xfrm>
            <a:off x="4855028" y="5197135"/>
            <a:ext cx="1502229" cy="4153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Rectangle 7"/>
          <p:cNvSpPr/>
          <p:nvPr/>
        </p:nvSpPr>
        <p:spPr>
          <a:xfrm>
            <a:off x="3624942" y="5764862"/>
            <a:ext cx="1502229" cy="261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Rectangle 8"/>
          <p:cNvSpPr/>
          <p:nvPr/>
        </p:nvSpPr>
        <p:spPr>
          <a:xfrm>
            <a:off x="2012442" y="3905794"/>
            <a:ext cx="1502229" cy="261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xtBox 9"/>
          <p:cNvSpPr txBox="1"/>
          <p:nvPr/>
        </p:nvSpPr>
        <p:spPr>
          <a:xfrm>
            <a:off x="1711233" y="3735977"/>
            <a:ext cx="3356603" cy="523220"/>
          </a:xfrm>
          <a:prstGeom prst="rect">
            <a:avLst/>
          </a:prstGeom>
          <a:noFill/>
        </p:spPr>
        <p:txBody>
          <a:bodyPr wrap="square" rtlCol="0">
            <a:spAutoFit/>
          </a:bodyPr>
          <a:lstStyle/>
          <a:p>
            <a:r>
              <a:rPr lang="fi-FI" sz="2800" dirty="0" err="1"/>
              <a:t>elastomeerilujitettu</a:t>
            </a:r>
            <a:endParaRPr lang="fi-FI" sz="2800" dirty="0"/>
          </a:p>
        </p:txBody>
      </p:sp>
      <p:sp>
        <p:nvSpPr>
          <p:cNvPr id="11" name="TextBox 10"/>
          <p:cNvSpPr txBox="1"/>
          <p:nvPr/>
        </p:nvSpPr>
        <p:spPr>
          <a:xfrm>
            <a:off x="6153368" y="3382574"/>
            <a:ext cx="2955167" cy="523220"/>
          </a:xfrm>
          <a:prstGeom prst="rect">
            <a:avLst/>
          </a:prstGeom>
          <a:noFill/>
        </p:spPr>
        <p:txBody>
          <a:bodyPr wrap="square" rtlCol="0">
            <a:spAutoFit/>
          </a:bodyPr>
          <a:lstStyle/>
          <a:p>
            <a:r>
              <a:rPr lang="fi-FI" sz="2800" dirty="0"/>
              <a:t>pitkäkuitulujitettu</a:t>
            </a:r>
          </a:p>
        </p:txBody>
      </p:sp>
      <p:sp>
        <p:nvSpPr>
          <p:cNvPr id="12" name="TextBox 11"/>
          <p:cNvSpPr txBox="1"/>
          <p:nvPr/>
        </p:nvSpPr>
        <p:spPr>
          <a:xfrm>
            <a:off x="6100354" y="4545874"/>
            <a:ext cx="2860766" cy="523220"/>
          </a:xfrm>
          <a:prstGeom prst="rect">
            <a:avLst/>
          </a:prstGeom>
          <a:noFill/>
        </p:spPr>
        <p:txBody>
          <a:bodyPr wrap="square" rtlCol="0">
            <a:spAutoFit/>
          </a:bodyPr>
          <a:lstStyle/>
          <a:p>
            <a:r>
              <a:rPr lang="fi-FI" sz="2800" dirty="0"/>
              <a:t>lyhytkuitulujitettu</a:t>
            </a:r>
          </a:p>
        </p:txBody>
      </p:sp>
      <p:sp>
        <p:nvSpPr>
          <p:cNvPr id="13" name="TextBox 12"/>
          <p:cNvSpPr txBox="1"/>
          <p:nvPr/>
        </p:nvSpPr>
        <p:spPr>
          <a:xfrm>
            <a:off x="3461656" y="5612463"/>
            <a:ext cx="2737313" cy="523220"/>
          </a:xfrm>
          <a:prstGeom prst="rect">
            <a:avLst/>
          </a:prstGeom>
          <a:noFill/>
        </p:spPr>
        <p:txBody>
          <a:bodyPr wrap="square" rtlCol="0">
            <a:spAutoFit/>
          </a:bodyPr>
          <a:lstStyle/>
          <a:p>
            <a:r>
              <a:rPr lang="fi-FI" sz="2800" dirty="0"/>
              <a:t>lähtöpolymeeri</a:t>
            </a:r>
          </a:p>
        </p:txBody>
      </p:sp>
    </p:spTree>
    <p:extLst>
      <p:ext uri="{BB962C8B-B14F-4D97-AF65-F5344CB8AC3E}">
        <p14:creationId xmlns:p14="http://schemas.microsoft.com/office/powerpoint/2010/main" val="6621182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Komposiitit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143" t="30949" r="4286" b="28161"/>
          <a:stretch/>
        </p:blipFill>
        <p:spPr>
          <a:xfrm>
            <a:off x="385354" y="1502227"/>
            <a:ext cx="8373292" cy="1724297"/>
          </a:xfrm>
          <a:prstGeom prst="rect">
            <a:avLst/>
          </a:prstGeom>
        </p:spPr>
      </p:pic>
      <p:sp>
        <p:nvSpPr>
          <p:cNvPr id="4" name="TextBox 3"/>
          <p:cNvSpPr txBox="1"/>
          <p:nvPr/>
        </p:nvSpPr>
        <p:spPr>
          <a:xfrm>
            <a:off x="496389" y="3250864"/>
            <a:ext cx="2651760" cy="584775"/>
          </a:xfrm>
          <a:prstGeom prst="rect">
            <a:avLst/>
          </a:prstGeom>
          <a:noFill/>
        </p:spPr>
        <p:txBody>
          <a:bodyPr wrap="square" rtlCol="0">
            <a:spAutoFit/>
          </a:bodyPr>
          <a:lstStyle/>
          <a:p>
            <a:r>
              <a:rPr lang="fi-FI" sz="3200" dirty="0"/>
              <a:t>vahvike</a:t>
            </a:r>
          </a:p>
        </p:txBody>
      </p:sp>
      <p:sp>
        <p:nvSpPr>
          <p:cNvPr id="5" name="TextBox 4"/>
          <p:cNvSpPr txBox="1"/>
          <p:nvPr/>
        </p:nvSpPr>
        <p:spPr>
          <a:xfrm>
            <a:off x="3579223" y="3250864"/>
            <a:ext cx="1985554" cy="584775"/>
          </a:xfrm>
          <a:prstGeom prst="rect">
            <a:avLst/>
          </a:prstGeom>
          <a:noFill/>
        </p:spPr>
        <p:txBody>
          <a:bodyPr wrap="square" rtlCol="0">
            <a:spAutoFit/>
          </a:bodyPr>
          <a:lstStyle/>
          <a:p>
            <a:r>
              <a:rPr lang="fi-FI" sz="3200" dirty="0"/>
              <a:t>matriisi</a:t>
            </a:r>
          </a:p>
        </p:txBody>
      </p:sp>
      <p:sp>
        <p:nvSpPr>
          <p:cNvPr id="6" name="TextBox 5"/>
          <p:cNvSpPr txBox="1"/>
          <p:nvPr/>
        </p:nvSpPr>
        <p:spPr>
          <a:xfrm>
            <a:off x="6466114" y="3226524"/>
            <a:ext cx="2292532" cy="584775"/>
          </a:xfrm>
          <a:prstGeom prst="rect">
            <a:avLst/>
          </a:prstGeom>
          <a:noFill/>
        </p:spPr>
        <p:txBody>
          <a:bodyPr wrap="square" rtlCol="0">
            <a:spAutoFit/>
          </a:bodyPr>
          <a:lstStyle/>
          <a:p>
            <a:r>
              <a:rPr lang="fi-FI" sz="3200" dirty="0"/>
              <a:t>komposiitti</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606" y="4010928"/>
            <a:ext cx="3821865" cy="254662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6368" y="3920119"/>
            <a:ext cx="3568700" cy="2222500"/>
          </a:xfrm>
          <a:prstGeom prst="rect">
            <a:avLst/>
          </a:prstGeom>
        </p:spPr>
      </p:pic>
      <p:sp>
        <p:nvSpPr>
          <p:cNvPr id="10" name="Rectangle 9"/>
          <p:cNvSpPr/>
          <p:nvPr/>
        </p:nvSpPr>
        <p:spPr>
          <a:xfrm>
            <a:off x="529480" y="6188222"/>
            <a:ext cx="4467249" cy="523220"/>
          </a:xfrm>
          <a:prstGeom prst="rect">
            <a:avLst/>
          </a:prstGeom>
        </p:spPr>
        <p:txBody>
          <a:bodyPr wrap="none">
            <a:spAutoFit/>
          </a:bodyPr>
          <a:lstStyle/>
          <a:p>
            <a:r>
              <a:rPr lang="fi-FI" sz="2800" dirty="0"/>
              <a:t>Lasikuitu-vahvisteista betonia</a:t>
            </a:r>
          </a:p>
        </p:txBody>
      </p:sp>
      <p:sp>
        <p:nvSpPr>
          <p:cNvPr id="8" name="Rectangle 7">
            <a:extLst>
              <a:ext uri="{FF2B5EF4-FFF2-40B4-BE49-F238E27FC236}">
                <a16:creationId xmlns:a16="http://schemas.microsoft.com/office/drawing/2014/main" id="{4CE5790F-C352-485E-B16C-9AA9E78A1229}"/>
              </a:ext>
            </a:extLst>
          </p:cNvPr>
          <p:cNvSpPr/>
          <p:nvPr/>
        </p:nvSpPr>
        <p:spPr>
          <a:xfrm>
            <a:off x="5679582" y="6188222"/>
            <a:ext cx="3245486" cy="461665"/>
          </a:xfrm>
          <a:prstGeom prst="rect">
            <a:avLst/>
          </a:prstGeom>
        </p:spPr>
        <p:txBody>
          <a:bodyPr wrap="square">
            <a:spAutoFit/>
          </a:bodyPr>
          <a:lstStyle/>
          <a:p>
            <a:r>
              <a:rPr lang="LID4096" sz="1200" dirty="0"/>
              <a:t>https://aerospaceengineeringblog.com/composite-materials/</a:t>
            </a:r>
          </a:p>
        </p:txBody>
      </p:sp>
    </p:spTree>
    <p:extLst>
      <p:ext uri="{BB962C8B-B14F-4D97-AF65-F5344CB8AC3E}">
        <p14:creationId xmlns:p14="http://schemas.microsoft.com/office/powerpoint/2010/main" val="277430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latin typeface="Arial" panose="020B0604020202020204" pitchFamily="34" charset="0"/>
                <a:cs typeface="Arial" panose="020B0604020202020204" pitchFamily="34" charset="0"/>
              </a:rPr>
              <a:t>Isotropia</a:t>
            </a:r>
            <a:r>
              <a:rPr lang="fi-FI" dirty="0">
                <a:latin typeface="Arial" panose="020B0604020202020204" pitchFamily="34" charset="0"/>
                <a:cs typeface="Arial" panose="020B0604020202020204" pitchFamily="34" charset="0"/>
              </a:rPr>
              <a:t> ja </a:t>
            </a:r>
            <a:r>
              <a:rPr lang="fi-FI" dirty="0" err="1">
                <a:latin typeface="Arial" panose="020B0604020202020204" pitchFamily="34" charset="0"/>
                <a:cs typeface="Arial" panose="020B0604020202020204" pitchFamily="34" charset="0"/>
              </a:rPr>
              <a:t>anisotropia</a:t>
            </a:r>
            <a:endParaRPr lang="fi-FI" dirty="0">
              <a:latin typeface="Arial" panose="020B0604020202020204" pitchFamily="34" charset="0"/>
              <a:cs typeface="Arial" panose="020B0604020202020204" pitchFamily="34" charset="0"/>
            </a:endParaRPr>
          </a:p>
        </p:txBody>
      </p:sp>
      <p:sp>
        <p:nvSpPr>
          <p:cNvPr id="3" name="Rectangle 2"/>
          <p:cNvSpPr/>
          <p:nvPr/>
        </p:nvSpPr>
        <p:spPr>
          <a:xfrm>
            <a:off x="628650" y="1690689"/>
            <a:ext cx="7757704" cy="4524315"/>
          </a:xfrm>
          <a:prstGeom prst="rect">
            <a:avLst/>
          </a:prstGeom>
        </p:spPr>
        <p:txBody>
          <a:bodyPr wrap="square">
            <a:spAutoFit/>
          </a:bodyPr>
          <a:lstStyle/>
          <a:p>
            <a:r>
              <a:rPr lang="en-US" sz="2400" dirty="0" err="1">
                <a:latin typeface="Arial" panose="020B0604020202020204" pitchFamily="34" charset="0"/>
              </a:rPr>
              <a:t>Isotrooppisella</a:t>
            </a:r>
            <a:r>
              <a:rPr lang="en-US" sz="2400" dirty="0">
                <a:latin typeface="Arial" panose="020B0604020202020204" pitchFamily="34" charset="0"/>
              </a:rPr>
              <a:t> </a:t>
            </a:r>
            <a:r>
              <a:rPr lang="en-US" sz="2400" dirty="0" err="1">
                <a:latin typeface="Arial" panose="020B0604020202020204" pitchFamily="34" charset="0"/>
              </a:rPr>
              <a:t>materiaalilla</a:t>
            </a:r>
            <a:r>
              <a:rPr lang="en-US" sz="2400" dirty="0">
                <a:latin typeface="Arial" panose="020B0604020202020204" pitchFamily="34" charset="0"/>
              </a:rPr>
              <a:t> </a:t>
            </a:r>
            <a:r>
              <a:rPr lang="en-US" sz="2400" dirty="0" err="1">
                <a:latin typeface="Arial" panose="020B0604020202020204" pitchFamily="34" charset="0"/>
              </a:rPr>
              <a:t>ominaisuudet</a:t>
            </a:r>
            <a:r>
              <a:rPr lang="en-US" sz="2400" dirty="0">
                <a:latin typeface="Arial" panose="020B0604020202020204" pitchFamily="34" charset="0"/>
              </a:rPr>
              <a:t> </a:t>
            </a:r>
            <a:r>
              <a:rPr lang="en-US" sz="2400" dirty="0" err="1">
                <a:latin typeface="Arial" panose="020B0604020202020204" pitchFamily="34" charset="0"/>
              </a:rPr>
              <a:t>eivät</a:t>
            </a:r>
            <a:r>
              <a:rPr lang="en-US" sz="2400" dirty="0">
                <a:latin typeface="Arial" panose="020B0604020202020204" pitchFamily="34" charset="0"/>
              </a:rPr>
              <a:t> </a:t>
            </a:r>
            <a:r>
              <a:rPr lang="en-US" sz="2400" dirty="0" err="1">
                <a:latin typeface="Arial" panose="020B0604020202020204" pitchFamily="34" charset="0"/>
              </a:rPr>
              <a:t>riipu</a:t>
            </a:r>
            <a:r>
              <a:rPr lang="en-US" sz="2400" dirty="0">
                <a:latin typeface="Arial" panose="020B0604020202020204" pitchFamily="34" charset="0"/>
              </a:rPr>
              <a:t> </a:t>
            </a:r>
            <a:r>
              <a:rPr lang="en-US" sz="2400" dirty="0" err="1">
                <a:latin typeface="Arial" panose="020B0604020202020204" pitchFamily="34" charset="0"/>
              </a:rPr>
              <a:t>suunnasta</a:t>
            </a:r>
            <a:r>
              <a:rPr lang="en-US" sz="2400" dirty="0">
                <a:latin typeface="Arial" panose="020B0604020202020204" pitchFamily="34" charset="0"/>
              </a:rPr>
              <a:t>.</a:t>
            </a:r>
          </a:p>
          <a:p>
            <a:endParaRPr lang="en-US" sz="2400" dirty="0">
              <a:latin typeface="Arial" panose="020B0604020202020204" pitchFamily="34" charset="0"/>
            </a:endParaRPr>
          </a:p>
          <a:p>
            <a:r>
              <a:rPr lang="en-US" sz="2400" dirty="0" err="1">
                <a:latin typeface="Arial" panose="020B0604020202020204" pitchFamily="34" charset="0"/>
              </a:rPr>
              <a:t>Anisotrooppisella</a:t>
            </a:r>
            <a:r>
              <a:rPr lang="en-US" sz="2400" dirty="0">
                <a:latin typeface="Arial" panose="020B0604020202020204" pitchFamily="34" charset="0"/>
              </a:rPr>
              <a:t> </a:t>
            </a:r>
            <a:r>
              <a:rPr lang="en-US" sz="2400" dirty="0" err="1">
                <a:latin typeface="Arial" panose="020B0604020202020204" pitchFamily="34" charset="0"/>
              </a:rPr>
              <a:t>materiaalilla</a:t>
            </a:r>
            <a:r>
              <a:rPr lang="en-US" sz="2400" dirty="0">
                <a:latin typeface="Arial" panose="020B0604020202020204" pitchFamily="34" charset="0"/>
              </a:rPr>
              <a:t> </a:t>
            </a:r>
            <a:r>
              <a:rPr lang="en-US" sz="2400" dirty="0" err="1">
                <a:latin typeface="Arial" panose="020B0604020202020204" pitchFamily="34" charset="0"/>
              </a:rPr>
              <a:t>materiaaliominaisuudet</a:t>
            </a:r>
            <a:r>
              <a:rPr lang="en-US" sz="2400" dirty="0">
                <a:latin typeface="Arial" panose="020B0604020202020204" pitchFamily="34" charset="0"/>
              </a:rPr>
              <a:t> </a:t>
            </a:r>
            <a:r>
              <a:rPr lang="en-US" sz="2400" dirty="0" err="1">
                <a:latin typeface="Arial" panose="020B0604020202020204" pitchFamily="34" charset="0"/>
              </a:rPr>
              <a:t>ovat</a:t>
            </a:r>
            <a:r>
              <a:rPr lang="en-US" sz="2400" dirty="0">
                <a:latin typeface="Arial" panose="020B0604020202020204" pitchFamily="34" charset="0"/>
              </a:rPr>
              <a:t> </a:t>
            </a:r>
            <a:r>
              <a:rPr lang="en-US" sz="2400" dirty="0" err="1">
                <a:latin typeface="Arial" panose="020B0604020202020204" pitchFamily="34" charset="0"/>
              </a:rPr>
              <a:t>eri</a:t>
            </a:r>
            <a:r>
              <a:rPr lang="en-US" sz="2400" dirty="0">
                <a:latin typeface="Arial" panose="020B0604020202020204" pitchFamily="34" charset="0"/>
              </a:rPr>
              <a:t> </a:t>
            </a:r>
            <a:r>
              <a:rPr lang="en-US" sz="2400" dirty="0" err="1">
                <a:latin typeface="Arial" panose="020B0604020202020204" pitchFamily="34" charset="0"/>
              </a:rPr>
              <a:t>suuntiin</a:t>
            </a:r>
            <a:r>
              <a:rPr lang="en-US" sz="2400" dirty="0">
                <a:latin typeface="Arial" panose="020B0604020202020204" pitchFamily="34" charset="0"/>
              </a:rPr>
              <a:t> </a:t>
            </a:r>
            <a:r>
              <a:rPr lang="en-US" sz="2400" dirty="0" err="1">
                <a:latin typeface="Arial" panose="020B0604020202020204" pitchFamily="34" charset="0"/>
              </a:rPr>
              <a:t>erilaiset</a:t>
            </a:r>
            <a:r>
              <a:rPr lang="en-US" sz="2400" dirty="0">
                <a:latin typeface="Arial" panose="020B0604020202020204" pitchFamily="34" charset="0"/>
              </a:rPr>
              <a:t>.</a:t>
            </a:r>
          </a:p>
          <a:p>
            <a:endParaRPr lang="en-US" sz="2400" dirty="0">
              <a:latin typeface="Arial" panose="020B0604020202020204" pitchFamily="34" charset="0"/>
            </a:endParaRPr>
          </a:p>
          <a:p>
            <a:r>
              <a:rPr lang="en-US" sz="2400" dirty="0" err="1">
                <a:latin typeface="Arial" panose="020B0604020202020204" pitchFamily="34" charset="0"/>
              </a:rPr>
              <a:t>Monikiteiset</a:t>
            </a:r>
            <a:r>
              <a:rPr lang="en-US" sz="2400" dirty="0">
                <a:latin typeface="Arial" panose="020B0604020202020204" pitchFamily="34" charset="0"/>
              </a:rPr>
              <a:t> ja </a:t>
            </a:r>
            <a:r>
              <a:rPr lang="en-US" sz="2400" dirty="0" err="1">
                <a:latin typeface="Arial" panose="020B0604020202020204" pitchFamily="34" charset="0"/>
              </a:rPr>
              <a:t>amorfiset</a:t>
            </a:r>
            <a:r>
              <a:rPr lang="en-US" sz="2400" dirty="0">
                <a:latin typeface="Arial" panose="020B0604020202020204" pitchFamily="34" charset="0"/>
              </a:rPr>
              <a:t> </a:t>
            </a:r>
            <a:r>
              <a:rPr lang="en-US" sz="2400" dirty="0" err="1">
                <a:latin typeface="Arial" panose="020B0604020202020204" pitchFamily="34" charset="0"/>
              </a:rPr>
              <a:t>materiaalit</a:t>
            </a:r>
            <a:r>
              <a:rPr lang="en-US" sz="2400" dirty="0">
                <a:latin typeface="Arial" panose="020B0604020202020204" pitchFamily="34" charset="0"/>
              </a:rPr>
              <a:t> </a:t>
            </a:r>
            <a:r>
              <a:rPr lang="en-US" sz="2400" dirty="0" err="1">
                <a:latin typeface="Arial" panose="020B0604020202020204" pitchFamily="34" charset="0"/>
              </a:rPr>
              <a:t>ovat</a:t>
            </a:r>
            <a:r>
              <a:rPr lang="en-US" sz="2400" dirty="0">
                <a:latin typeface="Arial" panose="020B0604020202020204" pitchFamily="34" charset="0"/>
              </a:rPr>
              <a:t> </a:t>
            </a:r>
            <a:r>
              <a:rPr lang="en-US" sz="2400" dirty="0" err="1">
                <a:latin typeface="Arial" panose="020B0604020202020204" pitchFamily="34" charset="0"/>
              </a:rPr>
              <a:t>yleensä</a:t>
            </a:r>
            <a:r>
              <a:rPr lang="en-US" sz="2400" dirty="0">
                <a:latin typeface="Arial" panose="020B0604020202020204" pitchFamily="34" charset="0"/>
              </a:rPr>
              <a:t> </a:t>
            </a:r>
            <a:r>
              <a:rPr lang="en-US" sz="2400" dirty="0" err="1">
                <a:latin typeface="Arial" panose="020B0604020202020204" pitchFamily="34" charset="0"/>
              </a:rPr>
              <a:t>isotrooppisia</a:t>
            </a:r>
            <a:r>
              <a:rPr lang="en-US" sz="2400" dirty="0">
                <a:latin typeface="Arial" panose="020B0604020202020204" pitchFamily="34" charset="0"/>
              </a:rPr>
              <a:t> (</a:t>
            </a:r>
            <a:r>
              <a:rPr lang="en-US" sz="2400" dirty="0" err="1">
                <a:latin typeface="Arial" panose="020B0604020202020204" pitchFamily="34" charset="0"/>
              </a:rPr>
              <a:t>useimmat</a:t>
            </a:r>
            <a:r>
              <a:rPr lang="en-US" sz="2400" dirty="0">
                <a:latin typeface="Arial" panose="020B0604020202020204" pitchFamily="34" charset="0"/>
              </a:rPr>
              <a:t> </a:t>
            </a:r>
            <a:r>
              <a:rPr lang="en-US" sz="2400" dirty="0" err="1">
                <a:latin typeface="Arial" panose="020B0604020202020204" pitchFamily="34" charset="0"/>
              </a:rPr>
              <a:t>metallit</a:t>
            </a:r>
            <a:r>
              <a:rPr lang="en-US" sz="2400" dirty="0">
                <a:latin typeface="Arial" panose="020B0604020202020204" pitchFamily="34" charset="0"/>
              </a:rPr>
              <a:t> ja </a:t>
            </a:r>
            <a:r>
              <a:rPr lang="en-US" sz="2400" dirty="0" err="1">
                <a:latin typeface="Arial" panose="020B0604020202020204" pitchFamily="34" charset="0"/>
              </a:rPr>
              <a:t>polymeerit</a:t>
            </a:r>
            <a:r>
              <a:rPr lang="en-US" sz="2400" dirty="0">
                <a:latin typeface="Arial" panose="020B0604020202020204" pitchFamily="34" charset="0"/>
              </a:rPr>
              <a:t>).</a:t>
            </a:r>
          </a:p>
          <a:p>
            <a:endParaRPr lang="en-US" sz="2400" dirty="0">
              <a:latin typeface="Arial" panose="020B0604020202020204" pitchFamily="34" charset="0"/>
            </a:endParaRPr>
          </a:p>
          <a:p>
            <a:r>
              <a:rPr lang="en-US" sz="2400" dirty="0" err="1">
                <a:latin typeface="Arial" panose="020B0604020202020204" pitchFamily="34" charset="0"/>
              </a:rPr>
              <a:t>Kiteiset</a:t>
            </a:r>
            <a:r>
              <a:rPr lang="en-US" sz="2400" dirty="0">
                <a:latin typeface="Arial" panose="020B0604020202020204" pitchFamily="34" charset="0"/>
              </a:rPr>
              <a:t> </a:t>
            </a:r>
            <a:r>
              <a:rPr lang="en-US" sz="2400" dirty="0" err="1">
                <a:latin typeface="Arial" panose="020B0604020202020204" pitchFamily="34" charset="0"/>
              </a:rPr>
              <a:t>materiaalit</a:t>
            </a:r>
            <a:r>
              <a:rPr lang="en-US" sz="2400" dirty="0">
                <a:latin typeface="Arial" panose="020B0604020202020204" pitchFamily="34" charset="0"/>
              </a:rPr>
              <a:t> </a:t>
            </a:r>
            <a:r>
              <a:rPr lang="en-US" sz="2400" dirty="0" err="1">
                <a:latin typeface="Arial" panose="020B0604020202020204" pitchFamily="34" charset="0"/>
              </a:rPr>
              <a:t>voivat</a:t>
            </a:r>
            <a:r>
              <a:rPr lang="en-US" sz="2400" dirty="0">
                <a:latin typeface="Arial" panose="020B0604020202020204" pitchFamily="34" charset="0"/>
              </a:rPr>
              <a:t> olla </a:t>
            </a:r>
            <a:r>
              <a:rPr lang="en-US" sz="2400" dirty="0" err="1">
                <a:latin typeface="Arial" panose="020B0604020202020204" pitchFamily="34" charset="0"/>
              </a:rPr>
              <a:t>anisotrooppisia</a:t>
            </a:r>
            <a:r>
              <a:rPr lang="en-US" sz="2400" dirty="0">
                <a:latin typeface="Arial" panose="020B0604020202020204" pitchFamily="34" charset="0"/>
              </a:rPr>
              <a:t>.</a:t>
            </a:r>
          </a:p>
          <a:p>
            <a:endParaRPr lang="en-US" sz="2400" dirty="0">
              <a:latin typeface="Arial" panose="020B0604020202020204" pitchFamily="34" charset="0"/>
            </a:endParaRPr>
          </a:p>
          <a:p>
            <a:r>
              <a:rPr lang="en-US" sz="2400" dirty="0" err="1">
                <a:latin typeface="Arial" panose="020B0604020202020204" pitchFamily="34" charset="0"/>
              </a:rPr>
              <a:t>Komposiitit</a:t>
            </a:r>
            <a:r>
              <a:rPr lang="en-US" sz="2400" dirty="0">
                <a:latin typeface="Arial" panose="020B0604020202020204" pitchFamily="34" charset="0"/>
              </a:rPr>
              <a:t> </a:t>
            </a:r>
            <a:r>
              <a:rPr lang="en-US" sz="2400" dirty="0" err="1">
                <a:latin typeface="Arial" panose="020B0604020202020204" pitchFamily="34" charset="0"/>
              </a:rPr>
              <a:t>ovat</a:t>
            </a:r>
            <a:r>
              <a:rPr lang="en-US" sz="2400" dirty="0">
                <a:latin typeface="Arial" panose="020B0604020202020204" pitchFamily="34" charset="0"/>
              </a:rPr>
              <a:t> </a:t>
            </a:r>
            <a:r>
              <a:rPr lang="en-US" sz="2400" dirty="0" err="1">
                <a:latin typeface="Arial" panose="020B0604020202020204" pitchFamily="34" charset="0"/>
              </a:rPr>
              <a:t>usein</a:t>
            </a:r>
            <a:r>
              <a:rPr lang="en-US" sz="2400" dirty="0">
                <a:latin typeface="Arial" panose="020B0604020202020204" pitchFamily="34" charset="0"/>
              </a:rPr>
              <a:t> </a:t>
            </a:r>
            <a:r>
              <a:rPr lang="en-US" sz="2400" dirty="0" err="1">
                <a:latin typeface="Arial" panose="020B0604020202020204" pitchFamily="34" charset="0"/>
              </a:rPr>
              <a:t>anisotrooppisia</a:t>
            </a:r>
            <a:r>
              <a:rPr lang="en-US" sz="2400" dirty="0">
                <a:latin typeface="Arial" panose="020B0604020202020204" pitchFamily="34" charset="0"/>
              </a:rPr>
              <a:t>.</a:t>
            </a:r>
            <a:endParaRPr lang="fi-FI" sz="2400" dirty="0"/>
          </a:p>
        </p:txBody>
      </p:sp>
    </p:spTree>
    <p:extLst>
      <p:ext uri="{BB962C8B-B14F-4D97-AF65-F5344CB8AC3E}">
        <p14:creationId xmlns:p14="http://schemas.microsoft.com/office/powerpoint/2010/main" val="424185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a:latin typeface="Arial" panose="020B0604020202020204" pitchFamily="34" charset="0"/>
                <a:cs typeface="Arial" panose="020B0604020202020204" pitchFamily="34" charset="0"/>
              </a:rPr>
              <a:t>Anisotropia</a:t>
            </a:r>
            <a:r>
              <a:rPr lang="fi-FI" dirty="0">
                <a:latin typeface="Arial" panose="020B0604020202020204" pitchFamily="34" charset="0"/>
                <a:cs typeface="Arial" panose="020B0604020202020204" pitchFamily="34" charset="0"/>
              </a:rPr>
              <a:t> kidesuuntiin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413" t="12500" r="21375" b="12500"/>
          <a:stretch/>
        </p:blipFill>
        <p:spPr bwMode="auto">
          <a:xfrm>
            <a:off x="496387" y="2643461"/>
            <a:ext cx="3461659" cy="3352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l="9375" r="9375"/>
          <a:stretch>
            <a:fillRect/>
          </a:stretch>
        </p:blipFill>
        <p:spPr bwMode="auto">
          <a:xfrm>
            <a:off x="4313918" y="2382203"/>
            <a:ext cx="4201432" cy="3820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358538" y="1782129"/>
            <a:ext cx="2103120" cy="584775"/>
          </a:xfrm>
          <a:prstGeom prst="rect">
            <a:avLst/>
          </a:prstGeom>
          <a:noFill/>
        </p:spPr>
        <p:txBody>
          <a:bodyPr wrap="square" rtlCol="0">
            <a:spAutoFit/>
          </a:bodyPr>
          <a:lstStyle/>
          <a:p>
            <a:r>
              <a:rPr lang="fi-FI" sz="3200" dirty="0"/>
              <a:t>Pii &lt;100&gt;</a:t>
            </a:r>
          </a:p>
        </p:txBody>
      </p:sp>
      <p:sp>
        <p:nvSpPr>
          <p:cNvPr id="4" name="TextBox 3"/>
          <p:cNvSpPr txBox="1"/>
          <p:nvPr/>
        </p:nvSpPr>
        <p:spPr>
          <a:xfrm>
            <a:off x="5368835" y="1690689"/>
            <a:ext cx="2142308" cy="584775"/>
          </a:xfrm>
          <a:prstGeom prst="rect">
            <a:avLst/>
          </a:prstGeom>
          <a:noFill/>
        </p:spPr>
        <p:txBody>
          <a:bodyPr wrap="square" rtlCol="0">
            <a:spAutoFit/>
          </a:bodyPr>
          <a:lstStyle/>
          <a:p>
            <a:r>
              <a:rPr lang="fi-FI" sz="3200" dirty="0"/>
              <a:t>Pii &lt;111&gt;</a:t>
            </a:r>
          </a:p>
        </p:txBody>
      </p:sp>
    </p:spTree>
    <p:extLst>
      <p:ext uri="{BB962C8B-B14F-4D97-AF65-F5344CB8AC3E}">
        <p14:creationId xmlns:p14="http://schemas.microsoft.com/office/powerpoint/2010/main" val="600741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6526"/>
            <a:ext cx="8434668" cy="1325563"/>
          </a:xfrm>
        </p:spPr>
        <p:txBody>
          <a:bodyPr/>
          <a:lstStyle/>
          <a:p>
            <a:r>
              <a:rPr lang="fi-FI" dirty="0" err="1">
                <a:latin typeface="Arial" panose="020B0604020202020204" pitchFamily="34" charset="0"/>
                <a:cs typeface="Arial" panose="020B0604020202020204" pitchFamily="34" charset="0"/>
              </a:rPr>
              <a:t>Ultrarope</a:t>
            </a:r>
            <a:r>
              <a:rPr lang="fi-FI" dirty="0">
                <a:latin typeface="Arial" panose="020B0604020202020204" pitchFamily="34" charset="0"/>
                <a:cs typeface="Arial" panose="020B0604020202020204" pitchFamily="34" charset="0"/>
              </a:rPr>
              <a:t> sähköinen </a:t>
            </a:r>
            <a:r>
              <a:rPr lang="fi-FI" dirty="0" err="1">
                <a:latin typeface="Arial" panose="020B0604020202020204" pitchFamily="34" charset="0"/>
                <a:cs typeface="Arial" panose="020B0604020202020204" pitchFamily="34" charset="0"/>
              </a:rPr>
              <a:t>anisotropia</a:t>
            </a:r>
            <a:endParaRPr lang="fi-FI"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28650" y="3809036"/>
            <a:ext cx="8023679" cy="2722393"/>
          </a:xfrm>
          <a:prstGeom prst="rect">
            <a:avLst/>
          </a:prstGeom>
        </p:spPr>
      </p:pic>
      <p:pic>
        <p:nvPicPr>
          <p:cNvPr id="8" name="Picture 7"/>
          <p:cNvPicPr>
            <a:picLocks noChangeAspect="1"/>
          </p:cNvPicPr>
          <p:nvPr/>
        </p:nvPicPr>
        <p:blipFill>
          <a:blip r:embed="rId3"/>
          <a:stretch>
            <a:fillRect/>
          </a:stretch>
        </p:blipFill>
        <p:spPr>
          <a:xfrm>
            <a:off x="854632" y="1400164"/>
            <a:ext cx="3322492" cy="2408872"/>
          </a:xfrm>
          <a:prstGeom prst="rect">
            <a:avLst/>
          </a:prstGeom>
        </p:spPr>
      </p:pic>
      <p:pic>
        <p:nvPicPr>
          <p:cNvPr id="9" name="Picture 8"/>
          <p:cNvPicPr>
            <a:picLocks noChangeAspect="1"/>
          </p:cNvPicPr>
          <p:nvPr/>
        </p:nvPicPr>
        <p:blipFill>
          <a:blip r:embed="rId4"/>
          <a:stretch>
            <a:fillRect/>
          </a:stretch>
        </p:blipFill>
        <p:spPr>
          <a:xfrm>
            <a:off x="4572000" y="1374635"/>
            <a:ext cx="3283966" cy="2434401"/>
          </a:xfrm>
          <a:prstGeom prst="rect">
            <a:avLst/>
          </a:prstGeom>
        </p:spPr>
      </p:pic>
      <p:sp>
        <p:nvSpPr>
          <p:cNvPr id="10" name="Rectangle 9"/>
          <p:cNvSpPr/>
          <p:nvPr/>
        </p:nvSpPr>
        <p:spPr>
          <a:xfrm>
            <a:off x="3671151" y="6346763"/>
            <a:ext cx="5085664" cy="276999"/>
          </a:xfrm>
          <a:prstGeom prst="rect">
            <a:avLst/>
          </a:prstGeom>
        </p:spPr>
        <p:txBody>
          <a:bodyPr wrap="square">
            <a:spAutoFit/>
          </a:bodyPr>
          <a:lstStyle/>
          <a:p>
            <a:r>
              <a:rPr lang="en-US" sz="1200" dirty="0">
                <a:latin typeface="MyriadPro-SemiCn"/>
              </a:rPr>
              <a:t>Journal of Nondestructive Evaluation (2019) 38:23</a:t>
            </a:r>
            <a:endParaRPr lang="fi-FI" sz="1200" dirty="0"/>
          </a:p>
        </p:txBody>
      </p:sp>
    </p:spTree>
    <p:extLst>
      <p:ext uri="{BB962C8B-B14F-4D97-AF65-F5344CB8AC3E}">
        <p14:creationId xmlns:p14="http://schemas.microsoft.com/office/powerpoint/2010/main" val="2961336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371659" cy="1325563"/>
          </a:xfrm>
        </p:spPr>
        <p:txBody>
          <a:bodyPr/>
          <a:lstStyle/>
          <a:p>
            <a:r>
              <a:rPr lang="fi-FI" dirty="0">
                <a:latin typeface="Arial" panose="020B0604020202020204" pitchFamily="34" charset="0"/>
                <a:cs typeface="Arial" panose="020B0604020202020204" pitchFamily="34" charset="0"/>
              </a:rPr>
              <a:t>Terminen </a:t>
            </a:r>
            <a:r>
              <a:rPr lang="fi-FI" dirty="0" err="1">
                <a:latin typeface="Arial" panose="020B0604020202020204" pitchFamily="34" charset="0"/>
                <a:cs typeface="Arial" panose="020B0604020202020204" pitchFamily="34" charset="0"/>
              </a:rPr>
              <a:t>anisotropia</a:t>
            </a:r>
            <a:endParaRPr lang="fi-FI"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srcRect b="49634"/>
          <a:stretch/>
        </p:blipFill>
        <p:spPr>
          <a:xfrm>
            <a:off x="713654" y="1644649"/>
            <a:ext cx="7716691" cy="4271555"/>
          </a:xfrm>
          <a:prstGeom prst="rect">
            <a:avLst/>
          </a:prstGeom>
        </p:spPr>
      </p:pic>
      <p:sp>
        <p:nvSpPr>
          <p:cNvPr id="3" name="Rectangle 2">
            <a:extLst>
              <a:ext uri="{FF2B5EF4-FFF2-40B4-BE49-F238E27FC236}">
                <a16:creationId xmlns:a16="http://schemas.microsoft.com/office/drawing/2014/main" id="{4081E672-8DAD-4D0B-BE3F-929B2B103097}"/>
              </a:ext>
            </a:extLst>
          </p:cNvPr>
          <p:cNvSpPr/>
          <p:nvPr/>
        </p:nvSpPr>
        <p:spPr>
          <a:xfrm>
            <a:off x="4629868" y="6385152"/>
            <a:ext cx="2351285" cy="276999"/>
          </a:xfrm>
          <a:prstGeom prst="rect">
            <a:avLst/>
          </a:prstGeom>
        </p:spPr>
        <p:txBody>
          <a:bodyPr wrap="none">
            <a:spAutoFit/>
          </a:bodyPr>
          <a:lstStyle/>
          <a:p>
            <a:r>
              <a:rPr lang="it-IT" sz="1200" dirty="0">
                <a:latin typeface="AdvTTe45e47d2"/>
              </a:rPr>
              <a:t>Li </a:t>
            </a:r>
            <a:r>
              <a:rPr lang="it-IT" sz="1200" dirty="0">
                <a:latin typeface="AdvTT7329fd89.I"/>
              </a:rPr>
              <a:t>et al</a:t>
            </a:r>
            <a:r>
              <a:rPr lang="it-IT" sz="1200" dirty="0">
                <a:latin typeface="AdvTTe45e47d2"/>
              </a:rPr>
              <a:t>., </a:t>
            </a:r>
            <a:r>
              <a:rPr lang="it-IT" sz="1200" dirty="0">
                <a:latin typeface="AdvTT7329fd89.I"/>
              </a:rPr>
              <a:t>Sci. </a:t>
            </a:r>
            <a:r>
              <a:rPr lang="it-IT" sz="1200" dirty="0" err="1">
                <a:latin typeface="AdvTT7329fd89.I"/>
              </a:rPr>
              <a:t>Adv</a:t>
            </a:r>
            <a:r>
              <a:rPr lang="it-IT" sz="1200" dirty="0">
                <a:latin typeface="AdvTT7329fd89.I"/>
              </a:rPr>
              <a:t>. </a:t>
            </a:r>
            <a:r>
              <a:rPr lang="it-IT" sz="1200" dirty="0">
                <a:latin typeface="AdvTTe45e47d2"/>
              </a:rPr>
              <a:t>2018;</a:t>
            </a:r>
            <a:r>
              <a:rPr lang="it-IT" sz="1200" dirty="0">
                <a:latin typeface="AdvTTaf7f9f4f.B"/>
              </a:rPr>
              <a:t>4</a:t>
            </a:r>
            <a:r>
              <a:rPr lang="it-IT" sz="1200" dirty="0">
                <a:latin typeface="AdvTTe45e47d2"/>
              </a:rPr>
              <a:t>: eaar3724</a:t>
            </a:r>
            <a:endParaRPr lang="LID4096" sz="3600" dirty="0"/>
          </a:p>
        </p:txBody>
      </p:sp>
    </p:spTree>
    <p:extLst>
      <p:ext uri="{BB962C8B-B14F-4D97-AF65-F5344CB8AC3E}">
        <p14:creationId xmlns:p14="http://schemas.microsoft.com/office/powerpoint/2010/main" val="1634484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Kvasi-</a:t>
            </a:r>
            <a:r>
              <a:rPr lang="fi-FI" dirty="0" err="1">
                <a:latin typeface="Arial" panose="020B0604020202020204" pitchFamily="34" charset="0"/>
                <a:cs typeface="Arial" panose="020B0604020202020204" pitchFamily="34" charset="0"/>
              </a:rPr>
              <a:t>isotropia</a:t>
            </a:r>
            <a:endParaRPr lang="fi-FI"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37134"/>
          <a:stretch/>
        </p:blipFill>
        <p:spPr>
          <a:xfrm>
            <a:off x="496116" y="1520872"/>
            <a:ext cx="8540133" cy="4030841"/>
          </a:xfrm>
          <a:prstGeom prst="rect">
            <a:avLst/>
          </a:prstGeom>
        </p:spPr>
      </p:pic>
      <p:sp>
        <p:nvSpPr>
          <p:cNvPr id="6" name="TextBox 5"/>
          <p:cNvSpPr txBox="1"/>
          <p:nvPr/>
        </p:nvSpPr>
        <p:spPr>
          <a:xfrm>
            <a:off x="1134835" y="5804022"/>
            <a:ext cx="3174275" cy="584775"/>
          </a:xfrm>
          <a:prstGeom prst="rect">
            <a:avLst/>
          </a:prstGeom>
          <a:noFill/>
        </p:spPr>
        <p:txBody>
          <a:bodyPr wrap="square" rtlCol="0">
            <a:spAutoFit/>
          </a:bodyPr>
          <a:lstStyle/>
          <a:p>
            <a:r>
              <a:rPr lang="fi-FI" sz="3200" dirty="0" err="1">
                <a:latin typeface="Arial" panose="020B0604020202020204" pitchFamily="34" charset="0"/>
                <a:cs typeface="Arial" panose="020B0604020202020204" pitchFamily="34" charset="0"/>
              </a:rPr>
              <a:t>Anisotrooppinen</a:t>
            </a:r>
            <a:endParaRPr lang="fi-FI" sz="3200" dirty="0">
              <a:latin typeface="Arial" panose="020B0604020202020204" pitchFamily="34" charset="0"/>
              <a:cs typeface="Arial" panose="020B0604020202020204" pitchFamily="34" charset="0"/>
            </a:endParaRPr>
          </a:p>
        </p:txBody>
      </p:sp>
      <p:sp>
        <p:nvSpPr>
          <p:cNvPr id="7" name="TextBox 6"/>
          <p:cNvSpPr txBox="1"/>
          <p:nvPr/>
        </p:nvSpPr>
        <p:spPr>
          <a:xfrm>
            <a:off x="4630784" y="5798849"/>
            <a:ext cx="3884566" cy="584775"/>
          </a:xfrm>
          <a:prstGeom prst="rect">
            <a:avLst/>
          </a:prstGeom>
          <a:noFill/>
        </p:spPr>
        <p:txBody>
          <a:bodyPr wrap="square" rtlCol="0">
            <a:spAutoFit/>
          </a:bodyPr>
          <a:lstStyle/>
          <a:p>
            <a:r>
              <a:rPr lang="fi-FI" sz="3200" dirty="0">
                <a:latin typeface="Arial" panose="020B0604020202020204" pitchFamily="34" charset="0"/>
                <a:cs typeface="Arial" panose="020B0604020202020204" pitchFamily="34" charset="0"/>
              </a:rPr>
              <a:t>Kvasi-isotrooppinen</a:t>
            </a:r>
          </a:p>
        </p:txBody>
      </p:sp>
    </p:spTree>
    <p:extLst>
      <p:ext uri="{BB962C8B-B14F-4D97-AF65-F5344CB8AC3E}">
        <p14:creationId xmlns:p14="http://schemas.microsoft.com/office/powerpoint/2010/main" val="2936516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i-FI" dirty="0">
                <a:latin typeface="Arial" panose="020B0604020202020204" pitchFamily="34" charset="0"/>
                <a:cs typeface="Arial" panose="020B0604020202020204" pitchFamily="34" charset="0"/>
              </a:rPr>
              <a:t>Lasi-ilma komposiitti </a:t>
            </a:r>
            <a:r>
              <a:rPr lang="fi-FI" dirty="0" err="1">
                <a:latin typeface="Arial" panose="020B0604020202020204" pitchFamily="34" charset="0"/>
                <a:cs typeface="Arial" panose="020B0604020202020204" pitchFamily="34" charset="0"/>
              </a:rPr>
              <a:t>n</a:t>
            </a:r>
            <a:r>
              <a:rPr lang="fi-FI" baseline="-25000" dirty="0" err="1">
                <a:latin typeface="Arial" panose="020B0604020202020204" pitchFamily="34" charset="0"/>
                <a:cs typeface="Arial" panose="020B0604020202020204" pitchFamily="34" charset="0"/>
              </a:rPr>
              <a:t>f</a:t>
            </a:r>
            <a:r>
              <a:rPr lang="fi-FI" dirty="0">
                <a:latin typeface="Arial" panose="020B0604020202020204" pitchFamily="34" charset="0"/>
                <a:cs typeface="Arial" panose="020B0604020202020204" pitchFamily="34" charset="0"/>
              </a:rPr>
              <a:t> = 1.135</a:t>
            </a:r>
          </a:p>
        </p:txBody>
      </p:sp>
      <p:pic>
        <p:nvPicPr>
          <p:cNvPr id="3" name="Picture 2"/>
          <p:cNvPicPr>
            <a:picLocks noChangeAspect="1"/>
          </p:cNvPicPr>
          <p:nvPr/>
        </p:nvPicPr>
        <p:blipFill>
          <a:blip r:embed="rId2"/>
          <a:stretch>
            <a:fillRect/>
          </a:stretch>
        </p:blipFill>
        <p:spPr>
          <a:xfrm>
            <a:off x="628650" y="1841863"/>
            <a:ext cx="4439739" cy="2895560"/>
          </a:xfrm>
          <a:prstGeom prst="rect">
            <a:avLst/>
          </a:prstGeom>
        </p:spPr>
      </p:pic>
      <p:sp>
        <p:nvSpPr>
          <p:cNvPr id="4" name="TextBox 3"/>
          <p:cNvSpPr txBox="1"/>
          <p:nvPr/>
        </p:nvSpPr>
        <p:spPr>
          <a:xfrm>
            <a:off x="483326" y="6304623"/>
            <a:ext cx="6884126" cy="369332"/>
          </a:xfrm>
          <a:prstGeom prst="rect">
            <a:avLst/>
          </a:prstGeom>
          <a:noFill/>
        </p:spPr>
        <p:txBody>
          <a:bodyPr wrap="square" rtlCol="0">
            <a:spAutoFit/>
          </a:bodyPr>
          <a:lstStyle/>
          <a:p>
            <a:r>
              <a:rPr lang="fi-FI" dirty="0"/>
              <a:t>Park et </a:t>
            </a:r>
            <a:r>
              <a:rPr lang="fi-FI" dirty="0" err="1"/>
              <a:t>al</a:t>
            </a:r>
            <a:r>
              <a:rPr lang="fi-FI" dirty="0"/>
              <a:t>: </a:t>
            </a:r>
            <a:r>
              <a:rPr lang="it-IT" dirty="0">
                <a:hlinkClick r:id="rId3"/>
              </a:rPr>
              <a:t>ACS Nano 2012,  6, 5, 3789-3799</a:t>
            </a:r>
            <a:endParaRPr lang="fi-FI" dirty="0"/>
          </a:p>
        </p:txBody>
      </p:sp>
      <p:sp>
        <p:nvSpPr>
          <p:cNvPr id="5" name="TextBox 4"/>
          <p:cNvSpPr txBox="1"/>
          <p:nvPr/>
        </p:nvSpPr>
        <p:spPr>
          <a:xfrm>
            <a:off x="5118100" y="1690689"/>
            <a:ext cx="3949700" cy="3785652"/>
          </a:xfrm>
          <a:prstGeom prst="rect">
            <a:avLst/>
          </a:prstGeom>
          <a:noFill/>
        </p:spPr>
        <p:txBody>
          <a:bodyPr wrap="square" rtlCol="0">
            <a:spAutoFit/>
          </a:bodyPr>
          <a:lstStyle/>
          <a:p>
            <a:r>
              <a:rPr lang="fi-FI" sz="2400" dirty="0">
                <a:latin typeface="Arial" panose="020B0604020202020204" pitchFamily="34" charset="0"/>
                <a:cs typeface="Arial" panose="020B0604020202020204" pitchFamily="34" charset="0"/>
              </a:rPr>
              <a:t>Tavallisten materiaalien taitekerroin </a:t>
            </a:r>
            <a:r>
              <a:rPr lang="fi-FI" sz="2400" dirty="0" err="1">
                <a:latin typeface="Arial" panose="020B0604020202020204" pitchFamily="34" charset="0"/>
                <a:cs typeface="Arial" panose="020B0604020202020204" pitchFamily="34" charset="0"/>
              </a:rPr>
              <a:t>n</a:t>
            </a:r>
            <a:r>
              <a:rPr lang="fi-FI" sz="2400" baseline="-25000" dirty="0" err="1">
                <a:latin typeface="Arial" panose="020B0604020202020204" pitchFamily="34" charset="0"/>
                <a:cs typeface="Arial" panose="020B0604020202020204" pitchFamily="34" charset="0"/>
              </a:rPr>
              <a:t>f</a:t>
            </a:r>
            <a:r>
              <a:rPr lang="fi-FI" sz="2400" dirty="0">
                <a:latin typeface="Arial" panose="020B0604020202020204" pitchFamily="34" charset="0"/>
                <a:cs typeface="Arial" panose="020B0604020202020204" pitchFamily="34" charset="0"/>
              </a:rPr>
              <a:t> alimmillaan 1.3 luokkaa.</a:t>
            </a:r>
          </a:p>
          <a:p>
            <a:endParaRPr lang="fi-FI" sz="2400" dirty="0">
              <a:latin typeface="Arial" panose="020B0604020202020204" pitchFamily="34" charset="0"/>
              <a:cs typeface="Arial" panose="020B0604020202020204" pitchFamily="34" charset="0"/>
            </a:endParaRPr>
          </a:p>
          <a:p>
            <a:r>
              <a:rPr lang="fi-FI" sz="2400" dirty="0">
                <a:latin typeface="Arial" panose="020B0604020202020204" pitchFamily="34" charset="0"/>
                <a:cs typeface="Arial" panose="020B0604020202020204" pitchFamily="34" charset="0"/>
              </a:rPr>
              <a:t>Lasin (</a:t>
            </a:r>
            <a:r>
              <a:rPr lang="fi-FI" sz="2400" dirty="0" err="1">
                <a:latin typeface="Arial" panose="020B0604020202020204" pitchFamily="34" charset="0"/>
                <a:cs typeface="Arial" panose="020B0604020202020204" pitchFamily="34" charset="0"/>
              </a:rPr>
              <a:t>n</a:t>
            </a:r>
            <a:r>
              <a:rPr lang="fi-FI" sz="2400" baseline="-25000" dirty="0" err="1">
                <a:latin typeface="Arial" panose="020B0604020202020204" pitchFamily="34" charset="0"/>
                <a:cs typeface="Arial" panose="020B0604020202020204" pitchFamily="34" charset="0"/>
              </a:rPr>
              <a:t>f</a:t>
            </a:r>
            <a:r>
              <a:rPr lang="fi-FI" sz="2400" dirty="0">
                <a:latin typeface="Arial" panose="020B0604020202020204" pitchFamily="34" charset="0"/>
                <a:cs typeface="Arial" panose="020B0604020202020204" pitchFamily="34" charset="0"/>
              </a:rPr>
              <a:t> = 1.45) ja ilman ”komposiitti”, jossa 70% ilmaa: seos-säännön mukaan </a:t>
            </a:r>
            <a:r>
              <a:rPr lang="fi-FI" sz="2400" dirty="0">
                <a:latin typeface="Arial" panose="020B0604020202020204" pitchFamily="34" charset="0"/>
                <a:cs typeface="Arial" panose="020B0604020202020204" pitchFamily="34" charset="0"/>
                <a:sym typeface="Wingdings" panose="05000000000000000000" pitchFamily="2" charset="2"/>
              </a:rPr>
              <a:t></a:t>
            </a:r>
            <a:endParaRPr lang="fi-FI" sz="2400" dirty="0">
              <a:latin typeface="Arial" panose="020B0604020202020204" pitchFamily="34" charset="0"/>
              <a:cs typeface="Arial" panose="020B0604020202020204" pitchFamily="34" charset="0"/>
            </a:endParaRPr>
          </a:p>
          <a:p>
            <a:r>
              <a:rPr lang="fi-FI" sz="2400" dirty="0" err="1">
                <a:latin typeface="Arial" panose="020B0604020202020204" pitchFamily="34" charset="0"/>
                <a:cs typeface="Arial" panose="020B0604020202020204" pitchFamily="34" charset="0"/>
              </a:rPr>
              <a:t>n</a:t>
            </a:r>
            <a:r>
              <a:rPr lang="fi-FI" sz="2400" baseline="-25000" dirty="0" err="1">
                <a:latin typeface="Arial" panose="020B0604020202020204" pitchFamily="34" charset="0"/>
                <a:cs typeface="Arial" panose="020B0604020202020204" pitchFamily="34" charset="0"/>
              </a:rPr>
              <a:t>f</a:t>
            </a:r>
            <a:r>
              <a:rPr lang="fi-FI" sz="2400" dirty="0">
                <a:latin typeface="Arial" panose="020B0604020202020204" pitchFamily="34" charset="0"/>
                <a:cs typeface="Arial" panose="020B0604020202020204" pitchFamily="34" charset="0"/>
              </a:rPr>
              <a:t> = 0.3*1.45 + 0.7*1 = 1.135</a:t>
            </a:r>
          </a:p>
        </p:txBody>
      </p:sp>
    </p:spTree>
    <p:extLst>
      <p:ext uri="{BB962C8B-B14F-4D97-AF65-F5344CB8AC3E}">
        <p14:creationId xmlns:p14="http://schemas.microsoft.com/office/powerpoint/2010/main" val="32554137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B18D-1D19-487C-8F3A-49053ACFA0E0}"/>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Keraami-ilma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komposiitti</a:t>
            </a:r>
            <a:endParaRPr lang="LID4096"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E0EC35D-D91A-4A39-8E27-F9F4FF1D1E6E}"/>
              </a:ext>
            </a:extLst>
          </p:cNvPr>
          <p:cNvSpPr/>
          <p:nvPr/>
        </p:nvSpPr>
        <p:spPr>
          <a:xfrm>
            <a:off x="431800" y="1490008"/>
            <a:ext cx="8432800" cy="2246769"/>
          </a:xfrm>
          <a:prstGeom prst="rect">
            <a:avLst/>
          </a:prstGeom>
        </p:spPr>
        <p:txBody>
          <a:bodyPr wrap="square">
            <a:spAutoFit/>
          </a:bodyPr>
          <a:lstStyle/>
          <a:p>
            <a:r>
              <a:rPr lang="en-US" sz="2000" dirty="0"/>
              <a:t>The major </a:t>
            </a:r>
            <a:r>
              <a:rPr lang="en-US" sz="2000" b="1" dirty="0"/>
              <a:t>advantages</a:t>
            </a:r>
            <a:r>
              <a:rPr lang="en-US" sz="2000" dirty="0"/>
              <a:t> of perforated bricks over ordinary bricks are:</a:t>
            </a:r>
          </a:p>
          <a:p>
            <a:r>
              <a:rPr lang="en-US" sz="2000" b="1" dirty="0"/>
              <a:t>(i)</a:t>
            </a:r>
            <a:r>
              <a:rPr lang="en-US" sz="2000" dirty="0"/>
              <a:t> Lightweight.</a:t>
            </a:r>
          </a:p>
          <a:p>
            <a:r>
              <a:rPr lang="en-US" sz="2000" b="1" dirty="0"/>
              <a:t>(ii)</a:t>
            </a:r>
            <a:r>
              <a:rPr lang="en-US" sz="2000" dirty="0"/>
              <a:t> Less clay is required for their manufacture.</a:t>
            </a:r>
          </a:p>
          <a:p>
            <a:r>
              <a:rPr lang="en-US" sz="2000" b="1" dirty="0"/>
              <a:t>(iii)</a:t>
            </a:r>
            <a:r>
              <a:rPr lang="en-US" sz="2000" dirty="0"/>
              <a:t> Less time is required for drying and burning.</a:t>
            </a:r>
          </a:p>
          <a:p>
            <a:r>
              <a:rPr lang="en-US" sz="2000" b="1" dirty="0"/>
              <a:t>(iv)</a:t>
            </a:r>
            <a:r>
              <a:rPr lang="en-US" sz="2000" dirty="0"/>
              <a:t> These offer better resistance against rain penetration and better insulation against heat. As such they are ideally suited for tropical countries.</a:t>
            </a:r>
          </a:p>
        </p:txBody>
      </p:sp>
      <p:pic>
        <p:nvPicPr>
          <p:cNvPr id="5" name="Picture 4">
            <a:extLst>
              <a:ext uri="{FF2B5EF4-FFF2-40B4-BE49-F238E27FC236}">
                <a16:creationId xmlns:a16="http://schemas.microsoft.com/office/drawing/2014/main" id="{23528D68-DAB6-40C5-8B7F-4CF51BAD658F}"/>
              </a:ext>
            </a:extLst>
          </p:cNvPr>
          <p:cNvPicPr>
            <a:picLocks noChangeAspect="1"/>
          </p:cNvPicPr>
          <p:nvPr/>
        </p:nvPicPr>
        <p:blipFill rotWithShape="1">
          <a:blip r:embed="rId2">
            <a:extLst>
              <a:ext uri="{28A0092B-C50C-407E-A947-70E740481C1C}">
                <a14:useLocalDpi xmlns:a14="http://schemas.microsoft.com/office/drawing/2010/main" val="0"/>
              </a:ext>
            </a:extLst>
          </a:blip>
          <a:srcRect l="8472" t="31358" r="28820" b="17284"/>
          <a:stretch/>
        </p:blipFill>
        <p:spPr>
          <a:xfrm>
            <a:off x="1111250" y="3851274"/>
            <a:ext cx="5734050" cy="2641600"/>
          </a:xfrm>
          <a:prstGeom prst="rect">
            <a:avLst/>
          </a:prstGeom>
        </p:spPr>
      </p:pic>
      <p:sp>
        <p:nvSpPr>
          <p:cNvPr id="6" name="Rectangle 5">
            <a:extLst>
              <a:ext uri="{FF2B5EF4-FFF2-40B4-BE49-F238E27FC236}">
                <a16:creationId xmlns:a16="http://schemas.microsoft.com/office/drawing/2014/main" id="{F59E00B0-CBBD-419F-9D64-DDEA96489EF8}"/>
              </a:ext>
            </a:extLst>
          </p:cNvPr>
          <p:cNvSpPr/>
          <p:nvPr/>
        </p:nvSpPr>
        <p:spPr>
          <a:xfrm>
            <a:off x="7261225" y="5292545"/>
            <a:ext cx="1543050" cy="954107"/>
          </a:xfrm>
          <a:prstGeom prst="rect">
            <a:avLst/>
          </a:prstGeom>
        </p:spPr>
        <p:txBody>
          <a:bodyPr wrap="square">
            <a:spAutoFit/>
          </a:bodyPr>
          <a:lstStyle/>
          <a:p>
            <a:r>
              <a:rPr lang="LID4096" sz="1400" dirty="0"/>
              <a:t>https://civilseek.com/types-classification-of-bricks</a:t>
            </a:r>
          </a:p>
        </p:txBody>
      </p:sp>
    </p:spTree>
    <p:extLst>
      <p:ext uri="{BB962C8B-B14F-4D97-AF65-F5344CB8AC3E}">
        <p14:creationId xmlns:p14="http://schemas.microsoft.com/office/powerpoint/2010/main" val="4276173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66CB5-521A-438B-993C-397551AD08D4}"/>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Polymeeri-ilma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komposiitti</a:t>
            </a:r>
            <a:endParaRPr lang="LID4096"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EDB35E5-87B6-4725-BBF8-D97BDB3961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93700" y="1645794"/>
            <a:ext cx="3128644" cy="3123056"/>
          </a:xfrm>
          <a:prstGeom prst="rect">
            <a:avLst/>
          </a:prstGeom>
        </p:spPr>
      </p:pic>
      <p:sp>
        <p:nvSpPr>
          <p:cNvPr id="5" name="TextBox 4">
            <a:extLst>
              <a:ext uri="{FF2B5EF4-FFF2-40B4-BE49-F238E27FC236}">
                <a16:creationId xmlns:a16="http://schemas.microsoft.com/office/drawing/2014/main" id="{EED578E1-C8A5-4148-97E8-A8841727F912}"/>
              </a:ext>
            </a:extLst>
          </p:cNvPr>
          <p:cNvSpPr txBox="1"/>
          <p:nvPr/>
        </p:nvSpPr>
        <p:spPr>
          <a:xfrm>
            <a:off x="3769995" y="1900239"/>
            <a:ext cx="5048250" cy="2308324"/>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Etuja</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Keveys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esim</a:t>
            </a:r>
            <a:r>
              <a:rPr lang="en-US" sz="2400" dirty="0">
                <a:latin typeface="Arial" panose="020B0604020202020204" pitchFamily="34" charset="0"/>
                <a:cs typeface="Arial" panose="020B0604020202020204" pitchFamily="34" charset="0"/>
              </a:rPr>
              <a:t>. 80% </a:t>
            </a:r>
            <a:r>
              <a:rPr lang="en-US" sz="2400" dirty="0" err="1">
                <a:latin typeface="Arial" panose="020B0604020202020204" pitchFamily="34" charset="0"/>
                <a:cs typeface="Arial" panose="020B0604020202020204" pitchFamily="34" charset="0"/>
              </a:rPr>
              <a:t>bulkista</a:t>
            </a:r>
            <a:r>
              <a:rPr lang="en-US" sz="2400" dirty="0">
                <a:latin typeface="Arial" panose="020B0604020202020204" pitchFamily="34" charset="0"/>
                <a:cs typeface="Arial" panose="020B0604020202020204" pitchFamily="34" charset="0"/>
              </a:rPr>
              <a:t>)</a:t>
            </a:r>
          </a:p>
          <a:p>
            <a:r>
              <a:rPr lang="en-US" sz="2400" dirty="0" err="1">
                <a:latin typeface="Arial" panose="020B0604020202020204" pitchFamily="34" charset="0"/>
                <a:cs typeface="Arial" panose="020B0604020202020204" pitchFamily="34" charset="0"/>
              </a:rPr>
              <a:t>Kelluvuus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jos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heittää</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lampeen</a:t>
            </a:r>
            <a:r>
              <a:rPr lang="en-US" sz="2400" dirty="0">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Silti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sama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aerodynaaminen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muoto</a:t>
            </a:r>
            <a:r>
              <a:rPr lang="en-US" sz="2400" dirty="0">
                <a:latin typeface="Arial" panose="020B0604020202020204" pitchFamily="34" charset="0"/>
                <a:cs typeface="Arial" panose="020B0604020202020204" pitchFamily="34" charset="0"/>
              </a:rPr>
              <a:t>.</a:t>
            </a:r>
            <a:endParaRPr lang="LID4096"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D34AF73-5F93-4E9E-81DA-45095E15DD39}"/>
              </a:ext>
            </a:extLst>
          </p:cNvPr>
          <p:cNvSpPr txBox="1"/>
          <p:nvPr/>
        </p:nvSpPr>
        <p:spPr>
          <a:xfrm>
            <a:off x="736600" y="5218521"/>
            <a:ext cx="7385050" cy="830997"/>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Missä</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mielessä</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nämä</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ilma-komposiitit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ovat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oikeasti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komposiitteja</a:t>
            </a:r>
            <a:r>
              <a:rPr lang="en-US" sz="2400" dirty="0">
                <a:latin typeface="Arial" panose="020B0604020202020204" pitchFamily="34" charset="0"/>
                <a:cs typeface="Arial" panose="020B0604020202020204" pitchFamily="34" charset="0"/>
              </a:rPr>
              <a:t>, ja </a:t>
            </a:r>
            <a:r>
              <a:rPr lang="en-US" sz="2400" dirty="0" err="1">
                <a:latin typeface="Arial" panose="020B0604020202020204" pitchFamily="34" charset="0"/>
                <a:cs typeface="Arial" panose="020B0604020202020204" pitchFamily="34" charset="0"/>
              </a:rPr>
              <a:t>missä</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mielessä</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ei</a:t>
            </a:r>
            <a:r>
              <a:rPr lang="en-US" sz="2400" dirty="0">
                <a:latin typeface="Arial" panose="020B0604020202020204" pitchFamily="34" charset="0"/>
                <a:cs typeface="Arial" panose="020B0604020202020204" pitchFamily="34" charset="0"/>
              </a:rPr>
              <a:t> ?</a:t>
            </a:r>
            <a:endParaRPr lang="LID4096"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717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D92DB-6BFE-4E74-B47E-5DB653BF20EE}"/>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Korjautuva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asfaltti</a:t>
            </a:r>
            <a:endParaRPr lang="LID4096"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1862C2B1-BC67-4B03-8D66-BA43B6FFD2C1}"/>
              </a:ext>
            </a:extLst>
          </p:cNvPr>
          <p:cNvSpPr txBox="1"/>
          <p:nvPr/>
        </p:nvSpPr>
        <p:spPr>
          <a:xfrm>
            <a:off x="539750" y="1690689"/>
            <a:ext cx="5905500" cy="1569660"/>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Asfaltin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seassa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magneettisia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partikkeleita</a:t>
            </a:r>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sym typeface="Wingdings" panose="05000000000000000000" pitchFamily="2" charset="2"/>
              </a:rPr>
              <a:t>Induktiolämmitys</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rPr>
              <a:t>autolla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ajaen</a:t>
            </a: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sym typeface="Wingdings" panose="05000000000000000000" pitchFamily="2" charset="2"/>
              </a:rPr>
              <a:t></a:t>
            </a:r>
            <a:r>
              <a:rPr lang="en-US" sz="2400" dirty="0" err="1">
                <a:latin typeface="Arial" panose="020B0604020202020204" pitchFamily="34" charset="0"/>
                <a:cs typeface="Arial" panose="020B0604020202020204" pitchFamily="34" charset="0"/>
                <a:sym typeface="Wingdings" panose="05000000000000000000" pitchFamily="2" charset="2"/>
              </a:rPr>
              <a:t>asfaltti</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muuttuu</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juoksevaksi</a:t>
            </a:r>
            <a:endParaRPr lang="en-US" sz="2400" dirty="0">
              <a:latin typeface="Arial" panose="020B0604020202020204" pitchFamily="34" charset="0"/>
              <a:cs typeface="Arial" panose="020B0604020202020204" pitchFamily="34" charset="0"/>
              <a:sym typeface="Wingdings" panose="05000000000000000000" pitchFamily="2" charset="2"/>
            </a:endParaRPr>
          </a:p>
          <a:p>
            <a:pPr marL="285750" indent="-285750">
              <a:buFont typeface="Wingdings" panose="05000000000000000000" pitchFamily="2" charset="2"/>
              <a:buChar char="è"/>
            </a:pPr>
            <a:r>
              <a:rPr lang="en-US" sz="2400" dirty="0" err="1">
                <a:latin typeface="Arial" panose="020B0604020202020204" pitchFamily="34" charset="0"/>
                <a:cs typeface="Arial" panose="020B0604020202020204" pitchFamily="34" charset="0"/>
                <a:sym typeface="Wingdings" panose="05000000000000000000" pitchFamily="2" charset="2"/>
              </a:rPr>
              <a:t>reiät</a:t>
            </a:r>
            <a:r>
              <a:rPr lang="en-US" sz="2400" dirty="0">
                <a:latin typeface="Arial" panose="020B0604020202020204" pitchFamily="34" charset="0"/>
                <a:cs typeface="Arial" panose="020B0604020202020204" pitchFamily="34" charset="0"/>
                <a:sym typeface="Wingdings" panose="05000000000000000000" pitchFamily="2" charset="2"/>
              </a:rPr>
              <a:t> ja </a:t>
            </a:r>
            <a:r>
              <a:rPr lang="en-US" sz="2400" dirty="0" err="1">
                <a:latin typeface="Arial" panose="020B0604020202020204" pitchFamily="34" charset="0"/>
                <a:cs typeface="Arial" panose="020B0604020202020204" pitchFamily="34" charset="0"/>
                <a:sym typeface="Wingdings" panose="05000000000000000000" pitchFamily="2" charset="2"/>
              </a:rPr>
              <a:t>kolot</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paikkaantuvat</a:t>
            </a:r>
            <a:endParaRPr lang="LID4096"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FF2E3D6-817B-46F0-8718-821704C51A63}"/>
              </a:ext>
            </a:extLst>
          </p:cNvPr>
          <p:cNvPicPr>
            <a:picLocks noChangeAspect="1"/>
          </p:cNvPicPr>
          <p:nvPr/>
        </p:nvPicPr>
        <p:blipFill>
          <a:blip r:embed="rId2"/>
          <a:stretch>
            <a:fillRect/>
          </a:stretch>
        </p:blipFill>
        <p:spPr>
          <a:xfrm>
            <a:off x="539750" y="3382382"/>
            <a:ext cx="4708391" cy="2829319"/>
          </a:xfrm>
          <a:prstGeom prst="rect">
            <a:avLst/>
          </a:prstGeom>
        </p:spPr>
      </p:pic>
      <p:sp>
        <p:nvSpPr>
          <p:cNvPr id="7" name="TextBox 6">
            <a:extLst>
              <a:ext uri="{FF2B5EF4-FFF2-40B4-BE49-F238E27FC236}">
                <a16:creationId xmlns:a16="http://schemas.microsoft.com/office/drawing/2014/main" id="{AE989850-12D7-4D00-B9A7-A6E1B3C134CB}"/>
              </a:ext>
            </a:extLst>
          </p:cNvPr>
          <p:cNvSpPr txBox="1"/>
          <p:nvPr/>
        </p:nvSpPr>
        <p:spPr>
          <a:xfrm>
            <a:off x="5784850" y="2142165"/>
            <a:ext cx="3238500" cy="3970318"/>
          </a:xfrm>
          <a:prstGeom prst="rect">
            <a:avLst/>
          </a:prstGeom>
          <a:noFill/>
        </p:spPr>
        <p:txBody>
          <a:bodyPr wrap="square" rtlCol="0">
            <a:spAutoFit/>
          </a:bodyPr>
          <a:lstStyle/>
          <a:p>
            <a:r>
              <a:rPr lang="en-US" sz="1400" dirty="0"/>
              <a:t>“This technology has already been proven to increase the life expectancy of roads. Nevertheless, its higher costs in comparison with conventional maintenance caused by the price of virgin metallic particles still makes it unattractive for investment. This research aimed at making this process economically accessible as well as environmentally efficient. To this end, an intense search for suitable industrial by-products to substitute both the virgin metal particles and the natural aggregates forming asphalt mixtures was conducted. The set of by-products used included sand blasting wastes, stainless shot wastes, and polished wastes as metallic particles and other inert by-products as aggregates.”</a:t>
            </a:r>
            <a:endParaRPr lang="LID4096"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76BD12B-5206-4084-903D-861D5F22B8ED}"/>
              </a:ext>
            </a:extLst>
          </p:cNvPr>
          <p:cNvSpPr txBox="1"/>
          <p:nvPr/>
        </p:nvSpPr>
        <p:spPr>
          <a:xfrm>
            <a:off x="1043189" y="6262041"/>
            <a:ext cx="3994150" cy="461665"/>
          </a:xfrm>
          <a:prstGeom prst="rect">
            <a:avLst/>
          </a:prstGeom>
          <a:noFill/>
        </p:spPr>
        <p:txBody>
          <a:bodyPr wrap="square" rtlCol="0">
            <a:spAutoFit/>
          </a:bodyPr>
          <a:lstStyle/>
          <a:p>
            <a:r>
              <a:rPr lang="fi-FI" sz="1200" dirty="0" err="1">
                <a:latin typeface="Arial" panose="020B0604020202020204" pitchFamily="34" charset="0"/>
                <a:cs typeface="Arial" panose="020B0604020202020204" pitchFamily="34" charset="0"/>
              </a:rPr>
              <a:t>Marta</a:t>
            </a:r>
            <a:r>
              <a:rPr lang="fi-FI" sz="1200" dirty="0">
                <a:latin typeface="Arial" panose="020B0604020202020204" pitchFamily="34" charset="0"/>
                <a:cs typeface="Arial" panose="020B0604020202020204" pitchFamily="34" charset="0"/>
              </a:rPr>
              <a:t> Vila-</a:t>
            </a:r>
            <a:r>
              <a:rPr lang="fi-FI" sz="1200" dirty="0" err="1">
                <a:latin typeface="Arial" panose="020B0604020202020204" pitchFamily="34" charset="0"/>
                <a:cs typeface="Arial" panose="020B0604020202020204" pitchFamily="34" charset="0"/>
              </a:rPr>
              <a:t>Cortavitarte</a:t>
            </a:r>
            <a:r>
              <a:rPr lang="fi-FI" sz="1200" dirty="0">
                <a:latin typeface="Arial" panose="020B0604020202020204" pitchFamily="34" charset="0"/>
                <a:cs typeface="Arial" panose="020B0604020202020204" pitchFamily="34" charset="0"/>
              </a:rPr>
              <a:t> et </a:t>
            </a:r>
            <a:r>
              <a:rPr lang="fi-FI" sz="1200" dirty="0" err="1">
                <a:latin typeface="Arial" panose="020B0604020202020204" pitchFamily="34" charset="0"/>
                <a:cs typeface="Arial" panose="020B0604020202020204" pitchFamily="34" charset="0"/>
              </a:rPr>
              <a:t>al</a:t>
            </a:r>
            <a:r>
              <a:rPr lang="fi-FI" sz="1200" dirty="0">
                <a:latin typeface="Arial" panose="020B0604020202020204" pitchFamily="34" charset="0"/>
                <a:cs typeface="Arial" panose="020B0604020202020204" pitchFamily="34" charset="0"/>
              </a:rPr>
              <a:t>: </a:t>
            </a:r>
            <a:r>
              <a:rPr lang="fi-FI" sz="1200" dirty="0" err="1">
                <a:latin typeface="Arial" panose="020B0604020202020204" pitchFamily="34" charset="0"/>
                <a:cs typeface="Arial" panose="020B0604020202020204" pitchFamily="34" charset="0"/>
              </a:rPr>
              <a:t>Materials</a:t>
            </a:r>
            <a:r>
              <a:rPr lang="fi-FI" sz="1200" dirty="0">
                <a:latin typeface="Arial" panose="020B0604020202020204" pitchFamily="34" charset="0"/>
                <a:cs typeface="Arial" panose="020B0604020202020204" pitchFamily="34" charset="0"/>
              </a:rPr>
              <a:t> 2018, 11, 800; doi:10.3390/ma11050800</a:t>
            </a:r>
            <a:endParaRPr lang="LID4096"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733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CAA1B-02A4-4F26-987C-3F5B5593A1FA}"/>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Itsekorjautuva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materiaali</a:t>
            </a:r>
            <a:endParaRPr lang="LID4096"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5B439DF-B461-4C59-8E19-6648429883B1}"/>
              </a:ext>
            </a:extLst>
          </p:cNvPr>
          <p:cNvSpPr txBox="1"/>
          <p:nvPr/>
        </p:nvSpPr>
        <p:spPr>
          <a:xfrm>
            <a:off x="565150" y="1816100"/>
            <a:ext cx="3949700" cy="4154984"/>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Materiaalin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sisällä</a:t>
            </a:r>
            <a:r>
              <a:rPr lang="en-US" sz="2400" dirty="0">
                <a:latin typeface="Arial" panose="020B0604020202020204" pitchFamily="34" charset="0"/>
                <a:cs typeface="Arial" panose="020B0604020202020204" pitchFamily="34" charset="0"/>
              </a:rPr>
              <a:t> on </a:t>
            </a:r>
            <a:r>
              <a:rPr lang="en-US" sz="2400" dirty="0" err="1">
                <a:latin typeface="Arial" panose="020B0604020202020204" pitchFamily="34" charset="0"/>
                <a:cs typeface="Arial" panose="020B0604020202020204" pitchFamily="34" charset="0"/>
              </a:rPr>
              <a:t>ainetta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joka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reagoi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ympäristön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kanssa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kun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vaurio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ulottuu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sinne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asti</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Reaktio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käynnistyy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joko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ilman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hapen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veden</a:t>
            </a:r>
            <a:r>
              <a:rPr lang="en-US" sz="2400" dirty="0">
                <a:latin typeface="Arial" panose="020B0604020202020204" pitchFamily="34" charset="0"/>
                <a:cs typeface="Arial" panose="020B0604020202020204" pitchFamily="34" charset="0"/>
              </a:rPr>
              <a:t>, tai </a:t>
            </a:r>
            <a:r>
              <a:rPr lang="en-US" sz="2400" dirty="0" err="1">
                <a:latin typeface="Arial" panose="020B0604020202020204" pitchFamily="34" charset="0"/>
                <a:cs typeface="Arial" panose="020B0604020202020204" pitchFamily="34" charset="0"/>
              </a:rPr>
              <a:t>aineen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sisällä</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olevien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reaktiivisten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komponenttien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vaikutuksesta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Tapahtuu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esimerkiksi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polymerisaatio</a:t>
            </a:r>
            <a:r>
              <a:rPr lang="en-US" sz="2400" dirty="0">
                <a:latin typeface="Arial" panose="020B0604020202020204" pitchFamily="34" charset="0"/>
                <a:cs typeface="Arial" panose="020B0604020202020204" pitchFamily="34" charset="0"/>
              </a:rPr>
              <a:t>.</a:t>
            </a:r>
            <a:endParaRPr lang="LID4096" sz="2400" dirty="0">
              <a:latin typeface="Arial" panose="020B0604020202020204" pitchFamily="34" charset="0"/>
              <a:cs typeface="Arial" panose="020B0604020202020204" pitchFamily="34" charset="0"/>
            </a:endParaRPr>
          </a:p>
        </p:txBody>
      </p:sp>
      <p:pic>
        <p:nvPicPr>
          <p:cNvPr id="5" name="Picture 4" descr="A picture containing text, map&#10;&#10;Description automatically generated">
            <a:extLst>
              <a:ext uri="{FF2B5EF4-FFF2-40B4-BE49-F238E27FC236}">
                <a16:creationId xmlns:a16="http://schemas.microsoft.com/office/drawing/2014/main" id="{033C7B9E-9E7D-4D36-BD3C-CEEBBDF116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3975" y="1739899"/>
            <a:ext cx="3381375" cy="4752975"/>
          </a:xfrm>
          <a:prstGeom prst="rect">
            <a:avLst/>
          </a:prstGeom>
        </p:spPr>
      </p:pic>
    </p:spTree>
    <p:extLst>
      <p:ext uri="{BB962C8B-B14F-4D97-AF65-F5344CB8AC3E}">
        <p14:creationId xmlns:p14="http://schemas.microsoft.com/office/powerpoint/2010/main" val="2604501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6918"/>
          <a:stretch/>
        </p:blipFill>
        <p:spPr>
          <a:xfrm>
            <a:off x="328204" y="1493114"/>
            <a:ext cx="8339285" cy="4920750"/>
          </a:xfrm>
          <a:prstGeom prst="rect">
            <a:avLst/>
          </a:prstGeom>
        </p:spPr>
      </p:pic>
      <p:sp>
        <p:nvSpPr>
          <p:cNvPr id="4" name="Title 3"/>
          <p:cNvSpPr>
            <a:spLocks noGrp="1"/>
          </p:cNvSpPr>
          <p:nvPr>
            <p:ph type="title"/>
          </p:nvPr>
        </p:nvSpPr>
        <p:spPr/>
        <p:txBody>
          <a:bodyPr/>
          <a:lstStyle/>
          <a:p>
            <a:r>
              <a:rPr lang="fi-FI" dirty="0">
                <a:latin typeface="Arial" panose="020B0604020202020204" pitchFamily="34" charset="0"/>
                <a:cs typeface="Arial" panose="020B0604020202020204" pitchFamily="34" charset="0"/>
              </a:rPr>
              <a:t>Komposiittiyhdistelmiä</a:t>
            </a:r>
          </a:p>
        </p:txBody>
      </p:sp>
    </p:spTree>
    <p:extLst>
      <p:ext uri="{BB962C8B-B14F-4D97-AF65-F5344CB8AC3E}">
        <p14:creationId xmlns:p14="http://schemas.microsoft.com/office/powerpoint/2010/main" val="2887252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538FE-E319-4000-8AF8-26052A1B0D46}"/>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Itsekorjautuva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betoni</a:t>
            </a:r>
            <a:endParaRPr lang="LID4096" dirty="0">
              <a:latin typeface="Arial" panose="020B0604020202020204" pitchFamily="34" charset="0"/>
              <a:cs typeface="Arial" panose="020B0604020202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3C64029F-72E0-4766-9F06-FFBB5552C8BD}"/>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r="9198"/>
          <a:stretch/>
        </p:blipFill>
        <p:spPr>
          <a:xfrm>
            <a:off x="558800" y="2775929"/>
            <a:ext cx="2920999" cy="3006794"/>
          </a:xfrm>
          <a:prstGeom prst="rect">
            <a:avLst/>
          </a:prstGeom>
        </p:spPr>
      </p:pic>
      <p:sp>
        <p:nvSpPr>
          <p:cNvPr id="5" name="TextBox 4">
            <a:extLst>
              <a:ext uri="{FF2B5EF4-FFF2-40B4-BE49-F238E27FC236}">
                <a16:creationId xmlns:a16="http://schemas.microsoft.com/office/drawing/2014/main" id="{D73987E2-42CB-42A6-99A6-0EFA4C573071}"/>
              </a:ext>
            </a:extLst>
          </p:cNvPr>
          <p:cNvSpPr txBox="1"/>
          <p:nvPr/>
        </p:nvSpPr>
        <p:spPr>
          <a:xfrm>
            <a:off x="424140" y="6240680"/>
            <a:ext cx="3405150" cy="461665"/>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Dhami</a:t>
            </a:r>
            <a:r>
              <a:rPr lang="en-US" sz="1200" dirty="0">
                <a:latin typeface="Arial" panose="020B0604020202020204" pitchFamily="34" charset="0"/>
                <a:cs typeface="Arial" panose="020B0604020202020204" pitchFamily="34" charset="0"/>
              </a:rPr>
              <a:t> et al in:  Biofilm and Microbial Applications in Biomineralized Concrete, 2012</a:t>
            </a:r>
            <a:endParaRPr lang="LID4096" sz="12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DD0DBC2-23FF-4698-8607-983DF831D9BE}"/>
              </a:ext>
            </a:extLst>
          </p:cNvPr>
          <p:cNvPicPr>
            <a:picLocks noChangeAspect="1"/>
          </p:cNvPicPr>
          <p:nvPr/>
        </p:nvPicPr>
        <p:blipFill>
          <a:blip r:embed="rId3"/>
          <a:stretch>
            <a:fillRect/>
          </a:stretch>
        </p:blipFill>
        <p:spPr>
          <a:xfrm>
            <a:off x="3906837" y="2859077"/>
            <a:ext cx="4774883" cy="1186757"/>
          </a:xfrm>
          <a:prstGeom prst="rect">
            <a:avLst/>
          </a:prstGeom>
        </p:spPr>
      </p:pic>
      <p:pic>
        <p:nvPicPr>
          <p:cNvPr id="7" name="Picture 6">
            <a:extLst>
              <a:ext uri="{FF2B5EF4-FFF2-40B4-BE49-F238E27FC236}">
                <a16:creationId xmlns:a16="http://schemas.microsoft.com/office/drawing/2014/main" id="{47760D76-BAB8-45C8-B591-BFE7BB8E6F47}"/>
              </a:ext>
            </a:extLst>
          </p:cNvPr>
          <p:cNvPicPr>
            <a:picLocks noChangeAspect="1"/>
          </p:cNvPicPr>
          <p:nvPr/>
        </p:nvPicPr>
        <p:blipFill>
          <a:blip r:embed="rId4"/>
          <a:stretch>
            <a:fillRect/>
          </a:stretch>
        </p:blipFill>
        <p:spPr>
          <a:xfrm>
            <a:off x="4219259" y="4162611"/>
            <a:ext cx="4150041" cy="1776196"/>
          </a:xfrm>
          <a:prstGeom prst="rect">
            <a:avLst/>
          </a:prstGeom>
        </p:spPr>
      </p:pic>
      <p:sp>
        <p:nvSpPr>
          <p:cNvPr id="8" name="TextBox 7">
            <a:extLst>
              <a:ext uri="{FF2B5EF4-FFF2-40B4-BE49-F238E27FC236}">
                <a16:creationId xmlns:a16="http://schemas.microsoft.com/office/drawing/2014/main" id="{12572597-351E-4CA3-A705-BA7FF4A64972}"/>
              </a:ext>
            </a:extLst>
          </p:cNvPr>
          <p:cNvSpPr txBox="1"/>
          <p:nvPr/>
        </p:nvSpPr>
        <p:spPr>
          <a:xfrm>
            <a:off x="4222750" y="6172361"/>
            <a:ext cx="4368800"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Reddy &amp; Mukherjee in: Biofilm and Microbial Applications in Biomineralized Concrete, 2012</a:t>
            </a:r>
            <a:endParaRPr lang="LID4096"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52C8887-A8A2-4A8C-97CB-E19B60CB141A}"/>
              </a:ext>
            </a:extLst>
          </p:cNvPr>
          <p:cNvSpPr txBox="1"/>
          <p:nvPr/>
        </p:nvSpPr>
        <p:spPr>
          <a:xfrm>
            <a:off x="482600" y="1587136"/>
            <a:ext cx="8369300" cy="830997"/>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Särön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synnyn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jälkeen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betonin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sisään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pääsee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kosteutta</a:t>
            </a:r>
            <a:r>
              <a:rPr lang="en-US"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joka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aktivoi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bakteerit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tuottamaan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kalsiumkarbonaattia</a:t>
            </a:r>
            <a:r>
              <a:rPr lang="en-US" sz="2400" dirty="0">
                <a:latin typeface="Arial" panose="020B0604020202020204" pitchFamily="34" charset="0"/>
                <a:cs typeface="Arial" panose="020B0604020202020204" pitchFamily="34" charset="0"/>
              </a:rPr>
              <a:t>.</a:t>
            </a:r>
            <a:endParaRPr lang="LID4096"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0727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25F8B-29F9-4DE8-B96F-EAE8F2E190A4}"/>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Nestemetalli-epoksi-vaahto</a:t>
            </a:r>
            <a:endParaRPr lang="LID4096"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E2812C5-5417-4240-A051-4CC0960B490C}"/>
              </a:ext>
            </a:extLst>
          </p:cNvPr>
          <p:cNvPicPr>
            <a:picLocks noChangeAspect="1"/>
          </p:cNvPicPr>
          <p:nvPr/>
        </p:nvPicPr>
        <p:blipFill>
          <a:blip r:embed="rId2"/>
          <a:stretch>
            <a:fillRect/>
          </a:stretch>
        </p:blipFill>
        <p:spPr>
          <a:xfrm>
            <a:off x="571999" y="2157211"/>
            <a:ext cx="4091322" cy="3417513"/>
          </a:xfrm>
          <a:prstGeom prst="rect">
            <a:avLst/>
          </a:prstGeom>
        </p:spPr>
      </p:pic>
      <p:pic>
        <p:nvPicPr>
          <p:cNvPr id="4" name="Picture 3">
            <a:extLst>
              <a:ext uri="{FF2B5EF4-FFF2-40B4-BE49-F238E27FC236}">
                <a16:creationId xmlns:a16="http://schemas.microsoft.com/office/drawing/2014/main" id="{7C832547-B32C-4051-9874-67DAED94E8FF}"/>
              </a:ext>
            </a:extLst>
          </p:cNvPr>
          <p:cNvPicPr>
            <a:picLocks noChangeAspect="1"/>
          </p:cNvPicPr>
          <p:nvPr/>
        </p:nvPicPr>
        <p:blipFill rotWithShape="1">
          <a:blip r:embed="rId3"/>
          <a:srcRect r="50194"/>
          <a:stretch/>
        </p:blipFill>
        <p:spPr>
          <a:xfrm>
            <a:off x="5274608" y="1604426"/>
            <a:ext cx="3553386" cy="1510296"/>
          </a:xfrm>
          <a:prstGeom prst="rect">
            <a:avLst/>
          </a:prstGeom>
        </p:spPr>
      </p:pic>
      <p:pic>
        <p:nvPicPr>
          <p:cNvPr id="6" name="Picture 5">
            <a:extLst>
              <a:ext uri="{FF2B5EF4-FFF2-40B4-BE49-F238E27FC236}">
                <a16:creationId xmlns:a16="http://schemas.microsoft.com/office/drawing/2014/main" id="{CB4264C4-82A6-40CF-91C3-C17806ECB705}"/>
              </a:ext>
            </a:extLst>
          </p:cNvPr>
          <p:cNvPicPr>
            <a:picLocks noChangeAspect="1"/>
          </p:cNvPicPr>
          <p:nvPr/>
        </p:nvPicPr>
        <p:blipFill rotWithShape="1">
          <a:blip r:embed="rId3"/>
          <a:srcRect l="49911"/>
          <a:stretch/>
        </p:blipFill>
        <p:spPr>
          <a:xfrm>
            <a:off x="5412441" y="3195662"/>
            <a:ext cx="3573556" cy="1510296"/>
          </a:xfrm>
          <a:prstGeom prst="rect">
            <a:avLst/>
          </a:prstGeom>
        </p:spPr>
      </p:pic>
      <p:sp>
        <p:nvSpPr>
          <p:cNvPr id="7" name="TextBox 6">
            <a:extLst>
              <a:ext uri="{FF2B5EF4-FFF2-40B4-BE49-F238E27FC236}">
                <a16:creationId xmlns:a16="http://schemas.microsoft.com/office/drawing/2014/main" id="{3CB24AA0-F435-4EA4-BCE7-D6371AD862FA}"/>
              </a:ext>
            </a:extLst>
          </p:cNvPr>
          <p:cNvSpPr txBox="1"/>
          <p:nvPr/>
        </p:nvSpPr>
        <p:spPr>
          <a:xfrm>
            <a:off x="475406" y="5677755"/>
            <a:ext cx="4645958" cy="1015663"/>
          </a:xfrm>
          <a:prstGeom prst="rect">
            <a:avLst/>
          </a:prstGeom>
          <a:noFill/>
        </p:spPr>
        <p:txBody>
          <a:bodyPr wrap="square" rtlCol="0">
            <a:spAutoFit/>
          </a:bodyPr>
          <a:lstStyle/>
          <a:p>
            <a:r>
              <a:rPr lang="en-US" sz="2000" dirty="0" err="1"/>
              <a:t>Templaatti-valmistus</a:t>
            </a:r>
            <a:r>
              <a:rPr lang="en-US" sz="2000" dirty="0"/>
              <a:t>: </a:t>
            </a:r>
            <a:r>
              <a:rPr lang="en-US" sz="2000" dirty="0" err="1"/>
              <a:t>sokerikiteet</a:t>
            </a:r>
            <a:r>
              <a:rPr lang="en-US" sz="2000" dirty="0"/>
              <a:t> </a:t>
            </a:r>
            <a:r>
              <a:rPr lang="en-US" sz="2000" dirty="0" err="1"/>
              <a:t>määrittelevät</a:t>
            </a:r>
            <a:r>
              <a:rPr lang="en-US" sz="2000" dirty="0"/>
              <a:t> </a:t>
            </a:r>
            <a:r>
              <a:rPr lang="en-US" sz="2000" dirty="0" err="1"/>
              <a:t>rakenteen</a:t>
            </a:r>
            <a:r>
              <a:rPr lang="en-US" sz="2000" dirty="0"/>
              <a:t>, </a:t>
            </a:r>
            <a:r>
              <a:rPr lang="en-US" sz="2000" dirty="0" err="1"/>
              <a:t>mutta</a:t>
            </a:r>
            <a:r>
              <a:rPr lang="en-US" sz="2000" dirty="0"/>
              <a:t> ne </a:t>
            </a:r>
            <a:r>
              <a:rPr lang="en-US" sz="2000" dirty="0" err="1"/>
              <a:t>poistetaan</a:t>
            </a:r>
            <a:r>
              <a:rPr lang="en-US" sz="2000" dirty="0"/>
              <a:t> </a:t>
            </a:r>
            <a:r>
              <a:rPr lang="en-US" sz="2000" dirty="0" err="1"/>
              <a:t>lopussa</a:t>
            </a:r>
            <a:r>
              <a:rPr lang="en-US" sz="2000" dirty="0"/>
              <a:t>.</a:t>
            </a:r>
            <a:endParaRPr lang="LID4096" sz="2000" dirty="0"/>
          </a:p>
        </p:txBody>
      </p:sp>
      <p:sp>
        <p:nvSpPr>
          <p:cNvPr id="8" name="TextBox 7">
            <a:extLst>
              <a:ext uri="{FF2B5EF4-FFF2-40B4-BE49-F238E27FC236}">
                <a16:creationId xmlns:a16="http://schemas.microsoft.com/office/drawing/2014/main" id="{D7CEE700-EDE0-4044-ADA8-8C92A4EE4D16}"/>
              </a:ext>
            </a:extLst>
          </p:cNvPr>
          <p:cNvSpPr txBox="1"/>
          <p:nvPr/>
        </p:nvSpPr>
        <p:spPr>
          <a:xfrm>
            <a:off x="5351928" y="4786898"/>
            <a:ext cx="3573556" cy="1323439"/>
          </a:xfrm>
          <a:prstGeom prst="rect">
            <a:avLst/>
          </a:prstGeom>
          <a:noFill/>
        </p:spPr>
        <p:txBody>
          <a:bodyPr wrap="square" rtlCol="0">
            <a:spAutoFit/>
          </a:bodyPr>
          <a:lstStyle/>
          <a:p>
            <a:r>
              <a:rPr lang="en-US" sz="2000" dirty="0" err="1"/>
              <a:t>Ecoflex-EGaIn</a:t>
            </a:r>
            <a:r>
              <a:rPr lang="en-US" sz="2000" dirty="0"/>
              <a:t> </a:t>
            </a:r>
            <a:r>
              <a:rPr lang="en-US" sz="2000" dirty="0" err="1"/>
              <a:t>komposiitti</a:t>
            </a:r>
            <a:r>
              <a:rPr lang="en-US" sz="2000" dirty="0"/>
              <a:t> </a:t>
            </a:r>
            <a:r>
              <a:rPr lang="en-US" sz="2000" dirty="0" err="1"/>
              <a:t>venyy</a:t>
            </a:r>
            <a:r>
              <a:rPr lang="en-US" sz="2000" dirty="0"/>
              <a:t> </a:t>
            </a:r>
            <a:r>
              <a:rPr lang="en-US" sz="2000" dirty="0" err="1"/>
              <a:t>kuten</a:t>
            </a:r>
            <a:r>
              <a:rPr lang="en-US" sz="2000" dirty="0"/>
              <a:t> </a:t>
            </a:r>
            <a:r>
              <a:rPr lang="en-US" sz="2000" dirty="0" err="1"/>
              <a:t>elastomeeri</a:t>
            </a:r>
            <a:r>
              <a:rPr lang="en-US" sz="2000" dirty="0"/>
              <a:t>, </a:t>
            </a:r>
            <a:r>
              <a:rPr lang="en-US" sz="2000" dirty="0" err="1"/>
              <a:t>vaikka</a:t>
            </a:r>
            <a:r>
              <a:rPr lang="en-US" sz="2000" dirty="0"/>
              <a:t> </a:t>
            </a:r>
            <a:r>
              <a:rPr lang="en-US" sz="2000" dirty="0" err="1"/>
              <a:t>pieniä</a:t>
            </a:r>
            <a:r>
              <a:rPr lang="en-US" sz="2000" dirty="0"/>
              <a:t> </a:t>
            </a:r>
            <a:r>
              <a:rPr lang="en-US" sz="2000" dirty="0" err="1"/>
              <a:t>EGaIn</a:t>
            </a:r>
            <a:r>
              <a:rPr lang="en-US" sz="2000" dirty="0"/>
              <a:t> </a:t>
            </a:r>
            <a:r>
              <a:rPr lang="en-US" sz="2000" dirty="0" err="1"/>
              <a:t>kuplia</a:t>
            </a:r>
            <a:r>
              <a:rPr lang="en-US" sz="2000" dirty="0"/>
              <a:t>.</a:t>
            </a:r>
          </a:p>
          <a:p>
            <a:endParaRPr lang="LID4096" sz="2000" dirty="0"/>
          </a:p>
        </p:txBody>
      </p:sp>
      <p:sp>
        <p:nvSpPr>
          <p:cNvPr id="9" name="TextBox 8">
            <a:extLst>
              <a:ext uri="{FF2B5EF4-FFF2-40B4-BE49-F238E27FC236}">
                <a16:creationId xmlns:a16="http://schemas.microsoft.com/office/drawing/2014/main" id="{FECB92D6-9195-4538-8FEA-171E02B7EBA0}"/>
              </a:ext>
            </a:extLst>
          </p:cNvPr>
          <p:cNvSpPr txBox="1"/>
          <p:nvPr/>
        </p:nvSpPr>
        <p:spPr>
          <a:xfrm>
            <a:off x="4742456" y="6416419"/>
            <a:ext cx="3860632" cy="276999"/>
          </a:xfrm>
          <a:prstGeom prst="rect">
            <a:avLst/>
          </a:prstGeom>
          <a:noFill/>
        </p:spPr>
        <p:txBody>
          <a:bodyPr wrap="square" rtlCol="0">
            <a:spAutoFit/>
          </a:bodyPr>
          <a:lstStyle/>
          <a:p>
            <a:r>
              <a:rPr lang="en-US" sz="1200" dirty="0"/>
              <a:t>Yang, Dickey: </a:t>
            </a:r>
            <a:r>
              <a:rPr lang="nl-NL" sz="1200" i="1" dirty="0"/>
              <a:t>Adv. Funct. Mater. </a:t>
            </a:r>
            <a:r>
              <a:rPr lang="nl-NL" sz="1200" b="1" dirty="0"/>
              <a:t>2020</a:t>
            </a:r>
            <a:r>
              <a:rPr lang="nl-NL" sz="1200" dirty="0"/>
              <a:t>, </a:t>
            </a:r>
            <a:r>
              <a:rPr lang="nl-NL" sz="1200" i="1" dirty="0"/>
              <a:t>30</a:t>
            </a:r>
            <a:r>
              <a:rPr lang="nl-NL" sz="1200" dirty="0"/>
              <a:t>, 2002611</a:t>
            </a:r>
            <a:endParaRPr lang="LID4096" sz="1200" dirty="0"/>
          </a:p>
        </p:txBody>
      </p:sp>
      <p:sp>
        <p:nvSpPr>
          <p:cNvPr id="5" name="TextBox 4">
            <a:extLst>
              <a:ext uri="{FF2B5EF4-FFF2-40B4-BE49-F238E27FC236}">
                <a16:creationId xmlns:a16="http://schemas.microsoft.com/office/drawing/2014/main" id="{8DC3441B-DD96-4466-A4F4-9329F2DCE04F}"/>
              </a:ext>
            </a:extLst>
          </p:cNvPr>
          <p:cNvSpPr txBox="1"/>
          <p:nvPr/>
        </p:nvSpPr>
        <p:spPr>
          <a:xfrm>
            <a:off x="628650" y="1654070"/>
            <a:ext cx="4333314" cy="400110"/>
          </a:xfrm>
          <a:prstGeom prst="rect">
            <a:avLst/>
          </a:prstGeom>
          <a:noFill/>
        </p:spPr>
        <p:txBody>
          <a:bodyPr wrap="square" rtlCol="0">
            <a:spAutoFit/>
          </a:bodyPr>
          <a:lstStyle/>
          <a:p>
            <a:r>
              <a:rPr lang="en-US" sz="2000" dirty="0" err="1"/>
              <a:t>EGaIn</a:t>
            </a:r>
            <a:r>
              <a:rPr lang="en-US" sz="2000" dirty="0"/>
              <a:t> = </a:t>
            </a:r>
            <a:r>
              <a:rPr lang="en-US" sz="2000" dirty="0" err="1"/>
              <a:t>eutektinen</a:t>
            </a:r>
            <a:r>
              <a:rPr lang="en-US" sz="2000" dirty="0"/>
              <a:t> Gallium-Indium</a:t>
            </a:r>
            <a:endParaRPr lang="LID4096" sz="2000" dirty="0"/>
          </a:p>
        </p:txBody>
      </p:sp>
    </p:spTree>
    <p:extLst>
      <p:ext uri="{BB962C8B-B14F-4D97-AF65-F5344CB8AC3E}">
        <p14:creationId xmlns:p14="http://schemas.microsoft.com/office/powerpoint/2010/main" val="29539269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85424-3FF8-4934-BFE1-E332E86C2CC5}"/>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Nestemetallivaahto</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anturina</a:t>
            </a:r>
            <a:endParaRPr lang="LID4096"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FDF4ADC-6830-466A-ADDB-1AE91ACF9D66}"/>
              </a:ext>
            </a:extLst>
          </p:cNvPr>
          <p:cNvPicPr>
            <a:picLocks noChangeAspect="1"/>
          </p:cNvPicPr>
          <p:nvPr/>
        </p:nvPicPr>
        <p:blipFill>
          <a:blip r:embed="rId2"/>
          <a:stretch>
            <a:fillRect/>
          </a:stretch>
        </p:blipFill>
        <p:spPr>
          <a:xfrm>
            <a:off x="555991" y="1626015"/>
            <a:ext cx="2774237" cy="2316535"/>
          </a:xfrm>
          <a:prstGeom prst="rect">
            <a:avLst/>
          </a:prstGeom>
        </p:spPr>
      </p:pic>
      <p:pic>
        <p:nvPicPr>
          <p:cNvPr id="4" name="Picture 3">
            <a:extLst>
              <a:ext uri="{FF2B5EF4-FFF2-40B4-BE49-F238E27FC236}">
                <a16:creationId xmlns:a16="http://schemas.microsoft.com/office/drawing/2014/main" id="{CE2752F2-0A75-4DCE-9F88-3C599653601B}"/>
              </a:ext>
            </a:extLst>
          </p:cNvPr>
          <p:cNvPicPr>
            <a:picLocks noChangeAspect="1"/>
          </p:cNvPicPr>
          <p:nvPr/>
        </p:nvPicPr>
        <p:blipFill>
          <a:blip r:embed="rId3"/>
          <a:stretch>
            <a:fillRect/>
          </a:stretch>
        </p:blipFill>
        <p:spPr>
          <a:xfrm>
            <a:off x="4192993" y="2011078"/>
            <a:ext cx="4819898" cy="3708591"/>
          </a:xfrm>
          <a:prstGeom prst="rect">
            <a:avLst/>
          </a:prstGeom>
        </p:spPr>
      </p:pic>
      <p:sp>
        <p:nvSpPr>
          <p:cNvPr id="5" name="TextBox 4">
            <a:extLst>
              <a:ext uri="{FF2B5EF4-FFF2-40B4-BE49-F238E27FC236}">
                <a16:creationId xmlns:a16="http://schemas.microsoft.com/office/drawing/2014/main" id="{5D314192-DB12-48D7-A197-C469C69AB3C3}"/>
              </a:ext>
            </a:extLst>
          </p:cNvPr>
          <p:cNvSpPr txBox="1"/>
          <p:nvPr/>
        </p:nvSpPr>
        <p:spPr>
          <a:xfrm>
            <a:off x="4596725" y="6354374"/>
            <a:ext cx="4012433" cy="276999"/>
          </a:xfrm>
          <a:prstGeom prst="rect">
            <a:avLst/>
          </a:prstGeom>
          <a:noFill/>
        </p:spPr>
        <p:txBody>
          <a:bodyPr wrap="square" rtlCol="0">
            <a:spAutoFit/>
          </a:bodyPr>
          <a:lstStyle/>
          <a:p>
            <a:r>
              <a:rPr lang="en-US" sz="1200" dirty="0"/>
              <a:t>Yang, Dickey: </a:t>
            </a:r>
            <a:r>
              <a:rPr lang="nl-NL" sz="1200" i="1" dirty="0"/>
              <a:t>Adv. Funct. Mater. </a:t>
            </a:r>
            <a:r>
              <a:rPr lang="nl-NL" sz="1200" b="1" dirty="0"/>
              <a:t>2020</a:t>
            </a:r>
            <a:r>
              <a:rPr lang="nl-NL" sz="1200" dirty="0"/>
              <a:t>, </a:t>
            </a:r>
            <a:r>
              <a:rPr lang="nl-NL" sz="1200" i="1" dirty="0"/>
              <a:t>30</a:t>
            </a:r>
            <a:r>
              <a:rPr lang="nl-NL" sz="1200" dirty="0"/>
              <a:t>, 2002611</a:t>
            </a:r>
            <a:endParaRPr lang="LID4096" sz="1200" dirty="0"/>
          </a:p>
        </p:txBody>
      </p:sp>
      <p:sp>
        <p:nvSpPr>
          <p:cNvPr id="6" name="TextBox 5">
            <a:extLst>
              <a:ext uri="{FF2B5EF4-FFF2-40B4-BE49-F238E27FC236}">
                <a16:creationId xmlns:a16="http://schemas.microsoft.com/office/drawing/2014/main" id="{3EE585DC-206B-446F-B6DB-4115100017EC}"/>
              </a:ext>
            </a:extLst>
          </p:cNvPr>
          <p:cNvSpPr txBox="1"/>
          <p:nvPr/>
        </p:nvSpPr>
        <p:spPr>
          <a:xfrm>
            <a:off x="443761" y="4260287"/>
            <a:ext cx="3749231" cy="1938992"/>
          </a:xfrm>
          <a:prstGeom prst="rect">
            <a:avLst/>
          </a:prstGeom>
          <a:noFill/>
        </p:spPr>
        <p:txBody>
          <a:bodyPr wrap="square" rtlCol="0">
            <a:spAutoFit/>
          </a:bodyPr>
          <a:lstStyle/>
          <a:p>
            <a:r>
              <a:rPr lang="en-US" sz="2400" dirty="0" err="1"/>
              <a:t>Sekä</a:t>
            </a:r>
            <a:r>
              <a:rPr lang="en-US" sz="2400" dirty="0"/>
              <a:t> </a:t>
            </a:r>
            <a:r>
              <a:rPr lang="en-US" sz="2400" dirty="0" err="1"/>
              <a:t>dielektrisyysvakio</a:t>
            </a:r>
            <a:r>
              <a:rPr lang="en-US" sz="2400" dirty="0"/>
              <a:t> (</a:t>
            </a:r>
            <a:r>
              <a:rPr lang="en-US" sz="2400" dirty="0" err="1"/>
              <a:t>permittiivisyys</a:t>
            </a:r>
            <a:r>
              <a:rPr lang="en-US" sz="2400" dirty="0"/>
              <a:t>) </a:t>
            </a:r>
            <a:r>
              <a:rPr lang="en-US" sz="2400" dirty="0" err="1"/>
              <a:t>että</a:t>
            </a:r>
            <a:r>
              <a:rPr lang="en-US" sz="2400" dirty="0"/>
              <a:t> </a:t>
            </a:r>
            <a:r>
              <a:rPr lang="en-US" sz="2400" dirty="0" err="1"/>
              <a:t>kapasitanssi</a:t>
            </a:r>
            <a:r>
              <a:rPr lang="en-US" sz="2400" dirty="0"/>
              <a:t> </a:t>
            </a:r>
            <a:r>
              <a:rPr lang="en-US" sz="2400" dirty="0" err="1"/>
              <a:t>muuttuvat</a:t>
            </a:r>
            <a:r>
              <a:rPr lang="en-US" sz="2400" dirty="0"/>
              <a:t> </a:t>
            </a:r>
            <a:r>
              <a:rPr lang="en-US" sz="2400" dirty="0" err="1"/>
              <a:t>puristettaessa</a:t>
            </a:r>
            <a:r>
              <a:rPr lang="en-US" sz="2400" dirty="0"/>
              <a:t> </a:t>
            </a:r>
            <a:r>
              <a:rPr lang="en-US" sz="2400" dirty="0">
                <a:sym typeface="Wingdings" panose="05000000000000000000" pitchFamily="2" charset="2"/>
              </a:rPr>
              <a:t> </a:t>
            </a:r>
            <a:r>
              <a:rPr lang="en-US" sz="2400" dirty="0" err="1">
                <a:sym typeface="Wingdings" panose="05000000000000000000" pitchFamily="2" charset="2"/>
              </a:rPr>
              <a:t>robotille</a:t>
            </a:r>
            <a:r>
              <a:rPr lang="en-US" sz="2400" dirty="0">
                <a:sym typeface="Wingdings" panose="05000000000000000000" pitchFamily="2" charset="2"/>
              </a:rPr>
              <a:t> </a:t>
            </a:r>
            <a:r>
              <a:rPr lang="en-US" sz="2400" dirty="0" err="1">
                <a:sym typeface="Wingdings" panose="05000000000000000000" pitchFamily="2" charset="2"/>
              </a:rPr>
              <a:t>tuntoaisti</a:t>
            </a:r>
            <a:endParaRPr lang="LID4096" sz="2400" dirty="0"/>
          </a:p>
        </p:txBody>
      </p:sp>
    </p:spTree>
    <p:extLst>
      <p:ext uri="{BB962C8B-B14F-4D97-AF65-F5344CB8AC3E}">
        <p14:creationId xmlns:p14="http://schemas.microsoft.com/office/powerpoint/2010/main" val="5676485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Komposiittien etuja</a:t>
            </a:r>
          </a:p>
        </p:txBody>
      </p:sp>
      <p:pic>
        <p:nvPicPr>
          <p:cNvPr id="7" name="Picture 6" descr="A picture containing building, snow, sidewalk, walking&#10;&#10;Description automatically generated">
            <a:extLst>
              <a:ext uri="{FF2B5EF4-FFF2-40B4-BE49-F238E27FC236}">
                <a16:creationId xmlns:a16="http://schemas.microsoft.com/office/drawing/2014/main" id="{60FCB865-AA25-460E-8696-B5C8C749D9EF}"/>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103751" y="1667667"/>
            <a:ext cx="8823891" cy="4581070"/>
          </a:xfrm>
          <a:prstGeom prst="rect">
            <a:avLst/>
          </a:prstGeom>
        </p:spPr>
      </p:pic>
      <p:sp>
        <p:nvSpPr>
          <p:cNvPr id="4" name="TextBox 3"/>
          <p:cNvSpPr txBox="1"/>
          <p:nvPr/>
        </p:nvSpPr>
        <p:spPr>
          <a:xfrm>
            <a:off x="449186" y="1824265"/>
            <a:ext cx="8345533" cy="4524315"/>
          </a:xfrm>
          <a:prstGeom prst="rect">
            <a:avLst/>
          </a:prstGeom>
          <a:noFill/>
        </p:spPr>
        <p:txBody>
          <a:bodyPr wrap="square" rtlCol="0">
            <a:spAutoFit/>
          </a:bodyPr>
          <a:lstStyle/>
          <a:p>
            <a:r>
              <a:rPr lang="fi-FI" sz="3200" dirty="0">
                <a:latin typeface="Arial" panose="020B0604020202020204" pitchFamily="34" charset="0"/>
                <a:cs typeface="Arial" panose="020B0604020202020204" pitchFamily="34" charset="0"/>
              </a:rPr>
              <a:t>Kahden materiaalin parhaat puolet yhdistetty</a:t>
            </a:r>
          </a:p>
          <a:p>
            <a:endParaRPr lang="fi-FI" sz="3200" dirty="0">
              <a:latin typeface="Arial" panose="020B0604020202020204" pitchFamily="34" charset="0"/>
              <a:cs typeface="Arial" panose="020B0604020202020204" pitchFamily="34" charset="0"/>
            </a:endParaRPr>
          </a:p>
          <a:p>
            <a:r>
              <a:rPr lang="fi-FI" sz="3200" dirty="0">
                <a:latin typeface="Arial" panose="020B0604020202020204" pitchFamily="34" charset="0"/>
                <a:cs typeface="Arial" panose="020B0604020202020204" pitchFamily="34" charset="0"/>
              </a:rPr>
              <a:t>Lujuus ja sitkeys säädeltävissä</a:t>
            </a:r>
          </a:p>
          <a:p>
            <a:endParaRPr lang="fi-FI" sz="3200" dirty="0">
              <a:latin typeface="Arial" panose="020B0604020202020204" pitchFamily="34" charset="0"/>
              <a:cs typeface="Arial" panose="020B0604020202020204" pitchFamily="34" charset="0"/>
            </a:endParaRPr>
          </a:p>
          <a:p>
            <a:r>
              <a:rPr lang="fi-FI" sz="3200" dirty="0">
                <a:latin typeface="Arial" panose="020B0604020202020204" pitchFamily="34" charset="0"/>
                <a:cs typeface="Arial" panose="020B0604020202020204" pitchFamily="34" charset="0"/>
              </a:rPr>
              <a:t>Yleensä kevyitä</a:t>
            </a:r>
          </a:p>
          <a:p>
            <a:endParaRPr lang="fi-FI" sz="3200" dirty="0">
              <a:latin typeface="Arial" panose="020B0604020202020204" pitchFamily="34" charset="0"/>
              <a:cs typeface="Arial" panose="020B0604020202020204" pitchFamily="34" charset="0"/>
            </a:endParaRPr>
          </a:p>
          <a:p>
            <a:r>
              <a:rPr lang="fi-FI" sz="3200" dirty="0">
                <a:latin typeface="Arial" panose="020B0604020202020204" pitchFamily="34" charset="0"/>
                <a:cs typeface="Arial" panose="020B0604020202020204" pitchFamily="34" charset="0"/>
              </a:rPr>
              <a:t>Suorituskyky/tiheys erinomainen</a:t>
            </a:r>
          </a:p>
          <a:p>
            <a:r>
              <a:rPr lang="fi-FI" sz="3200" dirty="0">
                <a:latin typeface="Arial" panose="020B0604020202020204" pitchFamily="34" charset="0"/>
                <a:cs typeface="Arial" panose="020B0604020202020204" pitchFamily="34" charset="0"/>
              </a:rPr>
              <a:t>(</a:t>
            </a:r>
            <a:r>
              <a:rPr lang="fi-FI" sz="3200" dirty="0" err="1">
                <a:latin typeface="Arial" panose="020B0604020202020204" pitchFamily="34" charset="0"/>
                <a:cs typeface="Arial" panose="020B0604020202020204" pitchFamily="34" charset="0"/>
              </a:rPr>
              <a:t>e.g</a:t>
            </a:r>
            <a:r>
              <a:rPr lang="fi-FI" sz="3200" dirty="0">
                <a:latin typeface="Arial" panose="020B0604020202020204" pitchFamily="34" charset="0"/>
                <a:cs typeface="Arial" panose="020B0604020202020204" pitchFamily="34" charset="0"/>
              </a:rPr>
              <a:t>. </a:t>
            </a:r>
            <a:r>
              <a:rPr lang="fi-FI" sz="3200" dirty="0" err="1">
                <a:latin typeface="Arial" panose="020B0604020202020204" pitchFamily="34" charset="0"/>
                <a:cs typeface="Arial" panose="020B0604020202020204" pitchFamily="34" charset="0"/>
              </a:rPr>
              <a:t>strength</a:t>
            </a:r>
            <a:r>
              <a:rPr lang="fi-FI" sz="3200" dirty="0">
                <a:latin typeface="Arial" panose="020B0604020202020204" pitchFamily="34" charset="0"/>
                <a:cs typeface="Arial" panose="020B0604020202020204" pitchFamily="34" charset="0"/>
              </a:rPr>
              <a:t>/</a:t>
            </a:r>
            <a:r>
              <a:rPr lang="fi-FI" sz="3200" dirty="0" err="1">
                <a:latin typeface="Arial" panose="020B0604020202020204" pitchFamily="34" charset="0"/>
                <a:cs typeface="Arial" panose="020B0604020202020204" pitchFamily="34" charset="0"/>
              </a:rPr>
              <a:t>density</a:t>
            </a:r>
            <a:r>
              <a:rPr lang="fi-FI" sz="3200" dirty="0">
                <a:latin typeface="Arial" panose="020B0604020202020204" pitchFamily="34" charset="0"/>
                <a:cs typeface="Arial" panose="020B0604020202020204" pitchFamily="34" charset="0"/>
              </a:rPr>
              <a:t>)</a:t>
            </a:r>
          </a:p>
          <a:p>
            <a:endParaRPr lang="fi-FI" sz="3200" dirty="0">
              <a:latin typeface="Arial" panose="020B0604020202020204" pitchFamily="34" charset="0"/>
              <a:cs typeface="Arial" panose="020B0604020202020204" pitchFamily="34" charset="0"/>
            </a:endParaRPr>
          </a:p>
        </p:txBody>
      </p:sp>
      <p:sp>
        <p:nvSpPr>
          <p:cNvPr id="5" name="TextBox 4"/>
          <p:cNvSpPr txBox="1"/>
          <p:nvPr/>
        </p:nvSpPr>
        <p:spPr>
          <a:xfrm>
            <a:off x="6986356" y="4093246"/>
            <a:ext cx="2220686" cy="2246769"/>
          </a:xfrm>
          <a:prstGeom prst="rect">
            <a:avLst/>
          </a:prstGeom>
          <a:noFill/>
        </p:spPr>
        <p:txBody>
          <a:bodyPr wrap="square" rtlCol="0">
            <a:spAutoFit/>
          </a:bodyPr>
          <a:lstStyle/>
          <a:p>
            <a:r>
              <a:rPr lang="fi-FI" sz="2800" dirty="0">
                <a:latin typeface="Arial" panose="020B0604020202020204" pitchFamily="34" charset="0"/>
                <a:cs typeface="Arial" panose="020B0604020202020204" pitchFamily="34" charset="0"/>
              </a:rPr>
              <a:t>Tuulimyllyt = suurin komposiitti-markkina: $15 </a:t>
            </a:r>
            <a:r>
              <a:rPr lang="fi-FI" sz="2800" dirty="0" err="1">
                <a:latin typeface="Arial" panose="020B0604020202020204" pitchFamily="34" charset="0"/>
                <a:cs typeface="Arial" panose="020B0604020202020204" pitchFamily="34" charset="0"/>
              </a:rPr>
              <a:t>mrd</a:t>
            </a:r>
            <a:r>
              <a:rPr lang="fi-FI"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1848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Komposiittien huonoja puolia</a:t>
            </a:r>
          </a:p>
        </p:txBody>
      </p:sp>
      <p:sp>
        <p:nvSpPr>
          <p:cNvPr id="3" name="Rectangle 2"/>
          <p:cNvSpPr/>
          <p:nvPr/>
        </p:nvSpPr>
        <p:spPr>
          <a:xfrm>
            <a:off x="539750" y="1905506"/>
            <a:ext cx="8464550" cy="3046988"/>
          </a:xfrm>
          <a:prstGeom prst="rect">
            <a:avLst/>
          </a:prstGeom>
        </p:spPr>
        <p:txBody>
          <a:bodyPr wrap="square">
            <a:spAutoFit/>
          </a:bodyPr>
          <a:lstStyle/>
          <a:p>
            <a:pPr marL="457200" indent="-457200">
              <a:buFont typeface="Arial" panose="020B0604020202020204" pitchFamily="34" charset="0"/>
              <a:buChar char="•"/>
            </a:pPr>
            <a:r>
              <a:rPr lang="fi-FI" sz="3200" dirty="0">
                <a:latin typeface="Arial" panose="020B0604020202020204" pitchFamily="34" charset="0"/>
                <a:cs typeface="Arial" panose="020B0604020202020204" pitchFamily="34" charset="0"/>
              </a:rPr>
              <a:t>Kalliit raaka-aineet</a:t>
            </a: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err="1">
                <a:latin typeface="Arial" panose="020B0604020202020204" pitchFamily="34" charset="0"/>
                <a:cs typeface="Arial" panose="020B0604020202020204" pitchFamily="34" charset="0"/>
              </a:rPr>
              <a:t>Monimutkainen</a:t>
            </a:r>
            <a:r>
              <a:rPr lang="en-US" sz="3200" dirty="0">
                <a:latin typeface="Arial" panose="020B0604020202020204" pitchFamily="34" charset="0"/>
                <a:cs typeface="Arial" panose="020B0604020202020204" pitchFamily="34" charset="0"/>
              </a:rPr>
              <a:t> ja </a:t>
            </a:r>
            <a:r>
              <a:rPr lang="en-US" sz="3200" dirty="0" err="1">
                <a:latin typeface="Arial" panose="020B0604020202020204" pitchFamily="34" charset="0"/>
                <a:cs typeface="Arial" panose="020B0604020202020204" pitchFamily="34" charset="0"/>
              </a:rPr>
              <a:t>kallis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valmistusprosessi</a:t>
            </a: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3200" dirty="0" err="1">
                <a:latin typeface="Arial" panose="020B0604020202020204" pitchFamily="34" charset="0"/>
                <a:cs typeface="Arial" panose="020B0604020202020204" pitchFamily="34" charset="0"/>
              </a:rPr>
              <a:t>Vahvuus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kuituja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vastaan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suunnassa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huono</a:t>
            </a:r>
            <a:r>
              <a:rPr lang="en-US" sz="3200" dirty="0">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3200" dirty="0" err="1">
                <a:latin typeface="Arial" panose="020B0604020202020204" pitchFamily="34" charset="0"/>
                <a:cs typeface="Arial" panose="020B0604020202020204" pitchFamily="34" charset="0"/>
              </a:rPr>
              <a:t>Iskunkestävyys</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huono</a:t>
            </a:r>
            <a:endParaRPr lang="en-US" sz="3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fi-FI" sz="3200" dirty="0">
                <a:latin typeface="Arial" panose="020B0604020202020204" pitchFamily="34" charset="0"/>
                <a:cs typeface="Arial" panose="020B0604020202020204" pitchFamily="34" charset="0"/>
              </a:rPr>
              <a:t>Vaikeasti korjattavissa</a:t>
            </a:r>
          </a:p>
          <a:p>
            <a:pPr marL="457200" indent="-457200">
              <a:buFont typeface="Arial" panose="020B0604020202020204" pitchFamily="34" charset="0"/>
              <a:buChar char="•"/>
            </a:pPr>
            <a:r>
              <a:rPr lang="fi-FI" sz="3200" dirty="0">
                <a:latin typeface="Arial" panose="020B0604020202020204" pitchFamily="34" charset="0"/>
                <a:cs typeface="Arial" panose="020B0604020202020204" pitchFamily="34" charset="0"/>
              </a:rPr>
              <a:t>Vaikeasti kierrätettävissä</a:t>
            </a:r>
          </a:p>
        </p:txBody>
      </p:sp>
    </p:spTree>
    <p:extLst>
      <p:ext uri="{BB962C8B-B14F-4D97-AF65-F5344CB8AC3E}">
        <p14:creationId xmlns:p14="http://schemas.microsoft.com/office/powerpoint/2010/main" val="138723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955" y="320992"/>
            <a:ext cx="3282723" cy="49191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812" y="1052512"/>
            <a:ext cx="3000375" cy="47529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741" y="311013"/>
            <a:ext cx="3171825" cy="475297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6184" y="1862409"/>
            <a:ext cx="3352800" cy="475297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3848" y="1862409"/>
            <a:ext cx="3143250" cy="4752975"/>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5624" y="747666"/>
            <a:ext cx="3645496" cy="5462770"/>
          </a:xfrm>
          <a:prstGeom prst="rect">
            <a:avLst/>
          </a:prstGeom>
        </p:spPr>
      </p:pic>
    </p:spTree>
    <p:extLst>
      <p:ext uri="{BB962C8B-B14F-4D97-AF65-F5344CB8AC3E}">
        <p14:creationId xmlns:p14="http://schemas.microsoft.com/office/powerpoint/2010/main" val="28991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Hybridimateriaalit</a:t>
            </a:r>
          </a:p>
        </p:txBody>
      </p:sp>
      <p:sp>
        <p:nvSpPr>
          <p:cNvPr id="3" name="Content Placeholder 2"/>
          <p:cNvSpPr>
            <a:spLocks noGrp="1"/>
          </p:cNvSpPr>
          <p:nvPr>
            <p:ph idx="1"/>
          </p:nvPr>
        </p:nvSpPr>
        <p:spPr>
          <a:xfrm>
            <a:off x="628650" y="1917065"/>
            <a:ext cx="7886700" cy="4351338"/>
          </a:xfrm>
        </p:spPr>
        <p:txBody>
          <a:bodyPr>
            <a:normAutofit fontScale="92500" lnSpcReduction="10000"/>
          </a:bodyPr>
          <a:lstStyle/>
          <a:p>
            <a:pPr marL="0" indent="0">
              <a:buNone/>
            </a:pPr>
            <a:r>
              <a:rPr lang="fi-FI" dirty="0">
                <a:latin typeface="Arial" panose="020B0604020202020204" pitchFamily="34" charset="0"/>
                <a:cs typeface="Arial" panose="020B0604020202020204" pitchFamily="34" charset="0"/>
              </a:rPr>
              <a:t>Hybridimateriaalit ovat komposiitteja; kahden tai useamman materiaalin yhdistelmiä.</a:t>
            </a:r>
          </a:p>
          <a:p>
            <a:pPr marL="0" indent="0">
              <a:buNone/>
            </a:pPr>
            <a:endParaRPr lang="fi-FI" dirty="0">
              <a:latin typeface="Arial" panose="020B0604020202020204" pitchFamily="34" charset="0"/>
              <a:cs typeface="Arial" panose="020B0604020202020204" pitchFamily="34" charset="0"/>
            </a:endParaRPr>
          </a:p>
          <a:p>
            <a:pPr marL="0" indent="0">
              <a:buNone/>
            </a:pPr>
            <a:r>
              <a:rPr lang="fi-FI" dirty="0">
                <a:latin typeface="Arial" panose="020B0604020202020204" pitchFamily="34" charset="0"/>
                <a:cs typeface="Arial" panose="020B0604020202020204" pitchFamily="34" charset="0"/>
              </a:rPr>
              <a:t>Perinteisissä komposiiteissa komponentit nähtävissä mikroskoopilla (mm/cm kokoa).</a:t>
            </a:r>
          </a:p>
          <a:p>
            <a:pPr marL="0" indent="0">
              <a:buNone/>
            </a:pPr>
            <a:endParaRPr lang="fi-FI" dirty="0">
              <a:latin typeface="Arial" panose="020B0604020202020204" pitchFamily="34" charset="0"/>
              <a:cs typeface="Arial" panose="020B0604020202020204" pitchFamily="34" charset="0"/>
            </a:endParaRPr>
          </a:p>
          <a:p>
            <a:pPr marL="0" indent="0">
              <a:buNone/>
            </a:pPr>
            <a:r>
              <a:rPr lang="fi-FI" dirty="0">
                <a:latin typeface="Arial" panose="020B0604020202020204" pitchFamily="34" charset="0"/>
                <a:cs typeface="Arial" panose="020B0604020202020204" pitchFamily="34" charset="0"/>
              </a:rPr>
              <a:t>Hybrideissä eri aineet sidos- tai </a:t>
            </a:r>
            <a:r>
              <a:rPr lang="fi-FI" dirty="0" err="1">
                <a:latin typeface="Arial" panose="020B0604020202020204" pitchFamily="34" charset="0"/>
                <a:cs typeface="Arial" panose="020B0604020202020204" pitchFamily="34" charset="0"/>
              </a:rPr>
              <a:t>nm</a:t>
            </a:r>
            <a:r>
              <a:rPr lang="fi-FI" dirty="0">
                <a:latin typeface="Arial" panose="020B0604020202020204" pitchFamily="34" charset="0"/>
                <a:cs typeface="Arial" panose="020B0604020202020204" pitchFamily="34" charset="0"/>
              </a:rPr>
              <a:t>-tasolla.</a:t>
            </a:r>
          </a:p>
          <a:p>
            <a:pPr marL="0" indent="0">
              <a:buNone/>
            </a:pPr>
            <a:endParaRPr lang="fi-FI"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Jos </a:t>
            </a:r>
            <a:r>
              <a:rPr lang="en-US" dirty="0" err="1">
                <a:latin typeface="Arial" panose="020B0604020202020204" pitchFamily="34" charset="0"/>
                <a:cs typeface="Arial" panose="020B0604020202020204" pitchFamily="34" charset="0"/>
              </a:rPr>
              <a:t>yhdistelmällä</a:t>
            </a:r>
            <a:r>
              <a:rPr lang="en-US" dirty="0">
                <a:latin typeface="Arial" panose="020B0604020202020204" pitchFamily="34" charset="0"/>
                <a:cs typeface="Arial" panose="020B0604020202020204" pitchFamily="34" charset="0"/>
              </a:rPr>
              <a:t> on </a:t>
            </a:r>
            <a:r>
              <a:rPr lang="en-US" dirty="0" err="1">
                <a:latin typeface="Arial" panose="020B0604020202020204" pitchFamily="34" charset="0"/>
                <a:cs typeface="Arial" panose="020B0604020202020204" pitchFamily="34" charset="0"/>
              </a:rPr>
              <a:t>uusia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ominaisuuksia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joita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komponenteilla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ei</a:t>
            </a:r>
            <a:r>
              <a:rPr lang="en-US" dirty="0">
                <a:latin typeface="Arial" panose="020B0604020202020204" pitchFamily="34" charset="0"/>
                <a:cs typeface="Arial" panose="020B0604020202020204" pitchFamily="34" charset="0"/>
              </a:rPr>
              <a:t> ole, se on </a:t>
            </a:r>
            <a:r>
              <a:rPr lang="en-US" dirty="0" err="1">
                <a:latin typeface="Arial" panose="020B0604020202020204" pitchFamily="34" charset="0"/>
                <a:cs typeface="Arial" panose="020B0604020202020204" pitchFamily="34" charset="0"/>
              </a:rPr>
              <a:t>hybridimateriaali</a:t>
            </a:r>
            <a:r>
              <a:rPr lang="en-US" dirty="0">
                <a:latin typeface="Arial" panose="020B0604020202020204" pitchFamily="34" charset="0"/>
                <a:cs typeface="Arial" panose="020B0604020202020204" pitchFamily="34" charset="0"/>
              </a:rPr>
              <a:t>.</a:t>
            </a:r>
            <a:endParaRPr lang="fi-FI"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3481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Silikoni on hybridi</a:t>
            </a:r>
          </a:p>
        </p:txBody>
      </p:sp>
      <p:sp>
        <p:nvSpPr>
          <p:cNvPr id="3" name="Content Placeholder 2"/>
          <p:cNvSpPr>
            <a:spLocks noGrp="1"/>
          </p:cNvSpPr>
          <p:nvPr>
            <p:ph idx="1"/>
          </p:nvPr>
        </p:nvSpPr>
        <p:spPr>
          <a:xfrm>
            <a:off x="628650" y="1690689"/>
            <a:ext cx="7886700" cy="4351338"/>
          </a:xfrm>
        </p:spPr>
        <p:txBody>
          <a:bodyPr>
            <a:normAutofit/>
          </a:bodyPr>
          <a:lstStyle/>
          <a:p>
            <a:pPr marL="0" indent="0">
              <a:buNone/>
            </a:pPr>
            <a:r>
              <a:rPr lang="fi-FI" sz="2400" dirty="0"/>
              <a:t>Epäorgaaninen </a:t>
            </a:r>
            <a:r>
              <a:rPr lang="fi-FI" sz="2400" dirty="0" err="1"/>
              <a:t>Si</a:t>
            </a:r>
            <a:r>
              <a:rPr lang="fi-FI" sz="2400" dirty="0"/>
              <a:t>-O-</a:t>
            </a:r>
            <a:r>
              <a:rPr lang="fi-FI" sz="2400" dirty="0" err="1"/>
              <a:t>Si</a:t>
            </a:r>
            <a:r>
              <a:rPr lang="fi-FI" sz="2400" dirty="0"/>
              <a:t> selkäranka</a:t>
            </a:r>
          </a:p>
          <a:p>
            <a:pPr marL="0" indent="0">
              <a:buNone/>
            </a:pPr>
            <a:r>
              <a:rPr lang="fi-FI" sz="2400" dirty="0"/>
              <a:t>Orgaanisia sivuketjuja -R</a:t>
            </a:r>
          </a:p>
          <a:p>
            <a:pPr marL="0" indent="0">
              <a:buNone/>
            </a:pPr>
            <a:endParaRPr lang="fi-FI" sz="2400" dirty="0"/>
          </a:p>
          <a:p>
            <a:pPr marL="0" indent="0">
              <a:buNone/>
            </a:pPr>
            <a:r>
              <a:rPr lang="fi-FI" sz="2400" dirty="0"/>
              <a:t>Hybridi, koska erilaiset materiaalit liittyvät toisiinsa sidostasolla.</a:t>
            </a:r>
          </a:p>
          <a:p>
            <a:pPr marL="0" indent="0">
              <a:buNone/>
            </a:pPr>
            <a:endParaRPr lang="fi-FI" sz="2400" dirty="0"/>
          </a:p>
        </p:txBody>
      </p:sp>
      <p:pic>
        <p:nvPicPr>
          <p:cNvPr id="5" name="Picture 4"/>
          <p:cNvPicPr>
            <a:picLocks noChangeAspect="1"/>
          </p:cNvPicPr>
          <p:nvPr/>
        </p:nvPicPr>
        <p:blipFill>
          <a:blip r:embed="rId2"/>
          <a:stretch>
            <a:fillRect/>
          </a:stretch>
        </p:blipFill>
        <p:spPr>
          <a:xfrm>
            <a:off x="5958296" y="1298805"/>
            <a:ext cx="3057143" cy="1495238"/>
          </a:xfrm>
          <a:prstGeom prst="rect">
            <a:avLst/>
          </a:prstGeom>
        </p:spPr>
      </p:pic>
      <p:pic>
        <p:nvPicPr>
          <p:cNvPr id="7" name="Picture 6"/>
          <p:cNvPicPr>
            <a:picLocks noChangeAspect="1"/>
          </p:cNvPicPr>
          <p:nvPr/>
        </p:nvPicPr>
        <p:blipFill rotWithShape="1">
          <a:blip r:embed="rId3"/>
          <a:srcRect b="22652"/>
          <a:stretch/>
        </p:blipFill>
        <p:spPr>
          <a:xfrm>
            <a:off x="518951" y="4349932"/>
            <a:ext cx="4758680" cy="1828799"/>
          </a:xfrm>
          <a:prstGeom prst="rect">
            <a:avLst/>
          </a:prstGeom>
        </p:spPr>
      </p:pic>
      <p:sp>
        <p:nvSpPr>
          <p:cNvPr id="8" name="TextBox 7"/>
          <p:cNvSpPr txBox="1"/>
          <p:nvPr/>
        </p:nvSpPr>
        <p:spPr>
          <a:xfrm>
            <a:off x="5815591" y="4294836"/>
            <a:ext cx="3109468" cy="1938992"/>
          </a:xfrm>
          <a:prstGeom prst="rect">
            <a:avLst/>
          </a:prstGeom>
          <a:noFill/>
        </p:spPr>
        <p:txBody>
          <a:bodyPr wrap="square" rtlCol="0">
            <a:spAutoFit/>
          </a:bodyPr>
          <a:lstStyle/>
          <a:p>
            <a:r>
              <a:rPr lang="fi-FI" sz="2400" dirty="0"/>
              <a:t>PDMS:</a:t>
            </a:r>
          </a:p>
          <a:p>
            <a:r>
              <a:rPr lang="fi-FI" sz="2400" dirty="0"/>
              <a:t>-</a:t>
            </a:r>
            <a:r>
              <a:rPr lang="fi-FI" sz="2400" dirty="0" err="1"/>
              <a:t>elastomeeri</a:t>
            </a:r>
            <a:endParaRPr lang="fi-FI" sz="2400" dirty="0"/>
          </a:p>
          <a:p>
            <a:r>
              <a:rPr lang="fi-FI" sz="2400" dirty="0"/>
              <a:t>-läpinäkyvä</a:t>
            </a:r>
          </a:p>
          <a:p>
            <a:r>
              <a:rPr lang="fi-FI" sz="2400" dirty="0"/>
              <a:t>-lämmönkestävä</a:t>
            </a:r>
          </a:p>
          <a:p>
            <a:r>
              <a:rPr lang="fi-FI" sz="2400" dirty="0"/>
              <a:t>-bioyhteensopiva</a:t>
            </a:r>
          </a:p>
        </p:txBody>
      </p:sp>
      <p:sp>
        <p:nvSpPr>
          <p:cNvPr id="4" name="TextBox 3"/>
          <p:cNvSpPr txBox="1"/>
          <p:nvPr/>
        </p:nvSpPr>
        <p:spPr>
          <a:xfrm>
            <a:off x="518951" y="6178731"/>
            <a:ext cx="5555278" cy="461665"/>
          </a:xfrm>
          <a:prstGeom prst="rect">
            <a:avLst/>
          </a:prstGeom>
          <a:noFill/>
        </p:spPr>
        <p:txBody>
          <a:bodyPr wrap="square" rtlCol="0">
            <a:spAutoFit/>
          </a:bodyPr>
          <a:lstStyle/>
          <a:p>
            <a:r>
              <a:rPr lang="fi-FI" sz="2400" dirty="0" err="1"/>
              <a:t>Poly</a:t>
            </a:r>
            <a:r>
              <a:rPr lang="fi-FI" sz="2400" dirty="0"/>
              <a:t>(</a:t>
            </a:r>
            <a:r>
              <a:rPr lang="fi-FI" sz="2400" dirty="0" err="1"/>
              <a:t>dimethyl</a:t>
            </a:r>
            <a:r>
              <a:rPr lang="fi-FI" sz="2400" dirty="0"/>
              <a:t>)</a:t>
            </a:r>
            <a:r>
              <a:rPr lang="fi-FI" sz="2400" dirty="0" err="1"/>
              <a:t>siloxane</a:t>
            </a:r>
            <a:r>
              <a:rPr lang="fi-FI" sz="2400" dirty="0"/>
              <a:t> (PDMS)</a:t>
            </a:r>
          </a:p>
        </p:txBody>
      </p:sp>
    </p:spTree>
    <p:extLst>
      <p:ext uri="{BB962C8B-B14F-4D97-AF65-F5344CB8AC3E}">
        <p14:creationId xmlns:p14="http://schemas.microsoft.com/office/powerpoint/2010/main" val="423470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6F860-5B57-4BAD-833A-FAC2D22CFF49}"/>
              </a:ext>
            </a:extLst>
          </p:cNvPr>
          <p:cNvSpPr>
            <a:spLocks noGrp="1"/>
          </p:cNvSpPr>
          <p:nvPr>
            <p:ph type="title"/>
          </p:nvPr>
        </p:nvSpPr>
        <p:spPr>
          <a:xfrm>
            <a:off x="628649" y="146557"/>
            <a:ext cx="7886700" cy="1325563"/>
          </a:xfrm>
        </p:spPr>
        <p:txBody>
          <a:bodyPr/>
          <a:lstStyle/>
          <a:p>
            <a:r>
              <a:rPr lang="en-US" dirty="0">
                <a:latin typeface="Arial" panose="020B0604020202020204" pitchFamily="34" charset="0"/>
                <a:cs typeface="Arial" panose="020B0604020202020204" pitchFamily="34" charset="0"/>
              </a:rPr>
              <a:t>Puu-SiO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-polymeeri –</a:t>
            </a:r>
            <a:r>
              <a:rPr lang="en-US" dirty="0" err="1">
                <a:latin typeface="Arial" panose="020B0604020202020204" pitchFamily="34" charset="0"/>
                <a:cs typeface="Arial" panose="020B0604020202020204" pitchFamily="34" charset="0"/>
              </a:rPr>
              <a:t>hybridi</a:t>
            </a:r>
            <a:r>
              <a:rPr lang="en-US" dirty="0">
                <a:latin typeface="Arial" panose="020B0604020202020204" pitchFamily="34" charset="0"/>
                <a:cs typeface="Arial" panose="020B0604020202020204" pitchFamily="34" charset="0"/>
              </a:rPr>
              <a:t> ?</a:t>
            </a:r>
            <a:endParaRPr lang="LID4096"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619F128-CE04-43CC-AE59-26B280B19055}"/>
              </a:ext>
            </a:extLst>
          </p:cNvPr>
          <p:cNvPicPr>
            <a:picLocks noChangeAspect="1"/>
          </p:cNvPicPr>
          <p:nvPr/>
        </p:nvPicPr>
        <p:blipFill>
          <a:blip r:embed="rId2"/>
          <a:stretch>
            <a:fillRect/>
          </a:stretch>
        </p:blipFill>
        <p:spPr>
          <a:xfrm>
            <a:off x="202368" y="1294036"/>
            <a:ext cx="8739263" cy="2711002"/>
          </a:xfrm>
          <a:prstGeom prst="rect">
            <a:avLst/>
          </a:prstGeom>
        </p:spPr>
      </p:pic>
      <p:sp>
        <p:nvSpPr>
          <p:cNvPr id="5" name="TextBox 4">
            <a:extLst>
              <a:ext uri="{FF2B5EF4-FFF2-40B4-BE49-F238E27FC236}">
                <a16:creationId xmlns:a16="http://schemas.microsoft.com/office/drawing/2014/main" id="{B00BDA2B-7446-4094-93AE-29CE514CF512}"/>
              </a:ext>
            </a:extLst>
          </p:cNvPr>
          <p:cNvSpPr txBox="1"/>
          <p:nvPr/>
        </p:nvSpPr>
        <p:spPr>
          <a:xfrm>
            <a:off x="4916778" y="6334340"/>
            <a:ext cx="3731386" cy="276999"/>
          </a:xfrm>
          <a:prstGeom prst="rect">
            <a:avLst/>
          </a:prstGeom>
          <a:noFill/>
        </p:spPr>
        <p:txBody>
          <a:bodyPr wrap="square" rtlCol="0">
            <a:spAutoFit/>
          </a:bodyPr>
          <a:lstStyle/>
          <a:p>
            <a:r>
              <a:rPr lang="en-US" sz="1200" dirty="0"/>
              <a:t>Zhang et al: </a:t>
            </a:r>
            <a:r>
              <a:rPr lang="nl-NL" sz="1200" i="1" dirty="0"/>
              <a:t>Adv. Funct. Mater. </a:t>
            </a:r>
            <a:r>
              <a:rPr lang="nl-NL" sz="1200" b="1" dirty="0"/>
              <a:t>2020</a:t>
            </a:r>
            <a:r>
              <a:rPr lang="nl-NL" sz="1200" dirty="0"/>
              <a:t>, </a:t>
            </a:r>
            <a:r>
              <a:rPr lang="nl-NL" sz="1200" i="1" dirty="0"/>
              <a:t>30</a:t>
            </a:r>
            <a:r>
              <a:rPr lang="nl-NL" sz="1200" dirty="0"/>
              <a:t>, 1910425</a:t>
            </a:r>
            <a:endParaRPr lang="LID4096" sz="1200" dirty="0"/>
          </a:p>
        </p:txBody>
      </p:sp>
      <p:sp>
        <p:nvSpPr>
          <p:cNvPr id="6" name="TextBox 5">
            <a:extLst>
              <a:ext uri="{FF2B5EF4-FFF2-40B4-BE49-F238E27FC236}">
                <a16:creationId xmlns:a16="http://schemas.microsoft.com/office/drawing/2014/main" id="{8300DC8A-04DE-4589-B89D-ED8E4196CB38}"/>
              </a:ext>
            </a:extLst>
          </p:cNvPr>
          <p:cNvSpPr txBox="1"/>
          <p:nvPr/>
        </p:nvSpPr>
        <p:spPr>
          <a:xfrm>
            <a:off x="330200" y="4235450"/>
            <a:ext cx="2273300" cy="1200329"/>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Poistetaan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ligniini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puusta</a:t>
            </a: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sym typeface="Wingdings" panose="05000000000000000000" pitchFamily="2" charset="2"/>
              </a:rPr>
              <a:t> </a:t>
            </a:r>
            <a:r>
              <a:rPr lang="en-US" sz="2400" dirty="0" err="1">
                <a:latin typeface="Arial" panose="020B0604020202020204" pitchFamily="34" charset="0"/>
                <a:cs typeface="Arial" panose="020B0604020202020204" pitchFamily="34" charset="0"/>
                <a:sym typeface="Wingdings" panose="05000000000000000000" pitchFamily="2" charset="2"/>
              </a:rPr>
              <a:t>huokoista</a:t>
            </a:r>
            <a:endParaRPr lang="LID4096"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5EE1959-C3D7-4E89-8644-3CD51BB046A8}"/>
              </a:ext>
            </a:extLst>
          </p:cNvPr>
          <p:cNvSpPr txBox="1"/>
          <p:nvPr/>
        </p:nvSpPr>
        <p:spPr>
          <a:xfrm>
            <a:off x="3168649" y="4050784"/>
            <a:ext cx="2559050" cy="1569660"/>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Täytetään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huokoset</a:t>
            </a:r>
            <a:r>
              <a:rPr lang="en-US" sz="2400" dirty="0">
                <a:latin typeface="Arial" panose="020B0604020202020204" pitchFamily="34" charset="0"/>
                <a:cs typeface="Arial" panose="020B0604020202020204" pitchFamily="34" charset="0"/>
              </a:rPr>
              <a:t> SiO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-PDMA </a:t>
            </a:r>
            <a:r>
              <a:rPr lang="en-US" sz="2400" dirty="0" err="1">
                <a:latin typeface="Arial" panose="020B0604020202020204" pitchFamily="34" charset="0"/>
                <a:cs typeface="Arial" panose="020B0604020202020204" pitchFamily="34" charset="0"/>
              </a:rPr>
              <a:t>hydrogeelillä</a:t>
            </a:r>
            <a:endParaRPr lang="LID4096"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FBD291E-19DB-43B4-AE7C-765172A654D9}"/>
              </a:ext>
            </a:extLst>
          </p:cNvPr>
          <p:cNvSpPr txBox="1"/>
          <p:nvPr/>
        </p:nvSpPr>
        <p:spPr>
          <a:xfrm>
            <a:off x="6292849" y="4235450"/>
            <a:ext cx="2648781" cy="1569660"/>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Puristetaan</a:t>
            </a:r>
            <a:r>
              <a:rPr lang="en-US" sz="2400" dirty="0">
                <a:latin typeface="Arial" panose="020B0604020202020204" pitchFamily="34" charset="0"/>
                <a:cs typeface="Arial" panose="020B0604020202020204" pitchFamily="34" charset="0"/>
              </a:rPr>
              <a:t> ja </a:t>
            </a:r>
            <a:r>
              <a:rPr lang="en-US" sz="2400" dirty="0" err="1">
                <a:latin typeface="Arial" panose="020B0604020202020204" pitchFamily="34" charset="0"/>
                <a:cs typeface="Arial" panose="020B0604020202020204" pitchFamily="34" charset="0"/>
              </a:rPr>
              <a:t>kuivataan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kappale</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haluttuun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muotoon</a:t>
            </a:r>
            <a:r>
              <a:rPr lang="en-US" sz="2400" dirty="0">
                <a:latin typeface="Arial" panose="020B0604020202020204" pitchFamily="34" charset="0"/>
                <a:cs typeface="Arial" panose="020B0604020202020204" pitchFamily="34" charset="0"/>
              </a:rPr>
              <a:t>.</a:t>
            </a:r>
            <a:endParaRPr lang="LID4096"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51043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95D2D-7662-4A96-9F76-5421F8EE5ACF}"/>
              </a:ext>
            </a:extLst>
          </p:cNvPr>
          <p:cNvSpPr>
            <a:spLocks noGrp="1"/>
          </p:cNvSpPr>
          <p:nvPr>
            <p:ph type="title"/>
          </p:nvPr>
        </p:nvSpPr>
        <p:spPr/>
        <p:txBody>
          <a:bodyPr/>
          <a:lstStyle/>
          <a:p>
            <a:r>
              <a:rPr lang="en-US" dirty="0" err="1">
                <a:latin typeface="Arial" panose="020B0604020202020204" pitchFamily="34" charset="0"/>
                <a:cs typeface="Arial" panose="020B0604020202020204" pitchFamily="34" charset="0"/>
              </a:rPr>
              <a:t>Mekaaniset</a:t>
            </a:r>
            <a:r>
              <a:rPr lang="en-US" dirty="0">
                <a:latin typeface="Arial" panose="020B0604020202020204" pitchFamily="34" charset="0"/>
                <a:cs typeface="Arial" panose="020B0604020202020204" pitchFamily="34" charset="0"/>
              </a:rPr>
              <a:t> &amp; </a:t>
            </a:r>
            <a:r>
              <a:rPr lang="en-US" dirty="0" err="1">
                <a:latin typeface="Arial" panose="020B0604020202020204" pitchFamily="34" charset="0"/>
                <a:cs typeface="Arial" panose="020B0604020202020204" pitchFamily="34" charset="0"/>
              </a:rPr>
              <a:t>termiset</a:t>
            </a:r>
            <a:endParaRPr lang="LID4096"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82636A4-D77E-4B5D-A9A7-96E7C0F85186}"/>
              </a:ext>
            </a:extLst>
          </p:cNvPr>
          <p:cNvPicPr>
            <a:picLocks noChangeAspect="1"/>
          </p:cNvPicPr>
          <p:nvPr/>
        </p:nvPicPr>
        <p:blipFill rotWithShape="1">
          <a:blip r:embed="rId2"/>
          <a:srcRect l="1" r="4191"/>
          <a:stretch/>
        </p:blipFill>
        <p:spPr>
          <a:xfrm>
            <a:off x="6656465" y="546100"/>
            <a:ext cx="2284335" cy="3704400"/>
          </a:xfrm>
          <a:prstGeom prst="rect">
            <a:avLst/>
          </a:prstGeom>
        </p:spPr>
      </p:pic>
      <p:pic>
        <p:nvPicPr>
          <p:cNvPr id="6" name="Picture 5">
            <a:extLst>
              <a:ext uri="{FF2B5EF4-FFF2-40B4-BE49-F238E27FC236}">
                <a16:creationId xmlns:a16="http://schemas.microsoft.com/office/drawing/2014/main" id="{E23EE719-FF40-473A-97D3-1BC4350BED9D}"/>
              </a:ext>
            </a:extLst>
          </p:cNvPr>
          <p:cNvPicPr>
            <a:picLocks noChangeAspect="1"/>
          </p:cNvPicPr>
          <p:nvPr/>
        </p:nvPicPr>
        <p:blipFill rotWithShape="1">
          <a:blip r:embed="rId3"/>
          <a:srcRect t="2233"/>
          <a:stretch/>
        </p:blipFill>
        <p:spPr>
          <a:xfrm>
            <a:off x="1371390" y="1577133"/>
            <a:ext cx="4083260" cy="3240870"/>
          </a:xfrm>
          <a:prstGeom prst="rect">
            <a:avLst/>
          </a:prstGeom>
        </p:spPr>
      </p:pic>
      <p:pic>
        <p:nvPicPr>
          <p:cNvPr id="7" name="Picture 6">
            <a:extLst>
              <a:ext uri="{FF2B5EF4-FFF2-40B4-BE49-F238E27FC236}">
                <a16:creationId xmlns:a16="http://schemas.microsoft.com/office/drawing/2014/main" id="{83A0C728-AEDF-4D56-BC79-BD4349B347AD}"/>
              </a:ext>
            </a:extLst>
          </p:cNvPr>
          <p:cNvPicPr>
            <a:picLocks noChangeAspect="1"/>
          </p:cNvPicPr>
          <p:nvPr/>
        </p:nvPicPr>
        <p:blipFill>
          <a:blip r:embed="rId4"/>
          <a:stretch>
            <a:fillRect/>
          </a:stretch>
        </p:blipFill>
        <p:spPr>
          <a:xfrm>
            <a:off x="374440" y="5143500"/>
            <a:ext cx="5981910" cy="1257889"/>
          </a:xfrm>
          <a:prstGeom prst="rect">
            <a:avLst/>
          </a:prstGeom>
        </p:spPr>
      </p:pic>
      <p:sp>
        <p:nvSpPr>
          <p:cNvPr id="9" name="TextBox 8">
            <a:extLst>
              <a:ext uri="{FF2B5EF4-FFF2-40B4-BE49-F238E27FC236}">
                <a16:creationId xmlns:a16="http://schemas.microsoft.com/office/drawing/2014/main" id="{56BC59B9-4ADC-40D1-9071-C391C5E9A5FC}"/>
              </a:ext>
            </a:extLst>
          </p:cNvPr>
          <p:cNvSpPr txBox="1"/>
          <p:nvPr/>
        </p:nvSpPr>
        <p:spPr>
          <a:xfrm>
            <a:off x="6769100" y="4310686"/>
            <a:ext cx="1568450" cy="646331"/>
          </a:xfrm>
          <a:prstGeom prst="rect">
            <a:avLst/>
          </a:prstGeom>
          <a:noFill/>
        </p:spPr>
        <p:txBody>
          <a:bodyPr wrap="square" rtlCol="0">
            <a:spAutoFit/>
          </a:bodyPr>
          <a:lstStyle/>
          <a:p>
            <a:r>
              <a:rPr lang="en-US" sz="1200" dirty="0"/>
              <a:t>Zhang et al: </a:t>
            </a:r>
            <a:r>
              <a:rPr lang="nl-NL" sz="1200" i="1" dirty="0"/>
              <a:t>Adv. Funct. Mater. </a:t>
            </a:r>
            <a:r>
              <a:rPr lang="nl-NL" sz="1200" b="1" dirty="0"/>
              <a:t>2020</a:t>
            </a:r>
            <a:r>
              <a:rPr lang="nl-NL" sz="1200" dirty="0"/>
              <a:t>, </a:t>
            </a:r>
            <a:r>
              <a:rPr lang="nl-NL" sz="1200" i="1" dirty="0"/>
              <a:t>30</a:t>
            </a:r>
            <a:r>
              <a:rPr lang="nl-NL" sz="1200" dirty="0"/>
              <a:t>, 1910425</a:t>
            </a:r>
            <a:endParaRPr lang="LID4096" sz="1200" dirty="0"/>
          </a:p>
        </p:txBody>
      </p:sp>
      <p:sp>
        <p:nvSpPr>
          <p:cNvPr id="10" name="TextBox 9">
            <a:extLst>
              <a:ext uri="{FF2B5EF4-FFF2-40B4-BE49-F238E27FC236}">
                <a16:creationId xmlns:a16="http://schemas.microsoft.com/office/drawing/2014/main" id="{A5F55A91-0830-4D4B-98E8-FE551E70FE99}"/>
              </a:ext>
            </a:extLst>
          </p:cNvPr>
          <p:cNvSpPr txBox="1"/>
          <p:nvPr/>
        </p:nvSpPr>
        <p:spPr>
          <a:xfrm>
            <a:off x="6438900" y="5143500"/>
            <a:ext cx="2501900" cy="1200329"/>
          </a:xfrm>
          <a:prstGeom prst="rect">
            <a:avLst/>
          </a:prstGeom>
          <a:noFill/>
        </p:spPr>
        <p:txBody>
          <a:bodyPr wrap="square" rtlCol="0">
            <a:spAutoFit/>
          </a:bodyPr>
          <a:lstStyle/>
          <a:p>
            <a:r>
              <a:rPr lang="en-US" sz="2400" dirty="0" err="1">
                <a:latin typeface="Arial" panose="020B0604020202020204" pitchFamily="34" charset="0"/>
                <a:cs typeface="Arial" panose="020B0604020202020204" pitchFamily="34" charset="0"/>
              </a:rPr>
              <a:t>Palamaton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koska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paljon</a:t>
            </a:r>
            <a:r>
              <a:rPr lang="en-US" sz="2400" dirty="0">
                <a:latin typeface="Arial" panose="020B0604020202020204" pitchFamily="34" charset="0"/>
                <a:cs typeface="Arial" panose="020B0604020202020204" pitchFamily="34" charset="0"/>
              </a:rPr>
              <a:t> SiO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a:t>
            </a:r>
            <a:endParaRPr lang="LID4096"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891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Kuusi vahvikegeometriaa</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792" y="1841863"/>
            <a:ext cx="8752517" cy="1374594"/>
          </a:xfrm>
          <a:prstGeom prst="rect">
            <a:avLst/>
          </a:prstGeom>
        </p:spPr>
      </p:pic>
      <p:sp>
        <p:nvSpPr>
          <p:cNvPr id="4" name="TextBox 3"/>
          <p:cNvSpPr txBox="1"/>
          <p:nvPr/>
        </p:nvSpPr>
        <p:spPr>
          <a:xfrm>
            <a:off x="1162594" y="3216457"/>
            <a:ext cx="3540034" cy="523220"/>
          </a:xfrm>
          <a:prstGeom prst="rect">
            <a:avLst/>
          </a:prstGeom>
          <a:noFill/>
        </p:spPr>
        <p:txBody>
          <a:bodyPr wrap="square" rtlCol="0">
            <a:spAutoFit/>
          </a:bodyPr>
          <a:lstStyle/>
          <a:p>
            <a:r>
              <a:rPr lang="fi-FI" sz="2800" dirty="0"/>
              <a:t>Pitkä kuitu</a:t>
            </a:r>
          </a:p>
        </p:txBody>
      </p:sp>
      <p:sp>
        <p:nvSpPr>
          <p:cNvPr id="5" name="TextBox 4"/>
          <p:cNvSpPr txBox="1"/>
          <p:nvPr/>
        </p:nvSpPr>
        <p:spPr>
          <a:xfrm>
            <a:off x="5394960" y="3216457"/>
            <a:ext cx="1645920" cy="523220"/>
          </a:xfrm>
          <a:prstGeom prst="rect">
            <a:avLst/>
          </a:prstGeom>
          <a:noFill/>
        </p:spPr>
        <p:txBody>
          <a:bodyPr wrap="square" rtlCol="0">
            <a:spAutoFit/>
          </a:bodyPr>
          <a:lstStyle/>
          <a:p>
            <a:r>
              <a:rPr lang="fi-FI" sz="2800" dirty="0"/>
              <a:t>Partikkeli</a:t>
            </a:r>
          </a:p>
        </p:txBody>
      </p:sp>
      <p:sp>
        <p:nvSpPr>
          <p:cNvPr id="6" name="TextBox 5"/>
          <p:cNvSpPr txBox="1"/>
          <p:nvPr/>
        </p:nvSpPr>
        <p:spPr>
          <a:xfrm>
            <a:off x="7249885" y="3216457"/>
            <a:ext cx="1449978" cy="523220"/>
          </a:xfrm>
          <a:prstGeom prst="rect">
            <a:avLst/>
          </a:prstGeom>
          <a:noFill/>
        </p:spPr>
        <p:txBody>
          <a:bodyPr wrap="square" rtlCol="0">
            <a:spAutoFit/>
          </a:bodyPr>
          <a:lstStyle/>
          <a:p>
            <a:r>
              <a:rPr lang="fi-FI" sz="2800" dirty="0"/>
              <a:t>Hiutale</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9300" t="46140"/>
          <a:stretch/>
        </p:blipFill>
        <p:spPr>
          <a:xfrm>
            <a:off x="5707761" y="4075611"/>
            <a:ext cx="3084248" cy="1371600"/>
          </a:xfrm>
          <a:prstGeom prst="rect">
            <a:avLst/>
          </a:prstGeom>
        </p:spPr>
      </p:pic>
      <p:sp>
        <p:nvSpPr>
          <p:cNvPr id="8" name="TextBox 7"/>
          <p:cNvSpPr txBox="1"/>
          <p:nvPr/>
        </p:nvSpPr>
        <p:spPr>
          <a:xfrm>
            <a:off x="6139543" y="5783145"/>
            <a:ext cx="2560320" cy="523220"/>
          </a:xfrm>
          <a:prstGeom prst="rect">
            <a:avLst/>
          </a:prstGeom>
          <a:noFill/>
        </p:spPr>
        <p:txBody>
          <a:bodyPr wrap="square" rtlCol="0">
            <a:spAutoFit/>
          </a:bodyPr>
          <a:lstStyle/>
          <a:p>
            <a:r>
              <a:rPr lang="fi-FI" sz="2800" dirty="0"/>
              <a:t>Verkko</a:t>
            </a:r>
          </a:p>
        </p:txBody>
      </p:sp>
      <p:sp>
        <p:nvSpPr>
          <p:cNvPr id="18" name="TextBox 17"/>
          <p:cNvSpPr txBox="1"/>
          <p:nvPr/>
        </p:nvSpPr>
        <p:spPr>
          <a:xfrm>
            <a:off x="628650" y="5447211"/>
            <a:ext cx="1858193" cy="954107"/>
          </a:xfrm>
          <a:prstGeom prst="rect">
            <a:avLst/>
          </a:prstGeom>
          <a:noFill/>
        </p:spPr>
        <p:txBody>
          <a:bodyPr wrap="square" rtlCol="0">
            <a:spAutoFit/>
          </a:bodyPr>
          <a:lstStyle/>
          <a:p>
            <a:r>
              <a:rPr lang="fi-FI" sz="2800" dirty="0"/>
              <a:t>Lyhyt kuitu,</a:t>
            </a:r>
          </a:p>
          <a:p>
            <a:r>
              <a:rPr lang="fi-FI" sz="2800" dirty="0"/>
              <a:t>suunnattu</a:t>
            </a:r>
          </a:p>
        </p:txBody>
      </p:sp>
      <p:sp>
        <p:nvSpPr>
          <p:cNvPr id="19" name="TextBox 18"/>
          <p:cNvSpPr txBox="1"/>
          <p:nvPr/>
        </p:nvSpPr>
        <p:spPr>
          <a:xfrm>
            <a:off x="3174616" y="5447211"/>
            <a:ext cx="2172993" cy="954107"/>
          </a:xfrm>
          <a:prstGeom prst="rect">
            <a:avLst/>
          </a:prstGeom>
          <a:noFill/>
        </p:spPr>
        <p:txBody>
          <a:bodyPr wrap="square" rtlCol="0">
            <a:spAutoFit/>
          </a:bodyPr>
          <a:lstStyle/>
          <a:p>
            <a:r>
              <a:rPr lang="fi-FI" sz="2800" dirty="0"/>
              <a:t>Lyhyt kuitu,</a:t>
            </a:r>
          </a:p>
          <a:p>
            <a:r>
              <a:rPr lang="fi-FI" sz="2800" dirty="0"/>
              <a:t>satunnainen</a:t>
            </a:r>
          </a:p>
        </p:txBody>
      </p:sp>
      <p:sp>
        <p:nvSpPr>
          <p:cNvPr id="21" name="Can 20"/>
          <p:cNvSpPr/>
          <p:nvPr/>
        </p:nvSpPr>
        <p:spPr>
          <a:xfrm rot="5400000">
            <a:off x="1166783" y="4011794"/>
            <a:ext cx="141844" cy="640081"/>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Can 21"/>
          <p:cNvSpPr/>
          <p:nvPr/>
        </p:nvSpPr>
        <p:spPr>
          <a:xfrm rot="5400000">
            <a:off x="1519475" y="4368115"/>
            <a:ext cx="162369" cy="841303"/>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Can 22"/>
          <p:cNvSpPr/>
          <p:nvPr/>
        </p:nvSpPr>
        <p:spPr>
          <a:xfrm rot="5400000">
            <a:off x="627940" y="4679279"/>
            <a:ext cx="141844" cy="640081"/>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5" name="Can 24"/>
          <p:cNvSpPr/>
          <p:nvPr/>
        </p:nvSpPr>
        <p:spPr>
          <a:xfrm rot="5400000">
            <a:off x="1109085" y="5012693"/>
            <a:ext cx="141844" cy="640081"/>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6" name="Can 25"/>
          <p:cNvSpPr/>
          <p:nvPr/>
        </p:nvSpPr>
        <p:spPr>
          <a:xfrm rot="5400000">
            <a:off x="854068" y="4338089"/>
            <a:ext cx="155493" cy="801187"/>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0" name="Can 29"/>
          <p:cNvSpPr/>
          <p:nvPr/>
        </p:nvSpPr>
        <p:spPr>
          <a:xfrm rot="5400000">
            <a:off x="1782749" y="4902602"/>
            <a:ext cx="141844" cy="640081"/>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2" name="Can 31"/>
          <p:cNvSpPr/>
          <p:nvPr/>
        </p:nvSpPr>
        <p:spPr>
          <a:xfrm rot="4140000">
            <a:off x="3309256" y="3986643"/>
            <a:ext cx="155493" cy="801187"/>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3" name="Can 32"/>
          <p:cNvSpPr/>
          <p:nvPr/>
        </p:nvSpPr>
        <p:spPr>
          <a:xfrm rot="5400000">
            <a:off x="3774371" y="3812748"/>
            <a:ext cx="141844" cy="640081"/>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4" name="Can 33"/>
          <p:cNvSpPr/>
          <p:nvPr/>
        </p:nvSpPr>
        <p:spPr>
          <a:xfrm rot="6600000">
            <a:off x="4124008" y="4164708"/>
            <a:ext cx="171651" cy="841303"/>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5" name="Can 34"/>
          <p:cNvSpPr/>
          <p:nvPr/>
        </p:nvSpPr>
        <p:spPr>
          <a:xfrm rot="6600000">
            <a:off x="3235528" y="4480233"/>
            <a:ext cx="141844" cy="640081"/>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Can 35"/>
          <p:cNvSpPr/>
          <p:nvPr/>
        </p:nvSpPr>
        <p:spPr>
          <a:xfrm rot="4620000">
            <a:off x="4316708" y="4708181"/>
            <a:ext cx="141844" cy="640081"/>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7" name="Can 36"/>
          <p:cNvSpPr/>
          <p:nvPr/>
        </p:nvSpPr>
        <p:spPr>
          <a:xfrm>
            <a:off x="3716673" y="4813647"/>
            <a:ext cx="141844" cy="640081"/>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8" name="Can 37"/>
          <p:cNvSpPr/>
          <p:nvPr/>
        </p:nvSpPr>
        <p:spPr>
          <a:xfrm>
            <a:off x="3461656" y="4139043"/>
            <a:ext cx="155493" cy="801187"/>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9" name="Can 38"/>
          <p:cNvSpPr/>
          <p:nvPr/>
        </p:nvSpPr>
        <p:spPr>
          <a:xfrm rot="4140000">
            <a:off x="4250742" y="3940871"/>
            <a:ext cx="141844" cy="640081"/>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0" name="Can 39"/>
          <p:cNvSpPr/>
          <p:nvPr/>
        </p:nvSpPr>
        <p:spPr>
          <a:xfrm rot="20340000">
            <a:off x="4869961" y="3959246"/>
            <a:ext cx="162369" cy="841303"/>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1" name="Can 40"/>
          <p:cNvSpPr/>
          <p:nvPr/>
        </p:nvSpPr>
        <p:spPr>
          <a:xfrm rot="4140000">
            <a:off x="3387928" y="4632633"/>
            <a:ext cx="141844" cy="640081"/>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2" name="Can 41"/>
          <p:cNvSpPr/>
          <p:nvPr/>
        </p:nvSpPr>
        <p:spPr>
          <a:xfrm>
            <a:off x="4782454" y="4742930"/>
            <a:ext cx="141844" cy="640081"/>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3" name="Can 42"/>
          <p:cNvSpPr/>
          <p:nvPr/>
        </p:nvSpPr>
        <p:spPr>
          <a:xfrm rot="5400000">
            <a:off x="3869073" y="4966047"/>
            <a:ext cx="141844" cy="640081"/>
          </a:xfrm>
          <a:prstGeom prst="can">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127860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365126"/>
            <a:ext cx="8688433" cy="1325563"/>
          </a:xfrm>
        </p:spPr>
        <p:txBody>
          <a:bodyPr/>
          <a:lstStyle/>
          <a:p>
            <a:r>
              <a:rPr lang="fi-FI" dirty="0">
                <a:latin typeface="Arial" panose="020B0604020202020204" pitchFamily="34" charset="0"/>
                <a:cs typeface="Arial" panose="020B0604020202020204" pitchFamily="34" charset="0"/>
              </a:rPr>
              <a:t>MOF: </a:t>
            </a:r>
            <a:r>
              <a:rPr lang="fi-FI" dirty="0" err="1">
                <a:latin typeface="Arial" panose="020B0604020202020204" pitchFamily="34" charset="0"/>
                <a:cs typeface="Arial" panose="020B0604020202020204" pitchFamily="34" charset="0"/>
              </a:rPr>
              <a:t>Metal-Organic</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Frameworks</a:t>
            </a:r>
            <a:endParaRPr lang="fi-FI" dirty="0">
              <a:latin typeface="Arial" panose="020B0604020202020204" pitchFamily="34" charset="0"/>
              <a:cs typeface="Arial" panose="020B0604020202020204" pitchFamily="34" charset="0"/>
            </a:endParaRPr>
          </a:p>
        </p:txBody>
      </p:sp>
      <p:sp>
        <p:nvSpPr>
          <p:cNvPr id="3" name="Rectangle 2"/>
          <p:cNvSpPr/>
          <p:nvPr/>
        </p:nvSpPr>
        <p:spPr>
          <a:xfrm>
            <a:off x="628650" y="6295461"/>
            <a:ext cx="8190412" cy="276999"/>
          </a:xfrm>
          <a:prstGeom prst="rect">
            <a:avLst/>
          </a:prstGeom>
        </p:spPr>
        <p:txBody>
          <a:bodyPr wrap="square">
            <a:spAutoFit/>
          </a:bodyPr>
          <a:lstStyle/>
          <a:p>
            <a:r>
              <a:rPr lang="fi-FI" sz="1200" dirty="0"/>
              <a:t>By Jakoch1000 - </a:t>
            </a:r>
            <a:r>
              <a:rPr lang="fi-FI" sz="1200" dirty="0" err="1"/>
              <a:t>Own</a:t>
            </a:r>
            <a:r>
              <a:rPr lang="fi-FI" sz="1200" dirty="0"/>
              <a:t> </a:t>
            </a:r>
            <a:r>
              <a:rPr lang="fi-FI" sz="1200" dirty="0" err="1"/>
              <a:t>work</a:t>
            </a:r>
            <a:r>
              <a:rPr lang="fi-FI" sz="1200" dirty="0"/>
              <a:t>, CC BY-SA 3.0, https://commons.wikimedia.org/w/index.php?curid=17446772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326" y="1690689"/>
            <a:ext cx="7380514" cy="4180983"/>
          </a:xfrm>
          <a:prstGeom prst="rect">
            <a:avLst/>
          </a:prstGeom>
        </p:spPr>
      </p:pic>
    </p:spTree>
    <p:extLst>
      <p:ext uri="{BB962C8B-B14F-4D97-AF65-F5344CB8AC3E}">
        <p14:creationId xmlns:p14="http://schemas.microsoft.com/office/powerpoint/2010/main" val="22872865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823" y="365126"/>
            <a:ext cx="8595359" cy="1325563"/>
          </a:xfrm>
        </p:spPr>
        <p:txBody>
          <a:bodyPr/>
          <a:lstStyle/>
          <a:p>
            <a:r>
              <a:rPr lang="fi-FI" dirty="0">
                <a:latin typeface="Arial" panose="020B0604020202020204" pitchFamily="34" charset="0"/>
                <a:cs typeface="Arial" panose="020B0604020202020204" pitchFamily="34" charset="0"/>
              </a:rPr>
              <a:t>MOF: </a:t>
            </a:r>
            <a:r>
              <a:rPr lang="fi-FI" dirty="0" err="1">
                <a:latin typeface="Arial" panose="020B0604020202020204" pitchFamily="34" charset="0"/>
                <a:cs typeface="Arial" panose="020B0604020202020204" pitchFamily="34" charset="0"/>
              </a:rPr>
              <a:t>Metal-Organic</a:t>
            </a:r>
            <a:r>
              <a:rPr lang="fi-FI" dirty="0">
                <a:latin typeface="Arial" panose="020B0604020202020204" pitchFamily="34" charset="0"/>
                <a:cs typeface="Arial" panose="020B0604020202020204" pitchFamily="34" charset="0"/>
              </a:rPr>
              <a:t> </a:t>
            </a:r>
            <a:r>
              <a:rPr lang="fi-FI" dirty="0" err="1">
                <a:latin typeface="Arial" panose="020B0604020202020204" pitchFamily="34" charset="0"/>
                <a:cs typeface="Arial" panose="020B0604020202020204" pitchFamily="34" charset="0"/>
              </a:rPr>
              <a:t>Frameworks</a:t>
            </a:r>
            <a:endParaRPr lang="fi-FI"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B99FE37-572A-4195-AE2C-B6AF2A94302C}"/>
              </a:ext>
            </a:extLst>
          </p:cNvPr>
          <p:cNvPicPr>
            <a:picLocks noChangeAspect="1"/>
          </p:cNvPicPr>
          <p:nvPr/>
        </p:nvPicPr>
        <p:blipFill>
          <a:blip r:embed="rId2"/>
          <a:stretch>
            <a:fillRect/>
          </a:stretch>
        </p:blipFill>
        <p:spPr>
          <a:xfrm>
            <a:off x="264017" y="1436990"/>
            <a:ext cx="5092962" cy="4730993"/>
          </a:xfrm>
          <a:prstGeom prst="rect">
            <a:avLst/>
          </a:prstGeom>
        </p:spPr>
      </p:pic>
      <p:sp>
        <p:nvSpPr>
          <p:cNvPr id="5" name="TextBox 4">
            <a:extLst>
              <a:ext uri="{FF2B5EF4-FFF2-40B4-BE49-F238E27FC236}">
                <a16:creationId xmlns:a16="http://schemas.microsoft.com/office/drawing/2014/main" id="{CC05EAF6-55E2-466D-87F2-FBED37716001}"/>
              </a:ext>
            </a:extLst>
          </p:cNvPr>
          <p:cNvSpPr txBox="1"/>
          <p:nvPr/>
        </p:nvSpPr>
        <p:spPr>
          <a:xfrm>
            <a:off x="5215628" y="5161105"/>
            <a:ext cx="3664355" cy="1569660"/>
          </a:xfrm>
          <a:prstGeom prst="rect">
            <a:avLst/>
          </a:prstGeom>
          <a:noFill/>
        </p:spPr>
        <p:txBody>
          <a:bodyPr wrap="square" rtlCol="0">
            <a:spAutoFit/>
          </a:bodyPr>
          <a:lstStyle/>
          <a:p>
            <a:r>
              <a:rPr lang="en-US" sz="1600" dirty="0"/>
              <a:t>Li and </a:t>
            </a:r>
            <a:r>
              <a:rPr lang="en-US" sz="1600" dirty="0" err="1"/>
              <a:t>Thonhauser</a:t>
            </a:r>
            <a:r>
              <a:rPr lang="en-US" sz="1600" dirty="0"/>
              <a:t>: A theoretical study of the </a:t>
            </a:r>
            <a:r>
              <a:rPr lang="fi-FI" sz="1600" dirty="0" err="1"/>
              <a:t>hydrogen-storage</a:t>
            </a:r>
            <a:r>
              <a:rPr lang="fi-FI" sz="1600" dirty="0"/>
              <a:t> </a:t>
            </a:r>
            <a:r>
              <a:rPr lang="fi-FI" sz="1600" dirty="0" err="1"/>
              <a:t>potential</a:t>
            </a:r>
            <a:r>
              <a:rPr lang="fi-FI" sz="1600" dirty="0"/>
              <a:t> of </a:t>
            </a:r>
            <a:r>
              <a:rPr lang="en-US" sz="1600" dirty="0"/>
              <a:t>H</a:t>
            </a:r>
            <a:r>
              <a:rPr lang="en-US" sz="1600" baseline="-25000" dirty="0"/>
              <a:t>2</a:t>
            </a:r>
            <a:r>
              <a:rPr lang="en-US" sz="1600" dirty="0"/>
              <a:t>/4CH</a:t>
            </a:r>
            <a:r>
              <a:rPr lang="en-US" sz="1600" baseline="-25000" dirty="0"/>
              <a:t>4</a:t>
            </a:r>
            <a:r>
              <a:rPr lang="en-US" sz="1600" dirty="0"/>
              <a:t> in metal organic framework </a:t>
            </a:r>
            <a:r>
              <a:rPr lang="fi-FI" sz="1600" dirty="0" err="1"/>
              <a:t>materials</a:t>
            </a:r>
            <a:r>
              <a:rPr lang="fi-FI" sz="1600" dirty="0"/>
              <a:t> and </a:t>
            </a:r>
            <a:r>
              <a:rPr lang="fi-FI" sz="1600" dirty="0" err="1"/>
              <a:t>carbon</a:t>
            </a:r>
            <a:r>
              <a:rPr lang="fi-FI" sz="1600" dirty="0"/>
              <a:t> </a:t>
            </a:r>
            <a:r>
              <a:rPr lang="fi-FI" sz="1600" dirty="0" err="1"/>
              <a:t>nanotubes</a:t>
            </a:r>
            <a:r>
              <a:rPr lang="fi-FI" sz="1600" dirty="0"/>
              <a:t>. </a:t>
            </a:r>
            <a:r>
              <a:rPr lang="fr-FR" sz="1600" dirty="0"/>
              <a:t>J. Phys.: </a:t>
            </a:r>
            <a:r>
              <a:rPr lang="fr-FR" sz="1600" dirty="0" err="1"/>
              <a:t>Condens</a:t>
            </a:r>
            <a:r>
              <a:rPr lang="fr-FR" sz="1600" dirty="0"/>
              <a:t>. </a:t>
            </a:r>
            <a:r>
              <a:rPr lang="fr-FR" sz="1600" dirty="0" err="1"/>
              <a:t>Matter</a:t>
            </a:r>
            <a:r>
              <a:rPr lang="fr-FR" sz="1600" dirty="0"/>
              <a:t> 24 424204 (2012)</a:t>
            </a:r>
            <a:endParaRPr lang="LID4096" sz="1600" dirty="0"/>
          </a:p>
        </p:txBody>
      </p:sp>
      <p:sp>
        <p:nvSpPr>
          <p:cNvPr id="7" name="TextBox 6">
            <a:extLst>
              <a:ext uri="{FF2B5EF4-FFF2-40B4-BE49-F238E27FC236}">
                <a16:creationId xmlns:a16="http://schemas.microsoft.com/office/drawing/2014/main" id="{E510B21A-6B11-4D39-9522-F68C47056AC2}"/>
              </a:ext>
            </a:extLst>
          </p:cNvPr>
          <p:cNvSpPr txBox="1"/>
          <p:nvPr/>
        </p:nvSpPr>
        <p:spPr>
          <a:xfrm>
            <a:off x="5138550" y="2300888"/>
            <a:ext cx="2576702" cy="461665"/>
          </a:xfrm>
          <a:prstGeom prst="rect">
            <a:avLst/>
          </a:prstGeom>
          <a:noFill/>
        </p:spPr>
        <p:txBody>
          <a:bodyPr wrap="square" rtlCol="0">
            <a:spAutoFit/>
          </a:bodyPr>
          <a:lstStyle/>
          <a:p>
            <a:r>
              <a:rPr lang="en-US" sz="2400" dirty="0" err="1"/>
              <a:t>Nurkat</a:t>
            </a:r>
            <a:r>
              <a:rPr lang="en-US" sz="2400" dirty="0"/>
              <a:t>: Zn, O, C</a:t>
            </a:r>
            <a:endParaRPr lang="LID4096" sz="2400" dirty="0"/>
          </a:p>
        </p:txBody>
      </p:sp>
      <p:sp>
        <p:nvSpPr>
          <p:cNvPr id="8" name="TextBox 7">
            <a:extLst>
              <a:ext uri="{FF2B5EF4-FFF2-40B4-BE49-F238E27FC236}">
                <a16:creationId xmlns:a16="http://schemas.microsoft.com/office/drawing/2014/main" id="{0A427EDC-EC38-486E-B792-F5D821AEF53B}"/>
              </a:ext>
            </a:extLst>
          </p:cNvPr>
          <p:cNvSpPr txBox="1"/>
          <p:nvPr/>
        </p:nvSpPr>
        <p:spPr>
          <a:xfrm rot="18284577">
            <a:off x="2226353" y="1601710"/>
            <a:ext cx="1831556" cy="830997"/>
          </a:xfrm>
          <a:prstGeom prst="rect">
            <a:avLst/>
          </a:prstGeom>
          <a:noFill/>
        </p:spPr>
        <p:txBody>
          <a:bodyPr wrap="square" rtlCol="0">
            <a:spAutoFit/>
          </a:bodyPr>
          <a:lstStyle/>
          <a:p>
            <a:r>
              <a:rPr lang="en-US" sz="1600" dirty="0" err="1"/>
              <a:t>Orgaaniset</a:t>
            </a:r>
            <a:r>
              <a:rPr lang="en-US" sz="1600" dirty="0"/>
              <a:t> </a:t>
            </a:r>
            <a:r>
              <a:rPr lang="en-US" sz="1600" dirty="0" err="1"/>
              <a:t>molekyylit</a:t>
            </a:r>
            <a:r>
              <a:rPr lang="en-US" sz="1600" dirty="0"/>
              <a:t> </a:t>
            </a:r>
            <a:r>
              <a:rPr lang="en-US" sz="1600" dirty="0" err="1"/>
              <a:t>linkkereinä</a:t>
            </a:r>
            <a:endParaRPr lang="LID4096" sz="1600" dirty="0"/>
          </a:p>
        </p:txBody>
      </p:sp>
      <p:sp>
        <p:nvSpPr>
          <p:cNvPr id="9" name="TextBox 8">
            <a:extLst>
              <a:ext uri="{FF2B5EF4-FFF2-40B4-BE49-F238E27FC236}">
                <a16:creationId xmlns:a16="http://schemas.microsoft.com/office/drawing/2014/main" id="{08212D65-8116-46FA-B8E4-CF6FE5036B5C}"/>
              </a:ext>
            </a:extLst>
          </p:cNvPr>
          <p:cNvSpPr txBox="1"/>
          <p:nvPr/>
        </p:nvSpPr>
        <p:spPr>
          <a:xfrm>
            <a:off x="1493318" y="3571653"/>
            <a:ext cx="3078682" cy="461665"/>
          </a:xfrm>
          <a:prstGeom prst="rect">
            <a:avLst/>
          </a:prstGeom>
          <a:noFill/>
        </p:spPr>
        <p:txBody>
          <a:bodyPr wrap="square" rtlCol="0">
            <a:spAutoFit/>
          </a:bodyPr>
          <a:lstStyle/>
          <a:p>
            <a:r>
              <a:rPr lang="en-US" sz="2400" dirty="0"/>
              <a:t>Iso </a:t>
            </a:r>
            <a:r>
              <a:rPr lang="en-US" sz="2400" dirty="0" err="1"/>
              <a:t>tyhjä</a:t>
            </a:r>
            <a:r>
              <a:rPr lang="en-US" sz="2400" dirty="0"/>
              <a:t> </a:t>
            </a:r>
            <a:r>
              <a:rPr lang="en-US" sz="2400" dirty="0" err="1"/>
              <a:t>tila</a:t>
            </a:r>
            <a:r>
              <a:rPr lang="en-US" sz="2400" dirty="0"/>
              <a:t> </a:t>
            </a:r>
            <a:endParaRPr lang="LID4096" sz="2400" dirty="0"/>
          </a:p>
        </p:txBody>
      </p:sp>
    </p:spTree>
    <p:extLst>
      <p:ext uri="{BB962C8B-B14F-4D97-AF65-F5344CB8AC3E}">
        <p14:creationId xmlns:p14="http://schemas.microsoft.com/office/powerpoint/2010/main" val="3547168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MOF </a:t>
            </a:r>
            <a:r>
              <a:rPr lang="fi-FI" dirty="0" err="1">
                <a:latin typeface="Arial" panose="020B0604020202020204" pitchFamily="34" charset="0"/>
                <a:cs typeface="Arial" panose="020B0604020202020204" pitchFamily="34" charset="0"/>
              </a:rPr>
              <a:t>toiminnallisuuksia</a:t>
            </a:r>
            <a:endParaRPr lang="fi-FI"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9274" y="1797367"/>
            <a:ext cx="5038725" cy="4908861"/>
          </a:xfrm>
          <a:prstGeom prst="rect">
            <a:avLst/>
          </a:prstGeom>
        </p:spPr>
      </p:pic>
      <p:sp>
        <p:nvSpPr>
          <p:cNvPr id="4" name="Rounded Rectangle 3"/>
          <p:cNvSpPr/>
          <p:nvPr/>
        </p:nvSpPr>
        <p:spPr>
          <a:xfrm>
            <a:off x="5381897" y="2834640"/>
            <a:ext cx="927463" cy="30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ounded Rectangle 4"/>
          <p:cNvSpPr/>
          <p:nvPr/>
        </p:nvSpPr>
        <p:spPr>
          <a:xfrm>
            <a:off x="3874904" y="1703752"/>
            <a:ext cx="927463" cy="30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Rounded Rectangle 5"/>
          <p:cNvSpPr/>
          <p:nvPr/>
        </p:nvSpPr>
        <p:spPr>
          <a:xfrm>
            <a:off x="2029096" y="2834640"/>
            <a:ext cx="1362892" cy="30044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xtBox 6"/>
          <p:cNvSpPr txBox="1"/>
          <p:nvPr/>
        </p:nvSpPr>
        <p:spPr>
          <a:xfrm>
            <a:off x="325805" y="1690689"/>
            <a:ext cx="2638697" cy="1384995"/>
          </a:xfrm>
          <a:prstGeom prst="rect">
            <a:avLst/>
          </a:prstGeom>
          <a:noFill/>
        </p:spPr>
        <p:txBody>
          <a:bodyPr wrap="square" rtlCol="0">
            <a:spAutoFit/>
          </a:bodyPr>
          <a:lstStyle/>
          <a:p>
            <a:r>
              <a:rPr lang="fi-FI" sz="2800" dirty="0"/>
              <a:t>Lääkkeen kuljetus &amp; vapauttaminen</a:t>
            </a:r>
          </a:p>
        </p:txBody>
      </p:sp>
      <p:sp>
        <p:nvSpPr>
          <p:cNvPr id="8" name="TextBox 7"/>
          <p:cNvSpPr txBox="1"/>
          <p:nvPr/>
        </p:nvSpPr>
        <p:spPr>
          <a:xfrm>
            <a:off x="5899238" y="2204742"/>
            <a:ext cx="2651760" cy="523220"/>
          </a:xfrm>
          <a:prstGeom prst="rect">
            <a:avLst/>
          </a:prstGeom>
          <a:noFill/>
        </p:spPr>
        <p:txBody>
          <a:bodyPr wrap="square" rtlCol="0">
            <a:spAutoFit/>
          </a:bodyPr>
          <a:lstStyle/>
          <a:p>
            <a:r>
              <a:rPr lang="fi-FI" sz="2800" dirty="0"/>
              <a:t>Katalyysi</a:t>
            </a:r>
          </a:p>
        </p:txBody>
      </p:sp>
      <p:sp>
        <p:nvSpPr>
          <p:cNvPr id="9" name="TextBox 8"/>
          <p:cNvSpPr txBox="1"/>
          <p:nvPr/>
        </p:nvSpPr>
        <p:spPr>
          <a:xfrm>
            <a:off x="5435314" y="5220942"/>
            <a:ext cx="3206410" cy="954107"/>
          </a:xfrm>
          <a:prstGeom prst="rect">
            <a:avLst/>
          </a:prstGeom>
          <a:noFill/>
        </p:spPr>
        <p:txBody>
          <a:bodyPr wrap="square" rtlCol="0">
            <a:spAutoFit/>
          </a:bodyPr>
          <a:lstStyle/>
          <a:p>
            <a:r>
              <a:rPr lang="fi-FI" sz="2800" dirty="0"/>
              <a:t>Anturi/selektiivinen sieppaus</a:t>
            </a:r>
          </a:p>
        </p:txBody>
      </p:sp>
      <p:sp>
        <p:nvSpPr>
          <p:cNvPr id="10" name="TextBox 9">
            <a:extLst>
              <a:ext uri="{FF2B5EF4-FFF2-40B4-BE49-F238E27FC236}">
                <a16:creationId xmlns:a16="http://schemas.microsoft.com/office/drawing/2014/main" id="{C1C48E84-58A9-44F9-988C-674BB2D21208}"/>
              </a:ext>
            </a:extLst>
          </p:cNvPr>
          <p:cNvSpPr txBox="1"/>
          <p:nvPr/>
        </p:nvSpPr>
        <p:spPr>
          <a:xfrm>
            <a:off x="406399" y="4676992"/>
            <a:ext cx="2728505" cy="954107"/>
          </a:xfrm>
          <a:prstGeom prst="rect">
            <a:avLst/>
          </a:prstGeom>
          <a:noFill/>
        </p:spPr>
        <p:txBody>
          <a:bodyPr wrap="square" rtlCol="0">
            <a:spAutoFit/>
          </a:bodyPr>
          <a:lstStyle/>
          <a:p>
            <a:r>
              <a:rPr lang="en-US" sz="2800" dirty="0" err="1"/>
              <a:t>Kaasujen</a:t>
            </a:r>
            <a:r>
              <a:rPr lang="en-US" sz="2800" dirty="0"/>
              <a:t> </a:t>
            </a:r>
            <a:r>
              <a:rPr lang="en-US" sz="2800" dirty="0" err="1"/>
              <a:t>varastointi</a:t>
            </a:r>
            <a:endParaRPr lang="LID4096" sz="2800" dirty="0"/>
          </a:p>
        </p:txBody>
      </p:sp>
    </p:spTree>
    <p:extLst>
      <p:ext uri="{BB962C8B-B14F-4D97-AF65-F5344CB8AC3E}">
        <p14:creationId xmlns:p14="http://schemas.microsoft.com/office/powerpoint/2010/main" val="4753664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AE92C-9F72-4520-BD16-AAD08C95A80C}"/>
              </a:ext>
            </a:extLst>
          </p:cNvPr>
          <p:cNvSpPr>
            <a:spLocks noGrp="1"/>
          </p:cNvSpPr>
          <p:nvPr>
            <p:ph type="title"/>
          </p:nvPr>
        </p:nvSpPr>
        <p:spPr/>
        <p:txBody>
          <a:bodyPr/>
          <a:lstStyle/>
          <a:p>
            <a:r>
              <a:rPr lang="en-US" dirty="0" err="1"/>
              <a:t>Komposiitit</a:t>
            </a:r>
            <a:r>
              <a:rPr lang="en-US" dirty="0"/>
              <a:t> </a:t>
            </a:r>
            <a:r>
              <a:rPr lang="en-US" dirty="0" err="1"/>
              <a:t>Shackelfordissa</a:t>
            </a:r>
            <a:endParaRPr lang="LID4096" dirty="0"/>
          </a:p>
        </p:txBody>
      </p:sp>
      <p:sp>
        <p:nvSpPr>
          <p:cNvPr id="3" name="TextBox 2">
            <a:extLst>
              <a:ext uri="{FF2B5EF4-FFF2-40B4-BE49-F238E27FC236}">
                <a16:creationId xmlns:a16="http://schemas.microsoft.com/office/drawing/2014/main" id="{599FC674-AEC2-49FA-B086-145A93D871B7}"/>
              </a:ext>
            </a:extLst>
          </p:cNvPr>
          <p:cNvSpPr txBox="1"/>
          <p:nvPr/>
        </p:nvSpPr>
        <p:spPr>
          <a:xfrm>
            <a:off x="753414" y="2382592"/>
            <a:ext cx="7096259" cy="1015663"/>
          </a:xfrm>
          <a:prstGeom prst="rect">
            <a:avLst/>
          </a:prstGeom>
          <a:noFill/>
        </p:spPr>
        <p:txBody>
          <a:bodyPr wrap="square" rtlCol="0">
            <a:spAutoFit/>
          </a:bodyPr>
          <a:lstStyle/>
          <a:p>
            <a:r>
              <a:rPr lang="en-US" sz="6000" dirty="0"/>
              <a:t>s. 398-417</a:t>
            </a:r>
            <a:endParaRPr lang="LID4096" sz="6000" dirty="0"/>
          </a:p>
        </p:txBody>
      </p:sp>
    </p:spTree>
    <p:extLst>
      <p:ext uri="{BB962C8B-B14F-4D97-AF65-F5344CB8AC3E}">
        <p14:creationId xmlns:p14="http://schemas.microsoft.com/office/powerpoint/2010/main" val="1228962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Vahvike:</a:t>
            </a:r>
          </a:p>
        </p:txBody>
      </p:sp>
      <p:sp>
        <p:nvSpPr>
          <p:cNvPr id="3" name="Rectangle 2"/>
          <p:cNvSpPr/>
          <p:nvPr/>
        </p:nvSpPr>
        <p:spPr>
          <a:xfrm>
            <a:off x="628650" y="1841086"/>
            <a:ext cx="8188779" cy="3539430"/>
          </a:xfrm>
          <a:prstGeom prst="rect">
            <a:avLst/>
          </a:prstGeom>
        </p:spPr>
        <p:txBody>
          <a:bodyPr wrap="square">
            <a:spAutoFit/>
          </a:bodyPr>
          <a:lstStyle/>
          <a:p>
            <a:r>
              <a:rPr lang="fi-FI" sz="2800" dirty="0">
                <a:latin typeface="Arial" panose="020B0604020202020204" pitchFamily="34" charset="0"/>
              </a:rPr>
              <a:t>• Kasvattaa tiheyttä</a:t>
            </a:r>
          </a:p>
          <a:p>
            <a:r>
              <a:rPr lang="fi-FI" sz="2800" dirty="0">
                <a:latin typeface="Arial" panose="020B0604020202020204" pitchFamily="34" charset="0"/>
              </a:rPr>
              <a:t>• Kasvattaa lujuutta ja jäykkyyttä</a:t>
            </a:r>
          </a:p>
          <a:p>
            <a:r>
              <a:rPr lang="fi-FI" sz="2800" dirty="0">
                <a:latin typeface="Arial" panose="020B0604020202020204" pitchFamily="34" charset="0"/>
              </a:rPr>
              <a:t>– sekä vedossa että puristuksessa</a:t>
            </a:r>
          </a:p>
          <a:p>
            <a:r>
              <a:rPr lang="fi-FI" sz="2800" dirty="0">
                <a:latin typeface="Arial" panose="020B0604020202020204" pitchFamily="34" charset="0"/>
              </a:rPr>
              <a:t>• Korottaa lämpötilaa, jossa muodonmuutos alkaa</a:t>
            </a:r>
          </a:p>
          <a:p>
            <a:r>
              <a:rPr lang="fi-FI" sz="2800" dirty="0">
                <a:latin typeface="Arial" panose="020B0604020202020204" pitchFamily="34" charset="0"/>
              </a:rPr>
              <a:t>• Vähentää mekaanisten ominaisuuksien riippuvuutta lämpötilasta</a:t>
            </a:r>
          </a:p>
          <a:p>
            <a:r>
              <a:rPr lang="fi-FI" sz="2800" dirty="0">
                <a:latin typeface="Arial" panose="020B0604020202020204" pitchFamily="34" charset="0"/>
              </a:rPr>
              <a:t>• Vähentää kutistumaa</a:t>
            </a:r>
          </a:p>
          <a:p>
            <a:r>
              <a:rPr lang="fi-FI" sz="2800" dirty="0">
                <a:latin typeface="Arial" panose="020B0604020202020204" pitchFamily="34" charset="0"/>
              </a:rPr>
              <a:t>• Parantaa pinnan laatua ja kovuutta</a:t>
            </a:r>
            <a:endParaRPr lang="fi-FI" sz="2800" dirty="0"/>
          </a:p>
        </p:txBody>
      </p:sp>
    </p:spTree>
    <p:extLst>
      <p:ext uri="{BB962C8B-B14F-4D97-AF65-F5344CB8AC3E}">
        <p14:creationId xmlns:p14="http://schemas.microsoft.com/office/powerpoint/2010/main" val="12860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69819" y="44702"/>
          <a:ext cx="8765175" cy="6627264"/>
        </p:xfrm>
        <a:graphic>
          <a:graphicData uri="http://schemas.openxmlformats.org/drawingml/2006/table">
            <a:tbl>
              <a:tblPr/>
              <a:tblGrid>
                <a:gridCol w="2921725">
                  <a:extLst>
                    <a:ext uri="{9D8B030D-6E8A-4147-A177-3AD203B41FA5}">
                      <a16:colId xmlns:a16="http://schemas.microsoft.com/office/drawing/2014/main" val="4096389401"/>
                    </a:ext>
                  </a:extLst>
                </a:gridCol>
                <a:gridCol w="2921725">
                  <a:extLst>
                    <a:ext uri="{9D8B030D-6E8A-4147-A177-3AD203B41FA5}">
                      <a16:colId xmlns:a16="http://schemas.microsoft.com/office/drawing/2014/main" val="2886125301"/>
                    </a:ext>
                  </a:extLst>
                </a:gridCol>
                <a:gridCol w="2921725">
                  <a:extLst>
                    <a:ext uri="{9D8B030D-6E8A-4147-A177-3AD203B41FA5}">
                      <a16:colId xmlns:a16="http://schemas.microsoft.com/office/drawing/2014/main" val="412594035"/>
                    </a:ext>
                  </a:extLst>
                </a:gridCol>
              </a:tblGrid>
              <a:tr h="220118">
                <a:tc gridSpan="3">
                  <a:txBody>
                    <a:bodyPr/>
                    <a:lstStyle/>
                    <a:p>
                      <a:endParaRPr lang="fi-FI" sz="1600" dirty="0"/>
                    </a:p>
                  </a:txBody>
                  <a:tcPr marL="0" marR="0" marT="0" marB="0">
                    <a:lnL>
                      <a:noFill/>
                    </a:lnL>
                    <a:lnR>
                      <a:noFill/>
                    </a:lnR>
                    <a:lnT>
                      <a:noFill/>
                    </a:lnT>
                    <a:lnB>
                      <a:noFill/>
                    </a:lnB>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3253557219"/>
                  </a:ext>
                </a:extLst>
              </a:tr>
              <a:tr h="272071">
                <a:tc>
                  <a:txBody>
                    <a:bodyPr/>
                    <a:lstStyle/>
                    <a:p>
                      <a:pPr algn="ctr"/>
                      <a:r>
                        <a:rPr lang="fi-FI" sz="3200" b="1" dirty="0" err="1"/>
                        <a:t>Glass</a:t>
                      </a:r>
                      <a:endParaRPr lang="fi-FI" sz="3200" dirty="0"/>
                    </a:p>
                  </a:txBody>
                  <a:tcPr marL="0" marR="0" marT="0" marB="0" anchor="ctr">
                    <a:lnL>
                      <a:noFill/>
                    </a:lnL>
                    <a:lnR>
                      <a:noFill/>
                    </a:lnR>
                    <a:lnT>
                      <a:noFill/>
                    </a:lnT>
                    <a:lnB>
                      <a:noFill/>
                    </a:lnB>
                  </a:tcPr>
                </a:tc>
                <a:tc>
                  <a:txBody>
                    <a:bodyPr/>
                    <a:lstStyle/>
                    <a:p>
                      <a:pPr algn="ctr"/>
                      <a:r>
                        <a:rPr lang="fi-FI" sz="3200" b="1" dirty="0" err="1"/>
                        <a:t>Carbon</a:t>
                      </a:r>
                      <a:endParaRPr lang="fi-FI" sz="3200" dirty="0"/>
                    </a:p>
                  </a:txBody>
                  <a:tcPr marL="0" marR="0" marT="0" marB="0" anchor="ctr">
                    <a:lnL>
                      <a:noFill/>
                    </a:lnL>
                    <a:lnR>
                      <a:noFill/>
                    </a:lnR>
                    <a:lnT>
                      <a:noFill/>
                    </a:lnT>
                    <a:lnB>
                      <a:noFill/>
                    </a:lnB>
                  </a:tcPr>
                </a:tc>
                <a:tc>
                  <a:txBody>
                    <a:bodyPr/>
                    <a:lstStyle/>
                    <a:p>
                      <a:pPr algn="ctr"/>
                      <a:r>
                        <a:rPr lang="fi-FI" sz="3200" b="1" dirty="0" err="1"/>
                        <a:t>Aramid</a:t>
                      </a:r>
                      <a:r>
                        <a:rPr lang="fi-FI" sz="3200" b="1" dirty="0"/>
                        <a:t> – </a:t>
                      </a:r>
                      <a:r>
                        <a:rPr lang="fi-FI" sz="3200" b="1" dirty="0" err="1"/>
                        <a:t>Kevlar</a:t>
                      </a:r>
                      <a:r>
                        <a:rPr lang="fi-FI" sz="3200" b="1" dirty="0"/>
                        <a:t>™</a:t>
                      </a:r>
                      <a:endParaRPr lang="fi-FI" sz="3200" dirty="0"/>
                    </a:p>
                  </a:txBody>
                  <a:tcPr marL="0" marR="0" marT="0" marB="0" anchor="ctr">
                    <a:lnL>
                      <a:noFill/>
                    </a:lnL>
                    <a:lnR>
                      <a:noFill/>
                    </a:lnR>
                    <a:lnT>
                      <a:noFill/>
                    </a:lnT>
                    <a:lnB>
                      <a:noFill/>
                    </a:lnB>
                  </a:tcPr>
                </a:tc>
                <a:extLst>
                  <a:ext uri="{0D108BD9-81ED-4DB2-BD59-A6C34878D82A}">
                    <a16:rowId xmlns:a16="http://schemas.microsoft.com/office/drawing/2014/main" val="1750098829"/>
                  </a:ext>
                </a:extLst>
              </a:tr>
              <a:tr h="408106">
                <a:tc>
                  <a:txBody>
                    <a:bodyPr/>
                    <a:lstStyle/>
                    <a:p>
                      <a:pPr algn="ctr"/>
                      <a:r>
                        <a:rPr lang="fi-FI" sz="1600"/>
                        <a:t>Diameter ≈ 10 mm</a:t>
                      </a:r>
                    </a:p>
                  </a:txBody>
                  <a:tcPr marL="0" marR="0" marT="0" marB="0" anchor="ctr">
                    <a:lnL>
                      <a:noFill/>
                    </a:lnL>
                    <a:lnR>
                      <a:noFill/>
                    </a:lnR>
                    <a:lnT>
                      <a:noFill/>
                    </a:lnT>
                    <a:lnB>
                      <a:noFill/>
                    </a:lnB>
                  </a:tcPr>
                </a:tc>
                <a:tc>
                  <a:txBody>
                    <a:bodyPr/>
                    <a:lstStyle/>
                    <a:p>
                      <a:pPr algn="ctr"/>
                      <a:r>
                        <a:rPr lang="fi-FI" sz="1600" dirty="0" err="1"/>
                        <a:t>Diameter</a:t>
                      </a:r>
                      <a:r>
                        <a:rPr lang="fi-FI" sz="1600" dirty="0"/>
                        <a:t> ≈ 8 mm</a:t>
                      </a:r>
                    </a:p>
                  </a:txBody>
                  <a:tcPr marL="0" marR="0" marT="0" marB="0" anchor="ctr">
                    <a:lnL>
                      <a:noFill/>
                    </a:lnL>
                    <a:lnR>
                      <a:noFill/>
                    </a:lnR>
                    <a:lnT>
                      <a:noFill/>
                    </a:lnT>
                    <a:lnB>
                      <a:noFill/>
                    </a:lnB>
                  </a:tcPr>
                </a:tc>
                <a:tc>
                  <a:txBody>
                    <a:bodyPr/>
                    <a:lstStyle/>
                    <a:p>
                      <a:pPr algn="ctr"/>
                      <a:r>
                        <a:rPr lang="fi-FI" sz="1600" dirty="0" err="1"/>
                        <a:t>Stiffness</a:t>
                      </a:r>
                      <a:r>
                        <a:rPr lang="fi-FI" sz="1600" dirty="0"/>
                        <a:t> ≈ 125GPa in tension</a:t>
                      </a:r>
                    </a:p>
                  </a:txBody>
                  <a:tcPr marL="0" marR="0" marT="0" marB="0" anchor="ctr">
                    <a:lnL>
                      <a:noFill/>
                    </a:lnL>
                    <a:lnR>
                      <a:noFill/>
                    </a:lnR>
                    <a:lnT>
                      <a:noFill/>
                    </a:lnT>
                    <a:lnB>
                      <a:noFill/>
                    </a:lnB>
                  </a:tcPr>
                </a:tc>
                <a:extLst>
                  <a:ext uri="{0D108BD9-81ED-4DB2-BD59-A6C34878D82A}">
                    <a16:rowId xmlns:a16="http://schemas.microsoft.com/office/drawing/2014/main" val="2310458658"/>
                  </a:ext>
                </a:extLst>
              </a:tr>
              <a:tr h="680176">
                <a:tc>
                  <a:txBody>
                    <a:bodyPr/>
                    <a:lstStyle/>
                    <a:p>
                      <a:pPr algn="ctr"/>
                      <a:r>
                        <a:rPr lang="en-US" sz="1600" dirty="0"/>
                        <a:t>Strength &gt; 3GPa due to lack of defects on small diameter </a:t>
                      </a:r>
                      <a:r>
                        <a:rPr lang="en-US" sz="1600" dirty="0" err="1"/>
                        <a:t>fibre</a:t>
                      </a:r>
                      <a:endParaRPr lang="en-US" sz="1600" dirty="0"/>
                    </a:p>
                  </a:txBody>
                  <a:tcPr marL="0" marR="0" marT="0" marB="0" anchor="ctr">
                    <a:lnL>
                      <a:noFill/>
                    </a:lnL>
                    <a:lnR>
                      <a:noFill/>
                    </a:lnR>
                    <a:lnT>
                      <a:noFill/>
                    </a:lnT>
                    <a:lnB>
                      <a:noFill/>
                    </a:lnB>
                  </a:tcPr>
                </a:tc>
                <a:tc>
                  <a:txBody>
                    <a:bodyPr/>
                    <a:lstStyle/>
                    <a:p>
                      <a:pPr algn="ctr"/>
                      <a:r>
                        <a:rPr lang="en-US" sz="1600"/>
                        <a:t>Strength &gt; 5GPa due to highly aligned planes of graphite</a:t>
                      </a:r>
                    </a:p>
                  </a:txBody>
                  <a:tcPr marL="0" marR="0" marT="0" marB="0" anchor="ctr">
                    <a:lnL>
                      <a:noFill/>
                    </a:lnL>
                    <a:lnR>
                      <a:noFill/>
                    </a:lnR>
                    <a:lnT>
                      <a:noFill/>
                    </a:lnT>
                    <a:lnB>
                      <a:noFill/>
                    </a:lnB>
                  </a:tcPr>
                </a:tc>
                <a:tc>
                  <a:txBody>
                    <a:bodyPr/>
                    <a:lstStyle/>
                    <a:p>
                      <a:pPr algn="ctr"/>
                      <a:r>
                        <a:rPr lang="en-US" sz="1600"/>
                        <a:t>Strength &gt; 3GPa because of highly aligned linear polymer chains</a:t>
                      </a:r>
                    </a:p>
                  </a:txBody>
                  <a:tcPr marL="0" marR="0" marT="0" marB="0" anchor="ctr">
                    <a:lnL>
                      <a:noFill/>
                    </a:lnL>
                    <a:lnR>
                      <a:noFill/>
                    </a:lnR>
                    <a:lnT>
                      <a:noFill/>
                    </a:lnT>
                    <a:lnB>
                      <a:noFill/>
                    </a:lnB>
                  </a:tcPr>
                </a:tc>
                <a:extLst>
                  <a:ext uri="{0D108BD9-81ED-4DB2-BD59-A6C34878D82A}">
                    <a16:rowId xmlns:a16="http://schemas.microsoft.com/office/drawing/2014/main" val="3541386134"/>
                  </a:ext>
                </a:extLst>
              </a:tr>
              <a:tr h="952247">
                <a:tc>
                  <a:txBody>
                    <a:bodyPr/>
                    <a:lstStyle/>
                    <a:p>
                      <a:pPr algn="ctr"/>
                      <a:r>
                        <a:rPr lang="en-US" sz="1600"/>
                        <a:t>Stiffness ≈ 70 GPa for cheaper E-glass and 85 GPa for more expensive R- or S – Glass</a:t>
                      </a:r>
                    </a:p>
                  </a:txBody>
                  <a:tcPr marL="0" marR="0" marT="0" marB="0" anchor="ctr">
                    <a:lnL>
                      <a:noFill/>
                    </a:lnL>
                    <a:lnR>
                      <a:noFill/>
                    </a:lnR>
                    <a:lnT>
                      <a:noFill/>
                    </a:lnT>
                    <a:lnB>
                      <a:noFill/>
                    </a:lnB>
                  </a:tcPr>
                </a:tc>
                <a:tc>
                  <a:txBody>
                    <a:bodyPr/>
                    <a:lstStyle/>
                    <a:p>
                      <a:pPr algn="ctr"/>
                      <a:r>
                        <a:rPr lang="en-US" sz="1600" dirty="0"/>
                        <a:t>Stiffness ≈ 160-700 </a:t>
                      </a:r>
                      <a:r>
                        <a:rPr lang="en-US" sz="1600" dirty="0" err="1"/>
                        <a:t>GPa</a:t>
                      </a:r>
                      <a:r>
                        <a:rPr lang="en-US" sz="1600" dirty="0"/>
                        <a:t> but 230-400 </a:t>
                      </a:r>
                      <a:r>
                        <a:rPr lang="en-US" sz="1600" dirty="0" err="1"/>
                        <a:t>GPa</a:t>
                      </a:r>
                      <a:r>
                        <a:rPr lang="en-US" sz="1600" dirty="0"/>
                        <a:t> is the usual</a:t>
                      </a:r>
                    </a:p>
                  </a:txBody>
                  <a:tcPr marL="0" marR="0" marT="0" marB="0" anchor="ctr">
                    <a:lnL>
                      <a:noFill/>
                    </a:lnL>
                    <a:lnR>
                      <a:noFill/>
                    </a:lnR>
                    <a:lnT>
                      <a:noFill/>
                    </a:lnT>
                    <a:lnB>
                      <a:noFill/>
                    </a:lnB>
                  </a:tcPr>
                </a:tc>
                <a:tc>
                  <a:txBody>
                    <a:bodyPr/>
                    <a:lstStyle/>
                    <a:p>
                      <a:pPr algn="ctr"/>
                      <a:r>
                        <a:rPr lang="en-US" sz="1600"/>
                        <a:t>Much weaker and less stiff in compression as linear polymer chains come apart</a:t>
                      </a:r>
                    </a:p>
                  </a:txBody>
                  <a:tcPr marL="0" marR="0" marT="0" marB="0" anchor="ctr">
                    <a:lnL>
                      <a:noFill/>
                    </a:lnL>
                    <a:lnR>
                      <a:noFill/>
                    </a:lnR>
                    <a:lnT>
                      <a:noFill/>
                    </a:lnT>
                    <a:lnB>
                      <a:noFill/>
                    </a:lnB>
                  </a:tcPr>
                </a:tc>
                <a:extLst>
                  <a:ext uri="{0D108BD9-81ED-4DB2-BD59-A6C34878D82A}">
                    <a16:rowId xmlns:a16="http://schemas.microsoft.com/office/drawing/2014/main" val="2994361794"/>
                  </a:ext>
                </a:extLst>
              </a:tr>
              <a:tr h="680176">
                <a:tc>
                  <a:txBody>
                    <a:bodyPr/>
                    <a:lstStyle/>
                    <a:p>
                      <a:pPr algn="ctr"/>
                      <a:r>
                        <a:rPr lang="en-US" sz="1600"/>
                        <a:t>Susceptible to environmental attack and fatigue</a:t>
                      </a:r>
                    </a:p>
                  </a:txBody>
                  <a:tcPr marL="0" marR="0" marT="0" marB="0" anchor="ctr">
                    <a:lnL>
                      <a:noFill/>
                    </a:lnL>
                    <a:lnR>
                      <a:noFill/>
                    </a:lnR>
                    <a:lnT>
                      <a:noFill/>
                    </a:lnT>
                    <a:lnB>
                      <a:noFill/>
                    </a:lnB>
                  </a:tcPr>
                </a:tc>
                <a:tc>
                  <a:txBody>
                    <a:bodyPr/>
                    <a:lstStyle/>
                    <a:p>
                      <a:pPr algn="ctr"/>
                      <a:r>
                        <a:rPr lang="en-US" sz="1600"/>
                        <a:t>Not susceptible to degradation by chemicals and good in fatigue</a:t>
                      </a:r>
                    </a:p>
                  </a:txBody>
                  <a:tcPr marL="0" marR="0" marT="0" marB="0" anchor="ctr">
                    <a:lnL>
                      <a:noFill/>
                    </a:lnL>
                    <a:lnR>
                      <a:noFill/>
                    </a:lnR>
                    <a:lnT>
                      <a:noFill/>
                    </a:lnT>
                    <a:lnB>
                      <a:noFill/>
                    </a:lnB>
                  </a:tcPr>
                </a:tc>
                <a:tc>
                  <a:txBody>
                    <a:bodyPr/>
                    <a:lstStyle/>
                    <a:p>
                      <a:pPr algn="ctr"/>
                      <a:r>
                        <a:rPr lang="en-US" sz="1600"/>
                        <a:t>Susceptible to degradation by UV light and moisture</a:t>
                      </a:r>
                    </a:p>
                  </a:txBody>
                  <a:tcPr marL="0" marR="0" marT="0" marB="0" anchor="ctr">
                    <a:lnL>
                      <a:noFill/>
                    </a:lnL>
                    <a:lnR>
                      <a:noFill/>
                    </a:lnR>
                    <a:lnT>
                      <a:noFill/>
                    </a:lnT>
                    <a:lnB>
                      <a:noFill/>
                    </a:lnB>
                  </a:tcPr>
                </a:tc>
                <a:extLst>
                  <a:ext uri="{0D108BD9-81ED-4DB2-BD59-A6C34878D82A}">
                    <a16:rowId xmlns:a16="http://schemas.microsoft.com/office/drawing/2014/main" val="4266697108"/>
                  </a:ext>
                </a:extLst>
              </a:tr>
              <a:tr h="816212">
                <a:tc>
                  <a:txBody>
                    <a:bodyPr/>
                    <a:lstStyle/>
                    <a:p>
                      <a:pPr algn="ctr"/>
                      <a:r>
                        <a:rPr lang="en-US" sz="1600"/>
                        <a:t>Fibres need silane treatment to bond well to matrix</a:t>
                      </a:r>
                    </a:p>
                  </a:txBody>
                  <a:tcPr marL="0" marR="0" marT="0" marB="0" anchor="ctr">
                    <a:lnL>
                      <a:noFill/>
                    </a:lnL>
                    <a:lnR>
                      <a:noFill/>
                    </a:lnR>
                    <a:lnT>
                      <a:noFill/>
                    </a:lnT>
                    <a:lnB>
                      <a:noFill/>
                    </a:lnB>
                  </a:tcPr>
                </a:tc>
                <a:tc>
                  <a:txBody>
                    <a:bodyPr/>
                    <a:lstStyle/>
                    <a:p>
                      <a:pPr algn="ctr"/>
                      <a:r>
                        <a:rPr lang="en-US" sz="1600"/>
                        <a:t>Fibres bond well with surface treatment</a:t>
                      </a:r>
                    </a:p>
                  </a:txBody>
                  <a:tcPr marL="0" marR="0" marT="0" marB="0" anchor="ctr">
                    <a:lnL>
                      <a:noFill/>
                    </a:lnL>
                    <a:lnR>
                      <a:noFill/>
                    </a:lnR>
                    <a:lnT>
                      <a:noFill/>
                    </a:lnT>
                    <a:lnB>
                      <a:noFill/>
                    </a:lnB>
                  </a:tcPr>
                </a:tc>
                <a:tc>
                  <a:txBody>
                    <a:bodyPr/>
                    <a:lstStyle/>
                    <a:p>
                      <a:pPr algn="ctr"/>
                      <a:r>
                        <a:rPr lang="en-US" sz="1600" dirty="0" err="1"/>
                        <a:t>Fibres</a:t>
                      </a:r>
                      <a:r>
                        <a:rPr lang="en-US" sz="1600" dirty="0"/>
                        <a:t> do not bond well at all leading to a weak </a:t>
                      </a:r>
                      <a:r>
                        <a:rPr lang="en-US" sz="1600" dirty="0" err="1"/>
                        <a:t>fibre</a:t>
                      </a:r>
                      <a:r>
                        <a:rPr lang="en-US" sz="1600" dirty="0"/>
                        <a:t>/matrix interface</a:t>
                      </a:r>
                    </a:p>
                  </a:txBody>
                  <a:tcPr marL="0" marR="0" marT="0" marB="0" anchor="ctr">
                    <a:lnL>
                      <a:noFill/>
                    </a:lnL>
                    <a:lnR>
                      <a:noFill/>
                    </a:lnR>
                    <a:lnT>
                      <a:noFill/>
                    </a:lnT>
                    <a:lnB>
                      <a:noFill/>
                    </a:lnB>
                  </a:tcPr>
                </a:tc>
                <a:extLst>
                  <a:ext uri="{0D108BD9-81ED-4DB2-BD59-A6C34878D82A}">
                    <a16:rowId xmlns:a16="http://schemas.microsoft.com/office/drawing/2014/main" val="91969104"/>
                  </a:ext>
                </a:extLst>
              </a:tr>
              <a:tr h="1768459">
                <a:tc>
                  <a:txBody>
                    <a:bodyPr/>
                    <a:lstStyle/>
                    <a:p>
                      <a:pPr algn="ctr"/>
                      <a:r>
                        <a:rPr lang="en-US" sz="1600"/>
                        <a:t>Used in boats, wind turbine blades and other cost critical applications</a:t>
                      </a:r>
                    </a:p>
                  </a:txBody>
                  <a:tcPr marL="0" marR="0" marT="0" marB="0" anchor="ctr">
                    <a:lnL>
                      <a:noFill/>
                    </a:lnL>
                    <a:lnR>
                      <a:noFill/>
                    </a:lnR>
                    <a:lnT>
                      <a:noFill/>
                    </a:lnT>
                    <a:lnB>
                      <a:noFill/>
                    </a:lnB>
                  </a:tcPr>
                </a:tc>
                <a:tc>
                  <a:txBody>
                    <a:bodyPr/>
                    <a:lstStyle/>
                    <a:p>
                      <a:pPr algn="ctr"/>
                      <a:r>
                        <a:rPr lang="en-US" sz="1600" dirty="0"/>
                        <a:t>Expensive material cost limits use to high performance applications were the higher mechanical properties are justified i.e. Racecars, aerospace etc.</a:t>
                      </a:r>
                    </a:p>
                  </a:txBody>
                  <a:tcPr marL="0" marR="0" marT="0" marB="0" anchor="ctr">
                    <a:lnL>
                      <a:noFill/>
                    </a:lnL>
                    <a:lnR>
                      <a:noFill/>
                    </a:lnR>
                    <a:lnT>
                      <a:noFill/>
                    </a:lnT>
                    <a:lnB>
                      <a:noFill/>
                    </a:lnB>
                  </a:tcPr>
                </a:tc>
                <a:tc>
                  <a:txBody>
                    <a:bodyPr/>
                    <a:lstStyle/>
                    <a:p>
                      <a:pPr algn="ctr"/>
                      <a:r>
                        <a:rPr lang="en-US" sz="1600" dirty="0"/>
                        <a:t>Weak interface gives excellent energy absorption. Thus used for bullet-proof vests, helmets and impact protection on aircraft</a:t>
                      </a:r>
                    </a:p>
                  </a:txBody>
                  <a:tcPr marL="0" marR="0" marT="0" marB="0" anchor="ctr">
                    <a:lnL>
                      <a:noFill/>
                    </a:lnL>
                    <a:lnR>
                      <a:noFill/>
                    </a:lnR>
                    <a:lnT>
                      <a:noFill/>
                    </a:lnT>
                    <a:lnB>
                      <a:noFill/>
                    </a:lnB>
                  </a:tcPr>
                </a:tc>
                <a:extLst>
                  <a:ext uri="{0D108BD9-81ED-4DB2-BD59-A6C34878D82A}">
                    <a16:rowId xmlns:a16="http://schemas.microsoft.com/office/drawing/2014/main" val="1355326599"/>
                  </a:ext>
                </a:extLst>
              </a:tr>
            </a:tbl>
          </a:graphicData>
        </a:graphic>
      </p:graphicFrame>
      <p:sp>
        <p:nvSpPr>
          <p:cNvPr id="4" name="Rectangle 3"/>
          <p:cNvSpPr/>
          <p:nvPr/>
        </p:nvSpPr>
        <p:spPr>
          <a:xfrm>
            <a:off x="5780314" y="6351633"/>
            <a:ext cx="3093230" cy="461665"/>
          </a:xfrm>
          <a:prstGeom prst="rect">
            <a:avLst/>
          </a:prstGeom>
        </p:spPr>
        <p:txBody>
          <a:bodyPr wrap="square">
            <a:spAutoFit/>
          </a:bodyPr>
          <a:lstStyle/>
          <a:p>
            <a:r>
              <a:rPr lang="fi-FI" sz="1200" dirty="0"/>
              <a:t>https://aerospaceengineeringblog.com/composite-materials/</a:t>
            </a:r>
          </a:p>
        </p:txBody>
      </p:sp>
    </p:spTree>
    <p:extLst>
      <p:ext uri="{BB962C8B-B14F-4D97-AF65-F5344CB8AC3E}">
        <p14:creationId xmlns:p14="http://schemas.microsoft.com/office/powerpoint/2010/main" val="646088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panose="020B0604020202020204" pitchFamily="34" charset="0"/>
                <a:cs typeface="Arial" panose="020B0604020202020204" pitchFamily="34" charset="0"/>
              </a:rPr>
              <a:t>www.engineeringtoolbox.com</a:t>
            </a:r>
          </a:p>
        </p:txBody>
      </p:sp>
      <p:graphicFrame>
        <p:nvGraphicFramePr>
          <p:cNvPr id="3" name="Table 2"/>
          <p:cNvGraphicFramePr>
            <a:graphicFrameLocks noGrp="1"/>
          </p:cNvGraphicFramePr>
          <p:nvPr>
            <p:extLst>
              <p:ext uri="{D42A27DB-BD31-4B8C-83A1-F6EECF244321}">
                <p14:modId xmlns:p14="http://schemas.microsoft.com/office/powerpoint/2010/main" val="3601154654"/>
              </p:ext>
            </p:extLst>
          </p:nvPr>
        </p:nvGraphicFramePr>
        <p:xfrm>
          <a:off x="238259" y="1532413"/>
          <a:ext cx="8860663" cy="3322320"/>
        </p:xfrm>
        <a:graphic>
          <a:graphicData uri="http://schemas.openxmlformats.org/drawingml/2006/table">
            <a:tbl>
              <a:tblPr/>
              <a:tblGrid>
                <a:gridCol w="1265809">
                  <a:extLst>
                    <a:ext uri="{9D8B030D-6E8A-4147-A177-3AD203B41FA5}">
                      <a16:colId xmlns:a16="http://schemas.microsoft.com/office/drawing/2014/main" val="2867339008"/>
                    </a:ext>
                  </a:extLst>
                </a:gridCol>
                <a:gridCol w="1265809">
                  <a:extLst>
                    <a:ext uri="{9D8B030D-6E8A-4147-A177-3AD203B41FA5}">
                      <a16:colId xmlns:a16="http://schemas.microsoft.com/office/drawing/2014/main" val="2508153856"/>
                    </a:ext>
                  </a:extLst>
                </a:gridCol>
                <a:gridCol w="1265809">
                  <a:extLst>
                    <a:ext uri="{9D8B030D-6E8A-4147-A177-3AD203B41FA5}">
                      <a16:colId xmlns:a16="http://schemas.microsoft.com/office/drawing/2014/main" val="1061902179"/>
                    </a:ext>
                  </a:extLst>
                </a:gridCol>
                <a:gridCol w="1265809">
                  <a:extLst>
                    <a:ext uri="{9D8B030D-6E8A-4147-A177-3AD203B41FA5}">
                      <a16:colId xmlns:a16="http://schemas.microsoft.com/office/drawing/2014/main" val="3081066759"/>
                    </a:ext>
                  </a:extLst>
                </a:gridCol>
                <a:gridCol w="1265809">
                  <a:extLst>
                    <a:ext uri="{9D8B030D-6E8A-4147-A177-3AD203B41FA5}">
                      <a16:colId xmlns:a16="http://schemas.microsoft.com/office/drawing/2014/main" val="3541315343"/>
                    </a:ext>
                  </a:extLst>
                </a:gridCol>
                <a:gridCol w="1265809">
                  <a:extLst>
                    <a:ext uri="{9D8B030D-6E8A-4147-A177-3AD203B41FA5}">
                      <a16:colId xmlns:a16="http://schemas.microsoft.com/office/drawing/2014/main" val="1105419987"/>
                    </a:ext>
                  </a:extLst>
                </a:gridCol>
                <a:gridCol w="1265809">
                  <a:extLst>
                    <a:ext uri="{9D8B030D-6E8A-4147-A177-3AD203B41FA5}">
                      <a16:colId xmlns:a16="http://schemas.microsoft.com/office/drawing/2014/main" val="1185483763"/>
                    </a:ext>
                  </a:extLst>
                </a:gridCol>
              </a:tblGrid>
              <a:tr h="0">
                <a:tc>
                  <a:txBody>
                    <a:bodyPr/>
                    <a:lstStyle/>
                    <a:p>
                      <a:r>
                        <a:rPr lang="fi-FI" sz="2000"/>
                        <a:t>Material</a:t>
                      </a:r>
                    </a:p>
                  </a:txBody>
                  <a:tcPr anchor="ctr">
                    <a:lnL>
                      <a:noFill/>
                    </a:lnL>
                    <a:lnR>
                      <a:noFill/>
                    </a:lnR>
                    <a:lnT>
                      <a:noFill/>
                    </a:lnT>
                    <a:lnB>
                      <a:noFill/>
                    </a:lnB>
                  </a:tcPr>
                </a:tc>
                <a:tc>
                  <a:txBody>
                    <a:bodyPr/>
                    <a:lstStyle/>
                    <a:p>
                      <a:r>
                        <a:rPr lang="fi-FI" sz="2000">
                          <a:hlinkClick r:id="rId2" tooltip="Density"/>
                        </a:rPr>
                        <a:t>Density</a:t>
                      </a:r>
                      <a:br>
                        <a:rPr lang="fi-FI" sz="2000"/>
                      </a:br>
                      <a:r>
                        <a:rPr lang="fi-FI" sz="2000"/>
                        <a:t>- </a:t>
                      </a:r>
                      <a:r>
                        <a:rPr lang="el-GR" sz="2000" i="1"/>
                        <a:t>ρ</a:t>
                      </a:r>
                      <a:r>
                        <a:rPr lang="el-GR" sz="2000"/>
                        <a:t> -</a:t>
                      </a:r>
                      <a:br>
                        <a:rPr lang="el-GR" sz="2000"/>
                      </a:br>
                      <a:r>
                        <a:rPr lang="el-GR" sz="2000" i="1"/>
                        <a:t>(10</a:t>
                      </a:r>
                      <a:r>
                        <a:rPr lang="el-GR" sz="2000" i="1" baseline="30000"/>
                        <a:t>3</a:t>
                      </a:r>
                      <a:r>
                        <a:rPr lang="el-GR" sz="2000" i="1"/>
                        <a:t> </a:t>
                      </a:r>
                      <a:r>
                        <a:rPr lang="fi-FI" sz="2000" i="1"/>
                        <a:t>kg/m</a:t>
                      </a:r>
                      <a:r>
                        <a:rPr lang="fi-FI" sz="2000" i="1" baseline="30000"/>
                        <a:t>3</a:t>
                      </a:r>
                      <a:r>
                        <a:rPr lang="fi-FI" sz="2000" i="1"/>
                        <a:t>)</a:t>
                      </a:r>
                      <a:endParaRPr lang="fi-FI" sz="2000"/>
                    </a:p>
                  </a:txBody>
                  <a:tcPr anchor="ctr">
                    <a:lnL>
                      <a:noFill/>
                    </a:lnL>
                    <a:lnR>
                      <a:noFill/>
                    </a:lnR>
                    <a:lnT>
                      <a:noFill/>
                    </a:lnT>
                    <a:lnB>
                      <a:noFill/>
                    </a:lnB>
                  </a:tcPr>
                </a:tc>
                <a:tc>
                  <a:txBody>
                    <a:bodyPr/>
                    <a:lstStyle/>
                    <a:p>
                      <a:r>
                        <a:rPr lang="fi-FI" sz="2000" dirty="0" err="1">
                          <a:hlinkClick r:id="rId3" tooltip="Modulus of Elasticity or Young's Modulus - and Tensile Modulus for some common Materials"/>
                        </a:rPr>
                        <a:t>Tensile</a:t>
                      </a:r>
                      <a:r>
                        <a:rPr lang="fi-FI" sz="2000" dirty="0">
                          <a:hlinkClick r:id="rId3" tooltip="Modulus of Elasticity or Young's Modulus - and Tensile Modulus for some common Materials"/>
                        </a:rPr>
                        <a:t> </a:t>
                      </a:r>
                      <a:r>
                        <a:rPr lang="fi-FI" sz="2000" dirty="0" err="1">
                          <a:hlinkClick r:id="rId3" tooltip="Modulus of Elasticity or Young's Modulus - and Tensile Modulus for some common Materials"/>
                        </a:rPr>
                        <a:t>Modulus</a:t>
                      </a:r>
                      <a:br>
                        <a:rPr lang="fi-FI" sz="2000" dirty="0"/>
                      </a:br>
                      <a:r>
                        <a:rPr lang="fi-FI" sz="2000" dirty="0"/>
                        <a:t>- </a:t>
                      </a:r>
                      <a:r>
                        <a:rPr lang="fi-FI" sz="2000" i="1" dirty="0"/>
                        <a:t>E</a:t>
                      </a:r>
                      <a:r>
                        <a:rPr lang="fi-FI" sz="2000" dirty="0"/>
                        <a:t> -</a:t>
                      </a:r>
                      <a:br>
                        <a:rPr lang="fi-FI" sz="2000" dirty="0"/>
                      </a:br>
                      <a:r>
                        <a:rPr lang="fi-FI" sz="2000" i="1" dirty="0"/>
                        <a:t>(</a:t>
                      </a:r>
                      <a:r>
                        <a:rPr lang="fi-FI" sz="2000" i="1" dirty="0" err="1"/>
                        <a:t>GPa</a:t>
                      </a:r>
                      <a:r>
                        <a:rPr lang="fi-FI" sz="2000" i="1" dirty="0"/>
                        <a:t>)</a:t>
                      </a:r>
                      <a:endParaRPr lang="fi-FI" sz="2000" dirty="0"/>
                    </a:p>
                  </a:txBody>
                  <a:tcPr anchor="ctr">
                    <a:lnL>
                      <a:noFill/>
                    </a:lnL>
                    <a:lnR>
                      <a:noFill/>
                    </a:lnR>
                    <a:lnT>
                      <a:noFill/>
                    </a:lnT>
                    <a:lnB>
                      <a:noFill/>
                    </a:lnB>
                  </a:tcPr>
                </a:tc>
                <a:tc>
                  <a:txBody>
                    <a:bodyPr/>
                    <a:lstStyle/>
                    <a:p>
                      <a:r>
                        <a:rPr lang="fi-FI" sz="2000"/>
                        <a:t>Tensile </a:t>
                      </a:r>
                      <a:r>
                        <a:rPr lang="fi-FI" sz="2000">
                          <a:hlinkClick r:id="rId4" tooltip="Stress - strength"/>
                        </a:rPr>
                        <a:t>Strength</a:t>
                      </a:r>
                      <a:br>
                        <a:rPr lang="fi-FI" sz="2000"/>
                      </a:br>
                      <a:r>
                        <a:rPr lang="fi-FI" sz="2000"/>
                        <a:t>- </a:t>
                      </a:r>
                      <a:r>
                        <a:rPr lang="el-GR" sz="2000" i="1"/>
                        <a:t>σ</a:t>
                      </a:r>
                      <a:r>
                        <a:rPr lang="el-GR" sz="2000"/>
                        <a:t> - </a:t>
                      </a:r>
                      <a:br>
                        <a:rPr lang="el-GR" sz="2000"/>
                      </a:br>
                      <a:r>
                        <a:rPr lang="el-GR" sz="2000" i="1"/>
                        <a:t>(</a:t>
                      </a:r>
                      <a:r>
                        <a:rPr lang="fi-FI" sz="2000" i="1"/>
                        <a:t>MPa)</a:t>
                      </a:r>
                      <a:endParaRPr lang="fi-FI" sz="2000"/>
                    </a:p>
                  </a:txBody>
                  <a:tcPr anchor="ctr">
                    <a:lnL>
                      <a:noFill/>
                    </a:lnL>
                    <a:lnR>
                      <a:noFill/>
                    </a:lnR>
                    <a:lnT>
                      <a:noFill/>
                    </a:lnT>
                    <a:lnB>
                      <a:noFill/>
                    </a:lnB>
                  </a:tcPr>
                </a:tc>
                <a:tc>
                  <a:txBody>
                    <a:bodyPr/>
                    <a:lstStyle/>
                    <a:p>
                      <a:r>
                        <a:rPr lang="fi-FI" sz="2000" dirty="0" err="1"/>
                        <a:t>Specific</a:t>
                      </a:r>
                      <a:r>
                        <a:rPr lang="fi-FI" sz="2000" dirty="0"/>
                        <a:t> </a:t>
                      </a:r>
                      <a:r>
                        <a:rPr lang="fi-FI" sz="2000" dirty="0" err="1"/>
                        <a:t>Modulus</a:t>
                      </a:r>
                      <a:br>
                        <a:rPr lang="fi-FI" sz="2000" dirty="0"/>
                      </a:br>
                      <a:r>
                        <a:rPr lang="fi-FI" sz="2000" dirty="0"/>
                        <a:t>- </a:t>
                      </a:r>
                      <a:r>
                        <a:rPr lang="fi-FI" sz="2000" i="1" dirty="0"/>
                        <a:t>E / </a:t>
                      </a:r>
                      <a:r>
                        <a:rPr lang="el-GR" sz="2000" i="1" dirty="0"/>
                        <a:t>ρ - </a:t>
                      </a:r>
                      <a:endParaRPr lang="el-GR" sz="2000" dirty="0"/>
                    </a:p>
                  </a:txBody>
                  <a:tcPr anchor="ctr">
                    <a:lnL>
                      <a:noFill/>
                    </a:lnL>
                    <a:lnR>
                      <a:noFill/>
                    </a:lnR>
                    <a:lnT>
                      <a:noFill/>
                    </a:lnT>
                    <a:lnB>
                      <a:noFill/>
                    </a:lnB>
                  </a:tcPr>
                </a:tc>
                <a:tc>
                  <a:txBody>
                    <a:bodyPr/>
                    <a:lstStyle/>
                    <a:p>
                      <a:r>
                        <a:rPr lang="fi-FI" sz="2000"/>
                        <a:t>Specific Strength</a:t>
                      </a:r>
                      <a:br>
                        <a:rPr lang="fi-FI" sz="2000"/>
                      </a:br>
                      <a:r>
                        <a:rPr lang="fi-FI" sz="2000"/>
                        <a:t>- </a:t>
                      </a:r>
                      <a:r>
                        <a:rPr lang="el-GR" sz="2000" i="1"/>
                        <a:t>σ / ρ - </a:t>
                      </a:r>
                      <a:endParaRPr lang="el-GR" sz="2000"/>
                    </a:p>
                  </a:txBody>
                  <a:tcPr anchor="ctr">
                    <a:lnL>
                      <a:noFill/>
                    </a:lnL>
                    <a:lnR>
                      <a:noFill/>
                    </a:lnR>
                    <a:lnT>
                      <a:noFill/>
                    </a:lnT>
                    <a:lnB>
                      <a:noFill/>
                    </a:lnB>
                  </a:tcPr>
                </a:tc>
                <a:tc>
                  <a:txBody>
                    <a:bodyPr/>
                    <a:lstStyle/>
                    <a:p>
                      <a:r>
                        <a:rPr lang="fi-FI" sz="2000" dirty="0"/>
                        <a:t>Max.</a:t>
                      </a:r>
                    </a:p>
                    <a:p>
                      <a:r>
                        <a:rPr lang="fi-FI" sz="2000" dirty="0"/>
                        <a:t>Service Tempe-</a:t>
                      </a:r>
                      <a:r>
                        <a:rPr lang="fi-FI" sz="2000" dirty="0" err="1"/>
                        <a:t>rature</a:t>
                      </a:r>
                      <a:br>
                        <a:rPr lang="fi-FI" sz="2000" dirty="0"/>
                      </a:br>
                      <a:r>
                        <a:rPr lang="fi-FI" sz="2000" i="1" dirty="0"/>
                        <a:t>(</a:t>
                      </a:r>
                      <a:r>
                        <a:rPr lang="fi-FI" sz="2000" i="1" baseline="30000" dirty="0" err="1"/>
                        <a:t>o</a:t>
                      </a:r>
                      <a:r>
                        <a:rPr lang="fi-FI" sz="2000" i="1" dirty="0" err="1"/>
                        <a:t>C</a:t>
                      </a:r>
                      <a:r>
                        <a:rPr lang="fi-FI" sz="2000" i="1" dirty="0"/>
                        <a:t>)</a:t>
                      </a:r>
                      <a:endParaRPr lang="fi-FI" sz="2000" dirty="0"/>
                    </a:p>
                  </a:txBody>
                  <a:tcPr anchor="ctr">
                    <a:lnL>
                      <a:noFill/>
                    </a:lnL>
                    <a:lnR>
                      <a:noFill/>
                    </a:lnR>
                    <a:lnT>
                      <a:noFill/>
                    </a:lnT>
                    <a:lnB>
                      <a:noFill/>
                    </a:lnB>
                  </a:tcPr>
                </a:tc>
                <a:extLst>
                  <a:ext uri="{0D108BD9-81ED-4DB2-BD59-A6C34878D82A}">
                    <a16:rowId xmlns:a16="http://schemas.microsoft.com/office/drawing/2014/main" val="1239831741"/>
                  </a:ext>
                </a:extLst>
              </a:tr>
              <a:tr h="0">
                <a:tc gridSpan="7">
                  <a:txBody>
                    <a:bodyPr/>
                    <a:lstStyle/>
                    <a:p>
                      <a:r>
                        <a:rPr lang="fi-FI" sz="2000" b="1"/>
                        <a:t>Short-fiber</a:t>
                      </a:r>
                      <a:endParaRPr lang="fi-FI" sz="2000"/>
                    </a:p>
                  </a:txBody>
                  <a:tcPr anchor="ctr">
                    <a:lnL>
                      <a:noFill/>
                    </a:lnL>
                    <a:lnR>
                      <a:noFill/>
                    </a:lnR>
                    <a:lnT>
                      <a:noFill/>
                    </a:lnT>
                    <a:lnB>
                      <a:noFill/>
                    </a:lnB>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extLst>
                  <a:ext uri="{0D108BD9-81ED-4DB2-BD59-A6C34878D82A}">
                    <a16:rowId xmlns:a16="http://schemas.microsoft.com/office/drawing/2014/main" val="2798790860"/>
                  </a:ext>
                </a:extLst>
              </a:tr>
              <a:tr h="0">
                <a:tc>
                  <a:txBody>
                    <a:bodyPr/>
                    <a:lstStyle/>
                    <a:p>
                      <a:r>
                        <a:rPr lang="fi-FI" sz="2000"/>
                        <a:t>Glass-filled epoxy (35%)</a:t>
                      </a:r>
                    </a:p>
                  </a:txBody>
                  <a:tcPr anchor="ctr">
                    <a:lnL>
                      <a:noFill/>
                    </a:lnL>
                    <a:lnR>
                      <a:noFill/>
                    </a:lnR>
                    <a:lnT>
                      <a:noFill/>
                    </a:lnT>
                    <a:lnB>
                      <a:noFill/>
                    </a:lnB>
                  </a:tcPr>
                </a:tc>
                <a:tc>
                  <a:txBody>
                    <a:bodyPr/>
                    <a:lstStyle/>
                    <a:p>
                      <a:r>
                        <a:rPr lang="fi-FI" sz="2000"/>
                        <a:t>1.9</a:t>
                      </a:r>
                    </a:p>
                  </a:txBody>
                  <a:tcPr anchor="ctr">
                    <a:lnL>
                      <a:noFill/>
                    </a:lnL>
                    <a:lnR>
                      <a:noFill/>
                    </a:lnR>
                    <a:lnT>
                      <a:noFill/>
                    </a:lnT>
                    <a:lnB>
                      <a:noFill/>
                    </a:lnB>
                  </a:tcPr>
                </a:tc>
                <a:tc>
                  <a:txBody>
                    <a:bodyPr/>
                    <a:lstStyle/>
                    <a:p>
                      <a:r>
                        <a:rPr lang="fi-FI" sz="2000"/>
                        <a:t>25</a:t>
                      </a:r>
                    </a:p>
                  </a:txBody>
                  <a:tcPr anchor="ctr">
                    <a:lnL>
                      <a:noFill/>
                    </a:lnL>
                    <a:lnR>
                      <a:noFill/>
                    </a:lnR>
                    <a:lnT>
                      <a:noFill/>
                    </a:lnT>
                    <a:lnB>
                      <a:noFill/>
                    </a:lnB>
                  </a:tcPr>
                </a:tc>
                <a:tc>
                  <a:txBody>
                    <a:bodyPr/>
                    <a:lstStyle/>
                    <a:p>
                      <a:r>
                        <a:rPr lang="fi-FI" sz="2000" dirty="0"/>
                        <a:t>300</a:t>
                      </a:r>
                    </a:p>
                  </a:txBody>
                  <a:tcPr anchor="ctr">
                    <a:lnL>
                      <a:noFill/>
                    </a:lnL>
                    <a:lnR>
                      <a:noFill/>
                    </a:lnR>
                    <a:lnT>
                      <a:noFill/>
                    </a:lnT>
                    <a:lnB>
                      <a:noFill/>
                    </a:lnB>
                  </a:tcPr>
                </a:tc>
                <a:tc>
                  <a:txBody>
                    <a:bodyPr/>
                    <a:lstStyle/>
                    <a:p>
                      <a:r>
                        <a:rPr lang="fi-FI" sz="2000"/>
                        <a:t>13.2</a:t>
                      </a:r>
                    </a:p>
                  </a:txBody>
                  <a:tcPr anchor="ctr">
                    <a:lnL>
                      <a:noFill/>
                    </a:lnL>
                    <a:lnR>
                      <a:noFill/>
                    </a:lnR>
                    <a:lnT>
                      <a:noFill/>
                    </a:lnT>
                    <a:lnB>
                      <a:noFill/>
                    </a:lnB>
                  </a:tcPr>
                </a:tc>
                <a:tc>
                  <a:txBody>
                    <a:bodyPr/>
                    <a:lstStyle/>
                    <a:p>
                      <a:r>
                        <a:rPr lang="fi-FI" sz="2000"/>
                        <a:t>0.16</a:t>
                      </a:r>
                    </a:p>
                  </a:txBody>
                  <a:tcPr anchor="ctr">
                    <a:lnL>
                      <a:noFill/>
                    </a:lnL>
                    <a:lnR>
                      <a:noFill/>
                    </a:lnR>
                    <a:lnT>
                      <a:noFill/>
                    </a:lnT>
                    <a:lnB>
                      <a:noFill/>
                    </a:lnB>
                  </a:tcPr>
                </a:tc>
                <a:tc>
                  <a:txBody>
                    <a:bodyPr/>
                    <a:lstStyle/>
                    <a:p>
                      <a:r>
                        <a:rPr lang="fi-FI" sz="2000" dirty="0"/>
                        <a:t>80 - 200</a:t>
                      </a:r>
                    </a:p>
                  </a:txBody>
                  <a:tcPr anchor="ctr">
                    <a:lnL>
                      <a:noFill/>
                    </a:lnL>
                    <a:lnR>
                      <a:noFill/>
                    </a:lnR>
                    <a:lnT>
                      <a:noFill/>
                    </a:lnT>
                    <a:lnB>
                      <a:noFill/>
                    </a:lnB>
                  </a:tcPr>
                </a:tc>
                <a:extLst>
                  <a:ext uri="{0D108BD9-81ED-4DB2-BD59-A6C34878D82A}">
                    <a16:rowId xmlns:a16="http://schemas.microsoft.com/office/drawing/2014/main" val="4069711907"/>
                  </a:ext>
                </a:extLst>
              </a:tr>
            </a:tbl>
          </a:graphicData>
        </a:graphic>
      </p:graphicFrame>
      <p:sp>
        <p:nvSpPr>
          <p:cNvPr id="4" name="Oval 3"/>
          <p:cNvSpPr/>
          <p:nvPr/>
        </p:nvSpPr>
        <p:spPr>
          <a:xfrm>
            <a:off x="2573383" y="3765188"/>
            <a:ext cx="1162595" cy="1358537"/>
          </a:xfrm>
          <a:prstGeom prst="ellipse">
            <a:avLst/>
          </a:prstGeom>
          <a:solidFill>
            <a:srgbClr val="5B9BD5">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aphicFrame>
        <p:nvGraphicFramePr>
          <p:cNvPr id="5" name="Table 4"/>
          <p:cNvGraphicFramePr>
            <a:graphicFrameLocks noGrp="1"/>
          </p:cNvGraphicFramePr>
          <p:nvPr/>
        </p:nvGraphicFramePr>
        <p:xfrm>
          <a:off x="406582" y="5466870"/>
          <a:ext cx="8528415" cy="914400"/>
        </p:xfrm>
        <a:graphic>
          <a:graphicData uri="http://schemas.openxmlformats.org/drawingml/2006/table">
            <a:tbl>
              <a:tblPr/>
              <a:tblGrid>
                <a:gridCol w="1218345">
                  <a:extLst>
                    <a:ext uri="{9D8B030D-6E8A-4147-A177-3AD203B41FA5}">
                      <a16:colId xmlns:a16="http://schemas.microsoft.com/office/drawing/2014/main" val="698503088"/>
                    </a:ext>
                  </a:extLst>
                </a:gridCol>
                <a:gridCol w="1218345">
                  <a:extLst>
                    <a:ext uri="{9D8B030D-6E8A-4147-A177-3AD203B41FA5}">
                      <a16:colId xmlns:a16="http://schemas.microsoft.com/office/drawing/2014/main" val="2699768259"/>
                    </a:ext>
                  </a:extLst>
                </a:gridCol>
                <a:gridCol w="1218345">
                  <a:extLst>
                    <a:ext uri="{9D8B030D-6E8A-4147-A177-3AD203B41FA5}">
                      <a16:colId xmlns:a16="http://schemas.microsoft.com/office/drawing/2014/main" val="3275352724"/>
                    </a:ext>
                  </a:extLst>
                </a:gridCol>
                <a:gridCol w="1218345">
                  <a:extLst>
                    <a:ext uri="{9D8B030D-6E8A-4147-A177-3AD203B41FA5}">
                      <a16:colId xmlns:a16="http://schemas.microsoft.com/office/drawing/2014/main" val="247148481"/>
                    </a:ext>
                  </a:extLst>
                </a:gridCol>
                <a:gridCol w="1218345">
                  <a:extLst>
                    <a:ext uri="{9D8B030D-6E8A-4147-A177-3AD203B41FA5}">
                      <a16:colId xmlns:a16="http://schemas.microsoft.com/office/drawing/2014/main" val="2623205201"/>
                    </a:ext>
                  </a:extLst>
                </a:gridCol>
                <a:gridCol w="1218345">
                  <a:extLst>
                    <a:ext uri="{9D8B030D-6E8A-4147-A177-3AD203B41FA5}">
                      <a16:colId xmlns:a16="http://schemas.microsoft.com/office/drawing/2014/main" val="2257948129"/>
                    </a:ext>
                  </a:extLst>
                </a:gridCol>
                <a:gridCol w="1218345">
                  <a:extLst>
                    <a:ext uri="{9D8B030D-6E8A-4147-A177-3AD203B41FA5}">
                      <a16:colId xmlns:a16="http://schemas.microsoft.com/office/drawing/2014/main" val="3992576698"/>
                    </a:ext>
                  </a:extLst>
                </a:gridCol>
              </a:tblGrid>
              <a:tr h="0">
                <a:tc>
                  <a:txBody>
                    <a:bodyPr/>
                    <a:lstStyle/>
                    <a:p>
                      <a:r>
                        <a:rPr lang="fi-FI" dirty="0" err="1"/>
                        <a:t>Kevlar</a:t>
                      </a:r>
                      <a:r>
                        <a:rPr lang="fi-FI" dirty="0"/>
                        <a:t> </a:t>
                      </a:r>
                      <a:r>
                        <a:rPr lang="fi-FI" dirty="0" err="1"/>
                        <a:t>epoxy</a:t>
                      </a:r>
                      <a:r>
                        <a:rPr lang="fi-FI" dirty="0"/>
                        <a:t> (53%)</a:t>
                      </a:r>
                    </a:p>
                  </a:txBody>
                  <a:tcPr anchor="ctr">
                    <a:lnL>
                      <a:noFill/>
                    </a:lnL>
                    <a:lnR>
                      <a:noFill/>
                    </a:lnR>
                    <a:lnT>
                      <a:noFill/>
                    </a:lnT>
                    <a:lnB>
                      <a:noFill/>
                    </a:lnB>
                  </a:tcPr>
                </a:tc>
                <a:tc>
                  <a:txBody>
                    <a:bodyPr/>
                    <a:lstStyle/>
                    <a:p>
                      <a:r>
                        <a:rPr lang="fi-FI"/>
                        <a:t>1.35</a:t>
                      </a:r>
                    </a:p>
                  </a:txBody>
                  <a:tcPr anchor="ctr">
                    <a:lnL>
                      <a:noFill/>
                    </a:lnL>
                    <a:lnR>
                      <a:noFill/>
                    </a:lnR>
                    <a:lnT>
                      <a:noFill/>
                    </a:lnT>
                    <a:lnB>
                      <a:noFill/>
                    </a:lnB>
                  </a:tcPr>
                </a:tc>
                <a:tc>
                  <a:txBody>
                    <a:bodyPr/>
                    <a:lstStyle/>
                    <a:p>
                      <a:r>
                        <a:rPr lang="fi-FI"/>
                        <a:t>63.6</a:t>
                      </a:r>
                    </a:p>
                  </a:txBody>
                  <a:tcPr anchor="ctr">
                    <a:lnL>
                      <a:noFill/>
                    </a:lnL>
                    <a:lnR>
                      <a:noFill/>
                    </a:lnR>
                    <a:lnT>
                      <a:noFill/>
                    </a:lnT>
                    <a:lnB>
                      <a:noFill/>
                    </a:lnB>
                  </a:tcPr>
                </a:tc>
                <a:tc>
                  <a:txBody>
                    <a:bodyPr/>
                    <a:lstStyle/>
                    <a:p>
                      <a:r>
                        <a:rPr lang="fi-FI" dirty="0"/>
                        <a:t>1100</a:t>
                      </a:r>
                    </a:p>
                  </a:txBody>
                  <a:tcPr anchor="ctr">
                    <a:lnL>
                      <a:noFill/>
                    </a:lnL>
                    <a:lnR>
                      <a:noFill/>
                    </a:lnR>
                    <a:lnT>
                      <a:noFill/>
                    </a:lnT>
                    <a:lnB>
                      <a:noFill/>
                    </a:lnB>
                  </a:tcPr>
                </a:tc>
                <a:tc>
                  <a:txBody>
                    <a:bodyPr/>
                    <a:lstStyle/>
                    <a:p>
                      <a:r>
                        <a:rPr lang="fi-FI" dirty="0"/>
                        <a:t>47.1</a:t>
                      </a:r>
                    </a:p>
                  </a:txBody>
                  <a:tcPr anchor="ctr">
                    <a:lnL>
                      <a:noFill/>
                    </a:lnL>
                    <a:lnR>
                      <a:noFill/>
                    </a:lnR>
                    <a:lnT>
                      <a:noFill/>
                    </a:lnT>
                    <a:lnB>
                      <a:noFill/>
                    </a:lnB>
                  </a:tcPr>
                </a:tc>
                <a:tc>
                  <a:txBody>
                    <a:bodyPr/>
                    <a:lstStyle/>
                    <a:p>
                      <a:r>
                        <a:rPr lang="fi-FI"/>
                        <a:t>0.81</a:t>
                      </a:r>
                    </a:p>
                  </a:txBody>
                  <a:tcPr anchor="ctr">
                    <a:lnL>
                      <a:noFill/>
                    </a:lnL>
                    <a:lnR>
                      <a:noFill/>
                    </a:lnR>
                    <a:lnT>
                      <a:noFill/>
                    </a:lnT>
                    <a:lnB>
                      <a:noFill/>
                    </a:lnB>
                  </a:tcPr>
                </a:tc>
                <a:tc>
                  <a:txBody>
                    <a:bodyPr/>
                    <a:lstStyle/>
                    <a:p>
                      <a:r>
                        <a:rPr lang="fi-FI" dirty="0"/>
                        <a:t>80 - 215</a:t>
                      </a:r>
                    </a:p>
                  </a:txBody>
                  <a:tcPr anchor="ctr">
                    <a:lnL>
                      <a:noFill/>
                    </a:lnL>
                    <a:lnR>
                      <a:noFill/>
                    </a:lnR>
                    <a:lnT>
                      <a:noFill/>
                    </a:lnT>
                    <a:lnB>
                      <a:noFill/>
                    </a:lnB>
                  </a:tcPr>
                </a:tc>
                <a:extLst>
                  <a:ext uri="{0D108BD9-81ED-4DB2-BD59-A6C34878D82A}">
                    <a16:rowId xmlns:a16="http://schemas.microsoft.com/office/drawing/2014/main" val="3696154735"/>
                  </a:ext>
                </a:extLst>
              </a:tr>
            </a:tbl>
          </a:graphicData>
        </a:graphic>
      </p:graphicFrame>
      <p:sp>
        <p:nvSpPr>
          <p:cNvPr id="6" name="Oval 5"/>
          <p:cNvSpPr/>
          <p:nvPr/>
        </p:nvSpPr>
        <p:spPr>
          <a:xfrm>
            <a:off x="2609305" y="5305201"/>
            <a:ext cx="1090750" cy="1237738"/>
          </a:xfrm>
          <a:prstGeom prst="ellipse">
            <a:avLst/>
          </a:prstGeom>
          <a:solidFill>
            <a:srgbClr val="FB3A35">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68916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48703</TotalTime>
  <Words>2981</Words>
  <Application>Microsoft Office PowerPoint</Application>
  <PresentationFormat>On-screen Show (4:3)</PresentationFormat>
  <Paragraphs>398</Paragraphs>
  <Slides>63</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63</vt:i4>
      </vt:variant>
    </vt:vector>
  </HeadingPairs>
  <TitlesOfParts>
    <vt:vector size="75" baseType="lpstr">
      <vt:lpstr>AdvTT7329fd89.I</vt:lpstr>
      <vt:lpstr>AdvTTaf7f9f4f.B</vt:lpstr>
      <vt:lpstr>AdvTTe45e47d2</vt:lpstr>
      <vt:lpstr>Arial</vt:lpstr>
      <vt:lpstr>Arial Black</vt:lpstr>
      <vt:lpstr>Book Antiqua</vt:lpstr>
      <vt:lpstr>MyriadPro-SemiCn</vt:lpstr>
      <vt:lpstr>SymbolMT</vt:lpstr>
      <vt:lpstr>TimesTenLTStd-Roman</vt:lpstr>
      <vt:lpstr>Verdana</vt:lpstr>
      <vt:lpstr>Wingdings</vt:lpstr>
      <vt:lpstr>Office Theme</vt:lpstr>
      <vt:lpstr>Luento 8B: Komposiitit ja hybridimateriaalit</vt:lpstr>
      <vt:lpstr>Komposiitti on vanha keksintö</vt:lpstr>
      <vt:lpstr>PowerPoint Presentation</vt:lpstr>
      <vt:lpstr>Komposiitit</vt:lpstr>
      <vt:lpstr>Komposiittiyhdistelmiä</vt:lpstr>
      <vt:lpstr>Kuusi vahvikegeometriaa</vt:lpstr>
      <vt:lpstr>Vahvike:</vt:lpstr>
      <vt:lpstr>PowerPoint Presentation</vt:lpstr>
      <vt:lpstr>www.engineeringtoolbox.com</vt:lpstr>
      <vt:lpstr>Carbon fiber: great for everything but impact resistance </vt:lpstr>
      <vt:lpstr>Hiilikuidun vetolujuus</vt:lpstr>
      <vt:lpstr>Kolme muuta vahviketta</vt:lpstr>
      <vt:lpstr>Kuitulujitteinen asfaltti</vt:lpstr>
      <vt:lpstr>Pykriitti: sahanpuru vahvikkeena</vt:lpstr>
      <vt:lpstr>Pykriitti-Myytinmurtajat</vt:lpstr>
      <vt:lpstr>Matriisi:</vt:lpstr>
      <vt:lpstr>Kolme matriisivaihtoehtoa</vt:lpstr>
      <vt:lpstr>Polymeerimatriisit, yleiset</vt:lpstr>
      <vt:lpstr>Jännitys-venymä-murtuma</vt:lpstr>
      <vt:lpstr>Komposiittien jaottelu</vt:lpstr>
      <vt:lpstr>Laminaatti-komposiitti</vt:lpstr>
      <vt:lpstr>Sandwich-komposiitti</vt:lpstr>
      <vt:lpstr>Turvalasi/laminated glass</vt:lpstr>
      <vt:lpstr>Lasin hajoaminen</vt:lpstr>
      <vt:lpstr>CERMET: keraami-metalli</vt:lpstr>
      <vt:lpstr>Keraami-metalli komposiitti</vt:lpstr>
      <vt:lpstr>Keraami-keraami-komposiitti</vt:lpstr>
      <vt:lpstr>PowerPoint Presentation</vt:lpstr>
      <vt:lpstr>Interface and interphase Rajapinta ja välifaasi</vt:lpstr>
      <vt:lpstr>Kuitu voi olla komposiitti</vt:lpstr>
      <vt:lpstr>Kone Ultrarope-hissiköysi</vt:lpstr>
      <vt:lpstr>Missä suhteessa ?</vt:lpstr>
      <vt:lpstr>Isostrain = vahvike ja matriisi venyvät saman verran</vt:lpstr>
      <vt:lpstr>PowerPoint Presentation</vt:lpstr>
      <vt:lpstr>Seossääntö (venymä sama)</vt:lpstr>
      <vt:lpstr>Epoksi-lasikuitu, kimmomoduuli</vt:lpstr>
      <vt:lpstr>Seossääntö graafisesti</vt:lpstr>
      <vt:lpstr>Seossääntö (jännitys sama) </vt:lpstr>
      <vt:lpstr>Sama matriisi, eri lujitteet</vt:lpstr>
      <vt:lpstr>Isotropia ja anisotropia</vt:lpstr>
      <vt:lpstr>Anisotropia kidesuuntiin</vt:lpstr>
      <vt:lpstr>Ultrarope sähköinen anisotropia</vt:lpstr>
      <vt:lpstr>Terminen anisotropia</vt:lpstr>
      <vt:lpstr>Kvasi-isotropia</vt:lpstr>
      <vt:lpstr>Lasi-ilma komposiitti nf = 1.135</vt:lpstr>
      <vt:lpstr>Keraami-ilma komposiitti</vt:lpstr>
      <vt:lpstr>Polymeeri-ilma -komposiitti</vt:lpstr>
      <vt:lpstr>Korjautuva asfaltti</vt:lpstr>
      <vt:lpstr>Itsekorjautuva materiaali</vt:lpstr>
      <vt:lpstr>Itsekorjautuva betoni</vt:lpstr>
      <vt:lpstr>Nestemetalli-epoksi-vaahto</vt:lpstr>
      <vt:lpstr>Nestemetallivaahto anturina</vt:lpstr>
      <vt:lpstr>Komposiittien etuja</vt:lpstr>
      <vt:lpstr>Komposiittien huonoja puolia</vt:lpstr>
      <vt:lpstr>PowerPoint Presentation</vt:lpstr>
      <vt:lpstr>Hybridimateriaalit</vt:lpstr>
      <vt:lpstr>Silikoni on hybridi</vt:lpstr>
      <vt:lpstr>Puu-SiO2-polymeeri –hybridi ?</vt:lpstr>
      <vt:lpstr>Mekaaniset &amp; termiset</vt:lpstr>
      <vt:lpstr>MOF: Metal-Organic Frameworks</vt:lpstr>
      <vt:lpstr>MOF: Metal-Organic Frameworks</vt:lpstr>
      <vt:lpstr>MOF toiminnallisuuksia</vt:lpstr>
      <vt:lpstr>Komposiitit Shackelfordissa</vt:lpstr>
    </vt:vector>
  </TitlesOfParts>
  <Company>Aalto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Luento 8B: Komposiitit ja hybridimateriaalit</dc:title>
  <dc:creator>Franssila Sami</dc:creator>
  <cp:lastModifiedBy>Franssila Sami</cp:lastModifiedBy>
  <cp:revision>110</cp:revision>
  <dcterms:created xsi:type="dcterms:W3CDTF">2019-02-12T09:20:33Z</dcterms:created>
  <dcterms:modified xsi:type="dcterms:W3CDTF">2020-10-26T10:26:15Z</dcterms:modified>
</cp:coreProperties>
</file>