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9" r:id="rId3"/>
    <p:sldId id="258" r:id="rId4"/>
    <p:sldId id="265" r:id="rId5"/>
    <p:sldId id="257" r:id="rId6"/>
    <p:sldId id="266" r:id="rId7"/>
    <p:sldId id="267" r:id="rId8"/>
    <p:sldId id="284" r:id="rId9"/>
    <p:sldId id="285" r:id="rId10"/>
    <p:sldId id="286" r:id="rId11"/>
    <p:sldId id="287" r:id="rId12"/>
    <p:sldId id="288" r:id="rId13"/>
    <p:sldId id="260" r:id="rId14"/>
    <p:sldId id="263" r:id="rId15"/>
    <p:sldId id="261" r:id="rId16"/>
    <p:sldId id="262" r:id="rId17"/>
    <p:sldId id="264" r:id="rId18"/>
    <p:sldId id="272" r:id="rId19"/>
    <p:sldId id="273" r:id="rId20"/>
    <p:sldId id="270" r:id="rId21"/>
    <p:sldId id="271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68" r:id="rId32"/>
    <p:sldId id="269" r:id="rId33"/>
    <p:sldId id="289" r:id="rId34"/>
    <p:sldId id="277" r:id="rId35"/>
    <p:sldId id="290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A8BDAF-0FC2-D34D-B775-84BA99939DC3}">
          <p14:sldIdLst>
            <p14:sldId id="256"/>
            <p14:sldId id="259"/>
            <p14:sldId id="258"/>
            <p14:sldId id="265"/>
            <p14:sldId id="257"/>
            <p14:sldId id="266"/>
            <p14:sldId id="267"/>
            <p14:sldId id="284"/>
            <p14:sldId id="285"/>
            <p14:sldId id="286"/>
            <p14:sldId id="287"/>
            <p14:sldId id="288"/>
          </p14:sldIdLst>
        </p14:section>
        <p14:section name="A Consumer's Republic" id="{7463ED9C-7164-9349-ACB8-AB298FC77B09}">
          <p14:sldIdLst>
            <p14:sldId id="260"/>
            <p14:sldId id="263"/>
            <p14:sldId id="261"/>
            <p14:sldId id="262"/>
            <p14:sldId id="264"/>
            <p14:sldId id="272"/>
            <p14:sldId id="273"/>
            <p14:sldId id="270"/>
            <p14:sldId id="271"/>
            <p14:sldId id="274"/>
            <p14:sldId id="275"/>
            <p14:sldId id="276"/>
            <p14:sldId id="278"/>
            <p14:sldId id="279"/>
            <p14:sldId id="280"/>
            <p14:sldId id="281"/>
            <p14:sldId id="282"/>
            <p14:sldId id="283"/>
            <p14:sldId id="268"/>
            <p14:sldId id="269"/>
            <p14:sldId id="289"/>
            <p14:sldId id="277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0"/>
    <p:restoredTop sz="94725"/>
  </p:normalViewPr>
  <p:slideViewPr>
    <p:cSldViewPr snapToGrid="0" snapToObjects="1">
      <p:cViewPr varScale="1">
        <p:scale>
          <a:sx n="94" d="100"/>
          <a:sy n="94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7278D-BFBD-C147-972E-9A1DBA31131C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37E71-6717-9043-9F30-B9378993C7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0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signalling without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37E71-6717-9043-9F30-B9378993C7D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38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581930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74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8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288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35154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594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517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68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70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620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7337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6C35E8AC-E902-7744-80CE-73759C3A756E}" type="datetimeFigureOut">
              <a:rPr lang="en-GB" smtClean="0"/>
              <a:t>29/10/2020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7623986-3416-FF45-A0B6-8888FABA5A31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76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541298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1322-1C43-4F40-935A-A1A36C652D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400" dirty="0"/>
              <a:t>Lecture 2 – A Short History of consumer SUBJECTS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7111F-A972-114E-AA45-0BA005DF7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00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67466-C775-B947-8722-B2CEAB147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Sociopleasure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18D46-413F-0742-8D00-DF9B9206B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151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91C9-2227-8945-8258-0F1A64D64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Physiopleasure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6268D-A786-B940-9630-476BE9530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955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7E24-564A-7B43-8BCB-C4FE4F35D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Historicize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34382-B29C-9C47-A960-469AAC002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propose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original</a:t>
            </a:r>
            <a:r>
              <a:rPr lang="fi-FI" dirty="0"/>
              <a:t> </a:t>
            </a:r>
            <a:r>
              <a:rPr lang="fi-FI" dirty="0" err="1"/>
              <a:t>source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eighteenth-century</a:t>
            </a:r>
            <a:r>
              <a:rPr lang="fi-FI" dirty="0"/>
              <a:t> British </a:t>
            </a:r>
            <a:r>
              <a:rPr lang="fi-FI" dirty="0" err="1"/>
              <a:t>coffeehouse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Ottoman</a:t>
            </a:r>
            <a:r>
              <a:rPr lang="fi-FI" dirty="0"/>
              <a:t> </a:t>
            </a:r>
            <a:r>
              <a:rPr lang="fi-FI" dirty="0" err="1"/>
              <a:t>coffeehouse</a:t>
            </a:r>
            <a:r>
              <a:rPr lang="fi-FI" dirty="0"/>
              <a:t>, </a:t>
            </a:r>
            <a:r>
              <a:rPr lang="fi-FI" dirty="0" err="1"/>
              <a:t>served</a:t>
            </a:r>
            <a:r>
              <a:rPr lang="fi-FI" dirty="0"/>
              <a:t> to </a:t>
            </a:r>
            <a:r>
              <a:rPr lang="fi-FI" dirty="0" err="1"/>
              <a:t>form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Ottoman</a:t>
            </a:r>
            <a:r>
              <a:rPr lang="fi-FI" dirty="0"/>
              <a:t> </a:t>
            </a:r>
            <a:r>
              <a:rPr lang="fi-FI" dirty="0" err="1"/>
              <a:t>public</a:t>
            </a:r>
            <a:r>
              <a:rPr lang="fi-FI" dirty="0"/>
              <a:t> </a:t>
            </a:r>
            <a:r>
              <a:rPr lang="fi-FI" dirty="0" err="1"/>
              <a:t>sphere</a:t>
            </a:r>
            <a:r>
              <a:rPr lang="fi-FI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618154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012031-E25E-E849-8750-F5678AD7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036" y="1291611"/>
            <a:ext cx="9612971" cy="2852737"/>
          </a:xfrm>
        </p:spPr>
        <p:txBody>
          <a:bodyPr>
            <a:normAutofit/>
          </a:bodyPr>
          <a:lstStyle/>
          <a:p>
            <a:r>
              <a:rPr lang="en-GB" dirty="0"/>
              <a:t>The Citizen Consumer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B8E540-9F30-AF49-8B27-4796EBFC6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5E41A-BE02-474A-A4B9-71F90CE9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59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3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FB5926-7AC2-DF4D-8B33-F7F131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The Citizen Consumer.mp4">
            <a:hlinkClick r:id="" action="ppaction://media"/>
            <a:extLst>
              <a:ext uri="{FF2B5EF4-FFF2-40B4-BE49-F238E27FC236}">
                <a16:creationId xmlns:a16="http://schemas.microsoft.com/office/drawing/2014/main" id="{480FBE11-B249-2740-BC56-BAD5E62369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0782" y="685800"/>
            <a:ext cx="7582835" cy="5687127"/>
          </a:xfrm>
        </p:spPr>
      </p:pic>
    </p:spTree>
    <p:extLst>
      <p:ext uri="{BB962C8B-B14F-4D97-AF65-F5344CB8AC3E}">
        <p14:creationId xmlns:p14="http://schemas.microsoft.com/office/powerpoint/2010/main" val="2531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DD20E3-EA2E-2A4C-AABF-93FFE3D56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Diffusion and Acceleration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2C230A-6843-D947-940C-19607A614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Military-Consumer 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6AF28-31E5-2045-A498-2563D9C1F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6853" y="0"/>
            <a:ext cx="4515147" cy="5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2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2BF3E-1BC5-8D4A-9F3E-8DEB1508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81" y="497470"/>
            <a:ext cx="9601200" cy="1485900"/>
          </a:xfrm>
        </p:spPr>
        <p:txBody>
          <a:bodyPr/>
          <a:lstStyle/>
          <a:p>
            <a:r>
              <a:rPr lang="en-GB" dirty="0"/>
              <a:t>New Social Bulwark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0AF3C-A41D-0A4A-80D5-44057DF91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053" y="2274425"/>
            <a:ext cx="4724400" cy="3581400"/>
          </a:xfrm>
        </p:spPr>
        <p:txBody>
          <a:bodyPr/>
          <a:lstStyle/>
          <a:p>
            <a:r>
              <a:rPr lang="en-GB" dirty="0"/>
              <a:t>Replacing religion as the dominant social structure</a:t>
            </a:r>
          </a:p>
        </p:txBody>
      </p:sp>
      <p:pic>
        <p:nvPicPr>
          <p:cNvPr id="1026" name="Picture 2" descr="It's sunday!! let's go shopping!! - crazy girlfriend meme heh | Meme  Generator">
            <a:extLst>
              <a:ext uri="{FF2B5EF4-FFF2-40B4-BE49-F238E27FC236}">
                <a16:creationId xmlns:a16="http://schemas.microsoft.com/office/drawing/2014/main" id="{F10CD959-AE2C-AC44-8948-0772B9E0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453" y="-1"/>
            <a:ext cx="651654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794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7295-A8EB-0742-B5C7-7CDE391D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Consuming Americana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91C83-1EAD-1749-8DD5-AF032CC3B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“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buy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dozens</a:t>
            </a:r>
            <a:r>
              <a:rPr lang="fi-FI" dirty="0"/>
              <a:t> of </a:t>
            </a:r>
            <a:r>
              <a:rPr lang="fi-FI" dirty="0" err="1"/>
              <a:t>things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never</a:t>
            </a:r>
            <a:r>
              <a:rPr lang="fi-FI" dirty="0"/>
              <a:t> </a:t>
            </a:r>
            <a:r>
              <a:rPr lang="fi-FI" dirty="0" err="1"/>
              <a:t>bought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thought</a:t>
            </a:r>
            <a:r>
              <a:rPr lang="fi-FI" dirty="0"/>
              <a:t> of </a:t>
            </a:r>
            <a:r>
              <a:rPr lang="fi-FI" dirty="0" err="1"/>
              <a:t>before</a:t>
            </a:r>
            <a:r>
              <a:rPr lang="fi-FI" dirty="0"/>
              <a:t> . . .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helping</a:t>
            </a:r>
            <a:r>
              <a:rPr lang="fi-FI" dirty="0"/>
              <a:t> to </a:t>
            </a:r>
            <a:r>
              <a:rPr lang="fi-FI" dirty="0" err="1"/>
              <a:t>build</a:t>
            </a:r>
            <a:r>
              <a:rPr lang="fi-FI" dirty="0"/>
              <a:t> </a:t>
            </a:r>
            <a:r>
              <a:rPr lang="fi-FI" dirty="0" err="1"/>
              <a:t>greater</a:t>
            </a:r>
            <a:r>
              <a:rPr lang="fi-FI" dirty="0"/>
              <a:t> </a:t>
            </a:r>
            <a:r>
              <a:rPr lang="fi-FI" dirty="0" err="1"/>
              <a:t>security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industries</a:t>
            </a:r>
            <a:r>
              <a:rPr lang="fi-FI" dirty="0"/>
              <a:t> of </a:t>
            </a:r>
            <a:r>
              <a:rPr lang="fi-FI" dirty="0" err="1"/>
              <a:t>this</a:t>
            </a:r>
            <a:r>
              <a:rPr lang="fi-FI" dirty="0"/>
              <a:t> country. . . .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buy</a:t>
            </a:r>
            <a:r>
              <a:rPr lang="fi-FI" dirty="0"/>
              <a:t> and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buy</a:t>
            </a:r>
            <a:r>
              <a:rPr lang="fi-FI" dirty="0"/>
              <a:t> it is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vital</a:t>
            </a:r>
            <a:r>
              <a:rPr lang="fi-FI" dirty="0"/>
              <a:t> in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life—and to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whole</a:t>
            </a:r>
            <a:r>
              <a:rPr lang="fi-FI" dirty="0"/>
              <a:t> American </a:t>
            </a:r>
            <a:r>
              <a:rPr lang="fi-FI" dirty="0" err="1"/>
              <a:t>way</a:t>
            </a:r>
            <a:r>
              <a:rPr lang="fi-FI" dirty="0"/>
              <a:t> of </a:t>
            </a:r>
            <a:r>
              <a:rPr lang="fi-FI" dirty="0" err="1"/>
              <a:t>living</a:t>
            </a:r>
            <a:r>
              <a:rPr lang="fi-FI" dirty="0"/>
              <a:t>”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23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9D4D-36D6-C44D-BBAE-BCF294B3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570" y="14468"/>
            <a:ext cx="9601200" cy="1485900"/>
          </a:xfrm>
        </p:spPr>
        <p:txBody>
          <a:bodyPr/>
          <a:lstStyle/>
          <a:p>
            <a:r>
              <a:rPr lang="en-GB" dirty="0"/>
              <a:t>Marketization = Social Reproduction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03456-5C79-3D45-AEF3-475801F04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00368"/>
            <a:ext cx="4311570" cy="3581400"/>
          </a:xfrm>
        </p:spPr>
        <p:txBody>
          <a:bodyPr/>
          <a:lstStyle/>
          <a:p>
            <a:r>
              <a:rPr lang="fi-FI" dirty="0"/>
              <a:t>“</a:t>
            </a:r>
            <a:r>
              <a:rPr lang="fi-FI" dirty="0" err="1"/>
              <a:t>He’s</a:t>
            </a:r>
            <a:r>
              <a:rPr lang="fi-FI" dirty="0"/>
              <a:t> </a:t>
            </a:r>
            <a:r>
              <a:rPr lang="fi-FI" dirty="0" err="1"/>
              <a:t>probably</a:t>
            </a:r>
            <a:r>
              <a:rPr lang="fi-FI" dirty="0"/>
              <a:t> a </a:t>
            </a:r>
            <a:r>
              <a:rPr lang="fi-FI" dirty="0" err="1"/>
              <a:t>nice</a:t>
            </a:r>
            <a:r>
              <a:rPr lang="fi-FI" dirty="0"/>
              <a:t> </a:t>
            </a:r>
            <a:r>
              <a:rPr lang="fi-FI" dirty="0" err="1"/>
              <a:t>guy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every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I look at </a:t>
            </a:r>
            <a:r>
              <a:rPr lang="fi-FI" dirty="0" err="1"/>
              <a:t>him</a:t>
            </a:r>
            <a:r>
              <a:rPr lang="fi-FI" dirty="0"/>
              <a:t> I </a:t>
            </a:r>
            <a:r>
              <a:rPr lang="fi-FI" dirty="0" err="1"/>
              <a:t>see</a:t>
            </a:r>
            <a:r>
              <a:rPr lang="fi-FI" dirty="0"/>
              <a:t> $2000 </a:t>
            </a:r>
            <a:r>
              <a:rPr lang="fi-FI" dirty="0" err="1"/>
              <a:t>drop</a:t>
            </a:r>
            <a:r>
              <a:rPr lang="fi-FI" dirty="0"/>
              <a:t> </a:t>
            </a:r>
            <a:r>
              <a:rPr lang="fi-FI" dirty="0" err="1"/>
              <a:t>off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value</a:t>
            </a:r>
            <a:r>
              <a:rPr lang="fi-FI" dirty="0"/>
              <a:t> of my </a:t>
            </a:r>
            <a:r>
              <a:rPr lang="fi-FI" dirty="0" err="1"/>
              <a:t>house</a:t>
            </a:r>
            <a:r>
              <a:rPr lang="fi-FI" dirty="0"/>
              <a:t>” (</a:t>
            </a:r>
            <a:r>
              <a:rPr lang="fi-FI" i="1" dirty="0"/>
              <a:t>Life </a:t>
            </a:r>
            <a:r>
              <a:rPr lang="fi-FI" dirty="0"/>
              <a:t>1957) </a:t>
            </a:r>
          </a:p>
        </p:txBody>
      </p:sp>
      <p:pic>
        <p:nvPicPr>
          <p:cNvPr id="2050" name="Picture 2" descr="levittown">
            <a:extLst>
              <a:ext uri="{FF2B5EF4-FFF2-40B4-BE49-F238E27FC236}">
                <a16:creationId xmlns:a16="http://schemas.microsoft.com/office/drawing/2014/main" id="{6735B512-6B44-804C-A2FD-BE2F4FA6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170" y="685800"/>
            <a:ext cx="650883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8404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4807B-6923-E444-9C52-C153344B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084" y="0"/>
            <a:ext cx="5036916" cy="1485900"/>
          </a:xfrm>
        </p:spPr>
        <p:txBody>
          <a:bodyPr>
            <a:normAutofit fontScale="90000"/>
          </a:bodyPr>
          <a:lstStyle/>
          <a:p>
            <a:r>
              <a:rPr lang="en-GB" dirty="0"/>
              <a:t>Consumption ≄ Citizenship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87340-D5A0-9244-AEE8-2BE28554C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084" y="1638300"/>
            <a:ext cx="4761053" cy="3581400"/>
          </a:xfrm>
        </p:spPr>
        <p:txBody>
          <a:bodyPr/>
          <a:lstStyle/>
          <a:p>
            <a:r>
              <a:rPr lang="fi-FI" dirty="0"/>
              <a:t>”</a:t>
            </a:r>
            <a:r>
              <a:rPr lang="fi-FI" dirty="0" err="1"/>
              <a:t>Knowingly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,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speak</a:t>
            </a:r>
            <a:r>
              <a:rPr lang="fi-FI" dirty="0"/>
              <a:t> in an </a:t>
            </a:r>
            <a:r>
              <a:rPr lang="fi-FI" dirty="0" err="1"/>
              <a:t>idiom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evolved</a:t>
            </a:r>
            <a:r>
              <a:rPr lang="fi-FI" dirty="0"/>
              <a:t> out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perhaps</a:t>
            </a:r>
            <a:r>
              <a:rPr lang="fi-FI" dirty="0"/>
              <a:t> </a:t>
            </a:r>
            <a:r>
              <a:rPr lang="fi-FI" dirty="0" err="1"/>
              <a:t>initially</a:t>
            </a:r>
            <a:r>
              <a:rPr lang="fi-FI" dirty="0"/>
              <a:t> </a:t>
            </a:r>
            <a:r>
              <a:rPr lang="fi-FI" dirty="0" err="1"/>
              <a:t>naive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ultimately</a:t>
            </a:r>
            <a:r>
              <a:rPr lang="fi-FI" dirty="0"/>
              <a:t> </a:t>
            </a:r>
            <a:r>
              <a:rPr lang="fi-FI" dirty="0" err="1"/>
              <a:t>misguided</a:t>
            </a:r>
            <a:r>
              <a:rPr lang="fi-FI" dirty="0"/>
              <a:t> </a:t>
            </a:r>
            <a:r>
              <a:rPr lang="fi-FI" dirty="0" err="1"/>
              <a:t>conviction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Consumers</a:t>
            </a:r>
            <a:r>
              <a:rPr lang="fi-FI" dirty="0"/>
              <a:t>’ </a:t>
            </a:r>
            <a:r>
              <a:rPr lang="fi-FI" dirty="0" err="1"/>
              <a:t>Republic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private</a:t>
            </a:r>
            <a:r>
              <a:rPr lang="fi-FI" dirty="0"/>
              <a:t> </a:t>
            </a:r>
            <a:r>
              <a:rPr lang="fi-FI" dirty="0" err="1"/>
              <a:t>markets</a:t>
            </a:r>
            <a:r>
              <a:rPr lang="fi-FI" dirty="0"/>
              <a:t> </a:t>
            </a:r>
            <a:r>
              <a:rPr lang="fi-FI" dirty="0" err="1"/>
              <a:t>could</a:t>
            </a:r>
            <a:r>
              <a:rPr lang="fi-FI" dirty="0"/>
              <a:t> </a:t>
            </a:r>
            <a:r>
              <a:rPr lang="fi-FI" dirty="0" err="1"/>
              <a:t>solve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nation’s</a:t>
            </a:r>
            <a:r>
              <a:rPr lang="fi-FI" dirty="0"/>
              <a:t> </a:t>
            </a:r>
            <a:r>
              <a:rPr lang="fi-FI" dirty="0" err="1"/>
              <a:t>social</a:t>
            </a:r>
            <a:r>
              <a:rPr lang="fi-FI" dirty="0"/>
              <a:t> and </a:t>
            </a:r>
            <a:r>
              <a:rPr lang="fi-FI" dirty="0" err="1"/>
              <a:t>political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 as </a:t>
            </a:r>
            <a:r>
              <a:rPr lang="fi-FI" dirty="0" err="1"/>
              <a:t>economic</a:t>
            </a:r>
            <a:r>
              <a:rPr lang="fi-FI" dirty="0"/>
              <a:t> </a:t>
            </a:r>
            <a:r>
              <a:rPr lang="fi-FI" dirty="0" err="1"/>
              <a:t>problems</a:t>
            </a:r>
            <a:r>
              <a:rPr lang="fi-FI" dirty="0"/>
              <a:t>, </a:t>
            </a:r>
            <a:r>
              <a:rPr lang="fi-FI" dirty="0" err="1"/>
              <a:t>somehow</a:t>
            </a:r>
            <a:r>
              <a:rPr lang="fi-FI" dirty="0"/>
              <a:t> </a:t>
            </a:r>
            <a:r>
              <a:rPr lang="fi-FI" dirty="0" err="1"/>
              <a:t>delivering</a:t>
            </a:r>
            <a:r>
              <a:rPr lang="fi-FI" dirty="0"/>
              <a:t> </a:t>
            </a:r>
            <a:r>
              <a:rPr lang="fi-FI" dirty="0" err="1"/>
              <a:t>greater</a:t>
            </a:r>
            <a:r>
              <a:rPr lang="fi-FI" dirty="0"/>
              <a:t> </a:t>
            </a:r>
            <a:r>
              <a:rPr lang="fi-FI" dirty="0" err="1"/>
              <a:t>democracy</a:t>
            </a:r>
            <a:r>
              <a:rPr lang="fi-FI" dirty="0"/>
              <a:t> and </a:t>
            </a:r>
            <a:r>
              <a:rPr lang="fi-FI" dirty="0" err="1"/>
              <a:t>prosperity</a:t>
            </a:r>
            <a:r>
              <a:rPr lang="fi-FI" dirty="0"/>
              <a:t> to </a:t>
            </a:r>
            <a:r>
              <a:rPr lang="fi-FI" dirty="0" err="1"/>
              <a:t>one</a:t>
            </a:r>
            <a:r>
              <a:rPr lang="fi-FI" dirty="0"/>
              <a:t> and </a:t>
            </a:r>
            <a:r>
              <a:rPr lang="fi-FI" dirty="0" err="1"/>
              <a:t>all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."</a:t>
            </a:r>
          </a:p>
          <a:p>
            <a:endParaRPr lang="en-GB" dirty="0"/>
          </a:p>
        </p:txBody>
      </p:sp>
      <p:pic>
        <p:nvPicPr>
          <p:cNvPr id="3074" name="Picture 2" descr="Citizen Consumer">
            <a:extLst>
              <a:ext uri="{FF2B5EF4-FFF2-40B4-BE49-F238E27FC236}">
                <a16:creationId xmlns:a16="http://schemas.microsoft.com/office/drawing/2014/main" id="{B5C9B45B-CEA7-7D4D-832E-61B304A6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137" y="0"/>
            <a:ext cx="6371863" cy="430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B7B17A-399E-7D43-9015-833EF7A99437}"/>
              </a:ext>
            </a:extLst>
          </p:cNvPr>
          <p:cNvSpPr txBox="1"/>
          <p:nvPr/>
        </p:nvSpPr>
        <p:spPr>
          <a:xfrm>
            <a:off x="5820137" y="4305312"/>
            <a:ext cx="1925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Copyright: John Henderson</a:t>
            </a:r>
          </a:p>
        </p:txBody>
      </p:sp>
    </p:spTree>
    <p:extLst>
      <p:ext uri="{BB962C8B-B14F-4D97-AF65-F5344CB8AC3E}">
        <p14:creationId xmlns:p14="http://schemas.microsoft.com/office/powerpoint/2010/main" val="36930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DCD95-0EE0-6545-9A3A-0DDBFDF2E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Intended Learning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10F47-D727-D942-9C45-E30AA0547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all become better consumers and human beings and somehow come together to save the planet from destruction (Go Team Aalto Biz)</a:t>
            </a:r>
          </a:p>
          <a:p>
            <a:r>
              <a:rPr lang="en-GB" dirty="0"/>
              <a:t>AND</a:t>
            </a:r>
          </a:p>
          <a:p>
            <a:r>
              <a:rPr lang="fi-FI" dirty="0" err="1"/>
              <a:t>Understand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theoretical</a:t>
            </a:r>
            <a:r>
              <a:rPr lang="fi-FI" dirty="0"/>
              <a:t> </a:t>
            </a:r>
            <a:r>
              <a:rPr lang="fi-FI" dirty="0" err="1"/>
              <a:t>approaches</a:t>
            </a:r>
            <a:r>
              <a:rPr lang="fi-FI" dirty="0"/>
              <a:t> to </a:t>
            </a:r>
            <a:r>
              <a:rPr lang="fi-FI" dirty="0" err="1"/>
              <a:t>investigate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goes</a:t>
            </a:r>
            <a:r>
              <a:rPr lang="fi-FI" dirty="0"/>
              <a:t> on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consumers</a:t>
            </a:r>
            <a:r>
              <a:rPr lang="fi-FI" dirty="0"/>
              <a:t> and </a:t>
            </a:r>
            <a:r>
              <a:rPr lang="fi-FI" dirty="0" err="1"/>
              <a:t>consumption</a:t>
            </a:r>
            <a:r>
              <a:rPr lang="fi-FI" dirty="0"/>
              <a:t> </a:t>
            </a:r>
            <a:r>
              <a:rPr lang="fi-FI" dirty="0" err="1"/>
              <a:t>contexts</a:t>
            </a:r>
            <a:endParaRPr lang="fi-FI" dirty="0"/>
          </a:p>
          <a:p>
            <a:r>
              <a:rPr lang="fi-FI" dirty="0" err="1"/>
              <a:t>Exhibit</a:t>
            </a:r>
            <a:r>
              <a:rPr lang="fi-FI" dirty="0"/>
              <a:t> </a:t>
            </a:r>
            <a:r>
              <a:rPr lang="fi-FI" dirty="0" err="1"/>
              <a:t>fluency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theoretical</a:t>
            </a:r>
            <a:r>
              <a:rPr lang="fi-FI" dirty="0"/>
              <a:t> and </a:t>
            </a:r>
            <a:r>
              <a:rPr lang="fi-FI" dirty="0" err="1"/>
              <a:t>practical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blocks</a:t>
            </a:r>
            <a:r>
              <a:rPr lang="fi-FI" dirty="0"/>
              <a:t> of </a:t>
            </a:r>
            <a:r>
              <a:rPr lang="fi-FI" dirty="0" err="1"/>
              <a:t>consumer</a:t>
            </a:r>
            <a:r>
              <a:rPr lang="fi-FI" dirty="0"/>
              <a:t> </a:t>
            </a:r>
            <a:r>
              <a:rPr lang="fi-FI" dirty="0" err="1"/>
              <a:t>cultures</a:t>
            </a:r>
            <a:r>
              <a:rPr lang="fi-FI" dirty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97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8A3111-8A1C-A648-A40C-0BE6685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 less-industrialized consumer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21DA4F-464D-E040-B3A1-C6F4AADF44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87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9D4DFE-1133-B34C-A393-D64DC0247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Signalling Status through Consumption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26330C-8FE6-CF43-807A-8E5E1F30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053" y="1523198"/>
            <a:ext cx="7732294" cy="46393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7B700E-318C-4341-9A4B-46781FACCE3C}"/>
              </a:ext>
            </a:extLst>
          </p:cNvPr>
          <p:cNvSpPr txBox="1"/>
          <p:nvPr/>
        </p:nvSpPr>
        <p:spPr>
          <a:xfrm>
            <a:off x="2306053" y="6162574"/>
            <a:ext cx="1622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Copyright: </a:t>
            </a:r>
            <a:r>
              <a:rPr lang="en-GB" sz="1200" dirty="0" err="1"/>
              <a:t>Meng.co.uk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24843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645CD-5D86-874D-BD40-5E3D7E7A9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65" y="247650"/>
            <a:ext cx="9601200" cy="1485900"/>
          </a:xfrm>
        </p:spPr>
        <p:txBody>
          <a:bodyPr/>
          <a:lstStyle/>
          <a:p>
            <a:r>
              <a:rPr lang="en-GB" dirty="0"/>
              <a:t>Emerging Middle-Class</a:t>
            </a:r>
            <a:br>
              <a:rPr lang="en-GB" dirty="0"/>
            </a:br>
            <a:r>
              <a:rPr lang="en-GB" dirty="0"/>
              <a:t>Consumer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B1ACA-0FBE-E74C-9711-3E59B4EC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165" y="1996633"/>
            <a:ext cx="9601200" cy="3581400"/>
          </a:xfrm>
        </p:spPr>
        <p:txBody>
          <a:bodyPr/>
          <a:lstStyle/>
          <a:p>
            <a:r>
              <a:rPr lang="en-GB" dirty="0"/>
              <a:t>“Mimics” the existing models of consumption</a:t>
            </a:r>
          </a:p>
          <a:p>
            <a:pPr lvl="1"/>
            <a:r>
              <a:rPr lang="en-GB" dirty="0"/>
              <a:t>Carbon and Resource Intensive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311D4A-ADEB-E84B-A274-C97B62AB7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266" y="0"/>
            <a:ext cx="288573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9E19E8-6735-3B49-B6D2-87CEC75BF544}"/>
              </a:ext>
            </a:extLst>
          </p:cNvPr>
          <p:cNvSpPr txBox="1"/>
          <p:nvPr/>
        </p:nvSpPr>
        <p:spPr>
          <a:xfrm>
            <a:off x="9302111" y="-36252"/>
            <a:ext cx="236584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Copyright: World Economic Forum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2C9EC7-5AD9-CF41-AF0A-C62032F9F2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89"/>
          <a:stretch/>
        </p:blipFill>
        <p:spPr>
          <a:xfrm>
            <a:off x="3434409" y="2859285"/>
            <a:ext cx="5867702" cy="4005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A9CE8B-9A73-634C-9960-A8699763281A}"/>
              </a:ext>
            </a:extLst>
          </p:cNvPr>
          <p:cNvSpPr txBox="1"/>
          <p:nvPr/>
        </p:nvSpPr>
        <p:spPr>
          <a:xfrm>
            <a:off x="3430254" y="6610350"/>
            <a:ext cx="2365840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Copyright: World Economic Forum</a:t>
            </a:r>
          </a:p>
        </p:txBody>
      </p:sp>
    </p:spTree>
    <p:extLst>
      <p:ext uri="{BB962C8B-B14F-4D97-AF65-F5344CB8AC3E}">
        <p14:creationId xmlns:p14="http://schemas.microsoft.com/office/powerpoint/2010/main" val="3520366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7BC59-28A6-0B48-BFB6-BF29FFA13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375" y="0"/>
            <a:ext cx="9601200" cy="14859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7D188F-5F6F-0F4B-96ED-AF87E1677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75" y="2444950"/>
            <a:ext cx="2894960" cy="4413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AD20D5-446D-CC40-81FD-2D9861258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335" y="2444950"/>
            <a:ext cx="2759262" cy="4413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A8BDB1-3549-2545-AE58-B779D7149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909" y="2444949"/>
            <a:ext cx="2939091" cy="441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D5603C-51FE-734C-AE03-077537393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698" y="2444948"/>
            <a:ext cx="2861515" cy="441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506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ECB32-D037-8941-9EDA-5F74723E7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Western Lifestyle Myth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F720DA-0A3F-6740-9CCE-DFF6EE067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444" y="1312886"/>
            <a:ext cx="10562122" cy="554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6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5FC56-8E32-214A-BB1C-6649E86D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Western Lifestyle Myth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BC538A-B9F3-C542-B126-FE13A8821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36" y="1745972"/>
            <a:ext cx="9099082" cy="5112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67308-B5CC-0B4C-ACC7-9910FEFE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251" y="4046410"/>
            <a:ext cx="3028749" cy="15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26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D8CB7-1E4B-EE46-A544-4268F778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Indigenous Trickle Down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259B6-0BFD-0546-A052-C8C478255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35" y="1424539"/>
            <a:ext cx="11479143" cy="54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75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AD0A-846A-4748-8F0C-79A4F2A0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1" y="0"/>
            <a:ext cx="5656997" cy="1485900"/>
          </a:xfrm>
        </p:spPr>
        <p:txBody>
          <a:bodyPr/>
          <a:lstStyle/>
          <a:p>
            <a:r>
              <a:rPr lang="en-GB" dirty="0"/>
              <a:t>Consumption as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D5E1C-58F2-1A42-8485-2EE601018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1194179"/>
            <a:ext cx="5452280" cy="3581400"/>
          </a:xfrm>
        </p:spPr>
        <p:txBody>
          <a:bodyPr/>
          <a:lstStyle/>
          <a:p>
            <a:r>
              <a:rPr lang="fi-FI" dirty="0" err="1"/>
              <a:t>Aliye</a:t>
            </a:r>
            <a:r>
              <a:rPr lang="fi-FI" dirty="0"/>
              <a:t> </a:t>
            </a:r>
            <a:r>
              <a:rPr lang="fi-FI" dirty="0" err="1"/>
              <a:t>comments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boutique </a:t>
            </a:r>
            <a:r>
              <a:rPr lang="fi-FI" dirty="0" err="1"/>
              <a:t>hotels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cute</a:t>
            </a:r>
            <a:r>
              <a:rPr lang="fi-FI" dirty="0"/>
              <a:t>, </a:t>
            </a:r>
            <a:r>
              <a:rPr lang="fi-FI" dirty="0" err="1"/>
              <a:t>clean</a:t>
            </a:r>
            <a:r>
              <a:rPr lang="fi-FI" dirty="0"/>
              <a:t>, and </a:t>
            </a:r>
            <a:r>
              <a:rPr lang="fi-FI" dirty="0" err="1"/>
              <a:t>nice</a:t>
            </a:r>
            <a:r>
              <a:rPr lang="fi-FI" dirty="0"/>
              <a:t>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lack</a:t>
            </a:r>
            <a:r>
              <a:rPr lang="fi-FI" dirty="0"/>
              <a:t> air-</a:t>
            </a:r>
            <a:r>
              <a:rPr lang="fi-FI" dirty="0" err="1"/>
              <a:t>conditioning</a:t>
            </a:r>
            <a:r>
              <a:rPr lang="fi-FI" dirty="0"/>
              <a:t>.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whenever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go to a boutique hotel, </a:t>
            </a:r>
            <a:r>
              <a:rPr lang="fi-FI" dirty="0" err="1"/>
              <a:t>Aliye</a:t>
            </a:r>
            <a:r>
              <a:rPr lang="fi-FI" dirty="0"/>
              <a:t> and </a:t>
            </a:r>
            <a:r>
              <a:rPr lang="fi-FI" dirty="0" err="1"/>
              <a:t>her</a:t>
            </a:r>
            <a:r>
              <a:rPr lang="fi-FI" dirty="0"/>
              <a:t> </a:t>
            </a:r>
            <a:r>
              <a:rPr lang="fi-FI" dirty="0" err="1"/>
              <a:t>husband</a:t>
            </a:r>
            <a:r>
              <a:rPr lang="fi-FI" dirty="0"/>
              <a:t> </a:t>
            </a:r>
            <a:r>
              <a:rPr lang="fi-FI" dirty="0" err="1"/>
              <a:t>bring</a:t>
            </a:r>
            <a:r>
              <a:rPr lang="fi-FI" dirty="0"/>
              <a:t> </a:t>
            </a:r>
            <a:r>
              <a:rPr lang="fi-FI" dirty="0" err="1"/>
              <a:t>their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window</a:t>
            </a:r>
            <a:r>
              <a:rPr lang="fi-FI" dirty="0"/>
              <a:t> air-</a:t>
            </a:r>
            <a:r>
              <a:rPr lang="fi-FI" dirty="0" err="1"/>
              <a:t>conditioner</a:t>
            </a:r>
            <a:r>
              <a:rPr lang="fi-FI" dirty="0"/>
              <a:t> in </a:t>
            </a:r>
            <a:r>
              <a:rPr lang="fi-FI" dirty="0" err="1"/>
              <a:t>their</a:t>
            </a:r>
            <a:r>
              <a:rPr lang="fi-FI" dirty="0"/>
              <a:t> SUV.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hotel </a:t>
            </a:r>
            <a:r>
              <a:rPr lang="fi-FI" dirty="0" err="1"/>
              <a:t>serviceman</a:t>
            </a:r>
            <a:r>
              <a:rPr lang="fi-FI" dirty="0"/>
              <a:t> </a:t>
            </a:r>
            <a:r>
              <a:rPr lang="fi-FI" dirty="0" err="1"/>
              <a:t>break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windows</a:t>
            </a:r>
            <a:r>
              <a:rPr lang="fi-FI" dirty="0"/>
              <a:t> and </a:t>
            </a:r>
            <a:r>
              <a:rPr lang="fi-FI" dirty="0" err="1"/>
              <a:t>install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air </a:t>
            </a:r>
            <a:r>
              <a:rPr lang="fi-FI" dirty="0" err="1"/>
              <a:t>conditioner</a:t>
            </a:r>
            <a:r>
              <a:rPr lang="fi-FI" dirty="0"/>
              <a:t>.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check</a:t>
            </a:r>
            <a:r>
              <a:rPr lang="fi-FI" dirty="0"/>
              <a:t> out,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pay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window</a:t>
            </a:r>
            <a:r>
              <a:rPr lang="fi-FI" dirty="0"/>
              <a:t> </a:t>
            </a:r>
            <a:r>
              <a:rPr lang="fi-FI" dirty="0" err="1"/>
              <a:t>replacement</a:t>
            </a:r>
            <a:r>
              <a:rPr lang="fi-FI" dirty="0"/>
              <a:t>. </a:t>
            </a:r>
            <a:r>
              <a:rPr lang="fi-FI" dirty="0" err="1"/>
              <a:t>She</a:t>
            </a:r>
            <a:r>
              <a:rPr lang="fi-FI" dirty="0"/>
              <a:t> </a:t>
            </a:r>
            <a:r>
              <a:rPr lang="fi-FI" dirty="0" err="1"/>
              <a:t>says</a:t>
            </a:r>
            <a:r>
              <a:rPr lang="fi-FI" dirty="0"/>
              <a:t> “I </a:t>
            </a:r>
            <a:r>
              <a:rPr lang="fi-FI" dirty="0" err="1"/>
              <a:t>know</a:t>
            </a:r>
            <a:r>
              <a:rPr lang="fi-FI" dirty="0"/>
              <a:t> it </a:t>
            </a:r>
            <a:r>
              <a:rPr lang="fi-FI" dirty="0" err="1"/>
              <a:t>looks</a:t>
            </a:r>
            <a:r>
              <a:rPr lang="fi-FI" dirty="0"/>
              <a:t> </a:t>
            </a:r>
            <a:r>
              <a:rPr lang="fi-FI" dirty="0" err="1"/>
              <a:t>boorish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outside,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just </a:t>
            </a:r>
            <a:r>
              <a:rPr lang="fi-FI" dirty="0" err="1"/>
              <a:t>like</a:t>
            </a:r>
            <a:r>
              <a:rPr lang="fi-FI" dirty="0"/>
              <a:t> to live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want</a:t>
            </a:r>
            <a:r>
              <a:rPr lang="fi-FI" dirty="0"/>
              <a:t> to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best</a:t>
            </a:r>
            <a:r>
              <a:rPr lang="fi-FI" dirty="0"/>
              <a:t>.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never</a:t>
            </a:r>
            <a:r>
              <a:rPr lang="fi-FI" dirty="0"/>
              <a:t> </a:t>
            </a:r>
            <a:r>
              <a:rPr lang="fi-FI" dirty="0" err="1"/>
              <a:t>limit</a:t>
            </a:r>
            <a:r>
              <a:rPr lang="fi-FI" dirty="0"/>
              <a:t> </a:t>
            </a:r>
            <a:r>
              <a:rPr lang="fi-FI" dirty="0" err="1"/>
              <a:t>ourselves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travel</a:t>
            </a:r>
            <a:r>
              <a:rPr lang="fi-FI" dirty="0"/>
              <a:t>.”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450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87E1-94D8-0A4A-B6E2-CD7CF45B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04BBB-BE63-6849-A2E5-4C73AAC8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450" y="349250"/>
            <a:ext cx="9309100" cy="615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84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9770-0244-6840-9BE0-8ADE69DB8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63DB0A-45CA-424A-8040-55346890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12" y="0"/>
            <a:ext cx="11488687" cy="63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82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9CA88-4DF3-3F47-B34D-4820DE99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Practical/Cross-Sectional 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4125B-DB9D-5B44-8FC9-0C5FA5611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Diversity in Research Design</a:t>
            </a:r>
          </a:p>
          <a:p>
            <a:pPr lvl="1"/>
            <a:r>
              <a:rPr lang="en-GB" dirty="0"/>
              <a:t>Historical/Archaeological Analysis</a:t>
            </a:r>
          </a:p>
          <a:p>
            <a:pPr lvl="1"/>
            <a:r>
              <a:rPr lang="en-GB" dirty="0"/>
              <a:t>Longitudinal Ethnographic Immersion</a:t>
            </a:r>
          </a:p>
          <a:p>
            <a:pPr lvl="1"/>
            <a:r>
              <a:rPr lang="en-GB" dirty="0"/>
              <a:t>Depth Interviews</a:t>
            </a:r>
          </a:p>
        </p:txBody>
      </p:sp>
    </p:spTree>
    <p:extLst>
      <p:ext uri="{BB962C8B-B14F-4D97-AF65-F5344CB8AC3E}">
        <p14:creationId xmlns:p14="http://schemas.microsoft.com/office/powerpoint/2010/main" val="2035571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3E0B5-FA91-984C-831E-F63054E1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55" y="0"/>
            <a:ext cx="9601200" cy="1485900"/>
          </a:xfrm>
        </p:spPr>
        <p:txBody>
          <a:bodyPr/>
          <a:lstStyle/>
          <a:p>
            <a:r>
              <a:rPr lang="en-GB" dirty="0"/>
              <a:t>Status Anxiety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9BC8A-7A22-DE46-9D58-97BD8A57A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155" y="987993"/>
            <a:ext cx="4783541" cy="3581400"/>
          </a:xfrm>
        </p:spPr>
        <p:txBody>
          <a:bodyPr/>
          <a:lstStyle/>
          <a:p>
            <a:r>
              <a:rPr lang="en-GB" dirty="0"/>
              <a:t>“</a:t>
            </a:r>
            <a:r>
              <a:rPr lang="fi-FI" i="1" dirty="0" err="1"/>
              <a:t>Akcan</a:t>
            </a:r>
            <a:r>
              <a:rPr lang="fi-FI" i="1" dirty="0"/>
              <a:t>: </a:t>
            </a:r>
            <a:r>
              <a:rPr lang="fi-FI" dirty="0" err="1"/>
              <a:t>Most</a:t>
            </a:r>
            <a:r>
              <a:rPr lang="fi-FI" dirty="0"/>
              <a:t> of my </a:t>
            </a:r>
            <a:r>
              <a:rPr lang="fi-FI" dirty="0" err="1"/>
              <a:t>furniture</a:t>
            </a:r>
            <a:r>
              <a:rPr lang="fi-FI" dirty="0"/>
              <a:t> </a:t>
            </a:r>
            <a:r>
              <a:rPr lang="fi-FI" dirty="0" err="1"/>
              <a:t>comes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outside of </a:t>
            </a:r>
            <a:r>
              <a:rPr lang="fi-FI" dirty="0" err="1"/>
              <a:t>Turkey</a:t>
            </a:r>
            <a:r>
              <a:rPr lang="fi-FI" dirty="0"/>
              <a:t>. I </a:t>
            </a:r>
            <a:r>
              <a:rPr lang="fi-FI" dirty="0" err="1"/>
              <a:t>give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importance</a:t>
            </a:r>
            <a:r>
              <a:rPr lang="fi-FI" dirty="0"/>
              <a:t> to design. I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some</a:t>
            </a:r>
            <a:r>
              <a:rPr lang="fi-FI" dirty="0"/>
              <a:t> designer </a:t>
            </a:r>
            <a:r>
              <a:rPr lang="fi-FI" dirty="0" err="1"/>
              <a:t>furniture</a:t>
            </a:r>
            <a:r>
              <a:rPr lang="fi-FI" dirty="0"/>
              <a:t>, and </a:t>
            </a:r>
            <a:r>
              <a:rPr lang="fi-FI" dirty="0" err="1"/>
              <a:t>there</a:t>
            </a:r>
            <a:r>
              <a:rPr lang="fi-FI" dirty="0"/>
              <a:t> is no </a:t>
            </a:r>
            <a:r>
              <a:rPr lang="fi-FI" dirty="0" err="1"/>
              <a:t>way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find</a:t>
            </a:r>
            <a:r>
              <a:rPr lang="fi-FI" dirty="0"/>
              <a:t> </a:t>
            </a:r>
            <a:r>
              <a:rPr lang="fi-FI" dirty="0" err="1"/>
              <a:t>another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design </a:t>
            </a:r>
            <a:r>
              <a:rPr lang="fi-FI" dirty="0" err="1"/>
              <a:t>anywhere</a:t>
            </a:r>
            <a:r>
              <a:rPr lang="fi-FI" dirty="0"/>
              <a:t> </a:t>
            </a:r>
            <a:r>
              <a:rPr lang="fi-FI" dirty="0" err="1"/>
              <a:t>else</a:t>
            </a:r>
            <a:r>
              <a:rPr lang="fi-FI" dirty="0"/>
              <a:t>. For </a:t>
            </a:r>
            <a:r>
              <a:rPr lang="fi-FI" dirty="0" err="1"/>
              <a:t>example</a:t>
            </a:r>
            <a:r>
              <a:rPr lang="fi-FI" dirty="0"/>
              <a:t>, I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Sottsass</a:t>
            </a:r>
            <a:r>
              <a:rPr lang="fi-FI" dirty="0"/>
              <a:t> </a:t>
            </a:r>
            <a:r>
              <a:rPr lang="fi-FI" dirty="0" err="1"/>
              <a:t>chairs</a:t>
            </a:r>
            <a:r>
              <a:rPr lang="fi-FI" dirty="0"/>
              <a:t>. </a:t>
            </a:r>
            <a:r>
              <a:rPr lang="fi-FI" dirty="0" err="1"/>
              <a:t>Nobody</a:t>
            </a:r>
            <a:r>
              <a:rPr lang="fi-FI" dirty="0"/>
              <a:t> </a:t>
            </a:r>
            <a:r>
              <a:rPr lang="fi-FI" dirty="0" err="1"/>
              <a:t>understands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. I </a:t>
            </a:r>
            <a:r>
              <a:rPr lang="fi-FI" dirty="0" err="1"/>
              <a:t>know</a:t>
            </a:r>
            <a:r>
              <a:rPr lang="fi-FI" dirty="0"/>
              <a:t> it. </a:t>
            </a:r>
            <a:r>
              <a:rPr lang="fi-FI" dirty="0" err="1"/>
              <a:t>Only</a:t>
            </a:r>
            <a:r>
              <a:rPr lang="fi-FI" dirty="0"/>
              <a:t> a </a:t>
            </a:r>
            <a:r>
              <a:rPr lang="fi-FI" dirty="0" err="1"/>
              <a:t>few</a:t>
            </a:r>
            <a:r>
              <a:rPr lang="fi-FI" dirty="0"/>
              <a:t> in </a:t>
            </a:r>
            <a:r>
              <a:rPr lang="fi-FI" dirty="0" err="1"/>
              <a:t>Turkey</a:t>
            </a:r>
            <a:r>
              <a:rPr lang="fi-FI" dirty="0"/>
              <a:t> </a:t>
            </a:r>
            <a:r>
              <a:rPr lang="fi-FI" dirty="0" err="1"/>
              <a:t>knows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Sottsass</a:t>
            </a:r>
            <a:r>
              <a:rPr lang="fi-FI" dirty="0"/>
              <a:t> is. </a:t>
            </a:r>
            <a:r>
              <a:rPr lang="fi-FI" dirty="0" err="1"/>
              <a:t>But</a:t>
            </a:r>
            <a:r>
              <a:rPr lang="fi-FI" dirty="0"/>
              <a:t> he is </a:t>
            </a:r>
            <a:r>
              <a:rPr lang="fi-FI" dirty="0" err="1"/>
              <a:t>one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</a:t>
            </a:r>
            <a:r>
              <a:rPr lang="fi-FI" dirty="0" err="1"/>
              <a:t>designers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world</a:t>
            </a:r>
            <a:r>
              <a:rPr lang="fi-FI" dirty="0"/>
              <a:t> [</a:t>
            </a:r>
            <a:r>
              <a:rPr lang="fi-FI" dirty="0" err="1"/>
              <a:t>Smiles</a:t>
            </a:r>
            <a:r>
              <a:rPr lang="fi-FI" dirty="0"/>
              <a:t>]. And I </a:t>
            </a:r>
            <a:r>
              <a:rPr lang="fi-FI" dirty="0" err="1"/>
              <a:t>own</a:t>
            </a:r>
            <a:r>
              <a:rPr lang="fi-FI" dirty="0"/>
              <a:t> </a:t>
            </a:r>
            <a:r>
              <a:rPr lang="fi-FI" dirty="0" err="1"/>
              <a:t>his</a:t>
            </a:r>
            <a:r>
              <a:rPr lang="fi-FI" dirty="0"/>
              <a:t> </a:t>
            </a:r>
            <a:r>
              <a:rPr lang="fi-FI" dirty="0" err="1"/>
              <a:t>chairs</a:t>
            </a:r>
            <a:r>
              <a:rPr lang="fi-FI" dirty="0"/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73F8E-D652-B648-A758-543E23616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782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609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25F19-CC06-964D-9C92-455189DBE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responsible consumer!!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830E73-323E-D540-95B8-9D79A22FD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644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C89CAF2E-DB79-A04C-A296-2633829F0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9" y="-4170"/>
            <a:ext cx="11239501" cy="68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0AB00D-4B78-7646-B171-9D280BF2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454" y="5663820"/>
            <a:ext cx="9601200" cy="1194179"/>
          </a:xfrm>
        </p:spPr>
        <p:txBody>
          <a:bodyPr/>
          <a:lstStyle/>
          <a:p>
            <a:r>
              <a:rPr lang="en-GB" dirty="0"/>
              <a:t>Whose subjects are we anyway?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62A718-C37B-D74B-92E0-D4E2C81003AC}"/>
              </a:ext>
            </a:extLst>
          </p:cNvPr>
          <p:cNvSpPr/>
          <p:nvPr/>
        </p:nvSpPr>
        <p:spPr>
          <a:xfrm>
            <a:off x="9673362" y="0"/>
            <a:ext cx="2518638" cy="2616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GB" sz="1100" dirty="0">
                <a:latin typeface="Montserrat"/>
              </a:rPr>
              <a:t>Image Credit: </a:t>
            </a:r>
            <a:r>
              <a:rPr lang="en-GB" sz="1100" dirty="0" err="1">
                <a:latin typeface="Montserrat"/>
              </a:rPr>
              <a:t>Pixabay</a:t>
            </a:r>
            <a:r>
              <a:rPr lang="en-GB" sz="1100" dirty="0">
                <a:latin typeface="Montserrat"/>
              </a:rPr>
              <a:t> by gonghuimin468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88524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9BD2-4F47-9946-813D-10B76D07B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803" y="44355"/>
            <a:ext cx="9601200" cy="14859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1C99E-D5D4-434C-92A6-D634F410E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483" y="0"/>
            <a:ext cx="73130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503457-262F-CE4A-944E-5088C177BDE2}"/>
              </a:ext>
            </a:extLst>
          </p:cNvPr>
          <p:cNvSpPr/>
          <p:nvPr/>
        </p:nvSpPr>
        <p:spPr>
          <a:xfrm>
            <a:off x="2439483" y="6552035"/>
            <a:ext cx="1715534" cy="26161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GB" sz="1100" dirty="0">
                <a:latin typeface="Montserrat"/>
              </a:rPr>
              <a:t>Image Credit: Credit Suisse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705652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A7BA04-6AB5-4040-B0C5-E427A091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REflectionS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45B73-F789-7341-BD14-4A60216E4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269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68A1F5-A51B-3541-B014-44D4A07BF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439711-B3DA-B64C-BD7F-B49C358AF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good life is a social construct</a:t>
            </a:r>
          </a:p>
          <a:p>
            <a:r>
              <a:rPr lang="en-US" dirty="0"/>
              <a:t>Consumption is closely embedded in stories of nation building, social upliftment, distinction, ethics and morality</a:t>
            </a:r>
          </a:p>
          <a:p>
            <a:r>
              <a:rPr lang="en-US" dirty="0"/>
              <a:t>Brands have multiple sources of power and legitimacy that go beyond product or category features/promises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466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0AAB-955A-E34A-B597-5FACB1C78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Up in the Air - Credit Card Scene.mp4">
            <a:hlinkClick r:id="" action="ppaction://media"/>
            <a:extLst>
              <a:ext uri="{FF2B5EF4-FFF2-40B4-BE49-F238E27FC236}">
                <a16:creationId xmlns:a16="http://schemas.microsoft.com/office/drawing/2014/main" id="{1FCB17A9-CB9C-B54C-99E7-F010EFD4BD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885" y="1020278"/>
            <a:ext cx="8840293" cy="4972251"/>
          </a:xfrm>
        </p:spPr>
      </p:pic>
    </p:spTree>
    <p:extLst>
      <p:ext uri="{BB962C8B-B14F-4D97-AF65-F5344CB8AC3E}">
        <p14:creationId xmlns:p14="http://schemas.microsoft.com/office/powerpoint/2010/main" val="10877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2F62-88D1-5B4B-BFB2-948DFA2A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did ”consumer culture” take root?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7322E-48F2-4A4F-A6A0-58E92A31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373" y="2171700"/>
            <a:ext cx="6350000" cy="3721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5CF5F-C217-B143-B024-27CC7736F841}"/>
              </a:ext>
            </a:extLst>
          </p:cNvPr>
          <p:cNvSpPr txBox="1"/>
          <p:nvPr/>
        </p:nvSpPr>
        <p:spPr>
          <a:xfrm>
            <a:off x="2834373" y="5892800"/>
            <a:ext cx="35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Alamy</a:t>
            </a:r>
            <a:r>
              <a:rPr lang="en-GB" dirty="0"/>
              <a:t> Stock Photo Archive</a:t>
            </a:r>
          </a:p>
        </p:txBody>
      </p:sp>
    </p:spTree>
    <p:extLst>
      <p:ext uri="{BB962C8B-B14F-4D97-AF65-F5344CB8AC3E}">
        <p14:creationId xmlns:p14="http://schemas.microsoft.com/office/powerpoint/2010/main" val="3367746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62D1C2-0652-3E47-BD55-F1F0F9A5F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Pre-Modern consumer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0B9230-8972-384F-9BAB-F07C02C30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21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26F2C7-14E6-2749-BAAF-FF15CC68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Third Place??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21662-5D9B-0E4D-BE92-149C1FF80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https://vimeo.com/25412981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86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0CF1-E3EF-2D40-BACF-C5CA1C92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622" y="0"/>
            <a:ext cx="9601200" cy="1485900"/>
          </a:xfrm>
        </p:spPr>
        <p:txBody>
          <a:bodyPr/>
          <a:lstStyle/>
          <a:p>
            <a:r>
              <a:rPr lang="en-GB" dirty="0"/>
              <a:t>Robust Historiography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6883E8-8CAB-3340-BE92-30FB7D889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5923" y="957714"/>
            <a:ext cx="7566856" cy="5807664"/>
          </a:xfrm>
        </p:spPr>
      </p:pic>
    </p:spTree>
    <p:extLst>
      <p:ext uri="{BB962C8B-B14F-4D97-AF65-F5344CB8AC3E}">
        <p14:creationId xmlns:p14="http://schemas.microsoft.com/office/powerpoint/2010/main" val="1167126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0FE0-18EC-D34F-BBDE-52C14BAB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271A0-2779-9E49-A2CC-B62753C1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45" y="0"/>
            <a:ext cx="9732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767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{42C56B81-C725-714B-A882-B7B5A4223274}tf10001072</Template>
  <TotalTime>394</TotalTime>
  <Words>646</Words>
  <Application>Microsoft Macintosh PowerPoint</Application>
  <PresentationFormat>Widescreen</PresentationFormat>
  <Paragraphs>59</Paragraphs>
  <Slides>35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Franklin Gothic Book</vt:lpstr>
      <vt:lpstr>Montserrat</vt:lpstr>
      <vt:lpstr>Crop</vt:lpstr>
      <vt:lpstr>Lecture 2 – A Short History of consumer SUBJECTS</vt:lpstr>
      <vt:lpstr>Intended Learning Outcome</vt:lpstr>
      <vt:lpstr>Practical/Cross-Sectional Takeaway</vt:lpstr>
      <vt:lpstr>PowerPoint Presentation</vt:lpstr>
      <vt:lpstr>When did ”consumer culture” take root?</vt:lpstr>
      <vt:lpstr>The Pre-Modern consumer </vt:lpstr>
      <vt:lpstr>The Third Place??</vt:lpstr>
      <vt:lpstr>Robust Historiography</vt:lpstr>
      <vt:lpstr>PowerPoint Presentation</vt:lpstr>
      <vt:lpstr>Sociopleasure</vt:lpstr>
      <vt:lpstr>Physiopleasure</vt:lpstr>
      <vt:lpstr>Historicize This</vt:lpstr>
      <vt:lpstr>The Citizen Consumer</vt:lpstr>
      <vt:lpstr>PowerPoint Presentation</vt:lpstr>
      <vt:lpstr>Diffusion and Acceleration</vt:lpstr>
      <vt:lpstr>New Social Bulwark</vt:lpstr>
      <vt:lpstr>Consuming Americana</vt:lpstr>
      <vt:lpstr>Marketization = Social Reproduction</vt:lpstr>
      <vt:lpstr>Consumption ≄ Citizenship </vt:lpstr>
      <vt:lpstr>The less-industrialized consumer</vt:lpstr>
      <vt:lpstr>Signalling Status through Consumption</vt:lpstr>
      <vt:lpstr>Emerging Middle-Class Consumer</vt:lpstr>
      <vt:lpstr>PowerPoint Presentation</vt:lpstr>
      <vt:lpstr>The Western Lifestyle Myth</vt:lpstr>
      <vt:lpstr>The Western Lifestyle Myth</vt:lpstr>
      <vt:lpstr>Indigenous Trickle Down</vt:lpstr>
      <vt:lpstr>Consumption as Power</vt:lpstr>
      <vt:lpstr>PowerPoint Presentation</vt:lpstr>
      <vt:lpstr>PowerPoint Presentation</vt:lpstr>
      <vt:lpstr>Status Anxiety</vt:lpstr>
      <vt:lpstr>The responsible consumer!!</vt:lpstr>
      <vt:lpstr>Whose subjects are we anyway?</vt:lpstr>
      <vt:lpstr>PowerPoint Presentation</vt:lpstr>
      <vt:lpstr>REflectionS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 – A Short History of the consumer</dc:title>
  <dc:creator>Microsoft Office User</dc:creator>
  <cp:lastModifiedBy>Kush</cp:lastModifiedBy>
  <cp:revision>68</cp:revision>
  <dcterms:created xsi:type="dcterms:W3CDTF">2019-11-01T06:55:04Z</dcterms:created>
  <dcterms:modified xsi:type="dcterms:W3CDTF">2020-10-29T09:49:30Z</dcterms:modified>
</cp:coreProperties>
</file>