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sldIdLst>
    <p:sldId id="256" r:id="rId2"/>
    <p:sldId id="327" r:id="rId3"/>
    <p:sldId id="407" r:id="rId4"/>
    <p:sldId id="263" r:id="rId5"/>
    <p:sldId id="400" r:id="rId6"/>
    <p:sldId id="347" r:id="rId7"/>
    <p:sldId id="409" r:id="rId8"/>
    <p:sldId id="348" r:id="rId9"/>
    <p:sldId id="402" r:id="rId10"/>
    <p:sldId id="403" r:id="rId11"/>
    <p:sldId id="404" r:id="rId12"/>
    <p:sldId id="405" r:id="rId13"/>
    <p:sldId id="406" r:id="rId14"/>
    <p:sldId id="413" r:id="rId15"/>
    <p:sldId id="417" r:id="rId16"/>
    <p:sldId id="418" r:id="rId17"/>
    <p:sldId id="419" r:id="rId18"/>
    <p:sldId id="420" r:id="rId19"/>
    <p:sldId id="421" r:id="rId20"/>
    <p:sldId id="416" r:id="rId21"/>
    <p:sldId id="414" r:id="rId22"/>
    <p:sldId id="415" r:id="rId23"/>
    <p:sldId id="266" r:id="rId24"/>
    <p:sldId id="267" r:id="rId25"/>
    <p:sldId id="268" r:id="rId26"/>
    <p:sldId id="285" r:id="rId27"/>
    <p:sldId id="354" r:id="rId28"/>
    <p:sldId id="257" r:id="rId29"/>
    <p:sldId id="258" r:id="rId30"/>
    <p:sldId id="412" r:id="rId31"/>
    <p:sldId id="411" r:id="rId32"/>
    <p:sldId id="259" r:id="rId33"/>
    <p:sldId id="262" r:id="rId34"/>
    <p:sldId id="265" r:id="rId35"/>
    <p:sldId id="261" r:id="rId36"/>
    <p:sldId id="260"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674"/>
  </p:normalViewPr>
  <p:slideViewPr>
    <p:cSldViewPr snapToGrid="0" snapToObjects="1">
      <p:cViewPr varScale="1">
        <p:scale>
          <a:sx n="110" d="100"/>
          <a:sy n="110" d="100"/>
        </p:scale>
        <p:origin x="5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4F8B8F1-5ED4-DE4B-8B59-2467CB49D682}" type="datetimeFigureOut">
              <a:rPr lang="en-GB" smtClean="0"/>
              <a:t>27/10/2020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66E84C9-C627-F145-B633-521862BCA61A}"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856180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F8B8F1-5ED4-DE4B-8B59-2467CB49D682}"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37184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F8B8F1-5ED4-DE4B-8B59-2467CB49D682}"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2644334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689CA18-EC31-EC43-9A73-2DECBA468AB0}"/>
              </a:ext>
            </a:extLst>
          </p:cNvPr>
          <p:cNvCxnSpPr/>
          <p:nvPr userDrawn="1"/>
        </p:nvCxnSpPr>
        <p:spPr>
          <a:xfrm>
            <a:off x="624418" y="5848350"/>
            <a:ext cx="10943167"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5" name="Picture 9">
            <a:extLst>
              <a:ext uri="{FF2B5EF4-FFF2-40B4-BE49-F238E27FC236}">
                <a16:creationId xmlns:a16="http://schemas.microsoft.com/office/drawing/2014/main" id="{E5803A2B-125E-1044-A409-150050BC39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617" y="5654040"/>
            <a:ext cx="2969683" cy="115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4418" y="318135"/>
            <a:ext cx="10943167" cy="1195798"/>
          </a:xfrm>
          <a:prstGeom prst="rect">
            <a:avLst/>
          </a:prstGeom>
        </p:spPr>
        <p:txBody>
          <a:bodyPr lIns="0" tIns="0" rIns="0" bIns="0" anchor="t" anchorCtr="0">
            <a:noAutofit/>
          </a:bodyPr>
          <a:lstStyle>
            <a:lvl1pPr algn="l">
              <a:lnSpc>
                <a:spcPct val="85000"/>
              </a:lnSpc>
              <a:defRPr sz="4320" b="1" spc="-12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624419" y="1513934"/>
            <a:ext cx="10943165" cy="4003300"/>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a:extLst>
              <a:ext uri="{FF2B5EF4-FFF2-40B4-BE49-F238E27FC236}">
                <a16:creationId xmlns:a16="http://schemas.microsoft.com/office/drawing/2014/main" id="{096D42A6-C2B2-3244-B75F-E982884D857D}"/>
              </a:ext>
            </a:extLst>
          </p:cNvPr>
          <p:cNvSpPr>
            <a:spLocks noGrp="1"/>
          </p:cNvSpPr>
          <p:nvPr>
            <p:ph type="dt" sz="half" idx="15"/>
          </p:nvPr>
        </p:nvSpPr>
        <p:spPr/>
        <p:txBody>
          <a:bodyPr/>
          <a:lstStyle>
            <a:lvl1pPr>
              <a:defRPr/>
            </a:lvl1pPr>
          </a:lstStyle>
          <a:p>
            <a:fld id="{AEDCCABA-B0FC-CB40-A71A-6AEE7C05105F}" type="datetime1">
              <a:rPr lang="fi-FI" altLang="fi-FI"/>
              <a:pPr/>
              <a:t>27.10.2020</a:t>
            </a:fld>
            <a:endParaRPr lang="fi-FI" altLang="fi-FI"/>
          </a:p>
        </p:txBody>
      </p:sp>
      <p:sp>
        <p:nvSpPr>
          <p:cNvPr id="7" name="Footer Placeholder 13">
            <a:extLst>
              <a:ext uri="{FF2B5EF4-FFF2-40B4-BE49-F238E27FC236}">
                <a16:creationId xmlns:a16="http://schemas.microsoft.com/office/drawing/2014/main" id="{69FC6985-D1C7-B34A-8309-9622FE1F8F82}"/>
              </a:ext>
            </a:extLst>
          </p:cNvPr>
          <p:cNvSpPr>
            <a:spLocks noGrp="1"/>
          </p:cNvSpPr>
          <p:nvPr>
            <p:ph type="ftr" sz="quarter" idx="16"/>
          </p:nvPr>
        </p:nvSpPr>
        <p:spPr/>
        <p:txBody>
          <a:bodyPr/>
          <a:lstStyle>
            <a:lvl1pPr>
              <a:defRPr/>
            </a:lvl1pPr>
          </a:lstStyle>
          <a:p>
            <a:pPr>
              <a:defRPr/>
            </a:pPr>
            <a:endParaRPr lang="fi-FI"/>
          </a:p>
        </p:txBody>
      </p:sp>
      <p:sp>
        <p:nvSpPr>
          <p:cNvPr id="8" name="Slide Number Placeholder 14">
            <a:extLst>
              <a:ext uri="{FF2B5EF4-FFF2-40B4-BE49-F238E27FC236}">
                <a16:creationId xmlns:a16="http://schemas.microsoft.com/office/drawing/2014/main" id="{6A657C26-395C-5C4A-B3ED-4EFC78E7B5BB}"/>
              </a:ext>
            </a:extLst>
          </p:cNvPr>
          <p:cNvSpPr>
            <a:spLocks noGrp="1"/>
          </p:cNvSpPr>
          <p:nvPr>
            <p:ph type="sldNum" sz="quarter" idx="17"/>
          </p:nvPr>
        </p:nvSpPr>
        <p:spPr/>
        <p:txBody>
          <a:bodyPr/>
          <a:lstStyle>
            <a:lvl1pPr>
              <a:defRPr/>
            </a:lvl1pPr>
          </a:lstStyle>
          <a:p>
            <a:fld id="{958DAE9D-D1BA-FE4C-9438-7D45736662F3}" type="slidenum">
              <a:rPr lang="fi-FI" altLang="fi-FI"/>
              <a:pPr/>
              <a:t>‹#›</a:t>
            </a:fld>
            <a:endParaRPr lang="fi-FI" altLang="fi-FI"/>
          </a:p>
        </p:txBody>
      </p:sp>
    </p:spTree>
    <p:extLst>
      <p:ext uri="{BB962C8B-B14F-4D97-AF65-F5344CB8AC3E}">
        <p14:creationId xmlns:p14="http://schemas.microsoft.com/office/powerpoint/2010/main" val="353940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tx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827C07-B049-9D45-9242-3DA9E9FB2DF7}"/>
              </a:ext>
            </a:extLst>
          </p:cNvPr>
          <p:cNvCxnSpPr/>
          <p:nvPr userDrawn="1"/>
        </p:nvCxnSpPr>
        <p:spPr>
          <a:xfrm>
            <a:off x="624418" y="5848350"/>
            <a:ext cx="1094316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1">
            <a:extLst>
              <a:ext uri="{FF2B5EF4-FFF2-40B4-BE49-F238E27FC236}">
                <a16:creationId xmlns:a16="http://schemas.microsoft.com/office/drawing/2014/main" id="{79137C80-5048-C442-AA27-56EB5DF910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617" y="5654040"/>
            <a:ext cx="2969683" cy="115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24418" y="1912267"/>
            <a:ext cx="10943167" cy="2636000"/>
          </a:xfrm>
          <a:prstGeom prst="rect">
            <a:avLst/>
          </a:prstGeom>
        </p:spPr>
        <p:txBody>
          <a:bodyPr lIns="0" tIns="0" rIns="0" bIns="0" anchor="t">
            <a:noAutofit/>
          </a:bodyPr>
          <a:lstStyle>
            <a:lvl1pPr algn="l">
              <a:lnSpc>
                <a:spcPct val="80000"/>
              </a:lnSpc>
              <a:defRPr sz="8640" b="1" spc="-24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376261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F8B8F1-5ED4-DE4B-8B59-2467CB49D682}" type="datetimeFigureOut">
              <a:rPr lang="en-GB" smtClean="0"/>
              <a:t>27/10/2020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38899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4F8B8F1-5ED4-DE4B-8B59-2467CB49D682}" type="datetimeFigureOut">
              <a:rPr lang="en-GB" smtClean="0"/>
              <a:t>27/10/2020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66E84C9-C627-F145-B633-521862BCA61A}"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96856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F8B8F1-5ED4-DE4B-8B59-2467CB49D682}" type="datetimeFigureOut">
              <a:rPr lang="en-GB" smtClean="0"/>
              <a:t>27/10/2020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337296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F8B8F1-5ED4-DE4B-8B59-2467CB49D682}" type="datetimeFigureOut">
              <a:rPr lang="en-GB" smtClean="0"/>
              <a:t>27/10/2020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183654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F8B8F1-5ED4-DE4B-8B59-2467CB49D682}" type="datetimeFigureOut">
              <a:rPr lang="en-GB" smtClean="0"/>
              <a:t>27/10/2020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85039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8B8F1-5ED4-DE4B-8B59-2467CB49D682}" type="datetimeFigureOut">
              <a:rPr lang="en-GB" smtClean="0"/>
              <a:t>27/10/2020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6E84C9-C627-F145-B633-521862BCA61A}" type="slidenum">
              <a:rPr lang="en-GB" smtClean="0"/>
              <a:t>‹#›</a:t>
            </a:fld>
            <a:endParaRPr lang="en-GB"/>
          </a:p>
        </p:txBody>
      </p:sp>
    </p:spTree>
    <p:extLst>
      <p:ext uri="{BB962C8B-B14F-4D97-AF65-F5344CB8AC3E}">
        <p14:creationId xmlns:p14="http://schemas.microsoft.com/office/powerpoint/2010/main" val="424622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4F8B8F1-5ED4-DE4B-8B59-2467CB49D682}" type="datetimeFigureOut">
              <a:rPr lang="en-GB" smtClean="0"/>
              <a:t>27/10/2020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66E84C9-C627-F145-B633-521862BCA61A}"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337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4F8B8F1-5ED4-DE4B-8B59-2467CB49D682}" type="datetimeFigureOut">
              <a:rPr lang="en-GB" smtClean="0"/>
              <a:t>27/10/2020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66E84C9-C627-F145-B633-521862BCA61A}"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85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4F8B8F1-5ED4-DE4B-8B59-2467CB49D682}" type="datetimeFigureOut">
              <a:rPr lang="en-GB" smtClean="0"/>
              <a:t>27/10/2020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66E84C9-C627-F145-B633-521862BCA61A}"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353395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FjSzqpArMc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37DF-75EA-DE49-A125-7D2D7239C2B7}"/>
              </a:ext>
            </a:extLst>
          </p:cNvPr>
          <p:cNvSpPr>
            <a:spLocks noGrp="1"/>
          </p:cNvSpPr>
          <p:nvPr>
            <p:ph type="ctrTitle"/>
          </p:nvPr>
        </p:nvSpPr>
        <p:spPr/>
        <p:txBody>
          <a:bodyPr>
            <a:normAutofit fontScale="90000"/>
          </a:bodyPr>
          <a:lstStyle/>
          <a:p>
            <a:r>
              <a:rPr lang="en-GB" dirty="0"/>
              <a:t>An Introduction to Consumer Culture</a:t>
            </a:r>
          </a:p>
        </p:txBody>
      </p:sp>
      <p:sp>
        <p:nvSpPr>
          <p:cNvPr id="3" name="Subtitle 2">
            <a:extLst>
              <a:ext uri="{FF2B5EF4-FFF2-40B4-BE49-F238E27FC236}">
                <a16:creationId xmlns:a16="http://schemas.microsoft.com/office/drawing/2014/main" id="{788160D7-7D54-1043-8BBA-A9EA8B38698C}"/>
              </a:ext>
            </a:extLst>
          </p:cNvPr>
          <p:cNvSpPr>
            <a:spLocks noGrp="1"/>
          </p:cNvSpPr>
          <p:nvPr>
            <p:ph type="subTitle" idx="1"/>
          </p:nvPr>
        </p:nvSpPr>
        <p:spPr/>
        <p:txBody>
          <a:bodyPr/>
          <a:lstStyle/>
          <a:p>
            <a:r>
              <a:rPr lang="en-GB" dirty="0"/>
              <a:t>The Concept and the Course</a:t>
            </a:r>
          </a:p>
        </p:txBody>
      </p:sp>
      <p:sp>
        <p:nvSpPr>
          <p:cNvPr id="4" name="TextBox 3">
            <a:extLst>
              <a:ext uri="{FF2B5EF4-FFF2-40B4-BE49-F238E27FC236}">
                <a16:creationId xmlns:a16="http://schemas.microsoft.com/office/drawing/2014/main" id="{92358DD7-8D1A-1046-BD22-50931A81DCA7}"/>
              </a:ext>
            </a:extLst>
          </p:cNvPr>
          <p:cNvSpPr txBox="1"/>
          <p:nvPr/>
        </p:nvSpPr>
        <p:spPr>
          <a:xfrm>
            <a:off x="1524000" y="5759355"/>
            <a:ext cx="6059351" cy="523220"/>
          </a:xfrm>
          <a:prstGeom prst="rect">
            <a:avLst/>
          </a:prstGeom>
          <a:noFill/>
        </p:spPr>
        <p:txBody>
          <a:bodyPr wrap="none" rtlCol="0">
            <a:spAutoFit/>
          </a:bodyPr>
          <a:lstStyle/>
          <a:p>
            <a:r>
              <a:rPr lang="en-GB" sz="2800" dirty="0" err="1"/>
              <a:t>Kushagra</a:t>
            </a:r>
            <a:r>
              <a:rPr lang="en-GB" sz="2800" dirty="0"/>
              <a:t> Bhatnagar, BTech, MBA, PhD</a:t>
            </a:r>
          </a:p>
        </p:txBody>
      </p:sp>
    </p:spTree>
    <p:extLst>
      <p:ext uri="{BB962C8B-B14F-4D97-AF65-F5344CB8AC3E}">
        <p14:creationId xmlns:p14="http://schemas.microsoft.com/office/powerpoint/2010/main" val="455908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8E95-A301-F04F-A181-5A81F5F2BA37}"/>
              </a:ext>
            </a:extLst>
          </p:cNvPr>
          <p:cNvSpPr>
            <a:spLocks noGrp="1"/>
          </p:cNvSpPr>
          <p:nvPr>
            <p:ph type="ctrTitle"/>
          </p:nvPr>
        </p:nvSpPr>
        <p:spPr>
          <a:xfrm>
            <a:off x="894048" y="331516"/>
            <a:ext cx="10943167" cy="1195798"/>
          </a:xfrm>
        </p:spPr>
        <p:txBody>
          <a:bodyPr/>
          <a:lstStyle/>
          <a:p>
            <a:r>
              <a:rPr lang="en-GB" dirty="0"/>
              <a:t>Forms of Teacher Assessment</a:t>
            </a:r>
          </a:p>
        </p:txBody>
      </p:sp>
      <p:sp>
        <p:nvSpPr>
          <p:cNvPr id="3" name="Content Placeholder 2">
            <a:extLst>
              <a:ext uri="{FF2B5EF4-FFF2-40B4-BE49-F238E27FC236}">
                <a16:creationId xmlns:a16="http://schemas.microsoft.com/office/drawing/2014/main" id="{8ECAB3C4-B3B7-B843-B51F-E6A5DCAEF464}"/>
              </a:ext>
            </a:extLst>
          </p:cNvPr>
          <p:cNvSpPr>
            <a:spLocks noGrp="1"/>
          </p:cNvSpPr>
          <p:nvPr>
            <p:ph sz="quarter" idx="14"/>
          </p:nvPr>
        </p:nvSpPr>
        <p:spPr/>
        <p:txBody>
          <a:bodyPr/>
          <a:lstStyle/>
          <a:p>
            <a:pPr marL="457200" indent="-457200">
              <a:buFont typeface="Arial" panose="020B0604020202020204" pitchFamily="34" charset="0"/>
              <a:buChar char="•"/>
            </a:pPr>
            <a:r>
              <a:rPr lang="en-GB" dirty="0"/>
              <a:t>Formative Assessment </a:t>
            </a:r>
            <a:r>
              <a:rPr lang="en-GB" b="0" dirty="0"/>
              <a:t>(Throughout the course)</a:t>
            </a:r>
          </a:p>
          <a:p>
            <a:pPr marL="457200" indent="-457200">
              <a:buFont typeface="Arial" panose="020B0604020202020204" pitchFamily="34" charset="0"/>
              <a:buChar char="•"/>
            </a:pPr>
            <a:r>
              <a:rPr lang="en-GB" dirty="0"/>
              <a:t>Summative Assessment </a:t>
            </a:r>
            <a:r>
              <a:rPr lang="en-GB" b="0" dirty="0"/>
              <a:t>(At the end of the course)</a:t>
            </a:r>
          </a:p>
        </p:txBody>
      </p:sp>
    </p:spTree>
    <p:extLst>
      <p:ext uri="{BB962C8B-B14F-4D97-AF65-F5344CB8AC3E}">
        <p14:creationId xmlns:p14="http://schemas.microsoft.com/office/powerpoint/2010/main" val="780815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2726-DA0C-1F4D-9F49-2E95AF594133}"/>
              </a:ext>
            </a:extLst>
          </p:cNvPr>
          <p:cNvSpPr>
            <a:spLocks noGrp="1"/>
          </p:cNvSpPr>
          <p:nvPr>
            <p:ph type="ctrTitle"/>
          </p:nvPr>
        </p:nvSpPr>
        <p:spPr>
          <a:xfrm>
            <a:off x="905771" y="318136"/>
            <a:ext cx="10943167" cy="1195798"/>
          </a:xfrm>
        </p:spPr>
        <p:txBody>
          <a:bodyPr/>
          <a:lstStyle/>
          <a:p>
            <a:r>
              <a:rPr lang="en-GB" dirty="0"/>
              <a:t>Expectations from Final Report</a:t>
            </a:r>
          </a:p>
        </p:txBody>
      </p:sp>
      <p:sp>
        <p:nvSpPr>
          <p:cNvPr id="3" name="Content Placeholder 2">
            <a:extLst>
              <a:ext uri="{FF2B5EF4-FFF2-40B4-BE49-F238E27FC236}">
                <a16:creationId xmlns:a16="http://schemas.microsoft.com/office/drawing/2014/main" id="{88EF3361-681E-B649-9A28-96BF0668B7D8}"/>
              </a:ext>
            </a:extLst>
          </p:cNvPr>
          <p:cNvSpPr>
            <a:spLocks noGrp="1"/>
          </p:cNvSpPr>
          <p:nvPr>
            <p:ph sz="quarter" idx="14"/>
          </p:nvPr>
        </p:nvSpPr>
        <p:spPr/>
        <p:txBody>
          <a:bodyPr/>
          <a:lstStyle/>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3399106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822B-B671-E441-8E25-7B4D8BC359AA}"/>
              </a:ext>
            </a:extLst>
          </p:cNvPr>
          <p:cNvSpPr>
            <a:spLocks noGrp="1"/>
          </p:cNvSpPr>
          <p:nvPr>
            <p:ph type="ctrTitle"/>
          </p:nvPr>
        </p:nvSpPr>
        <p:spPr>
          <a:xfrm>
            <a:off x="882326" y="308068"/>
            <a:ext cx="10943167" cy="1195798"/>
          </a:xfrm>
        </p:spPr>
        <p:txBody>
          <a:bodyPr/>
          <a:lstStyle/>
          <a:p>
            <a:r>
              <a:rPr lang="en-GB" dirty="0"/>
              <a:t>Why come to class?</a:t>
            </a:r>
          </a:p>
        </p:txBody>
      </p:sp>
      <p:sp>
        <p:nvSpPr>
          <p:cNvPr id="3" name="Content Placeholder 2">
            <a:extLst>
              <a:ext uri="{FF2B5EF4-FFF2-40B4-BE49-F238E27FC236}">
                <a16:creationId xmlns:a16="http://schemas.microsoft.com/office/drawing/2014/main" id="{344FD6C9-B3CC-7947-AC6C-65A924ED774C}"/>
              </a:ext>
            </a:extLst>
          </p:cNvPr>
          <p:cNvSpPr>
            <a:spLocks noGrp="1"/>
          </p:cNvSpPr>
          <p:nvPr>
            <p:ph sz="quarter" idx="14"/>
          </p:nvPr>
        </p:nvSpPr>
        <p:spPr>
          <a:xfrm>
            <a:off x="2575139" y="1513933"/>
            <a:ext cx="7803301" cy="4003300"/>
          </a:xfrm>
        </p:spPr>
        <p:txBody>
          <a:bodyPr/>
          <a:lstStyle/>
          <a:p>
            <a:pPr marL="457200" indent="-457200">
              <a:buFont typeface="Arial" panose="020B0604020202020204" pitchFamily="34" charset="0"/>
              <a:buChar char="•"/>
            </a:pPr>
            <a:r>
              <a:rPr lang="fi-FI" b="0" i="1" dirty="0" err="1"/>
              <a:t>Share-Collaborate-Cocreate</a:t>
            </a:r>
            <a:endParaRPr lang="fi-FI" b="0" i="1" dirty="0"/>
          </a:p>
          <a:p>
            <a:pPr marL="457200" indent="-457200">
              <a:buFont typeface="Arial" panose="020B0604020202020204" pitchFamily="34" charset="0"/>
              <a:buChar char="•"/>
            </a:pPr>
            <a:r>
              <a:rPr lang="fi-FI" b="0" i="1" dirty="0"/>
              <a:t>Challenge-</a:t>
            </a:r>
            <a:r>
              <a:rPr lang="fi-FI" b="0" i="1" dirty="0" err="1"/>
              <a:t>Constructive</a:t>
            </a:r>
            <a:r>
              <a:rPr lang="fi-FI" b="0" i="1" dirty="0"/>
              <a:t> </a:t>
            </a:r>
            <a:r>
              <a:rPr lang="fi-FI" b="0" i="1" dirty="0" err="1"/>
              <a:t>Critique</a:t>
            </a:r>
            <a:endParaRPr lang="fi-FI" b="0" i="1" dirty="0"/>
          </a:p>
          <a:p>
            <a:pPr marL="457200" indent="-457200">
              <a:buFont typeface="Arial" panose="020B0604020202020204" pitchFamily="34" charset="0"/>
              <a:buChar char="•"/>
            </a:pPr>
            <a:r>
              <a:rPr lang="fi-FI" b="0" i="1" dirty="0" err="1"/>
              <a:t>Safe</a:t>
            </a:r>
            <a:r>
              <a:rPr lang="fi-FI" b="0" i="1" dirty="0"/>
              <a:t> </a:t>
            </a:r>
            <a:r>
              <a:rPr lang="fi-FI" b="0" i="1" dirty="0" err="1"/>
              <a:t>Experimentation</a:t>
            </a:r>
            <a:endParaRPr lang="fi-FI" b="0" i="1" dirty="0"/>
          </a:p>
          <a:p>
            <a:pPr marL="457200" indent="-457200">
              <a:buFont typeface="Arial" panose="020B0604020202020204" pitchFamily="34" charset="0"/>
              <a:buChar char="•"/>
            </a:pPr>
            <a:endParaRPr lang="fi-FI" b="0" i="1" dirty="0"/>
          </a:p>
          <a:p>
            <a:pPr marL="457200" indent="-457200">
              <a:buFont typeface="Arial" panose="020B0604020202020204" pitchFamily="34" charset="0"/>
              <a:buChar char="•"/>
            </a:pPr>
            <a:r>
              <a:rPr lang="fi-FI" b="0" i="1" dirty="0"/>
              <a:t>In </a:t>
            </a:r>
            <a:r>
              <a:rPr lang="fi-FI" b="0" i="1" dirty="0" err="1"/>
              <a:t>short</a:t>
            </a:r>
            <a:r>
              <a:rPr lang="fi-FI" b="0" i="1" dirty="0"/>
              <a:t>, </a:t>
            </a:r>
            <a:r>
              <a:rPr lang="fi-FI" b="0" i="1" dirty="0" err="1"/>
              <a:t>this</a:t>
            </a:r>
            <a:r>
              <a:rPr lang="fi-FI" b="0" i="1" dirty="0"/>
              <a:t> is </a:t>
            </a:r>
            <a:r>
              <a:rPr lang="fi-FI" b="0" i="1" dirty="0" err="1"/>
              <a:t>where</a:t>
            </a:r>
            <a:r>
              <a:rPr lang="fi-FI" b="0" i="1" dirty="0"/>
              <a:t> </a:t>
            </a:r>
            <a:r>
              <a:rPr lang="fi-FI" b="0" i="1" dirty="0" err="1"/>
              <a:t>the</a:t>
            </a:r>
            <a:r>
              <a:rPr lang="fi-FI" b="0" i="1" dirty="0"/>
              <a:t> magic </a:t>
            </a:r>
            <a:r>
              <a:rPr lang="fi-FI" b="0" i="1" dirty="0" err="1"/>
              <a:t>happens</a:t>
            </a:r>
            <a:endParaRPr lang="fi-FI" b="0" dirty="0"/>
          </a:p>
          <a:p>
            <a:pPr marL="457200" indent="-457200">
              <a:buFont typeface="Arial" panose="020B0604020202020204" pitchFamily="34" charset="0"/>
              <a:buChar char="•"/>
            </a:pPr>
            <a:endParaRPr lang="fi-FI" b="0" dirty="0"/>
          </a:p>
          <a:p>
            <a:endParaRPr lang="en-GB" b="0" dirty="0"/>
          </a:p>
        </p:txBody>
      </p:sp>
    </p:spTree>
    <p:extLst>
      <p:ext uri="{BB962C8B-B14F-4D97-AF65-F5344CB8AC3E}">
        <p14:creationId xmlns:p14="http://schemas.microsoft.com/office/powerpoint/2010/main" val="360457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0760-9B84-E849-A74C-4D59AB839B30}"/>
              </a:ext>
            </a:extLst>
          </p:cNvPr>
          <p:cNvSpPr>
            <a:spLocks noGrp="1"/>
          </p:cNvSpPr>
          <p:nvPr>
            <p:ph type="ctrTitle"/>
          </p:nvPr>
        </p:nvSpPr>
        <p:spPr>
          <a:xfrm>
            <a:off x="999556" y="328732"/>
            <a:ext cx="10943167" cy="1195798"/>
          </a:xfrm>
        </p:spPr>
        <p:txBody>
          <a:bodyPr/>
          <a:lstStyle/>
          <a:p>
            <a:r>
              <a:rPr lang="en-GB" dirty="0"/>
              <a:t>The Teacher’s role</a:t>
            </a:r>
          </a:p>
        </p:txBody>
      </p:sp>
      <p:sp>
        <p:nvSpPr>
          <p:cNvPr id="3" name="Content Placeholder 2">
            <a:extLst>
              <a:ext uri="{FF2B5EF4-FFF2-40B4-BE49-F238E27FC236}">
                <a16:creationId xmlns:a16="http://schemas.microsoft.com/office/drawing/2014/main" id="{B17055A8-74FA-5648-B478-0085D1C61B06}"/>
              </a:ext>
            </a:extLst>
          </p:cNvPr>
          <p:cNvSpPr>
            <a:spLocks noGrp="1"/>
          </p:cNvSpPr>
          <p:nvPr>
            <p:ph sz="quarter" idx="14"/>
          </p:nvPr>
        </p:nvSpPr>
        <p:spPr>
          <a:xfrm>
            <a:off x="1979487" y="1524530"/>
            <a:ext cx="8383713" cy="4003300"/>
          </a:xfrm>
        </p:spPr>
        <p:txBody>
          <a:bodyPr>
            <a:normAutofit/>
          </a:bodyPr>
          <a:lstStyle/>
          <a:p>
            <a:pPr marL="457200" indent="-457200">
              <a:buFont typeface="Arial" panose="020B0604020202020204" pitchFamily="34" charset="0"/>
              <a:buChar char="•"/>
            </a:pPr>
            <a:r>
              <a:rPr lang="fi-FI" b="0" dirty="0" err="1"/>
              <a:t>Facilitator</a:t>
            </a:r>
            <a:r>
              <a:rPr lang="fi-FI" b="0" dirty="0"/>
              <a:t> </a:t>
            </a:r>
          </a:p>
          <a:p>
            <a:pPr marL="457200" indent="-457200">
              <a:buFont typeface="Arial" panose="020B0604020202020204" pitchFamily="34" charset="0"/>
              <a:buChar char="•"/>
            </a:pPr>
            <a:r>
              <a:rPr lang="fi-FI" b="0" dirty="0"/>
              <a:t>Kickstarter</a:t>
            </a:r>
          </a:p>
          <a:p>
            <a:pPr marL="457200" indent="-457200">
              <a:buFont typeface="Arial" panose="020B0604020202020204" pitchFamily="34" charset="0"/>
              <a:buChar char="•"/>
            </a:pPr>
            <a:r>
              <a:rPr lang="fi-FI" b="0" dirty="0" err="1"/>
              <a:t>Counsellor</a:t>
            </a:r>
            <a:endParaRPr lang="fi-FI" b="0" dirty="0"/>
          </a:p>
          <a:p>
            <a:pPr marL="457200" indent="-457200">
              <a:buFont typeface="Arial" panose="020B0604020202020204" pitchFamily="34" charset="0"/>
              <a:buChar char="•"/>
            </a:pPr>
            <a:endParaRPr lang="fi-FI" b="0" dirty="0"/>
          </a:p>
          <a:p>
            <a:pPr marL="457200" indent="-457200">
              <a:buFont typeface="Arial" panose="020B0604020202020204" pitchFamily="34" charset="0"/>
              <a:buChar char="•"/>
            </a:pPr>
            <a:r>
              <a:rPr lang="fi-FI" b="0" dirty="0" err="1"/>
              <a:t>Keeping</a:t>
            </a:r>
            <a:r>
              <a:rPr lang="fi-FI" b="0" dirty="0"/>
              <a:t> us </a:t>
            </a:r>
            <a:r>
              <a:rPr lang="fi-FI" b="0" dirty="0" err="1"/>
              <a:t>all</a:t>
            </a:r>
            <a:r>
              <a:rPr lang="fi-FI" b="0" dirty="0"/>
              <a:t> </a:t>
            </a:r>
            <a:r>
              <a:rPr lang="fi-FI" b="0" dirty="0" err="1"/>
              <a:t>awake</a:t>
            </a:r>
            <a:r>
              <a:rPr lang="fi-FI" b="0" dirty="0"/>
              <a:t>…</a:t>
            </a:r>
          </a:p>
        </p:txBody>
      </p:sp>
    </p:spTree>
    <p:extLst>
      <p:ext uri="{BB962C8B-B14F-4D97-AF65-F5344CB8AC3E}">
        <p14:creationId xmlns:p14="http://schemas.microsoft.com/office/powerpoint/2010/main" val="293243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505F39-770E-7141-B28E-6585E6E7684D}"/>
              </a:ext>
            </a:extLst>
          </p:cNvPr>
          <p:cNvSpPr>
            <a:spLocks noGrp="1"/>
          </p:cNvSpPr>
          <p:nvPr>
            <p:ph type="title"/>
          </p:nvPr>
        </p:nvSpPr>
        <p:spPr/>
        <p:txBody>
          <a:bodyPr/>
          <a:lstStyle/>
          <a:p>
            <a:r>
              <a:rPr lang="en-GB" dirty="0"/>
              <a:t>Some rules of the game</a:t>
            </a:r>
          </a:p>
        </p:txBody>
      </p:sp>
      <p:pic>
        <p:nvPicPr>
          <p:cNvPr id="9" name="Picture 8">
            <a:extLst>
              <a:ext uri="{FF2B5EF4-FFF2-40B4-BE49-F238E27FC236}">
                <a16:creationId xmlns:a16="http://schemas.microsoft.com/office/drawing/2014/main" id="{5E3169B7-006F-0045-88D9-2C2333B4E82C}"/>
              </a:ext>
            </a:extLst>
          </p:cNvPr>
          <p:cNvPicPr>
            <a:picLocks noChangeAspect="1"/>
          </p:cNvPicPr>
          <p:nvPr/>
        </p:nvPicPr>
        <p:blipFill>
          <a:blip r:embed="rId2"/>
          <a:stretch>
            <a:fillRect/>
          </a:stretch>
        </p:blipFill>
        <p:spPr>
          <a:xfrm>
            <a:off x="2992388" y="1622934"/>
            <a:ext cx="8112760" cy="5235066"/>
          </a:xfrm>
          <a:prstGeom prst="rect">
            <a:avLst/>
          </a:prstGeom>
        </p:spPr>
      </p:pic>
      <p:sp>
        <p:nvSpPr>
          <p:cNvPr id="10" name="TextBox 9">
            <a:extLst>
              <a:ext uri="{FF2B5EF4-FFF2-40B4-BE49-F238E27FC236}">
                <a16:creationId xmlns:a16="http://schemas.microsoft.com/office/drawing/2014/main" id="{3E962355-4723-C64A-8563-3EBE65434EBF}"/>
              </a:ext>
            </a:extLst>
          </p:cNvPr>
          <p:cNvSpPr txBox="1"/>
          <p:nvPr/>
        </p:nvSpPr>
        <p:spPr>
          <a:xfrm>
            <a:off x="7659974" y="1363489"/>
            <a:ext cx="3445174" cy="276999"/>
          </a:xfrm>
          <a:prstGeom prst="rect">
            <a:avLst/>
          </a:prstGeom>
          <a:noFill/>
        </p:spPr>
        <p:txBody>
          <a:bodyPr wrap="none" rtlCol="0">
            <a:spAutoFit/>
          </a:bodyPr>
          <a:lstStyle/>
          <a:p>
            <a:r>
              <a:rPr lang="en-GB" sz="1200" dirty="0"/>
              <a:t>Source: </a:t>
            </a:r>
            <a:r>
              <a:rPr lang="en-GB" sz="1200" dirty="0" err="1"/>
              <a:t>Paivi</a:t>
            </a:r>
            <a:r>
              <a:rPr lang="en-GB" sz="1200" dirty="0"/>
              <a:t> </a:t>
            </a:r>
            <a:r>
              <a:rPr lang="en-GB" sz="1200" dirty="0" err="1"/>
              <a:t>Kinnunen</a:t>
            </a:r>
            <a:r>
              <a:rPr lang="en-GB" sz="1200" dirty="0"/>
              <a:t> &amp; Christa-</a:t>
            </a:r>
            <a:r>
              <a:rPr lang="en-GB" sz="1200" dirty="0" err="1"/>
              <a:t>Uusi</a:t>
            </a:r>
            <a:r>
              <a:rPr lang="en-GB" sz="1200" dirty="0"/>
              <a:t> </a:t>
            </a:r>
            <a:r>
              <a:rPr lang="en-GB" sz="1200" dirty="0" err="1"/>
              <a:t>Rauva</a:t>
            </a:r>
            <a:endParaRPr lang="en-GB" sz="1200" dirty="0"/>
          </a:p>
        </p:txBody>
      </p:sp>
    </p:spTree>
    <p:extLst>
      <p:ext uri="{BB962C8B-B14F-4D97-AF65-F5344CB8AC3E}">
        <p14:creationId xmlns:p14="http://schemas.microsoft.com/office/powerpoint/2010/main" val="3593339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3EB1A2-22F6-5B42-A7F8-D7C238B8B130}"/>
              </a:ext>
            </a:extLst>
          </p:cNvPr>
          <p:cNvSpPr>
            <a:spLocks noGrp="1"/>
          </p:cNvSpPr>
          <p:nvPr>
            <p:ph type="title"/>
          </p:nvPr>
        </p:nvSpPr>
        <p:spPr/>
        <p:txBody>
          <a:bodyPr/>
          <a:lstStyle/>
          <a:p>
            <a:r>
              <a:rPr lang="en-US" dirty="0"/>
              <a:t>Weekly cultural insight task</a:t>
            </a:r>
          </a:p>
        </p:txBody>
      </p:sp>
      <p:sp>
        <p:nvSpPr>
          <p:cNvPr id="5" name="Text Placeholder 4">
            <a:extLst>
              <a:ext uri="{FF2B5EF4-FFF2-40B4-BE49-F238E27FC236}">
                <a16:creationId xmlns:a16="http://schemas.microsoft.com/office/drawing/2014/main" id="{1563ACC6-DD5C-A043-BC78-0828E4E02024}"/>
              </a:ext>
            </a:extLst>
          </p:cNvPr>
          <p:cNvSpPr>
            <a:spLocks noGrp="1"/>
          </p:cNvSpPr>
          <p:nvPr>
            <p:ph type="body" idx="1"/>
          </p:nvPr>
        </p:nvSpPr>
        <p:spPr/>
        <p:txBody>
          <a:bodyPr/>
          <a:lstStyle/>
          <a:p>
            <a:r>
              <a:rPr lang="en-US" dirty="0"/>
              <a:t>Total Weightage – 40%</a:t>
            </a:r>
          </a:p>
        </p:txBody>
      </p:sp>
    </p:spTree>
    <p:extLst>
      <p:ext uri="{BB962C8B-B14F-4D97-AF65-F5344CB8AC3E}">
        <p14:creationId xmlns:p14="http://schemas.microsoft.com/office/powerpoint/2010/main" val="745459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5ACE9-A890-7E43-8156-86BE4F1A287B}"/>
              </a:ext>
            </a:extLst>
          </p:cNvPr>
          <p:cNvSpPr>
            <a:spLocks noGrp="1"/>
          </p:cNvSpPr>
          <p:nvPr>
            <p:ph type="title"/>
          </p:nvPr>
        </p:nvSpPr>
        <p:spPr/>
        <p:txBody>
          <a:bodyPr/>
          <a:lstStyle/>
          <a:p>
            <a:r>
              <a:rPr lang="en-US" dirty="0"/>
              <a:t>ASSIGNMENT 1 : Consumption, Identity, Market Insight</a:t>
            </a:r>
          </a:p>
        </p:txBody>
      </p:sp>
      <p:sp>
        <p:nvSpPr>
          <p:cNvPr id="5" name="Content Placeholder 4">
            <a:extLst>
              <a:ext uri="{FF2B5EF4-FFF2-40B4-BE49-F238E27FC236}">
                <a16:creationId xmlns:a16="http://schemas.microsoft.com/office/drawing/2014/main" id="{3786DEB2-6361-1040-A979-3D1F913CA019}"/>
              </a:ext>
            </a:extLst>
          </p:cNvPr>
          <p:cNvSpPr>
            <a:spLocks noGrp="1"/>
          </p:cNvSpPr>
          <p:nvPr>
            <p:ph idx="1"/>
          </p:nvPr>
        </p:nvSpPr>
        <p:spPr/>
        <p:txBody>
          <a:bodyPr/>
          <a:lstStyle/>
          <a:p>
            <a:r>
              <a:rPr lang="en-GB" dirty="0"/>
              <a:t>Choose an FMCG product that you’ve bought recently. How did you get convinced that this was the right product/brand for you to buy? Try and go beyond the product characteristics.</a:t>
            </a:r>
          </a:p>
          <a:p>
            <a:r>
              <a:rPr lang="en-GB" dirty="0"/>
              <a:t>Remember, don't focus on the brand messaging too much, but on what makes it interesting and powerful to you.</a:t>
            </a:r>
          </a:p>
          <a:p>
            <a:endParaRPr lang="en-US" dirty="0"/>
          </a:p>
        </p:txBody>
      </p:sp>
    </p:spTree>
    <p:extLst>
      <p:ext uri="{BB962C8B-B14F-4D97-AF65-F5344CB8AC3E}">
        <p14:creationId xmlns:p14="http://schemas.microsoft.com/office/powerpoint/2010/main" val="384359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F143-8972-6C40-9B92-B419CC45B3C9}"/>
              </a:ext>
            </a:extLst>
          </p:cNvPr>
          <p:cNvSpPr>
            <a:spLocks noGrp="1"/>
          </p:cNvSpPr>
          <p:nvPr>
            <p:ph type="title"/>
          </p:nvPr>
        </p:nvSpPr>
        <p:spPr/>
        <p:txBody>
          <a:bodyPr/>
          <a:lstStyle/>
          <a:p>
            <a:r>
              <a:rPr lang="en-US" dirty="0"/>
              <a:t>ASSIGNMENT 2: Consumption and the maintenance of social relations</a:t>
            </a:r>
          </a:p>
        </p:txBody>
      </p:sp>
      <p:sp>
        <p:nvSpPr>
          <p:cNvPr id="3" name="Content Placeholder 2">
            <a:extLst>
              <a:ext uri="{FF2B5EF4-FFF2-40B4-BE49-F238E27FC236}">
                <a16:creationId xmlns:a16="http://schemas.microsoft.com/office/drawing/2014/main" id="{E18E6B0D-E397-3245-B7CD-82A82E656BA9}"/>
              </a:ext>
            </a:extLst>
          </p:cNvPr>
          <p:cNvSpPr>
            <a:spLocks noGrp="1"/>
          </p:cNvSpPr>
          <p:nvPr>
            <p:ph idx="1"/>
          </p:nvPr>
        </p:nvSpPr>
        <p:spPr/>
        <p:txBody>
          <a:bodyPr/>
          <a:lstStyle/>
          <a:p>
            <a:r>
              <a:rPr lang="en-GB" dirty="0"/>
              <a:t>The consumption of goods and services in contemporary consumer culture often contributes to positive social interactions. Discuss a consumer brand/product that exploited the connections between consumption and the desire for positive social interactions.  (250-300 words)</a:t>
            </a:r>
          </a:p>
          <a:p>
            <a:r>
              <a:rPr lang="en-GB" dirty="0"/>
              <a:t>(PS: You can draw on arguments from any class readings/discussions)</a:t>
            </a:r>
          </a:p>
          <a:p>
            <a:endParaRPr lang="en-US" dirty="0"/>
          </a:p>
        </p:txBody>
      </p:sp>
    </p:spTree>
    <p:extLst>
      <p:ext uri="{BB962C8B-B14F-4D97-AF65-F5344CB8AC3E}">
        <p14:creationId xmlns:p14="http://schemas.microsoft.com/office/powerpoint/2010/main" val="55060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C6DC-AC3B-F34F-A2E9-2B47449B8FA0}"/>
              </a:ext>
            </a:extLst>
          </p:cNvPr>
          <p:cNvSpPr>
            <a:spLocks noGrp="1"/>
          </p:cNvSpPr>
          <p:nvPr>
            <p:ph type="title"/>
          </p:nvPr>
        </p:nvSpPr>
        <p:spPr/>
        <p:txBody>
          <a:bodyPr/>
          <a:lstStyle/>
          <a:p>
            <a:r>
              <a:rPr lang="en-US" dirty="0"/>
              <a:t>ASSIGNMENT 3: Consumer Power</a:t>
            </a:r>
          </a:p>
        </p:txBody>
      </p:sp>
      <p:sp>
        <p:nvSpPr>
          <p:cNvPr id="3" name="Content Placeholder 2">
            <a:extLst>
              <a:ext uri="{FF2B5EF4-FFF2-40B4-BE49-F238E27FC236}">
                <a16:creationId xmlns:a16="http://schemas.microsoft.com/office/drawing/2014/main" id="{FB3A885E-D9D4-DF41-8355-2F7D4691C520}"/>
              </a:ext>
            </a:extLst>
          </p:cNvPr>
          <p:cNvSpPr>
            <a:spLocks noGrp="1"/>
          </p:cNvSpPr>
          <p:nvPr>
            <p:ph idx="1"/>
          </p:nvPr>
        </p:nvSpPr>
        <p:spPr/>
        <p:txBody>
          <a:bodyPr/>
          <a:lstStyle/>
          <a:p>
            <a:r>
              <a:rPr lang="en-GB" dirty="0"/>
              <a:t>We live in an age where the customer is king. Nowhere is this more true than online consumer reviews. Discuss any recent review that you found interesting from the point of view of consumer power. These may be your own reviews, those written down by friends/family or even some reviews discussed in popular media (250-300 words).</a:t>
            </a:r>
          </a:p>
          <a:p>
            <a:r>
              <a:rPr lang="en-GB" dirty="0"/>
              <a:t>(PS: I have attached a short article for inspiration.)</a:t>
            </a:r>
          </a:p>
          <a:p>
            <a:endParaRPr lang="en-US" dirty="0"/>
          </a:p>
        </p:txBody>
      </p:sp>
    </p:spTree>
    <p:extLst>
      <p:ext uri="{BB962C8B-B14F-4D97-AF65-F5344CB8AC3E}">
        <p14:creationId xmlns:p14="http://schemas.microsoft.com/office/powerpoint/2010/main" val="2847639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AA29-AAD4-EE4C-BAD1-D6ACCCDFF230}"/>
              </a:ext>
            </a:extLst>
          </p:cNvPr>
          <p:cNvSpPr>
            <a:spLocks noGrp="1"/>
          </p:cNvSpPr>
          <p:nvPr>
            <p:ph type="title"/>
          </p:nvPr>
        </p:nvSpPr>
        <p:spPr/>
        <p:txBody>
          <a:bodyPr/>
          <a:lstStyle/>
          <a:p>
            <a:r>
              <a:rPr lang="en-US" dirty="0"/>
              <a:t>ASSIGNMENT 4: Consuming Technology</a:t>
            </a:r>
          </a:p>
        </p:txBody>
      </p:sp>
      <p:sp>
        <p:nvSpPr>
          <p:cNvPr id="3" name="Content Placeholder 2">
            <a:extLst>
              <a:ext uri="{FF2B5EF4-FFF2-40B4-BE49-F238E27FC236}">
                <a16:creationId xmlns:a16="http://schemas.microsoft.com/office/drawing/2014/main" id="{E2AD0135-285C-D74E-BB38-F900FF1B5D29}"/>
              </a:ext>
            </a:extLst>
          </p:cNvPr>
          <p:cNvSpPr>
            <a:spLocks noGrp="1"/>
          </p:cNvSpPr>
          <p:nvPr>
            <p:ph idx="1"/>
          </p:nvPr>
        </p:nvSpPr>
        <p:spPr/>
        <p:txBody>
          <a:bodyPr/>
          <a:lstStyle/>
          <a:p>
            <a:r>
              <a:rPr lang="en-US" dirty="0"/>
              <a:t>Identify a key technology service/possession that you use. Think of the way you imagined using that possession/service and contrast it with the way you actually use it.</a:t>
            </a:r>
          </a:p>
        </p:txBody>
      </p:sp>
    </p:spTree>
    <p:extLst>
      <p:ext uri="{BB962C8B-B14F-4D97-AF65-F5344CB8AC3E}">
        <p14:creationId xmlns:p14="http://schemas.microsoft.com/office/powerpoint/2010/main" val="196863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12D-7BE2-9246-90AE-CC23C3CCAF48}"/>
              </a:ext>
            </a:extLst>
          </p:cNvPr>
          <p:cNvSpPr>
            <a:spLocks noGrp="1"/>
          </p:cNvSpPr>
          <p:nvPr>
            <p:ph type="ctrTitle"/>
          </p:nvPr>
        </p:nvSpPr>
        <p:spPr>
          <a:xfrm>
            <a:off x="1171576" y="318136"/>
            <a:ext cx="9848850" cy="1196340"/>
          </a:xfrm>
        </p:spPr>
        <p:txBody>
          <a:bodyPr/>
          <a:lstStyle/>
          <a:p>
            <a:pPr>
              <a:defRPr/>
            </a:pPr>
            <a:r>
              <a:rPr lang="fi-FI" dirty="0">
                <a:ea typeface="ＭＳ Ｐゴシック" charset="0"/>
              </a:rPr>
              <a:t>Agenda</a:t>
            </a:r>
          </a:p>
        </p:txBody>
      </p:sp>
      <p:sp>
        <p:nvSpPr>
          <p:cNvPr id="12290" name="Text Placeholder 2">
            <a:extLst>
              <a:ext uri="{FF2B5EF4-FFF2-40B4-BE49-F238E27FC236}">
                <a16:creationId xmlns:a16="http://schemas.microsoft.com/office/drawing/2014/main" id="{DAFEFB1D-7C0D-754B-8A7C-963894092655}"/>
              </a:ext>
            </a:extLst>
          </p:cNvPr>
          <p:cNvSpPr>
            <a:spLocks noGrp="1"/>
          </p:cNvSpPr>
          <p:nvPr>
            <p:ph sz="quarter" idx="14"/>
          </p:nvPr>
        </p:nvSpPr>
        <p:spPr bwMode="auto">
          <a:xfrm>
            <a:off x="1171576" y="1514476"/>
            <a:ext cx="9848850" cy="40024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548640" indent="-548640">
              <a:lnSpc>
                <a:spcPct val="150000"/>
              </a:lnSpc>
              <a:buFont typeface="Arial" panose="020B0604020202020204" pitchFamily="34" charset="0"/>
              <a:buAutoNum type="arabicPeriod"/>
            </a:pPr>
            <a:r>
              <a:rPr lang="en-US" altLang="fi-FI" sz="2880" dirty="0"/>
              <a:t>Introduction</a:t>
            </a:r>
          </a:p>
          <a:p>
            <a:pPr marL="548640" indent="-548640">
              <a:lnSpc>
                <a:spcPct val="150000"/>
              </a:lnSpc>
              <a:buFont typeface="Arial" panose="020B0604020202020204" pitchFamily="34" charset="0"/>
              <a:buAutoNum type="arabicPeriod"/>
            </a:pPr>
            <a:r>
              <a:rPr lang="en-US" altLang="fi-FI" sz="2880" dirty="0"/>
              <a:t>Course Practicalities</a:t>
            </a:r>
          </a:p>
          <a:p>
            <a:pPr marL="548640" indent="-548640">
              <a:lnSpc>
                <a:spcPct val="150000"/>
              </a:lnSpc>
              <a:buFont typeface="Arial" panose="020B0604020202020204" pitchFamily="34" charset="0"/>
              <a:buAutoNum type="arabicPeriod"/>
            </a:pPr>
            <a:r>
              <a:rPr lang="en-US" altLang="fi-FI" sz="2880" dirty="0"/>
              <a:t>Course Kick off - Understanding basic concepts</a:t>
            </a:r>
            <a:br>
              <a:rPr lang="en-US" altLang="fi-FI" sz="2880" dirty="0"/>
            </a:br>
            <a:br>
              <a:rPr lang="en-US" altLang="fi-FI" dirty="0"/>
            </a:br>
            <a:endParaRPr lang="en-US" altLang="fi-FI" dirty="0"/>
          </a:p>
        </p:txBody>
      </p:sp>
      <p:sp>
        <p:nvSpPr>
          <p:cNvPr id="12291" name="Slide Number Placeholder 4">
            <a:extLst>
              <a:ext uri="{FF2B5EF4-FFF2-40B4-BE49-F238E27FC236}">
                <a16:creationId xmlns:a16="http://schemas.microsoft.com/office/drawing/2014/main" id="{56BBB600-3357-0E4D-AFA2-5370AA0C1737}"/>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80">
                <a:solidFill>
                  <a:schemeClr val="tx1"/>
                </a:solidFill>
                <a:latin typeface="Arial" panose="020B0604020202020204" pitchFamily="34" charset="0"/>
                <a:ea typeface="MS PGothic" panose="020B0600070205080204" pitchFamily="34" charset="-128"/>
              </a:defRPr>
            </a:lvl1pPr>
            <a:lvl2pPr marL="891540" indent="-342900" eaLnBrk="0" hangingPunct="0">
              <a:defRPr sz="2880">
                <a:solidFill>
                  <a:schemeClr val="tx1"/>
                </a:solidFill>
                <a:latin typeface="Arial" panose="020B0604020202020204" pitchFamily="34" charset="0"/>
                <a:ea typeface="MS PGothic" panose="020B0600070205080204" pitchFamily="34" charset="-128"/>
              </a:defRPr>
            </a:lvl2pPr>
            <a:lvl3pPr marL="1371600" indent="-274320" eaLnBrk="0" hangingPunct="0">
              <a:defRPr sz="2880">
                <a:solidFill>
                  <a:schemeClr val="tx1"/>
                </a:solidFill>
                <a:latin typeface="Arial" panose="020B0604020202020204" pitchFamily="34" charset="0"/>
                <a:ea typeface="MS PGothic" panose="020B0600070205080204" pitchFamily="34" charset="-128"/>
              </a:defRPr>
            </a:lvl3pPr>
            <a:lvl4pPr marL="1920240" indent="-274320" eaLnBrk="0" hangingPunct="0">
              <a:defRPr sz="2880">
                <a:solidFill>
                  <a:schemeClr val="tx1"/>
                </a:solidFill>
                <a:latin typeface="Arial" panose="020B0604020202020204" pitchFamily="34" charset="0"/>
                <a:ea typeface="MS PGothic" panose="020B0600070205080204" pitchFamily="34" charset="-128"/>
              </a:defRPr>
            </a:lvl4pPr>
            <a:lvl5pPr marL="2468880" indent="-274320" eaLnBrk="0" hangingPunct="0">
              <a:defRPr sz="2880">
                <a:solidFill>
                  <a:schemeClr val="tx1"/>
                </a:solidFill>
                <a:latin typeface="Arial" panose="020B0604020202020204" pitchFamily="34" charset="0"/>
                <a:ea typeface="MS PGothic" panose="020B0600070205080204" pitchFamily="34" charset="-128"/>
              </a:defRPr>
            </a:lvl5pPr>
            <a:lvl6pPr marL="3017520" indent="-274320" defTabSz="548640" eaLnBrk="0" fontAlgn="base" hangingPunct="0">
              <a:spcBef>
                <a:spcPct val="0"/>
              </a:spcBef>
              <a:spcAft>
                <a:spcPct val="0"/>
              </a:spcAft>
              <a:defRPr sz="2880">
                <a:solidFill>
                  <a:schemeClr val="tx1"/>
                </a:solidFill>
                <a:latin typeface="Arial" panose="020B0604020202020204" pitchFamily="34" charset="0"/>
                <a:ea typeface="MS PGothic" panose="020B0600070205080204" pitchFamily="34" charset="-128"/>
              </a:defRPr>
            </a:lvl6pPr>
            <a:lvl7pPr marL="3566160" indent="-274320" defTabSz="548640" eaLnBrk="0" fontAlgn="base" hangingPunct="0">
              <a:spcBef>
                <a:spcPct val="0"/>
              </a:spcBef>
              <a:spcAft>
                <a:spcPct val="0"/>
              </a:spcAft>
              <a:defRPr sz="2880">
                <a:solidFill>
                  <a:schemeClr val="tx1"/>
                </a:solidFill>
                <a:latin typeface="Arial" panose="020B0604020202020204" pitchFamily="34" charset="0"/>
                <a:ea typeface="MS PGothic" panose="020B0600070205080204" pitchFamily="34" charset="-128"/>
              </a:defRPr>
            </a:lvl7pPr>
            <a:lvl8pPr marL="4114800" indent="-274320" defTabSz="548640" eaLnBrk="0" fontAlgn="base" hangingPunct="0">
              <a:spcBef>
                <a:spcPct val="0"/>
              </a:spcBef>
              <a:spcAft>
                <a:spcPct val="0"/>
              </a:spcAft>
              <a:defRPr sz="2880">
                <a:solidFill>
                  <a:schemeClr val="tx1"/>
                </a:solidFill>
                <a:latin typeface="Arial" panose="020B0604020202020204" pitchFamily="34" charset="0"/>
                <a:ea typeface="MS PGothic" panose="020B0600070205080204" pitchFamily="34" charset="-128"/>
              </a:defRPr>
            </a:lvl8pPr>
            <a:lvl9pPr marL="4663440" indent="-274320" defTabSz="548640" eaLnBrk="0" fontAlgn="base" hangingPunct="0">
              <a:spcBef>
                <a:spcPct val="0"/>
              </a:spcBef>
              <a:spcAft>
                <a:spcPct val="0"/>
              </a:spcAft>
              <a:defRPr sz="2880">
                <a:solidFill>
                  <a:schemeClr val="tx1"/>
                </a:solidFill>
                <a:latin typeface="Arial" panose="020B0604020202020204" pitchFamily="34" charset="0"/>
                <a:ea typeface="MS PGothic" panose="020B0600070205080204" pitchFamily="34" charset="-128"/>
              </a:defRPr>
            </a:lvl9pPr>
          </a:lstStyle>
          <a:p>
            <a:pPr eaLnBrk="1" hangingPunct="1"/>
            <a:fld id="{A9F7ED98-B0DB-4041-81CA-36C2CFC2DB46}" type="slidenum">
              <a:rPr lang="fi-FI" altLang="fi-FI" sz="1080">
                <a:solidFill>
                  <a:srgbClr val="898989"/>
                </a:solidFill>
              </a:rPr>
              <a:pPr eaLnBrk="1" hangingPunct="1"/>
              <a:t>2</a:t>
            </a:fld>
            <a:endParaRPr lang="fi-FI" altLang="fi-FI" sz="1080">
              <a:solidFill>
                <a:srgbClr val="898989"/>
              </a:solidFill>
            </a:endParaRPr>
          </a:p>
        </p:txBody>
      </p:sp>
    </p:spTree>
    <p:extLst>
      <p:ext uri="{BB962C8B-B14F-4D97-AF65-F5344CB8AC3E}">
        <p14:creationId xmlns:p14="http://schemas.microsoft.com/office/powerpoint/2010/main" val="17285709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CC2A9-4F8D-DC4A-A965-53CE7281139A}"/>
              </a:ext>
            </a:extLst>
          </p:cNvPr>
          <p:cNvSpPr>
            <a:spLocks noGrp="1"/>
          </p:cNvSpPr>
          <p:nvPr>
            <p:ph type="title"/>
          </p:nvPr>
        </p:nvSpPr>
        <p:spPr/>
        <p:txBody>
          <a:bodyPr/>
          <a:lstStyle/>
          <a:p>
            <a:r>
              <a:rPr lang="en-US" dirty="0"/>
              <a:t>Final assignment</a:t>
            </a:r>
          </a:p>
        </p:txBody>
      </p:sp>
      <p:sp>
        <p:nvSpPr>
          <p:cNvPr id="5" name="Text Placeholder 4">
            <a:extLst>
              <a:ext uri="{FF2B5EF4-FFF2-40B4-BE49-F238E27FC236}">
                <a16:creationId xmlns:a16="http://schemas.microsoft.com/office/drawing/2014/main" id="{7A8D8249-EFF8-3A40-ADF4-A432B1C32CC9}"/>
              </a:ext>
            </a:extLst>
          </p:cNvPr>
          <p:cNvSpPr>
            <a:spLocks noGrp="1"/>
          </p:cNvSpPr>
          <p:nvPr>
            <p:ph type="body" idx="1"/>
          </p:nvPr>
        </p:nvSpPr>
        <p:spPr/>
        <p:txBody>
          <a:bodyPr/>
          <a:lstStyle/>
          <a:p>
            <a:r>
              <a:rPr lang="en-US" dirty="0"/>
              <a:t>Weightage – 25%</a:t>
            </a:r>
          </a:p>
        </p:txBody>
      </p:sp>
    </p:spTree>
    <p:extLst>
      <p:ext uri="{BB962C8B-B14F-4D97-AF65-F5344CB8AC3E}">
        <p14:creationId xmlns:p14="http://schemas.microsoft.com/office/powerpoint/2010/main" val="55068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0CF1B-E6B1-0C45-A0F0-82D4A4365F80}"/>
              </a:ext>
            </a:extLst>
          </p:cNvPr>
          <p:cNvSpPr>
            <a:spLocks noGrp="1"/>
          </p:cNvSpPr>
          <p:nvPr>
            <p:ph type="title"/>
          </p:nvPr>
        </p:nvSpPr>
        <p:spPr/>
        <p:txBody>
          <a:bodyPr/>
          <a:lstStyle/>
          <a:p>
            <a:r>
              <a:rPr lang="en-GB" dirty="0"/>
              <a:t>Blending Original Thinking and Theoretical Learning</a:t>
            </a:r>
          </a:p>
        </p:txBody>
      </p:sp>
      <p:sp>
        <p:nvSpPr>
          <p:cNvPr id="5" name="Content Placeholder 4">
            <a:extLst>
              <a:ext uri="{FF2B5EF4-FFF2-40B4-BE49-F238E27FC236}">
                <a16:creationId xmlns:a16="http://schemas.microsoft.com/office/drawing/2014/main" id="{A1BF0EF3-FFAC-5A49-90F1-CBFE7267DB8A}"/>
              </a:ext>
            </a:extLst>
          </p:cNvPr>
          <p:cNvSpPr>
            <a:spLocks noGrp="1"/>
          </p:cNvSpPr>
          <p:nvPr>
            <p:ph idx="1"/>
          </p:nvPr>
        </p:nvSpPr>
        <p:spPr/>
        <p:txBody>
          <a:bodyPr/>
          <a:lstStyle/>
          <a:p>
            <a:r>
              <a:rPr lang="en-GB" dirty="0"/>
              <a:t>5 questions</a:t>
            </a:r>
          </a:p>
          <a:p>
            <a:r>
              <a:rPr lang="en-GB" dirty="0"/>
              <a:t>500-600 words per question</a:t>
            </a:r>
          </a:p>
          <a:p>
            <a:r>
              <a:rPr lang="en-GB" dirty="0"/>
              <a:t>Connect them to the articles/concepts we read and discussed in class</a:t>
            </a:r>
          </a:p>
          <a:p>
            <a:r>
              <a:rPr lang="en-GB" dirty="0"/>
              <a:t>Equal weightage for original insight and theoretical connections to concepts discussed in class</a:t>
            </a:r>
          </a:p>
        </p:txBody>
      </p:sp>
    </p:spTree>
    <p:extLst>
      <p:ext uri="{BB962C8B-B14F-4D97-AF65-F5344CB8AC3E}">
        <p14:creationId xmlns:p14="http://schemas.microsoft.com/office/powerpoint/2010/main" val="3458548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2ED2-C19D-4D41-A878-9E746364C6C5}"/>
              </a:ext>
            </a:extLst>
          </p:cNvPr>
          <p:cNvSpPr>
            <a:spLocks noGrp="1"/>
          </p:cNvSpPr>
          <p:nvPr>
            <p:ph type="title"/>
          </p:nvPr>
        </p:nvSpPr>
        <p:spPr/>
        <p:txBody>
          <a:bodyPr/>
          <a:lstStyle/>
          <a:p>
            <a:r>
              <a:rPr lang="en-GB" dirty="0"/>
              <a:t>Q1) Consumer Identity &amp; Symbolic Consumption</a:t>
            </a:r>
          </a:p>
        </p:txBody>
      </p:sp>
      <p:sp>
        <p:nvSpPr>
          <p:cNvPr id="3" name="Content Placeholder 2">
            <a:extLst>
              <a:ext uri="{FF2B5EF4-FFF2-40B4-BE49-F238E27FC236}">
                <a16:creationId xmlns:a16="http://schemas.microsoft.com/office/drawing/2014/main" id="{6FDA3F59-3D6B-0141-B5E8-DB6E8CADED44}"/>
              </a:ext>
            </a:extLst>
          </p:cNvPr>
          <p:cNvSpPr>
            <a:spLocks noGrp="1"/>
          </p:cNvSpPr>
          <p:nvPr>
            <p:ph idx="1"/>
          </p:nvPr>
        </p:nvSpPr>
        <p:spPr/>
        <p:txBody>
          <a:bodyPr/>
          <a:lstStyle/>
          <a:p>
            <a:r>
              <a:rPr lang="en-GB" dirty="0"/>
              <a:t>Choose a contemporary category of products/services. Laptops, mobile phone, electric scooters – anything. Identify four different brands within the category and map the identity projects/positions that each of the brands supports. How do these brands support these identity projects?</a:t>
            </a:r>
          </a:p>
          <a:p>
            <a:endParaRPr lang="en-GB" dirty="0"/>
          </a:p>
        </p:txBody>
      </p:sp>
    </p:spTree>
    <p:extLst>
      <p:ext uri="{BB962C8B-B14F-4D97-AF65-F5344CB8AC3E}">
        <p14:creationId xmlns:p14="http://schemas.microsoft.com/office/powerpoint/2010/main" val="104823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B615-4942-894A-9A77-1A6AA9580584}"/>
              </a:ext>
            </a:extLst>
          </p:cNvPr>
          <p:cNvSpPr>
            <a:spLocks noGrp="1"/>
          </p:cNvSpPr>
          <p:nvPr>
            <p:ph type="title"/>
          </p:nvPr>
        </p:nvSpPr>
        <p:spPr/>
        <p:txBody>
          <a:bodyPr/>
          <a:lstStyle/>
          <a:p>
            <a:r>
              <a:rPr lang="en-GB" dirty="0"/>
              <a:t>Q2) Global flows of consumers</a:t>
            </a:r>
          </a:p>
        </p:txBody>
      </p:sp>
      <p:sp>
        <p:nvSpPr>
          <p:cNvPr id="3" name="Content Placeholder 2">
            <a:extLst>
              <a:ext uri="{FF2B5EF4-FFF2-40B4-BE49-F238E27FC236}">
                <a16:creationId xmlns:a16="http://schemas.microsoft.com/office/drawing/2014/main" id="{AFBF3E63-95BD-5A4D-80A6-34E12263D1AC}"/>
              </a:ext>
            </a:extLst>
          </p:cNvPr>
          <p:cNvSpPr>
            <a:spLocks noGrp="1"/>
          </p:cNvSpPr>
          <p:nvPr>
            <p:ph idx="1"/>
          </p:nvPr>
        </p:nvSpPr>
        <p:spPr/>
        <p:txBody>
          <a:bodyPr/>
          <a:lstStyle/>
          <a:p>
            <a:r>
              <a:rPr lang="en-GB" dirty="0"/>
              <a:t>Identify a country that heavily depends on tourism revenue. Look at their most recent tourism-oriented communication. Analyse the key cultural insight that the country offers to tourists. You can connect it to authenticity, commodification, hedonic consumption etc.</a:t>
            </a:r>
          </a:p>
        </p:txBody>
      </p:sp>
    </p:spTree>
    <p:extLst>
      <p:ext uri="{BB962C8B-B14F-4D97-AF65-F5344CB8AC3E}">
        <p14:creationId xmlns:p14="http://schemas.microsoft.com/office/powerpoint/2010/main" val="4016427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14F6-7405-3844-9F8B-823D5E7B2256}"/>
              </a:ext>
            </a:extLst>
          </p:cNvPr>
          <p:cNvSpPr>
            <a:spLocks noGrp="1"/>
          </p:cNvSpPr>
          <p:nvPr>
            <p:ph type="title"/>
          </p:nvPr>
        </p:nvSpPr>
        <p:spPr/>
        <p:txBody>
          <a:bodyPr/>
          <a:lstStyle/>
          <a:p>
            <a:r>
              <a:rPr lang="en-GB" dirty="0"/>
              <a:t>Q3) Consumer Culture and Social Institutions</a:t>
            </a:r>
          </a:p>
        </p:txBody>
      </p:sp>
      <p:sp>
        <p:nvSpPr>
          <p:cNvPr id="3" name="Content Placeholder 2">
            <a:extLst>
              <a:ext uri="{FF2B5EF4-FFF2-40B4-BE49-F238E27FC236}">
                <a16:creationId xmlns:a16="http://schemas.microsoft.com/office/drawing/2014/main" id="{2E7745DE-7C25-E643-8CA3-57741B89F843}"/>
              </a:ext>
            </a:extLst>
          </p:cNvPr>
          <p:cNvSpPr>
            <a:spLocks noGrp="1"/>
          </p:cNvSpPr>
          <p:nvPr>
            <p:ph idx="1"/>
          </p:nvPr>
        </p:nvSpPr>
        <p:spPr/>
        <p:txBody>
          <a:bodyPr/>
          <a:lstStyle/>
          <a:p>
            <a:r>
              <a:rPr lang="en-GB" dirty="0"/>
              <a:t>Think of a important religious/cultural/national festival or celebration. Now think of a “pure” consumption festival (</a:t>
            </a:r>
            <a:r>
              <a:rPr lang="en-GB" dirty="0" err="1"/>
              <a:t>Fyre</a:t>
            </a:r>
            <a:r>
              <a:rPr lang="en-GB" dirty="0"/>
              <a:t> fest, Flow, slush etc.). In what ways are the “pure” consumption occasions similar to religious/cultural festivals. In what ways are they different. Also, comment about the evolutionary trajectories of these occasions.</a:t>
            </a:r>
          </a:p>
        </p:txBody>
      </p:sp>
    </p:spTree>
    <p:extLst>
      <p:ext uri="{BB962C8B-B14F-4D97-AF65-F5344CB8AC3E}">
        <p14:creationId xmlns:p14="http://schemas.microsoft.com/office/powerpoint/2010/main" val="299926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4D45-3F16-9349-8F85-FBD0CBFC0D1E}"/>
              </a:ext>
            </a:extLst>
          </p:cNvPr>
          <p:cNvSpPr>
            <a:spLocks noGrp="1"/>
          </p:cNvSpPr>
          <p:nvPr>
            <p:ph type="title"/>
          </p:nvPr>
        </p:nvSpPr>
        <p:spPr/>
        <p:txBody>
          <a:bodyPr/>
          <a:lstStyle/>
          <a:p>
            <a:r>
              <a:rPr lang="en-GB" dirty="0"/>
              <a:t>Q4) Paradoxes of consumer culture</a:t>
            </a:r>
          </a:p>
        </p:txBody>
      </p:sp>
      <p:sp>
        <p:nvSpPr>
          <p:cNvPr id="3" name="Content Placeholder 2">
            <a:extLst>
              <a:ext uri="{FF2B5EF4-FFF2-40B4-BE49-F238E27FC236}">
                <a16:creationId xmlns:a16="http://schemas.microsoft.com/office/drawing/2014/main" id="{8DBC5422-E597-474A-813C-0215E2E78D18}"/>
              </a:ext>
            </a:extLst>
          </p:cNvPr>
          <p:cNvSpPr>
            <a:spLocks noGrp="1"/>
          </p:cNvSpPr>
          <p:nvPr>
            <p:ph idx="1"/>
          </p:nvPr>
        </p:nvSpPr>
        <p:spPr/>
        <p:txBody>
          <a:bodyPr/>
          <a:lstStyle/>
          <a:p>
            <a:r>
              <a:rPr lang="en-GB" dirty="0"/>
              <a:t>Think of how a technology possession/service has changed the way you consume other objects, experience personal or public spaces, and enact social interactions. How has this technology impacted your consumption habits and norms, expectations?</a:t>
            </a:r>
          </a:p>
        </p:txBody>
      </p:sp>
    </p:spTree>
    <p:extLst>
      <p:ext uri="{BB962C8B-B14F-4D97-AF65-F5344CB8AC3E}">
        <p14:creationId xmlns:p14="http://schemas.microsoft.com/office/powerpoint/2010/main" val="1529583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13D6-ECB9-FD49-9264-2F112F7C4D8A}"/>
              </a:ext>
            </a:extLst>
          </p:cNvPr>
          <p:cNvSpPr>
            <a:spLocks noGrp="1"/>
          </p:cNvSpPr>
          <p:nvPr>
            <p:ph type="title"/>
          </p:nvPr>
        </p:nvSpPr>
        <p:spPr/>
        <p:txBody>
          <a:bodyPr/>
          <a:lstStyle/>
          <a:p>
            <a:r>
              <a:rPr lang="en-GB" dirty="0"/>
              <a:t>Q5) The Experience Culture</a:t>
            </a:r>
          </a:p>
        </p:txBody>
      </p:sp>
      <p:sp>
        <p:nvSpPr>
          <p:cNvPr id="3" name="Content Placeholder 2">
            <a:extLst>
              <a:ext uri="{FF2B5EF4-FFF2-40B4-BE49-F238E27FC236}">
                <a16:creationId xmlns:a16="http://schemas.microsoft.com/office/drawing/2014/main" id="{09B360DB-4FDB-B047-988C-7EF7459AC767}"/>
              </a:ext>
            </a:extLst>
          </p:cNvPr>
          <p:cNvSpPr>
            <a:spLocks noGrp="1"/>
          </p:cNvSpPr>
          <p:nvPr>
            <p:ph idx="1"/>
          </p:nvPr>
        </p:nvSpPr>
        <p:spPr/>
        <p:txBody>
          <a:bodyPr/>
          <a:lstStyle/>
          <a:p>
            <a:r>
              <a:rPr lang="en-GB" dirty="0"/>
              <a:t>Think of the last moment/occasion that you felt truly happy/ecstatic/immersed in the moment etc. What kind of a consumption ensemble were you a part of? Now think of you might have answered this question 15 years ago? What has changed in those years?</a:t>
            </a:r>
          </a:p>
        </p:txBody>
      </p:sp>
    </p:spTree>
    <p:extLst>
      <p:ext uri="{BB962C8B-B14F-4D97-AF65-F5344CB8AC3E}">
        <p14:creationId xmlns:p14="http://schemas.microsoft.com/office/powerpoint/2010/main" val="98865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C7412-AB34-F141-8322-34E7B2295A36}"/>
              </a:ext>
            </a:extLst>
          </p:cNvPr>
          <p:cNvSpPr>
            <a:spLocks noGrp="1"/>
          </p:cNvSpPr>
          <p:nvPr>
            <p:ph type="ctrTitle"/>
          </p:nvPr>
        </p:nvSpPr>
        <p:spPr>
          <a:xfrm>
            <a:off x="883920" y="1051560"/>
            <a:ext cx="10424160" cy="3497580"/>
          </a:xfrm>
        </p:spPr>
        <p:txBody>
          <a:bodyPr/>
          <a:lstStyle/>
          <a:p>
            <a:pPr>
              <a:defRPr/>
            </a:pPr>
            <a:br>
              <a:rPr lang="en-US" sz="4320">
                <a:ea typeface="ＭＳ Ｐゴシック" charset="0"/>
              </a:rPr>
            </a:br>
            <a:br>
              <a:rPr lang="en-US" sz="4320">
                <a:ea typeface="ＭＳ Ｐゴシック" charset="0"/>
              </a:rPr>
            </a:br>
            <a:r>
              <a:rPr lang="en-US" sz="4320">
                <a:ea typeface="ＭＳ Ｐゴシック" charset="0"/>
              </a:rPr>
              <a:t>Understanding the building blocks</a:t>
            </a:r>
          </a:p>
        </p:txBody>
      </p:sp>
    </p:spTree>
    <p:extLst>
      <p:ext uri="{BB962C8B-B14F-4D97-AF65-F5344CB8AC3E}">
        <p14:creationId xmlns:p14="http://schemas.microsoft.com/office/powerpoint/2010/main" val="9040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2B3F-45D5-7E48-89E6-2397E25A2870}"/>
              </a:ext>
            </a:extLst>
          </p:cNvPr>
          <p:cNvSpPr>
            <a:spLocks noGrp="1"/>
          </p:cNvSpPr>
          <p:nvPr>
            <p:ph type="title"/>
          </p:nvPr>
        </p:nvSpPr>
        <p:spPr/>
        <p:txBody>
          <a:bodyPr/>
          <a:lstStyle/>
          <a:p>
            <a:r>
              <a:rPr lang="en-GB" dirty="0"/>
              <a:t>Culture is what culture does!!</a:t>
            </a:r>
          </a:p>
        </p:txBody>
      </p:sp>
      <p:pic>
        <p:nvPicPr>
          <p:cNvPr id="5" name="Picture 4">
            <a:extLst>
              <a:ext uri="{FF2B5EF4-FFF2-40B4-BE49-F238E27FC236}">
                <a16:creationId xmlns:a16="http://schemas.microsoft.com/office/drawing/2014/main" id="{176BA9B3-7888-D949-8F4B-0A9E127C31FA}"/>
              </a:ext>
            </a:extLst>
          </p:cNvPr>
          <p:cNvPicPr>
            <a:picLocks noChangeAspect="1"/>
          </p:cNvPicPr>
          <p:nvPr/>
        </p:nvPicPr>
        <p:blipFill>
          <a:blip r:embed="rId2"/>
          <a:stretch>
            <a:fillRect/>
          </a:stretch>
        </p:blipFill>
        <p:spPr>
          <a:xfrm>
            <a:off x="1518557" y="2382044"/>
            <a:ext cx="8864600" cy="3238500"/>
          </a:xfrm>
          <a:prstGeom prst="rect">
            <a:avLst/>
          </a:prstGeom>
        </p:spPr>
      </p:pic>
    </p:spTree>
    <p:extLst>
      <p:ext uri="{BB962C8B-B14F-4D97-AF65-F5344CB8AC3E}">
        <p14:creationId xmlns:p14="http://schemas.microsoft.com/office/powerpoint/2010/main" val="3203189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2480-6B59-B341-BBB2-EC0B3C5D9FDD}"/>
              </a:ext>
            </a:extLst>
          </p:cNvPr>
          <p:cNvSpPr>
            <a:spLocks noGrp="1"/>
          </p:cNvSpPr>
          <p:nvPr>
            <p:ph type="title"/>
          </p:nvPr>
        </p:nvSpPr>
        <p:spPr/>
        <p:txBody>
          <a:bodyPr/>
          <a:lstStyle/>
          <a:p>
            <a:endParaRPr lang="en-GB"/>
          </a:p>
        </p:txBody>
      </p:sp>
      <p:sp>
        <p:nvSpPr>
          <p:cNvPr id="4" name="Rectangle 3">
            <a:extLst>
              <a:ext uri="{FF2B5EF4-FFF2-40B4-BE49-F238E27FC236}">
                <a16:creationId xmlns:a16="http://schemas.microsoft.com/office/drawing/2014/main" id="{D8B607DA-B6A9-9F41-8636-10C10879D4A6}"/>
              </a:ext>
            </a:extLst>
          </p:cNvPr>
          <p:cNvSpPr/>
          <p:nvPr/>
        </p:nvSpPr>
        <p:spPr>
          <a:xfrm>
            <a:off x="3639526" y="3824906"/>
            <a:ext cx="4912948" cy="369332"/>
          </a:xfrm>
          <a:prstGeom prst="rect">
            <a:avLst/>
          </a:prstGeom>
        </p:spPr>
        <p:txBody>
          <a:bodyPr wrap="none">
            <a:spAutoFit/>
          </a:bodyPr>
          <a:lstStyle/>
          <a:p>
            <a:r>
              <a:rPr lang="fi-FI" dirty="0">
                <a:hlinkClick r:id="rId2"/>
              </a:rPr>
              <a:t>https://www.youtube.com/watch?v=FjSzqpArMcU</a:t>
            </a:r>
            <a:endParaRPr lang="en-GB" dirty="0"/>
          </a:p>
        </p:txBody>
      </p:sp>
    </p:spTree>
    <p:extLst>
      <p:ext uri="{BB962C8B-B14F-4D97-AF65-F5344CB8AC3E}">
        <p14:creationId xmlns:p14="http://schemas.microsoft.com/office/powerpoint/2010/main" val="1491133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C83A-8DAF-594A-B4C9-A2E09A62F3C6}"/>
              </a:ext>
            </a:extLst>
          </p:cNvPr>
          <p:cNvSpPr>
            <a:spLocks noGrp="1"/>
          </p:cNvSpPr>
          <p:nvPr>
            <p:ph type="title"/>
          </p:nvPr>
        </p:nvSpPr>
        <p:spPr>
          <a:xfrm>
            <a:off x="2596638" y="0"/>
            <a:ext cx="8911687" cy="1280890"/>
          </a:xfrm>
        </p:spPr>
        <p:txBody>
          <a:bodyPr/>
          <a:lstStyle/>
          <a:p>
            <a:r>
              <a:rPr lang="en-GB" dirty="0"/>
              <a:t>WHO AM I</a:t>
            </a:r>
          </a:p>
        </p:txBody>
      </p:sp>
      <p:sp>
        <p:nvSpPr>
          <p:cNvPr id="3" name="Content Placeholder 2">
            <a:extLst>
              <a:ext uri="{FF2B5EF4-FFF2-40B4-BE49-F238E27FC236}">
                <a16:creationId xmlns:a16="http://schemas.microsoft.com/office/drawing/2014/main" id="{1B3C1D5F-8586-2F4D-B235-EE569C2F43F6}"/>
              </a:ext>
            </a:extLst>
          </p:cNvPr>
          <p:cNvSpPr>
            <a:spLocks noGrp="1"/>
          </p:cNvSpPr>
          <p:nvPr>
            <p:ph idx="1"/>
          </p:nvPr>
        </p:nvSpPr>
        <p:spPr>
          <a:xfrm>
            <a:off x="1556605" y="1875171"/>
            <a:ext cx="8915400" cy="3777622"/>
          </a:xfrm>
        </p:spPr>
        <p:txBody>
          <a:bodyPr>
            <a:normAutofit/>
          </a:bodyPr>
          <a:lstStyle/>
          <a:p>
            <a:r>
              <a:rPr lang="en-GB" sz="2400" dirty="0"/>
              <a:t>Born in New Delhi, India</a:t>
            </a:r>
          </a:p>
          <a:p>
            <a:r>
              <a:rPr lang="en-GB" sz="2400" dirty="0"/>
              <a:t>Studied Computer Science for Bachelors</a:t>
            </a:r>
          </a:p>
          <a:p>
            <a:r>
              <a:rPr lang="en-GB" sz="2400" dirty="0"/>
              <a:t>Majored in Finance, Minor in Marketing for Master’s</a:t>
            </a:r>
          </a:p>
          <a:p>
            <a:r>
              <a:rPr lang="en-GB" sz="2400" dirty="0"/>
              <a:t>Worked in Investment Banking, Advertising, Marketing Consultancies</a:t>
            </a:r>
          </a:p>
          <a:p>
            <a:r>
              <a:rPr lang="en-GB" sz="2400" dirty="0"/>
              <a:t>Eventually became an entrepreneur (2011-2015)</a:t>
            </a:r>
          </a:p>
          <a:p>
            <a:r>
              <a:rPr lang="en-GB" sz="2400" dirty="0"/>
              <a:t>Started PhD at Aalto (2015 - About to Graduate)</a:t>
            </a:r>
          </a:p>
          <a:p>
            <a:r>
              <a:rPr lang="en-GB" sz="2400" dirty="0"/>
              <a:t>Live in Espoo with wife and 5-year old daughter</a:t>
            </a:r>
          </a:p>
        </p:txBody>
      </p:sp>
      <p:pic>
        <p:nvPicPr>
          <p:cNvPr id="5" name="Picture 4">
            <a:extLst>
              <a:ext uri="{FF2B5EF4-FFF2-40B4-BE49-F238E27FC236}">
                <a16:creationId xmlns:a16="http://schemas.microsoft.com/office/drawing/2014/main" id="{8BF19E77-3FA2-C44E-AC39-9929D7BB0307}"/>
              </a:ext>
            </a:extLst>
          </p:cNvPr>
          <p:cNvPicPr>
            <a:picLocks noChangeAspect="1"/>
          </p:cNvPicPr>
          <p:nvPr/>
        </p:nvPicPr>
        <p:blipFill>
          <a:blip r:embed="rId2"/>
          <a:stretch>
            <a:fillRect/>
          </a:stretch>
        </p:blipFill>
        <p:spPr>
          <a:xfrm>
            <a:off x="9862432" y="4541520"/>
            <a:ext cx="2329567" cy="2316480"/>
          </a:xfrm>
          <a:prstGeom prst="rect">
            <a:avLst/>
          </a:prstGeom>
        </p:spPr>
      </p:pic>
      <p:pic>
        <p:nvPicPr>
          <p:cNvPr id="7" name="Picture 6">
            <a:extLst>
              <a:ext uri="{FF2B5EF4-FFF2-40B4-BE49-F238E27FC236}">
                <a16:creationId xmlns:a16="http://schemas.microsoft.com/office/drawing/2014/main" id="{85245B64-2E02-BB48-924C-81673F0FDA2A}"/>
              </a:ext>
            </a:extLst>
          </p:cNvPr>
          <p:cNvPicPr>
            <a:picLocks noChangeAspect="1"/>
          </p:cNvPicPr>
          <p:nvPr/>
        </p:nvPicPr>
        <p:blipFill>
          <a:blip r:embed="rId3"/>
          <a:stretch>
            <a:fillRect/>
          </a:stretch>
        </p:blipFill>
        <p:spPr>
          <a:xfrm>
            <a:off x="9862432" y="-1"/>
            <a:ext cx="2329569" cy="3132869"/>
          </a:xfrm>
          <a:prstGeom prst="rect">
            <a:avLst/>
          </a:prstGeom>
        </p:spPr>
      </p:pic>
    </p:spTree>
    <p:extLst>
      <p:ext uri="{BB962C8B-B14F-4D97-AF65-F5344CB8AC3E}">
        <p14:creationId xmlns:p14="http://schemas.microsoft.com/office/powerpoint/2010/main" val="1448673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227941-D238-1847-8FEC-B27A6866CE42}"/>
              </a:ext>
            </a:extLst>
          </p:cNvPr>
          <p:cNvPicPr>
            <a:picLocks noChangeAspect="1"/>
          </p:cNvPicPr>
          <p:nvPr/>
        </p:nvPicPr>
        <p:blipFill>
          <a:blip r:embed="rId2"/>
          <a:stretch>
            <a:fillRect/>
          </a:stretch>
        </p:blipFill>
        <p:spPr>
          <a:xfrm>
            <a:off x="2436000" y="257950"/>
            <a:ext cx="7620000" cy="6642100"/>
          </a:xfrm>
          <a:prstGeom prst="rect">
            <a:avLst/>
          </a:prstGeom>
        </p:spPr>
      </p:pic>
    </p:spTree>
    <p:extLst>
      <p:ext uri="{BB962C8B-B14F-4D97-AF65-F5344CB8AC3E}">
        <p14:creationId xmlns:p14="http://schemas.microsoft.com/office/powerpoint/2010/main" val="4216748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C1FF9-AB6F-6B46-B469-32DE7553F07B}"/>
              </a:ext>
            </a:extLst>
          </p:cNvPr>
          <p:cNvPicPr>
            <a:picLocks noChangeAspect="1"/>
          </p:cNvPicPr>
          <p:nvPr/>
        </p:nvPicPr>
        <p:blipFill>
          <a:blip r:embed="rId2"/>
          <a:stretch>
            <a:fillRect/>
          </a:stretch>
        </p:blipFill>
        <p:spPr>
          <a:xfrm>
            <a:off x="2279650" y="101600"/>
            <a:ext cx="7632700" cy="6654800"/>
          </a:xfrm>
          <a:prstGeom prst="rect">
            <a:avLst/>
          </a:prstGeom>
        </p:spPr>
      </p:pic>
    </p:spTree>
    <p:extLst>
      <p:ext uri="{BB962C8B-B14F-4D97-AF65-F5344CB8AC3E}">
        <p14:creationId xmlns:p14="http://schemas.microsoft.com/office/powerpoint/2010/main" val="156136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1BFD00-4729-1A44-B5F6-D8C4B8AAC3E7}"/>
              </a:ext>
            </a:extLst>
          </p:cNvPr>
          <p:cNvPicPr>
            <a:picLocks noChangeAspect="1"/>
          </p:cNvPicPr>
          <p:nvPr/>
        </p:nvPicPr>
        <p:blipFill>
          <a:blip r:embed="rId2"/>
          <a:stretch>
            <a:fillRect/>
          </a:stretch>
        </p:blipFill>
        <p:spPr>
          <a:xfrm>
            <a:off x="2290359" y="375150"/>
            <a:ext cx="7836279" cy="6157076"/>
          </a:xfrm>
          <a:prstGeom prst="rect">
            <a:avLst/>
          </a:prstGeom>
        </p:spPr>
      </p:pic>
    </p:spTree>
    <p:extLst>
      <p:ext uri="{BB962C8B-B14F-4D97-AF65-F5344CB8AC3E}">
        <p14:creationId xmlns:p14="http://schemas.microsoft.com/office/powerpoint/2010/main" val="3242688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341B8-CB59-BF4E-942D-89246F0D8E46}"/>
              </a:ext>
            </a:extLst>
          </p:cNvPr>
          <p:cNvPicPr>
            <a:picLocks noChangeAspect="1"/>
          </p:cNvPicPr>
          <p:nvPr/>
        </p:nvPicPr>
        <p:blipFill>
          <a:blip r:embed="rId2"/>
          <a:stretch>
            <a:fillRect/>
          </a:stretch>
        </p:blipFill>
        <p:spPr>
          <a:xfrm>
            <a:off x="2756848" y="977108"/>
            <a:ext cx="6678304" cy="4903784"/>
          </a:xfrm>
          <a:prstGeom prst="rect">
            <a:avLst/>
          </a:prstGeom>
        </p:spPr>
      </p:pic>
    </p:spTree>
    <p:extLst>
      <p:ext uri="{BB962C8B-B14F-4D97-AF65-F5344CB8AC3E}">
        <p14:creationId xmlns:p14="http://schemas.microsoft.com/office/powerpoint/2010/main" val="17948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0FF14-1315-D541-A6EF-99E98B4E02EA}"/>
              </a:ext>
            </a:extLst>
          </p:cNvPr>
          <p:cNvPicPr>
            <a:picLocks noChangeAspect="1"/>
          </p:cNvPicPr>
          <p:nvPr/>
        </p:nvPicPr>
        <p:blipFill>
          <a:blip r:embed="rId2"/>
          <a:stretch>
            <a:fillRect/>
          </a:stretch>
        </p:blipFill>
        <p:spPr>
          <a:xfrm>
            <a:off x="2169994" y="568624"/>
            <a:ext cx="7852012" cy="5720752"/>
          </a:xfrm>
          <a:prstGeom prst="rect">
            <a:avLst/>
          </a:prstGeom>
        </p:spPr>
      </p:pic>
    </p:spTree>
    <p:extLst>
      <p:ext uri="{BB962C8B-B14F-4D97-AF65-F5344CB8AC3E}">
        <p14:creationId xmlns:p14="http://schemas.microsoft.com/office/powerpoint/2010/main" val="601527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F46EB-C912-9440-92E9-12379D69FE79}"/>
              </a:ext>
            </a:extLst>
          </p:cNvPr>
          <p:cNvPicPr>
            <a:picLocks noChangeAspect="1"/>
          </p:cNvPicPr>
          <p:nvPr/>
        </p:nvPicPr>
        <p:blipFill>
          <a:blip r:embed="rId2"/>
          <a:stretch>
            <a:fillRect/>
          </a:stretch>
        </p:blipFill>
        <p:spPr>
          <a:xfrm>
            <a:off x="2988860" y="987676"/>
            <a:ext cx="6214280" cy="4882648"/>
          </a:xfrm>
          <a:prstGeom prst="rect">
            <a:avLst/>
          </a:prstGeom>
        </p:spPr>
      </p:pic>
    </p:spTree>
    <p:extLst>
      <p:ext uri="{BB962C8B-B14F-4D97-AF65-F5344CB8AC3E}">
        <p14:creationId xmlns:p14="http://schemas.microsoft.com/office/powerpoint/2010/main" val="2030856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2CC88-4723-804B-8E92-A23D30C92AB6}"/>
              </a:ext>
            </a:extLst>
          </p:cNvPr>
          <p:cNvPicPr>
            <a:picLocks noChangeAspect="1"/>
          </p:cNvPicPr>
          <p:nvPr/>
        </p:nvPicPr>
        <p:blipFill>
          <a:blip r:embed="rId2"/>
          <a:stretch>
            <a:fillRect/>
          </a:stretch>
        </p:blipFill>
        <p:spPr>
          <a:xfrm>
            <a:off x="3873500" y="330200"/>
            <a:ext cx="4445000" cy="6197600"/>
          </a:xfrm>
          <a:prstGeom prst="rect">
            <a:avLst/>
          </a:prstGeom>
        </p:spPr>
      </p:pic>
    </p:spTree>
    <p:extLst>
      <p:ext uri="{BB962C8B-B14F-4D97-AF65-F5344CB8AC3E}">
        <p14:creationId xmlns:p14="http://schemas.microsoft.com/office/powerpoint/2010/main" val="3648556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1DBE6-02CC-A540-A59A-9733BCB65565}"/>
              </a:ext>
            </a:extLst>
          </p:cNvPr>
          <p:cNvPicPr>
            <a:picLocks noChangeAspect="1"/>
          </p:cNvPicPr>
          <p:nvPr/>
        </p:nvPicPr>
        <p:blipFill>
          <a:blip r:embed="rId2"/>
          <a:stretch>
            <a:fillRect/>
          </a:stretch>
        </p:blipFill>
        <p:spPr>
          <a:xfrm>
            <a:off x="2497540" y="1017986"/>
            <a:ext cx="7196920" cy="5613598"/>
          </a:xfrm>
          <a:prstGeom prst="rect">
            <a:avLst/>
          </a:prstGeom>
        </p:spPr>
      </p:pic>
      <p:sp>
        <p:nvSpPr>
          <p:cNvPr id="2" name="Title 1">
            <a:extLst>
              <a:ext uri="{FF2B5EF4-FFF2-40B4-BE49-F238E27FC236}">
                <a16:creationId xmlns:a16="http://schemas.microsoft.com/office/drawing/2014/main" id="{085A66ED-4AD2-4B45-82E0-47E614357A7D}"/>
              </a:ext>
            </a:extLst>
          </p:cNvPr>
          <p:cNvSpPr>
            <a:spLocks noGrp="1"/>
          </p:cNvSpPr>
          <p:nvPr>
            <p:ph type="title"/>
          </p:nvPr>
        </p:nvSpPr>
        <p:spPr>
          <a:xfrm>
            <a:off x="1295400" y="275036"/>
            <a:ext cx="9601200" cy="1485900"/>
          </a:xfrm>
        </p:spPr>
        <p:txBody>
          <a:bodyPr/>
          <a:lstStyle/>
          <a:p>
            <a:r>
              <a:rPr lang="en-GB" dirty="0"/>
              <a:t>Why Consumer Cultures interest me!!</a:t>
            </a:r>
          </a:p>
        </p:txBody>
      </p:sp>
      <p:sp>
        <p:nvSpPr>
          <p:cNvPr id="5" name="TextBox 4">
            <a:extLst>
              <a:ext uri="{FF2B5EF4-FFF2-40B4-BE49-F238E27FC236}">
                <a16:creationId xmlns:a16="http://schemas.microsoft.com/office/drawing/2014/main" id="{39D04556-88A5-0D40-BF25-BB239FD1EAB2}"/>
              </a:ext>
            </a:extLst>
          </p:cNvPr>
          <p:cNvSpPr txBox="1"/>
          <p:nvPr/>
        </p:nvSpPr>
        <p:spPr>
          <a:xfrm>
            <a:off x="9088437" y="1437770"/>
            <a:ext cx="2662204" cy="707886"/>
          </a:xfrm>
          <a:prstGeom prst="rect">
            <a:avLst/>
          </a:prstGeom>
          <a:solidFill>
            <a:schemeClr val="tx1"/>
          </a:solidFill>
        </p:spPr>
        <p:txBody>
          <a:bodyPr wrap="none" rtlCol="0">
            <a:spAutoFit/>
          </a:bodyPr>
          <a:lstStyle/>
          <a:p>
            <a:r>
              <a:rPr lang="en-GB" sz="2000" dirty="0">
                <a:solidFill>
                  <a:schemeClr val="bg1"/>
                </a:solidFill>
              </a:rPr>
              <a:t>Can’t live with them,</a:t>
            </a:r>
          </a:p>
          <a:p>
            <a:r>
              <a:rPr lang="en-GB" sz="2000" dirty="0">
                <a:solidFill>
                  <a:schemeClr val="bg1"/>
                </a:solidFill>
              </a:rPr>
              <a:t>Can’t live without them</a:t>
            </a:r>
          </a:p>
        </p:txBody>
      </p:sp>
      <p:sp>
        <p:nvSpPr>
          <p:cNvPr id="6" name="TextBox 5">
            <a:extLst>
              <a:ext uri="{FF2B5EF4-FFF2-40B4-BE49-F238E27FC236}">
                <a16:creationId xmlns:a16="http://schemas.microsoft.com/office/drawing/2014/main" id="{C9288297-8842-0A42-B69E-D0A67ADC4D4F}"/>
              </a:ext>
            </a:extLst>
          </p:cNvPr>
          <p:cNvSpPr txBox="1"/>
          <p:nvPr/>
        </p:nvSpPr>
        <p:spPr>
          <a:xfrm>
            <a:off x="5578737" y="1437770"/>
            <a:ext cx="2417650" cy="400110"/>
          </a:xfrm>
          <a:prstGeom prst="rect">
            <a:avLst/>
          </a:prstGeom>
          <a:solidFill>
            <a:schemeClr val="tx1"/>
          </a:solidFill>
        </p:spPr>
        <p:txBody>
          <a:bodyPr wrap="none" rtlCol="0">
            <a:spAutoFit/>
          </a:bodyPr>
          <a:lstStyle/>
          <a:p>
            <a:r>
              <a:rPr lang="en-GB" sz="2000" dirty="0">
                <a:solidFill>
                  <a:schemeClr val="bg1"/>
                </a:solidFill>
              </a:rPr>
              <a:t>Pleasure and Sorrow</a:t>
            </a:r>
          </a:p>
        </p:txBody>
      </p:sp>
      <p:sp>
        <p:nvSpPr>
          <p:cNvPr id="7" name="TextBox 6">
            <a:extLst>
              <a:ext uri="{FF2B5EF4-FFF2-40B4-BE49-F238E27FC236}">
                <a16:creationId xmlns:a16="http://schemas.microsoft.com/office/drawing/2014/main" id="{11C34E0F-DA27-2049-8135-A06EF815642C}"/>
              </a:ext>
            </a:extLst>
          </p:cNvPr>
          <p:cNvSpPr txBox="1"/>
          <p:nvPr/>
        </p:nvSpPr>
        <p:spPr>
          <a:xfrm>
            <a:off x="1937031" y="1437770"/>
            <a:ext cx="2958695" cy="400110"/>
          </a:xfrm>
          <a:prstGeom prst="rect">
            <a:avLst/>
          </a:prstGeom>
          <a:solidFill>
            <a:schemeClr val="tx1"/>
          </a:solidFill>
        </p:spPr>
        <p:txBody>
          <a:bodyPr wrap="none" rtlCol="0">
            <a:spAutoFit/>
          </a:bodyPr>
          <a:lstStyle/>
          <a:p>
            <a:r>
              <a:rPr lang="en-GB" sz="2000" dirty="0">
                <a:solidFill>
                  <a:schemeClr val="bg1"/>
                </a:solidFill>
              </a:rPr>
              <a:t>We are all customers now</a:t>
            </a:r>
          </a:p>
        </p:txBody>
      </p:sp>
    </p:spTree>
    <p:extLst>
      <p:ext uri="{BB962C8B-B14F-4D97-AF65-F5344CB8AC3E}">
        <p14:creationId xmlns:p14="http://schemas.microsoft.com/office/powerpoint/2010/main" val="193056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163351-5CE4-014F-9C9F-5F52BA0B4D82}"/>
              </a:ext>
            </a:extLst>
          </p:cNvPr>
          <p:cNvSpPr>
            <a:spLocks noGrp="1"/>
          </p:cNvSpPr>
          <p:nvPr>
            <p:ph type="title"/>
          </p:nvPr>
        </p:nvSpPr>
        <p:spPr/>
        <p:txBody>
          <a:bodyPr/>
          <a:lstStyle/>
          <a:p>
            <a:r>
              <a:rPr lang="en-US" dirty="0">
                <a:ea typeface="ＭＳ Ｐゴシック" charset="0"/>
              </a:rPr>
              <a:t>Course Practicalities</a:t>
            </a:r>
            <a:endParaRPr lang="en-US" dirty="0"/>
          </a:p>
        </p:txBody>
      </p:sp>
      <p:sp>
        <p:nvSpPr>
          <p:cNvPr id="5" name="Text Placeholder 4">
            <a:extLst>
              <a:ext uri="{FF2B5EF4-FFF2-40B4-BE49-F238E27FC236}">
                <a16:creationId xmlns:a16="http://schemas.microsoft.com/office/drawing/2014/main" id="{571ECA22-842A-2B48-B5E0-C13D3D0B784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6938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E6AC-D921-624F-9076-7E4AE56E026C}"/>
              </a:ext>
            </a:extLst>
          </p:cNvPr>
          <p:cNvSpPr>
            <a:spLocks noGrp="1"/>
          </p:cNvSpPr>
          <p:nvPr>
            <p:ph type="ctrTitle"/>
          </p:nvPr>
        </p:nvSpPr>
        <p:spPr>
          <a:xfrm>
            <a:off x="1171576" y="318136"/>
            <a:ext cx="9848850" cy="1196340"/>
          </a:xfrm>
        </p:spPr>
        <p:txBody>
          <a:bodyPr/>
          <a:lstStyle/>
          <a:p>
            <a:pPr>
              <a:defRPr/>
            </a:pPr>
            <a:r>
              <a:rPr lang="en-US" sz="3360" dirty="0">
                <a:ea typeface="ＭＳ Ｐゴシック" charset="0"/>
              </a:rPr>
              <a:t>Learning Objectives – Conceptual Level</a:t>
            </a:r>
          </a:p>
        </p:txBody>
      </p:sp>
      <p:sp>
        <p:nvSpPr>
          <p:cNvPr id="3" name="Content Placeholder 2">
            <a:extLst>
              <a:ext uri="{FF2B5EF4-FFF2-40B4-BE49-F238E27FC236}">
                <a16:creationId xmlns:a16="http://schemas.microsoft.com/office/drawing/2014/main" id="{3220F3CE-8968-1946-828A-1907A1FA80E4}"/>
              </a:ext>
            </a:extLst>
          </p:cNvPr>
          <p:cNvSpPr>
            <a:spLocks noGrp="1"/>
          </p:cNvSpPr>
          <p:nvPr>
            <p:ph sz="quarter" idx="14"/>
          </p:nvPr>
        </p:nvSpPr>
        <p:spPr>
          <a:xfrm>
            <a:off x="1171576" y="1514476"/>
            <a:ext cx="9848850" cy="4854793"/>
          </a:xfrm>
        </p:spPr>
        <p:txBody>
          <a:bodyPr>
            <a:normAutofit/>
          </a:bodyPr>
          <a:lstStyle/>
          <a:p>
            <a:pPr marL="457200" indent="-457200">
              <a:buFont typeface="+mj-lt"/>
              <a:buAutoNum type="arabicPeriod"/>
              <a:defRPr/>
            </a:pPr>
            <a:r>
              <a:rPr lang="en-US" b="0" dirty="0"/>
              <a:t>Understand the evolutionary trajectory of consumer culture</a:t>
            </a:r>
          </a:p>
          <a:p>
            <a:pPr marL="457200" indent="-457200">
              <a:buFont typeface="+mj-lt"/>
              <a:buAutoNum type="arabicPeriod"/>
              <a:defRPr/>
            </a:pPr>
            <a:r>
              <a:rPr lang="en-US" b="0" dirty="0"/>
              <a:t>Align epistemological assumptions with appropriate approach </a:t>
            </a:r>
          </a:p>
          <a:p>
            <a:pPr marL="457200" indent="-457200">
              <a:buFont typeface="+mj-lt"/>
              <a:buAutoNum type="arabicPeriod"/>
              <a:defRPr/>
            </a:pPr>
            <a:r>
              <a:rPr lang="en-US" b="0" dirty="0"/>
              <a:t>Exhibit fluency with the building blocks of consumer culture </a:t>
            </a:r>
          </a:p>
          <a:p>
            <a:pPr marL="457200" indent="-457200">
              <a:buFont typeface="+mj-lt"/>
              <a:buAutoNum type="arabicPeriod"/>
              <a:defRPr/>
            </a:pPr>
            <a:r>
              <a:rPr lang="en-US" b="0" dirty="0" err="1"/>
              <a:t>Analyse</a:t>
            </a:r>
            <a:r>
              <a:rPr lang="en-US" b="0" dirty="0"/>
              <a:t> and critique the dark side of consumer culture</a:t>
            </a:r>
          </a:p>
          <a:p>
            <a:pPr marL="457200" indent="-457200">
              <a:buFont typeface="+mj-lt"/>
              <a:buAutoNum type="arabicPeriod"/>
              <a:defRPr/>
            </a:pPr>
            <a:endParaRPr lang="en-US" sz="1920" b="0" dirty="0">
              <a:ea typeface="ＭＳ Ｐゴシック" charset="0"/>
            </a:endParaRPr>
          </a:p>
          <a:p>
            <a:pPr>
              <a:buFont typeface="Arial" charset="0"/>
              <a:buNone/>
              <a:defRPr/>
            </a:pPr>
            <a:endParaRPr lang="en-US" sz="1920" b="0" i="1" dirty="0">
              <a:solidFill>
                <a:srgbClr val="FF0000"/>
              </a:solidFill>
              <a:ea typeface="ＭＳ Ｐゴシック" charset="0"/>
            </a:endParaRPr>
          </a:p>
          <a:p>
            <a:pPr>
              <a:buFont typeface="Arial" charset="0"/>
              <a:buNone/>
              <a:defRPr/>
            </a:pPr>
            <a:endParaRPr lang="en-US" sz="1680" b="0" dirty="0">
              <a:ea typeface="ＭＳ Ｐゴシック" charset="0"/>
            </a:endParaRPr>
          </a:p>
        </p:txBody>
      </p:sp>
    </p:spTree>
    <p:extLst>
      <p:ext uri="{BB962C8B-B14F-4D97-AF65-F5344CB8AC3E}">
        <p14:creationId xmlns:p14="http://schemas.microsoft.com/office/powerpoint/2010/main" val="232340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E6AC-D921-624F-9076-7E4AE56E026C}"/>
              </a:ext>
            </a:extLst>
          </p:cNvPr>
          <p:cNvSpPr>
            <a:spLocks noGrp="1"/>
          </p:cNvSpPr>
          <p:nvPr>
            <p:ph type="ctrTitle"/>
          </p:nvPr>
        </p:nvSpPr>
        <p:spPr>
          <a:xfrm>
            <a:off x="1171576" y="318136"/>
            <a:ext cx="9848850" cy="1196340"/>
          </a:xfrm>
        </p:spPr>
        <p:txBody>
          <a:bodyPr/>
          <a:lstStyle/>
          <a:p>
            <a:pPr>
              <a:defRPr/>
            </a:pPr>
            <a:r>
              <a:rPr lang="en-US" sz="3360" dirty="0">
                <a:ea typeface="ＭＳ Ｐゴシック" charset="0"/>
              </a:rPr>
              <a:t>Learning Objectives – Practical Level</a:t>
            </a:r>
          </a:p>
        </p:txBody>
      </p:sp>
      <p:sp>
        <p:nvSpPr>
          <p:cNvPr id="3" name="Content Placeholder 2">
            <a:extLst>
              <a:ext uri="{FF2B5EF4-FFF2-40B4-BE49-F238E27FC236}">
                <a16:creationId xmlns:a16="http://schemas.microsoft.com/office/drawing/2014/main" id="{3220F3CE-8968-1946-828A-1907A1FA80E4}"/>
              </a:ext>
            </a:extLst>
          </p:cNvPr>
          <p:cNvSpPr>
            <a:spLocks noGrp="1"/>
          </p:cNvSpPr>
          <p:nvPr>
            <p:ph sz="quarter" idx="14"/>
          </p:nvPr>
        </p:nvSpPr>
        <p:spPr>
          <a:xfrm>
            <a:off x="1171576" y="1514476"/>
            <a:ext cx="9848850" cy="4854793"/>
          </a:xfrm>
        </p:spPr>
        <p:txBody>
          <a:bodyPr>
            <a:normAutofit/>
          </a:bodyPr>
          <a:lstStyle/>
          <a:p>
            <a:pPr marL="457200" indent="-457200">
              <a:buFont typeface="+mj-lt"/>
              <a:buAutoNum type="arabicPeriod"/>
              <a:defRPr/>
            </a:pPr>
            <a:r>
              <a:rPr lang="en-US" b="0" dirty="0"/>
              <a:t>Apply appropriate socio-cultural theories and toolkits to uncover cultural insights</a:t>
            </a:r>
          </a:p>
          <a:p>
            <a:pPr marL="457200" indent="-457200">
              <a:buFont typeface="+mj-lt"/>
              <a:buAutoNum type="arabicPeriod"/>
              <a:defRPr/>
            </a:pPr>
            <a:r>
              <a:rPr lang="en-US" b="0" dirty="0"/>
              <a:t>Get hands-on experience in conducting qualitative consumer research </a:t>
            </a:r>
          </a:p>
          <a:p>
            <a:pPr marL="457200" indent="-457200">
              <a:buFont typeface="+mj-lt"/>
              <a:buAutoNum type="arabicPeriod"/>
              <a:defRPr/>
            </a:pPr>
            <a:endParaRPr lang="en-US" b="0" dirty="0"/>
          </a:p>
          <a:p>
            <a:pPr marL="457200" indent="-457200">
              <a:buFont typeface="+mj-lt"/>
              <a:buAutoNum type="arabicPeriod"/>
              <a:defRPr/>
            </a:pPr>
            <a:endParaRPr lang="en-US" sz="1920" b="0" dirty="0">
              <a:ea typeface="ＭＳ Ｐゴシック" charset="0"/>
            </a:endParaRPr>
          </a:p>
          <a:p>
            <a:pPr>
              <a:buFont typeface="Arial" charset="0"/>
              <a:buNone/>
              <a:defRPr/>
            </a:pPr>
            <a:endParaRPr lang="en-US" sz="1920" b="0" i="1" dirty="0">
              <a:solidFill>
                <a:srgbClr val="FF0000"/>
              </a:solidFill>
              <a:ea typeface="ＭＳ Ｐゴシック" charset="0"/>
            </a:endParaRPr>
          </a:p>
          <a:p>
            <a:pPr>
              <a:buFont typeface="Arial" charset="0"/>
              <a:buNone/>
              <a:defRPr/>
            </a:pPr>
            <a:endParaRPr lang="en-US" sz="1680" b="0" dirty="0">
              <a:ea typeface="ＭＳ Ｐゴシック" charset="0"/>
            </a:endParaRPr>
          </a:p>
        </p:txBody>
      </p:sp>
    </p:spTree>
    <p:extLst>
      <p:ext uri="{BB962C8B-B14F-4D97-AF65-F5344CB8AC3E}">
        <p14:creationId xmlns:p14="http://schemas.microsoft.com/office/powerpoint/2010/main" val="294903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2B21-87B4-A848-A320-542D4D6E2676}"/>
              </a:ext>
            </a:extLst>
          </p:cNvPr>
          <p:cNvSpPr>
            <a:spLocks noGrp="1"/>
          </p:cNvSpPr>
          <p:nvPr>
            <p:ph type="ctrTitle"/>
          </p:nvPr>
        </p:nvSpPr>
        <p:spPr>
          <a:xfrm>
            <a:off x="1171576" y="318136"/>
            <a:ext cx="9848850" cy="1196340"/>
          </a:xfrm>
        </p:spPr>
        <p:txBody>
          <a:bodyPr/>
          <a:lstStyle/>
          <a:p>
            <a:pPr>
              <a:defRPr/>
            </a:pPr>
            <a:r>
              <a:rPr lang="en-US" sz="3360" dirty="0">
                <a:ea typeface="ＭＳ Ｐゴシック" charset="0"/>
              </a:rPr>
              <a:t>Course content - </a:t>
            </a:r>
            <a:r>
              <a:rPr lang="en-US" sz="3600" b="0" dirty="0">
                <a:ea typeface="ＭＳ Ｐゴシック" charset="0"/>
              </a:rPr>
              <a:t>What do we do when we interrogate consumer culture? </a:t>
            </a:r>
            <a:br>
              <a:rPr lang="en-US" sz="3600" b="0" dirty="0">
                <a:ea typeface="ＭＳ Ｐゴシック" charset="0"/>
              </a:rPr>
            </a:br>
            <a:endParaRPr lang="en-US" sz="3360" dirty="0">
              <a:ea typeface="ＭＳ Ｐゴシック" charset="0"/>
            </a:endParaRPr>
          </a:p>
        </p:txBody>
      </p:sp>
      <p:sp>
        <p:nvSpPr>
          <p:cNvPr id="3" name="Content Placeholder 2">
            <a:extLst>
              <a:ext uri="{FF2B5EF4-FFF2-40B4-BE49-F238E27FC236}">
                <a16:creationId xmlns:a16="http://schemas.microsoft.com/office/drawing/2014/main" id="{F1D5D6E4-0998-A647-81D5-715EC5D3C432}"/>
              </a:ext>
            </a:extLst>
          </p:cNvPr>
          <p:cNvSpPr>
            <a:spLocks noGrp="1"/>
          </p:cNvSpPr>
          <p:nvPr>
            <p:ph sz="quarter" idx="14"/>
          </p:nvPr>
        </p:nvSpPr>
        <p:spPr>
          <a:xfrm>
            <a:off x="1171576" y="1514476"/>
            <a:ext cx="9848850" cy="4002404"/>
          </a:xfrm>
        </p:spPr>
        <p:txBody>
          <a:bodyPr>
            <a:normAutofit/>
          </a:bodyPr>
          <a:lstStyle/>
          <a:p>
            <a:pPr marL="411480" indent="-411480">
              <a:defRPr/>
            </a:pPr>
            <a:endParaRPr lang="en-US" sz="2160" b="0" dirty="0">
              <a:ea typeface="ＭＳ Ｐゴシック" charset="0"/>
            </a:endParaRPr>
          </a:p>
          <a:p>
            <a:pPr marL="342900" indent="-342900">
              <a:buFont typeface="Arial" panose="020B0604020202020204" pitchFamily="34" charset="0"/>
              <a:buChar char="•"/>
              <a:defRPr/>
            </a:pPr>
            <a:r>
              <a:rPr lang="en-US" sz="2400" b="0" dirty="0">
                <a:ea typeface="ＭＳ Ｐゴシック" charset="0"/>
              </a:rPr>
              <a:t>A global and contemporary perspective on different consumer cultures</a:t>
            </a:r>
          </a:p>
          <a:p>
            <a:pPr marL="342900" indent="-342900">
              <a:buFont typeface="Arial" panose="020B0604020202020204" pitchFamily="34" charset="0"/>
              <a:buChar char="•"/>
              <a:defRPr/>
            </a:pPr>
            <a:r>
              <a:rPr lang="en-US" sz="2400" b="0" dirty="0">
                <a:ea typeface="ＭＳ Ｐゴシック" charset="0"/>
              </a:rPr>
              <a:t>The constraints, challenges, facilities and advantages of consumption</a:t>
            </a:r>
          </a:p>
          <a:p>
            <a:pPr marL="342900" indent="-342900">
              <a:buFont typeface="Arial" panose="020B0604020202020204" pitchFamily="34" charset="0"/>
              <a:buChar char="•"/>
              <a:defRPr/>
            </a:pPr>
            <a:endParaRPr lang="en-US" sz="2400" b="0" dirty="0">
              <a:ea typeface="ＭＳ Ｐゴシック" charset="0"/>
            </a:endParaRPr>
          </a:p>
          <a:p>
            <a:pPr marL="342900" indent="-342900">
              <a:buFont typeface="Arial" panose="020B0604020202020204" pitchFamily="34" charset="0"/>
              <a:buChar char="•"/>
              <a:defRPr/>
            </a:pPr>
            <a:r>
              <a:rPr lang="en-US" sz="2400" b="0" dirty="0">
                <a:ea typeface="ＭＳ Ｐゴシック" charset="0"/>
              </a:rPr>
              <a:t>As well as the dark side </a:t>
            </a:r>
            <a:r>
              <a:rPr lang="en-US" sz="2400" b="0">
                <a:ea typeface="ＭＳ Ｐゴシック" charset="0"/>
              </a:rPr>
              <a:t>of consumer culture</a:t>
            </a:r>
            <a:endParaRPr lang="en-US" sz="2160" b="0" dirty="0">
              <a:ea typeface="ＭＳ Ｐゴシック" charset="0"/>
            </a:endParaRPr>
          </a:p>
        </p:txBody>
      </p:sp>
    </p:spTree>
    <p:extLst>
      <p:ext uri="{BB962C8B-B14F-4D97-AF65-F5344CB8AC3E}">
        <p14:creationId xmlns:p14="http://schemas.microsoft.com/office/powerpoint/2010/main" val="377985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6873-04E1-5B4C-BC29-3CCA95DCB7BC}"/>
              </a:ext>
            </a:extLst>
          </p:cNvPr>
          <p:cNvSpPr>
            <a:spLocks noGrp="1"/>
          </p:cNvSpPr>
          <p:nvPr>
            <p:ph type="ctrTitle"/>
          </p:nvPr>
        </p:nvSpPr>
        <p:spPr>
          <a:xfrm>
            <a:off x="800263" y="318135"/>
            <a:ext cx="10943167" cy="1195798"/>
          </a:xfrm>
        </p:spPr>
        <p:txBody>
          <a:bodyPr/>
          <a:lstStyle/>
          <a:p>
            <a:r>
              <a:rPr lang="en-GB" dirty="0"/>
              <a:t>Assessment Plan</a:t>
            </a:r>
          </a:p>
        </p:txBody>
      </p:sp>
      <p:sp>
        <p:nvSpPr>
          <p:cNvPr id="3" name="Content Placeholder 2">
            <a:extLst>
              <a:ext uri="{FF2B5EF4-FFF2-40B4-BE49-F238E27FC236}">
                <a16:creationId xmlns:a16="http://schemas.microsoft.com/office/drawing/2014/main" id="{EC908DAA-CD22-7841-B243-B6FF6168AD28}"/>
              </a:ext>
            </a:extLst>
          </p:cNvPr>
          <p:cNvSpPr>
            <a:spLocks noGrp="1"/>
          </p:cNvSpPr>
          <p:nvPr>
            <p:ph sz="quarter" idx="14"/>
          </p:nvPr>
        </p:nvSpPr>
        <p:spPr/>
        <p:txBody>
          <a:bodyPr/>
          <a:lstStyle/>
          <a:p>
            <a:pPr marL="457200" indent="-457200">
              <a:buFont typeface="Arial" panose="020B0604020202020204" pitchFamily="34" charset="0"/>
              <a:buChar char="•"/>
            </a:pPr>
            <a:r>
              <a:rPr lang="en-GB" dirty="0"/>
              <a:t>Self Assessment </a:t>
            </a:r>
            <a:r>
              <a:rPr lang="en-GB" b="0" dirty="0"/>
              <a:t>(Attendance and Evaluation Sheet)</a:t>
            </a:r>
          </a:p>
          <a:p>
            <a:pPr marL="457200" indent="-457200">
              <a:buFont typeface="Arial" panose="020B0604020202020204" pitchFamily="34" charset="0"/>
              <a:buChar char="•"/>
            </a:pPr>
            <a:r>
              <a:rPr lang="en-GB" dirty="0"/>
              <a:t>Peer Assessment </a:t>
            </a:r>
            <a:r>
              <a:rPr lang="en-GB" b="0" dirty="0"/>
              <a:t>(Class Discussion)</a:t>
            </a:r>
          </a:p>
          <a:p>
            <a:pPr marL="457200" indent="-457200">
              <a:buFont typeface="Arial" panose="020B0604020202020204" pitchFamily="34" charset="0"/>
              <a:buChar char="•"/>
            </a:pPr>
            <a:r>
              <a:rPr lang="en-GB" dirty="0"/>
              <a:t>Teacher Assessment </a:t>
            </a:r>
            <a:r>
              <a:rPr lang="en-GB" b="0" dirty="0"/>
              <a:t>(Evaluation and Feedback on presentations and final paper)</a:t>
            </a:r>
          </a:p>
        </p:txBody>
      </p:sp>
    </p:spTree>
    <p:extLst>
      <p:ext uri="{BB962C8B-B14F-4D97-AF65-F5344CB8AC3E}">
        <p14:creationId xmlns:p14="http://schemas.microsoft.com/office/powerpoint/2010/main" val="196595220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{42C56B81-C725-714B-A882-B7B5A4223274}tf10001072</Template>
  <TotalTime>2766</TotalTime>
  <Words>924</Words>
  <Application>Microsoft Macintosh PowerPoint</Application>
  <PresentationFormat>Widescreen</PresentationFormat>
  <Paragraphs>94</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Courier New</vt:lpstr>
      <vt:lpstr>Franklin Gothic Book</vt:lpstr>
      <vt:lpstr>Georgia</vt:lpstr>
      <vt:lpstr>Lucida Grande</vt:lpstr>
      <vt:lpstr>Crop</vt:lpstr>
      <vt:lpstr>An Introduction to Consumer Culture</vt:lpstr>
      <vt:lpstr>Agenda</vt:lpstr>
      <vt:lpstr>WHO AM I</vt:lpstr>
      <vt:lpstr>Why Consumer Cultures interest me!!</vt:lpstr>
      <vt:lpstr>Course Practicalities</vt:lpstr>
      <vt:lpstr>Learning Objectives – Conceptual Level</vt:lpstr>
      <vt:lpstr>Learning Objectives – Practical Level</vt:lpstr>
      <vt:lpstr>Course content - What do we do when we interrogate consumer culture?  </vt:lpstr>
      <vt:lpstr>Assessment Plan</vt:lpstr>
      <vt:lpstr>Forms of Teacher Assessment</vt:lpstr>
      <vt:lpstr>Expectations from Final Report</vt:lpstr>
      <vt:lpstr>Why come to class?</vt:lpstr>
      <vt:lpstr>The Teacher’s role</vt:lpstr>
      <vt:lpstr>Some rules of the game</vt:lpstr>
      <vt:lpstr>Weekly cultural insight task</vt:lpstr>
      <vt:lpstr>ASSIGNMENT 1 : Consumption, Identity, Market Insight</vt:lpstr>
      <vt:lpstr>ASSIGNMENT 2: Consumption and the maintenance of social relations</vt:lpstr>
      <vt:lpstr>ASSIGNMENT 3: Consumer Power</vt:lpstr>
      <vt:lpstr>ASSIGNMENT 4: Consuming Technology</vt:lpstr>
      <vt:lpstr>Final assignment</vt:lpstr>
      <vt:lpstr>Blending Original Thinking and Theoretical Learning</vt:lpstr>
      <vt:lpstr>Q1) Consumer Identity &amp; Symbolic Consumption</vt:lpstr>
      <vt:lpstr>Q2) Global flows of consumers</vt:lpstr>
      <vt:lpstr>Q3) Consumer Culture and Social Institutions</vt:lpstr>
      <vt:lpstr>Q4) Paradoxes of consumer culture</vt:lpstr>
      <vt:lpstr>Q5) The Experience Culture</vt:lpstr>
      <vt:lpstr>  Understanding the building blocks</vt:lpstr>
      <vt:lpstr>Culture is what culture does!!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Consumer Culture</dc:title>
  <dc:creator>Microsoft Office User</dc:creator>
  <cp:lastModifiedBy>Kush</cp:lastModifiedBy>
  <cp:revision>45</cp:revision>
  <dcterms:created xsi:type="dcterms:W3CDTF">2019-10-23T04:52:11Z</dcterms:created>
  <dcterms:modified xsi:type="dcterms:W3CDTF">2020-10-27T10:11:08Z</dcterms:modified>
</cp:coreProperties>
</file>